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58" r:id="rId3"/>
    <p:sldId id="267" r:id="rId4"/>
    <p:sldId id="257" r:id="rId5"/>
    <p:sldId id="284" r:id="rId6"/>
    <p:sldId id="285" r:id="rId7"/>
    <p:sldId id="271" r:id="rId8"/>
    <p:sldId id="268" r:id="rId9"/>
    <p:sldId id="286" r:id="rId10"/>
    <p:sldId id="287" r:id="rId11"/>
    <p:sldId id="304" r:id="rId12"/>
    <p:sldId id="289" r:id="rId13"/>
    <p:sldId id="308" r:id="rId14"/>
    <p:sldId id="288" r:id="rId15"/>
    <p:sldId id="292" r:id="rId16"/>
    <p:sldId id="309" r:id="rId17"/>
    <p:sldId id="310" r:id="rId18"/>
    <p:sldId id="298" r:id="rId19"/>
    <p:sldId id="311" r:id="rId20"/>
    <p:sldId id="312" r:id="rId21"/>
    <p:sldId id="305" r:id="rId22"/>
    <p:sldId id="297" r:id="rId23"/>
    <p:sldId id="306" r:id="rId24"/>
    <p:sldId id="307" r:id="rId25"/>
    <p:sldId id="303" r:id="rId26"/>
  </p:sldIdLst>
  <p:sldSz cx="9144000" cy="5143500" type="screen16x9"/>
  <p:notesSz cx="6858000" cy="9144000"/>
  <p:embeddedFontLst>
    <p:embeddedFont>
      <p:font typeface="Arvo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  <p:embeddedFont>
      <p:font typeface="Roboto Condensed Light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48"/>
    <a:srgbClr val="3F5378"/>
    <a:srgbClr val="C7D3E6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2F23FC-DF69-4F42-B455-67CD2FF1E6B6}">
  <a:tblStyle styleId="{762F23FC-DF69-4F42-B455-67CD2FF1E6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959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448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75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308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090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377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887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83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343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76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597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023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83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05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26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16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05770" y="1090800"/>
            <a:ext cx="66294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KLASIFIKASI MUSIK BERDASARKAN GENRE PADA LAYANAN STREAMING MUSIK SPOTIFY MENGGUNAKAN ALGORITMA</a:t>
            </a:r>
            <a:br>
              <a:rPr lang="en-US" sz="3200" dirty="0"/>
            </a:br>
            <a:r>
              <a:rPr lang="en-US" sz="3200" i="1" dirty="0"/>
              <a:t>K–NEAREST NEIGHBOR</a:t>
            </a:r>
            <a:r>
              <a:rPr lang="en-US" sz="3200" dirty="0"/>
              <a:t> DAN </a:t>
            </a:r>
            <a:br>
              <a:rPr lang="en-US" sz="3200" dirty="0"/>
            </a:br>
            <a:r>
              <a:rPr lang="en-US" sz="3200" i="1" dirty="0"/>
              <a:t>MODIFIED K–NEAREST NEIGHBOR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6"/>
          <p:cNvGrpSpPr/>
          <p:nvPr/>
        </p:nvGrpSpPr>
        <p:grpSpPr>
          <a:xfrm>
            <a:off x="2050121" y="373818"/>
            <a:ext cx="5043757" cy="2316111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225" y="1218568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400" dirty="0"/>
              <a:t>Data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lagu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14 genre </a:t>
            </a:r>
            <a:r>
              <a:rPr lang="en-US" sz="1400" dirty="0" err="1"/>
              <a:t>musik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di </a:t>
            </a:r>
            <a:r>
              <a:rPr lang="en-US" sz="1400" dirty="0" err="1"/>
              <a:t>layanan</a:t>
            </a:r>
            <a:r>
              <a:rPr lang="en-US" sz="1400" dirty="0"/>
              <a:t> streaming </a:t>
            </a:r>
            <a:r>
              <a:rPr lang="en-US" sz="1400" dirty="0" err="1"/>
              <a:t>musik</a:t>
            </a:r>
            <a:r>
              <a:rPr lang="en-US" sz="1400" dirty="0"/>
              <a:t> Spotify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i="1" dirty="0"/>
              <a:t>Blues, Classical, Country, Gospel, Hip Hop, Jazz, Metal, Pop, Reggae, Rock, EDM, Funk, R&amp;B, </a:t>
            </a:r>
            <a:r>
              <a:rPr lang="en-US" sz="1400" dirty="0"/>
              <a:t>dan</a:t>
            </a:r>
            <a:r>
              <a:rPr lang="en-US" sz="1400" i="1" dirty="0"/>
              <a:t> Soul</a:t>
            </a:r>
            <a:r>
              <a:rPr lang="en-US" sz="1400" dirty="0"/>
              <a:t>.</a:t>
            </a: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3" name="Google Shape;401;p26">
            <a:extLst>
              <a:ext uri="{FF2B5EF4-FFF2-40B4-BE49-F238E27FC236}">
                <a16:creationId xmlns:a16="http://schemas.microsoft.com/office/drawing/2014/main" id="{3BE8AB35-A22E-49E4-9EA0-4B15B13155F4}"/>
              </a:ext>
            </a:extLst>
          </p:cNvPr>
          <p:cNvGrpSpPr/>
          <p:nvPr/>
        </p:nvGrpSpPr>
        <p:grpSpPr>
          <a:xfrm>
            <a:off x="2053143" y="2357932"/>
            <a:ext cx="5043757" cy="2058612"/>
            <a:chOff x="-1535283" y="1287960"/>
            <a:chExt cx="11486579" cy="2067200"/>
          </a:xfrm>
        </p:grpSpPr>
        <p:sp>
          <p:nvSpPr>
            <p:cNvPr id="34" name="Google Shape;402;p26">
              <a:extLst>
                <a:ext uri="{FF2B5EF4-FFF2-40B4-BE49-F238E27FC236}">
                  <a16:creationId xmlns:a16="http://schemas.microsoft.com/office/drawing/2014/main" id="{C56A80F2-618D-4A0E-A4FD-E8696A198A8C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" name="Google Shape;403;p26">
              <a:extLst>
                <a:ext uri="{FF2B5EF4-FFF2-40B4-BE49-F238E27FC236}">
                  <a16:creationId xmlns:a16="http://schemas.microsoft.com/office/drawing/2014/main" id="{CAF4803B-8855-434D-96ED-15C0A41067E7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6" name="Google Shape;404;p26">
              <a:extLst>
                <a:ext uri="{FF2B5EF4-FFF2-40B4-BE49-F238E27FC236}">
                  <a16:creationId xmlns:a16="http://schemas.microsoft.com/office/drawing/2014/main" id="{EEBD5181-3B97-4F1B-972E-119A98C9F7A7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" name="Google Shape;405;p26">
              <a:extLst>
                <a:ext uri="{FF2B5EF4-FFF2-40B4-BE49-F238E27FC236}">
                  <a16:creationId xmlns:a16="http://schemas.microsoft.com/office/drawing/2014/main" id="{1A4089EC-5F98-4039-BAA9-69BE31E5213C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" name="Google Shape;406;p26">
              <a:extLst>
                <a:ext uri="{FF2B5EF4-FFF2-40B4-BE49-F238E27FC236}">
                  <a16:creationId xmlns:a16="http://schemas.microsoft.com/office/drawing/2014/main" id="{D978368F-736D-4D96-A973-DAE7D9C3B1BB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9" name="Google Shape;407;p26">
            <a:extLst>
              <a:ext uri="{FF2B5EF4-FFF2-40B4-BE49-F238E27FC236}">
                <a16:creationId xmlns:a16="http://schemas.microsoft.com/office/drawing/2014/main" id="{A0805DD0-E5A7-4305-B0F1-0F8351C05C94}"/>
              </a:ext>
            </a:extLst>
          </p:cNvPr>
          <p:cNvSpPr txBox="1">
            <a:spLocks/>
          </p:cNvSpPr>
          <p:nvPr/>
        </p:nvSpPr>
        <p:spPr>
          <a:xfrm>
            <a:off x="2613225" y="3075055"/>
            <a:ext cx="39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lvl="0"/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pada </a:t>
            </a:r>
            <a:r>
              <a:rPr lang="en-US" sz="1400" dirty="0" err="1"/>
              <a:t>atribut</a:t>
            </a:r>
            <a:r>
              <a:rPr lang="en-US" sz="1400" dirty="0"/>
              <a:t> </a:t>
            </a:r>
            <a:r>
              <a:rPr lang="en-US" sz="1400" dirty="0" err="1"/>
              <a:t>lagu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12 </a:t>
            </a:r>
            <a:r>
              <a:rPr lang="en-US" sz="1400" dirty="0" err="1"/>
              <a:t>fitur</a:t>
            </a:r>
            <a:r>
              <a:rPr lang="en-US" sz="1400" dirty="0"/>
              <a:t>, </a:t>
            </a:r>
            <a:r>
              <a:rPr lang="en-US" sz="1400" dirty="0" err="1"/>
              <a:t>antara</a:t>
            </a:r>
            <a:r>
              <a:rPr lang="en-US" sz="1400" dirty="0"/>
              <a:t> lain </a:t>
            </a:r>
            <a:r>
              <a:rPr lang="en-US" sz="1400" i="1" dirty="0"/>
              <a:t>danceability, valence, energy, tempo, loudness, </a:t>
            </a:r>
            <a:r>
              <a:rPr lang="en-US" sz="1400" i="1" dirty="0" err="1"/>
              <a:t>speechiness</a:t>
            </a:r>
            <a:r>
              <a:rPr lang="en-US" sz="1400" i="1" dirty="0"/>
              <a:t>, </a:t>
            </a:r>
            <a:r>
              <a:rPr lang="en-US" sz="1400" i="1" dirty="0" err="1"/>
              <a:t>instrumentalness</a:t>
            </a:r>
            <a:r>
              <a:rPr lang="en-US" sz="1400" i="1" dirty="0"/>
              <a:t>, liveness, </a:t>
            </a:r>
            <a:r>
              <a:rPr lang="en-US" sz="1400" i="1" dirty="0" err="1"/>
              <a:t>acousticness</a:t>
            </a:r>
            <a:r>
              <a:rPr lang="en-US" sz="1400" i="1" dirty="0"/>
              <a:t>, key, mode, </a:t>
            </a:r>
            <a:r>
              <a:rPr lang="en-US" sz="1400" dirty="0"/>
              <a:t>dan </a:t>
            </a:r>
            <a:r>
              <a:rPr lang="en-US" sz="1400" i="1" dirty="0" err="1"/>
              <a:t>time_signature</a:t>
            </a:r>
            <a:r>
              <a:rPr lang="en-US" sz="1400" i="1" dirty="0"/>
              <a:t>.</a:t>
            </a:r>
            <a:endParaRPr lang="en-US" sz="1400" dirty="0"/>
          </a:p>
        </p:txBody>
      </p:sp>
      <p:sp>
        <p:nvSpPr>
          <p:cNvPr id="47" name="Google Shape;189;p12">
            <a:extLst>
              <a:ext uri="{FF2B5EF4-FFF2-40B4-BE49-F238E27FC236}">
                <a16:creationId xmlns:a16="http://schemas.microsoft.com/office/drawing/2014/main" id="{83B9160A-26B3-498E-A571-867BCF778487}"/>
              </a:ext>
            </a:extLst>
          </p:cNvPr>
          <p:cNvSpPr txBox="1">
            <a:spLocks/>
          </p:cNvSpPr>
          <p:nvPr/>
        </p:nvSpPr>
        <p:spPr>
          <a:xfrm>
            <a:off x="17910" y="-17488"/>
            <a:ext cx="23085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BATASAN MASALAH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FAB3F2E-272F-4319-849A-2CB2C8938CAA}"/>
                  </a:ext>
                </a:extLst>
              </p:cNvPr>
              <p:cNvSpPr/>
              <p:nvPr/>
            </p:nvSpPr>
            <p:spPr>
              <a:xfrm>
                <a:off x="2050121" y="4543533"/>
                <a:ext cx="409004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𝑑𝑖𝑔𝑎𝑛𝑡𝑖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𝑑𝑒𝑛𝑔𝑎𝑛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FAB3F2E-272F-4319-849A-2CB2C8938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121" y="4543533"/>
                <a:ext cx="4090047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14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AKUISISI DATA</a:t>
            </a:r>
            <a:endParaRPr dirty="0"/>
          </a:p>
        </p:txBody>
      </p:sp>
      <p:graphicFrame>
        <p:nvGraphicFramePr>
          <p:cNvPr id="342" name="Google Shape;342;p23"/>
          <p:cNvGraphicFramePr/>
          <p:nvPr>
            <p:extLst>
              <p:ext uri="{D42A27DB-BD31-4B8C-83A1-F6EECF244321}">
                <p14:modId xmlns:p14="http://schemas.microsoft.com/office/powerpoint/2010/main" val="1440800002"/>
              </p:ext>
            </p:extLst>
          </p:nvPr>
        </p:nvGraphicFramePr>
        <p:xfrm>
          <a:off x="782300" y="1284212"/>
          <a:ext cx="7506817" cy="2955975"/>
        </p:xfrm>
        <a:graphic>
          <a:graphicData uri="http://schemas.openxmlformats.org/drawingml/2006/table">
            <a:tbl>
              <a:tblPr>
                <a:noFill/>
                <a:tableStyleId>{762F23FC-DF69-4F42-B455-67CD2FF1E6B6}</a:tableStyleId>
              </a:tblPr>
              <a:tblGrid>
                <a:gridCol w="88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1733">
                  <a:extLst>
                    <a:ext uri="{9D8B030D-6E8A-4147-A177-3AD203B41FA5}">
                      <a16:colId xmlns:a16="http://schemas.microsoft.com/office/drawing/2014/main" val="4287872321"/>
                    </a:ext>
                  </a:extLst>
                </a:gridCol>
              </a:tblGrid>
              <a:tr h="68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Data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Playlist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8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Data </a:t>
                      </a:r>
                      <a:r>
                        <a:rPr lang="en-US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Sekunder</a:t>
                      </a:r>
                      <a:endParaRPr lang="en-US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i="1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https://www.spotify.com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dengan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akses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pengambilan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data API Spotify </a:t>
                      </a:r>
                      <a:r>
                        <a:rPr lang="en-US" dirty="0" err="1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menggunakan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i="1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Python</a:t>
                      </a:r>
                      <a:endParaRPr lang="en-US" sz="1400" b="0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Data yang </a:t>
                      </a:r>
                      <a:r>
                        <a:rPr lang="en-US" dirty="0" err="1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digunakan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dalam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penelitian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ini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berjumlah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50 </a:t>
                      </a:r>
                      <a:r>
                        <a:rPr lang="en-US" dirty="0" err="1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musik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untuk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setiap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i="1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genre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.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14 </a:t>
                      </a:r>
                      <a:r>
                        <a:rPr lang="en-US" i="1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genre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, </a:t>
                      </a:r>
                      <a:r>
                        <a:rPr lang="en-US" dirty="0" err="1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yaitu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i="1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Blues, Classical, Country, Gospel, Hip Hop, Jazz, Metal, Pop, Reggae, Rock, EDM, Funk, R&amp;B, 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dan </a:t>
                      </a:r>
                      <a:r>
                        <a:rPr lang="en-US" i="1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Soul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Total 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700 </a:t>
                      </a:r>
                      <a:r>
                        <a:rPr lang="en-US" dirty="0" err="1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musik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di </a:t>
                      </a:r>
                      <a:r>
                        <a:rPr lang="en-US" dirty="0" err="1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layanan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streaming </a:t>
                      </a:r>
                      <a:r>
                        <a:rPr lang="en-US" dirty="0" err="1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musik</a:t>
                      </a:r>
                      <a:r>
                        <a:rPr lang="en-US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Spotify.</a:t>
                      </a:r>
                      <a:endParaRPr lang="en-US" sz="1400" b="0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4" name="Google Shape;271;p18">
            <a:extLst>
              <a:ext uri="{FF2B5EF4-FFF2-40B4-BE49-F238E27FC236}">
                <a16:creationId xmlns:a16="http://schemas.microsoft.com/office/drawing/2014/main" id="{53BD074F-EA19-46ED-912C-335816059D59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5" name="Google Shape;272;p18">
              <a:extLst>
                <a:ext uri="{FF2B5EF4-FFF2-40B4-BE49-F238E27FC236}">
                  <a16:creationId xmlns:a16="http://schemas.microsoft.com/office/drawing/2014/main" id="{8C642E99-4FD3-41C5-B700-92CB33D6394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3;p18">
              <a:extLst>
                <a:ext uri="{FF2B5EF4-FFF2-40B4-BE49-F238E27FC236}">
                  <a16:creationId xmlns:a16="http://schemas.microsoft.com/office/drawing/2014/main" id="{BC8ACC8E-A0C0-4785-9CBF-960A7B622A35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4;p18">
              <a:extLst>
                <a:ext uri="{FF2B5EF4-FFF2-40B4-BE49-F238E27FC236}">
                  <a16:creationId xmlns:a16="http://schemas.microsoft.com/office/drawing/2014/main" id="{ADEDCB29-8AB6-43B1-B9AC-601EF9F1DD7F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;p18">
              <a:extLst>
                <a:ext uri="{FF2B5EF4-FFF2-40B4-BE49-F238E27FC236}">
                  <a16:creationId xmlns:a16="http://schemas.microsoft.com/office/drawing/2014/main" id="{0EFE952E-8E30-4CD6-8696-597A99A280B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6;p18">
              <a:extLst>
                <a:ext uri="{FF2B5EF4-FFF2-40B4-BE49-F238E27FC236}">
                  <a16:creationId xmlns:a16="http://schemas.microsoft.com/office/drawing/2014/main" id="{608C8531-DB5F-4A69-B22E-D00B77DD39F1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7;p18">
              <a:extLst>
                <a:ext uri="{FF2B5EF4-FFF2-40B4-BE49-F238E27FC236}">
                  <a16:creationId xmlns:a16="http://schemas.microsoft.com/office/drawing/2014/main" id="{94DDB49C-4987-41F7-B1FD-D5CE00214954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8;p18">
              <a:extLst>
                <a:ext uri="{FF2B5EF4-FFF2-40B4-BE49-F238E27FC236}">
                  <a16:creationId xmlns:a16="http://schemas.microsoft.com/office/drawing/2014/main" id="{37F25CF6-FC34-4A8C-8E19-59A5CBB6134E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113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UNDUH DATA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2" name="Google Shape;271;p18">
            <a:extLst>
              <a:ext uri="{FF2B5EF4-FFF2-40B4-BE49-F238E27FC236}">
                <a16:creationId xmlns:a16="http://schemas.microsoft.com/office/drawing/2014/main" id="{0F774271-C868-4BF6-B8B6-D1A513DED9E0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3" name="Google Shape;272;p18">
              <a:extLst>
                <a:ext uri="{FF2B5EF4-FFF2-40B4-BE49-F238E27FC236}">
                  <a16:creationId xmlns:a16="http://schemas.microsoft.com/office/drawing/2014/main" id="{A48E171D-FE8C-496F-B77C-E18C1A29C24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3;p18">
              <a:extLst>
                <a:ext uri="{FF2B5EF4-FFF2-40B4-BE49-F238E27FC236}">
                  <a16:creationId xmlns:a16="http://schemas.microsoft.com/office/drawing/2014/main" id="{5CDD2B8F-C709-4376-B37A-ACABD2E7A10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4;p18">
              <a:extLst>
                <a:ext uri="{FF2B5EF4-FFF2-40B4-BE49-F238E27FC236}">
                  <a16:creationId xmlns:a16="http://schemas.microsoft.com/office/drawing/2014/main" id="{5AE364E7-3AB2-4335-A75A-1AC817B63517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5;p18">
              <a:extLst>
                <a:ext uri="{FF2B5EF4-FFF2-40B4-BE49-F238E27FC236}">
                  <a16:creationId xmlns:a16="http://schemas.microsoft.com/office/drawing/2014/main" id="{2F7FFE3F-544B-4C5F-A139-7BC00E157F6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;p18">
              <a:extLst>
                <a:ext uri="{FF2B5EF4-FFF2-40B4-BE49-F238E27FC236}">
                  <a16:creationId xmlns:a16="http://schemas.microsoft.com/office/drawing/2014/main" id="{BF35B48A-3763-4578-B374-36D6F121F240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7;p18">
              <a:extLst>
                <a:ext uri="{FF2B5EF4-FFF2-40B4-BE49-F238E27FC236}">
                  <a16:creationId xmlns:a16="http://schemas.microsoft.com/office/drawing/2014/main" id="{09F73C52-83F8-45DA-9A4D-3FB143B303F2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8;p18">
              <a:extLst>
                <a:ext uri="{FF2B5EF4-FFF2-40B4-BE49-F238E27FC236}">
                  <a16:creationId xmlns:a16="http://schemas.microsoft.com/office/drawing/2014/main" id="{FBCE4B65-E6F7-44F4-919F-BB59963BB76B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CA4E27D-2DB2-4B4E-8F28-45DCA2B7B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66" y="1501949"/>
            <a:ext cx="7569392" cy="28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8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9892-1622-41B1-B888-E3AB87F5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FB32B-C200-4119-9679-14B467BE9A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6FFD10-5D4B-41C5-8A3A-66AE9CC04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94931"/>
              </p:ext>
            </p:extLst>
          </p:nvPr>
        </p:nvGraphicFramePr>
        <p:xfrm>
          <a:off x="183045" y="1757965"/>
          <a:ext cx="8777910" cy="1796415"/>
        </p:xfrm>
        <a:graphic>
          <a:graphicData uri="http://schemas.openxmlformats.org/drawingml/2006/table">
            <a:tbl>
              <a:tblPr>
                <a:tableStyleId>{762F23FC-DF69-4F42-B455-67CD2FF1E6B6}</a:tableStyleId>
              </a:tblPr>
              <a:tblGrid>
                <a:gridCol w="585194">
                  <a:extLst>
                    <a:ext uri="{9D8B030D-6E8A-4147-A177-3AD203B41FA5}">
                      <a16:colId xmlns:a16="http://schemas.microsoft.com/office/drawing/2014/main" val="3820256891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2651416646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2385585359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519755879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845168695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826723397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3270406733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1353895364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1274258715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1341944391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2661997090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911255424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2864862296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1039223126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12240657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playlist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danceability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energy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loudness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speechiness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acousticness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instrumentalness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liveness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valence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tempo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time_signature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683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Blues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-10.882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0.000215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111.129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6182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Blues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-9.662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86.644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39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9548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2025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-9.701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0.000214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94.376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0697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-2.935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118.047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82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2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100%</a:t>
            </a:r>
            <a:endParaRPr sz="3000" dirty="0"/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7" name="Google Shape;189;p12">
            <a:extLst>
              <a:ext uri="{FF2B5EF4-FFF2-40B4-BE49-F238E27FC236}">
                <a16:creationId xmlns:a16="http://schemas.microsoft.com/office/drawing/2014/main" id="{83B9160A-26B3-498E-A571-867BCF778487}"/>
              </a:ext>
            </a:extLst>
          </p:cNvPr>
          <p:cNvSpPr txBox="1">
            <a:spLocks/>
          </p:cNvSpPr>
          <p:nvPr/>
        </p:nvSpPr>
        <p:spPr>
          <a:xfrm>
            <a:off x="17910" y="-17488"/>
            <a:ext cx="23085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METODE PENELITIAN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56724-B7B9-4243-BF9B-62083AF3FA6F}"/>
              </a:ext>
            </a:extLst>
          </p:cNvPr>
          <p:cNvSpPr txBox="1"/>
          <p:nvPr/>
        </p:nvSpPr>
        <p:spPr>
          <a:xfrm>
            <a:off x="-35537" y="865238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ALUR  PENELITIAN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73B783-72A8-4DFF-98FB-42CD5CF1FC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90" y="489159"/>
            <a:ext cx="4775190" cy="4462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713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7" name="Google Shape;189;p12">
            <a:extLst>
              <a:ext uri="{FF2B5EF4-FFF2-40B4-BE49-F238E27FC236}">
                <a16:creationId xmlns:a16="http://schemas.microsoft.com/office/drawing/2014/main" id="{83B9160A-26B3-498E-A571-867BCF778487}"/>
              </a:ext>
            </a:extLst>
          </p:cNvPr>
          <p:cNvSpPr txBox="1">
            <a:spLocks/>
          </p:cNvSpPr>
          <p:nvPr/>
        </p:nvSpPr>
        <p:spPr>
          <a:xfrm>
            <a:off x="17910" y="-17488"/>
            <a:ext cx="23085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METODE PENELITIAN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2DAB7-F750-4EB6-8A79-610497F69FDA}"/>
              </a:ext>
            </a:extLst>
          </p:cNvPr>
          <p:cNvSpPr txBox="1"/>
          <p:nvPr/>
        </p:nvSpPr>
        <p:spPr>
          <a:xfrm>
            <a:off x="546577" y="1119657"/>
            <a:ext cx="3290851" cy="2031325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Transformasi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Data</a:t>
            </a:r>
          </a:p>
          <a:p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dirty="0">
                <a:solidFill>
                  <a:srgbClr val="3F5378"/>
                </a:solidFill>
              </a:rPr>
              <a:t>Proses </a:t>
            </a:r>
            <a:r>
              <a:rPr lang="en-US" dirty="0" err="1">
                <a:solidFill>
                  <a:srgbClr val="3F5378"/>
                </a:solidFill>
              </a:rPr>
              <a:t>transformasi</a:t>
            </a:r>
            <a:r>
              <a:rPr lang="en-US" dirty="0">
                <a:solidFill>
                  <a:srgbClr val="3F5378"/>
                </a:solidFill>
              </a:rPr>
              <a:t> : </a:t>
            </a:r>
            <a:r>
              <a:rPr lang="en-US" dirty="0" err="1">
                <a:solidFill>
                  <a:srgbClr val="3F5378"/>
                </a:solidFill>
              </a:rPr>
              <a:t>menskalakan</a:t>
            </a:r>
            <a:r>
              <a:rPr lang="en-US" dirty="0">
                <a:solidFill>
                  <a:srgbClr val="3F5378"/>
                </a:solidFill>
              </a:rPr>
              <a:t> </a:t>
            </a:r>
            <a:r>
              <a:rPr lang="en-US" dirty="0" err="1">
                <a:solidFill>
                  <a:srgbClr val="3F5378"/>
                </a:solidFill>
              </a:rPr>
              <a:t>atribut</a:t>
            </a:r>
            <a:r>
              <a:rPr lang="en-US" dirty="0">
                <a:solidFill>
                  <a:srgbClr val="3F5378"/>
                </a:solidFill>
              </a:rPr>
              <a:t> </a:t>
            </a:r>
            <a:r>
              <a:rPr lang="en-US" dirty="0" err="1">
                <a:solidFill>
                  <a:srgbClr val="3F5378"/>
                </a:solidFill>
              </a:rPr>
              <a:t>numerik</a:t>
            </a:r>
            <a:r>
              <a:rPr lang="en-US" dirty="0">
                <a:solidFill>
                  <a:srgbClr val="3F5378"/>
                </a:solidFill>
              </a:rPr>
              <a:t> </a:t>
            </a:r>
            <a:r>
              <a:rPr lang="en-US" dirty="0" err="1">
                <a:solidFill>
                  <a:srgbClr val="3F5378"/>
                </a:solidFill>
              </a:rPr>
              <a:t>dalam</a:t>
            </a:r>
            <a:r>
              <a:rPr lang="en-US" dirty="0">
                <a:solidFill>
                  <a:srgbClr val="3F5378"/>
                </a:solidFill>
              </a:rPr>
              <a:t> </a:t>
            </a:r>
            <a:r>
              <a:rPr lang="en-US" i="1" dirty="0">
                <a:solidFill>
                  <a:srgbClr val="3F5378"/>
                </a:solidFill>
              </a:rPr>
              <a:t>range</a:t>
            </a:r>
            <a:r>
              <a:rPr lang="en-US" dirty="0">
                <a:solidFill>
                  <a:srgbClr val="3F5378"/>
                </a:solidFill>
              </a:rPr>
              <a:t> yang </a:t>
            </a:r>
            <a:r>
              <a:rPr lang="en-US" dirty="0" err="1">
                <a:solidFill>
                  <a:srgbClr val="3F5378"/>
                </a:solidFill>
              </a:rPr>
              <a:t>lebih</a:t>
            </a:r>
            <a:r>
              <a:rPr lang="en-US" dirty="0">
                <a:solidFill>
                  <a:srgbClr val="3F5378"/>
                </a:solidFill>
              </a:rPr>
              <a:t> </a:t>
            </a:r>
            <a:r>
              <a:rPr lang="en-US" dirty="0" err="1">
                <a:solidFill>
                  <a:srgbClr val="3F5378"/>
                </a:solidFill>
              </a:rPr>
              <a:t>kecil</a:t>
            </a:r>
            <a:r>
              <a:rPr lang="en-US" dirty="0">
                <a:solidFill>
                  <a:srgbClr val="3F5378"/>
                </a:solidFill>
              </a:rPr>
              <a:t>, </a:t>
            </a:r>
            <a:r>
              <a:rPr lang="en-US" dirty="0" err="1">
                <a:solidFill>
                  <a:srgbClr val="3F5378"/>
                </a:solidFill>
              </a:rPr>
              <a:t>seperti</a:t>
            </a:r>
            <a:r>
              <a:rPr lang="en-US" dirty="0">
                <a:solidFill>
                  <a:srgbClr val="3F5378"/>
                </a:solidFill>
              </a:rPr>
              <a:t> –1.0 </a:t>
            </a:r>
            <a:r>
              <a:rPr lang="en-US" dirty="0" err="1">
                <a:solidFill>
                  <a:srgbClr val="3F5378"/>
                </a:solidFill>
              </a:rPr>
              <a:t>sampai</a:t>
            </a:r>
            <a:r>
              <a:rPr lang="en-US" dirty="0">
                <a:solidFill>
                  <a:srgbClr val="3F5378"/>
                </a:solidFill>
              </a:rPr>
              <a:t> 1.0 </a:t>
            </a:r>
            <a:r>
              <a:rPr lang="en-US" dirty="0" err="1">
                <a:solidFill>
                  <a:srgbClr val="3F5378"/>
                </a:solidFill>
              </a:rPr>
              <a:t>atau</a:t>
            </a:r>
            <a:r>
              <a:rPr lang="en-US" dirty="0">
                <a:solidFill>
                  <a:srgbClr val="3F5378"/>
                </a:solidFill>
              </a:rPr>
              <a:t> 0.0 </a:t>
            </a:r>
            <a:r>
              <a:rPr lang="en-US" dirty="0" err="1">
                <a:solidFill>
                  <a:srgbClr val="3F5378"/>
                </a:solidFill>
              </a:rPr>
              <a:t>sampai</a:t>
            </a:r>
            <a:r>
              <a:rPr lang="en-US" dirty="0">
                <a:solidFill>
                  <a:srgbClr val="3F5378"/>
                </a:solidFill>
              </a:rPr>
              <a:t> 1.0.</a:t>
            </a:r>
          </a:p>
          <a:p>
            <a:r>
              <a:rPr lang="en-US" dirty="0">
                <a:solidFill>
                  <a:srgbClr val="3F5378"/>
                </a:solidFill>
              </a:rPr>
              <a:t> </a:t>
            </a:r>
          </a:p>
          <a:p>
            <a:r>
              <a:rPr lang="en-US" dirty="0">
                <a:solidFill>
                  <a:srgbClr val="3F5378"/>
                </a:solidFill>
              </a:rPr>
              <a:t>Ada </a:t>
            </a:r>
            <a:r>
              <a:rPr lang="en-US" dirty="0" err="1">
                <a:solidFill>
                  <a:srgbClr val="3F5378"/>
                </a:solidFill>
              </a:rPr>
              <a:t>banyak</a:t>
            </a:r>
            <a:r>
              <a:rPr lang="en-US" dirty="0">
                <a:solidFill>
                  <a:srgbClr val="3F5378"/>
                </a:solidFill>
              </a:rPr>
              <a:t> </a:t>
            </a:r>
            <a:r>
              <a:rPr lang="en-US" dirty="0" err="1">
                <a:solidFill>
                  <a:srgbClr val="3F5378"/>
                </a:solidFill>
              </a:rPr>
              <a:t>metode</a:t>
            </a:r>
            <a:r>
              <a:rPr lang="en-US" dirty="0">
                <a:solidFill>
                  <a:srgbClr val="3F5378"/>
                </a:solidFill>
              </a:rPr>
              <a:t> </a:t>
            </a:r>
            <a:r>
              <a:rPr lang="en-US" dirty="0" err="1">
                <a:solidFill>
                  <a:srgbClr val="3F5378"/>
                </a:solidFill>
              </a:rPr>
              <a:t>transformasi</a:t>
            </a:r>
            <a:r>
              <a:rPr lang="en-US" dirty="0">
                <a:solidFill>
                  <a:srgbClr val="3F5378"/>
                </a:solidFill>
              </a:rPr>
              <a:t>, salah </a:t>
            </a:r>
            <a:r>
              <a:rPr lang="en-US" dirty="0" err="1">
                <a:solidFill>
                  <a:srgbClr val="3F5378"/>
                </a:solidFill>
              </a:rPr>
              <a:t>satunya</a:t>
            </a:r>
            <a:r>
              <a:rPr lang="en-US" dirty="0">
                <a:solidFill>
                  <a:srgbClr val="3F5378"/>
                </a:solidFill>
              </a:rPr>
              <a:t> </a:t>
            </a:r>
            <a:r>
              <a:rPr lang="en-US" i="1" dirty="0">
                <a:solidFill>
                  <a:srgbClr val="3F5378"/>
                </a:solidFill>
              </a:rPr>
              <a:t>min–max normalization</a:t>
            </a:r>
            <a:r>
              <a:rPr lang="en-US" dirty="0">
                <a:solidFill>
                  <a:srgbClr val="3F5378"/>
                </a:solidFill>
              </a:rPr>
              <a:t>.</a:t>
            </a:r>
          </a:p>
        </p:txBody>
      </p:sp>
      <p:sp>
        <p:nvSpPr>
          <p:cNvPr id="14" name="Google Shape;191;p12">
            <a:extLst>
              <a:ext uri="{FF2B5EF4-FFF2-40B4-BE49-F238E27FC236}">
                <a16:creationId xmlns:a16="http://schemas.microsoft.com/office/drawing/2014/main" id="{8DC0EBBD-39B7-4A39-9BB8-CDD54F24DBCE}"/>
              </a:ext>
            </a:extLst>
          </p:cNvPr>
          <p:cNvSpPr txBox="1">
            <a:spLocks/>
          </p:cNvSpPr>
          <p:nvPr/>
        </p:nvSpPr>
        <p:spPr>
          <a:xfrm>
            <a:off x="546576" y="4108724"/>
            <a:ext cx="4155078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[7]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Supriyadi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. (2018). </a:t>
            </a:r>
            <a:r>
              <a:rPr lang="en-US" sz="105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Analisis</a:t>
            </a:r>
            <a:r>
              <a:rPr lang="en-US" sz="105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Klasifikasi</a:t>
            </a:r>
            <a:r>
              <a:rPr lang="en-US" sz="105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Genre </a:t>
            </a:r>
            <a:r>
              <a:rPr lang="en-US" sz="105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Musik</a:t>
            </a:r>
            <a:r>
              <a:rPr lang="en-US" sz="105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Pop dan </a:t>
            </a:r>
            <a:r>
              <a:rPr lang="en-US" sz="105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Klasik</a:t>
            </a:r>
            <a:r>
              <a:rPr lang="en-US" sz="105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pada </a:t>
            </a:r>
            <a:r>
              <a:rPr lang="en-US" sz="105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Layanan</a:t>
            </a:r>
            <a:r>
              <a:rPr lang="en-US" sz="105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Streaming </a:t>
            </a:r>
            <a:r>
              <a:rPr lang="en-US" sz="105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Musik</a:t>
            </a:r>
            <a:r>
              <a:rPr lang="en-US" sz="105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Spotify </a:t>
            </a:r>
            <a:r>
              <a:rPr lang="en-US" sz="105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Menggunakan</a:t>
            </a:r>
            <a:r>
              <a:rPr lang="en-US" sz="105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Artificial Neural Network (ANN) (</a:t>
            </a:r>
            <a:r>
              <a:rPr lang="en-US" sz="105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Studi</a:t>
            </a:r>
            <a:r>
              <a:rPr lang="en-US" sz="105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Kasus</a:t>
            </a:r>
            <a:r>
              <a:rPr lang="en-US" sz="105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: </a:t>
            </a:r>
            <a:r>
              <a:rPr lang="en-US" sz="105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Lagu</a:t>
            </a:r>
            <a:r>
              <a:rPr lang="en-US" sz="105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dengan</a:t>
            </a:r>
            <a:r>
              <a:rPr lang="en-US" sz="105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Genre </a:t>
            </a:r>
            <a:r>
              <a:rPr lang="en-US" sz="105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Musik</a:t>
            </a:r>
            <a:r>
              <a:rPr lang="en-US" sz="105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Pop dan </a:t>
            </a:r>
            <a:r>
              <a:rPr lang="en-US" sz="105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Klasik</a:t>
            </a:r>
            <a:r>
              <a:rPr lang="en-US" sz="105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di </a:t>
            </a:r>
            <a:r>
              <a:rPr lang="en-US" sz="105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Layanan</a:t>
            </a:r>
            <a:r>
              <a:rPr lang="en-US" sz="105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Streaming </a:t>
            </a:r>
            <a:r>
              <a:rPr lang="en-US" sz="105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Musik</a:t>
            </a:r>
            <a:r>
              <a:rPr lang="en-US" sz="105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Spotify) .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Yogyakarta: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Universitas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Islam Indonesia.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7B072D-9019-4DC0-AE49-E5BB66BC48F2}"/>
                  </a:ext>
                </a:extLst>
              </p:cNvPr>
              <p:cNvSpPr/>
              <p:nvPr/>
            </p:nvSpPr>
            <p:spPr>
              <a:xfrm>
                <a:off x="4102786" y="748712"/>
                <a:ext cx="4761434" cy="530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𝑁𝑒𝑤</m:t>
                          </m:r>
                          <m:r>
                            <m:rPr>
                              <m:lit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𝑁𝑒𝑤</m:t>
                          </m:r>
                          <m:r>
                            <m:rPr>
                              <m:lit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m:rPr>
                          <m:lit/>
                        </m:rPr>
                        <a:rPr lang="en-US" i="0"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7B072D-9019-4DC0-AE49-E5BB66BC4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786" y="748712"/>
                <a:ext cx="4761434" cy="5308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12A3306-1410-441E-963E-0C9756BDF856}"/>
              </a:ext>
            </a:extLst>
          </p:cNvPr>
          <p:cNvSpPr/>
          <p:nvPr/>
        </p:nvSpPr>
        <p:spPr>
          <a:xfrm>
            <a:off x="4168540" y="1337738"/>
            <a:ext cx="3678922" cy="261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985" algn="just">
              <a:lnSpc>
                <a:spcPct val="150000"/>
              </a:lnSpc>
              <a:spcAft>
                <a:spcPts val="800"/>
              </a:spcAft>
            </a:pP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Keterangan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</a:p>
          <a:p>
            <a:pPr indent="-6985" algn="just">
              <a:lnSpc>
                <a:spcPct val="150000"/>
              </a:lnSpc>
              <a:spcAft>
                <a:spcPts val="800"/>
              </a:spcAft>
            </a:pPr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</a:rPr>
              <a:t>V’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= Nilai yang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dicari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-6985" algn="just">
              <a:lnSpc>
                <a:spcPct val="150000"/>
              </a:lnSpc>
              <a:spcAft>
                <a:spcPts val="800"/>
              </a:spcAft>
            </a:pPr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= Nilai pada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A.</a:t>
            </a:r>
          </a:p>
          <a:p>
            <a:pPr indent="-6985" algn="just"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𝑀𝑖𝑛𝐴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= Nilai minimal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A.</a:t>
            </a:r>
          </a:p>
          <a:p>
            <a:pPr indent="-6985" algn="just"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𝑀𝑎𝑥𝐴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= Nilai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maksimal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A.</a:t>
            </a:r>
          </a:p>
          <a:p>
            <a:pPr indent="-6985" algn="just"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𝑁𝑒𝑤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𝑚𝑖𝑛𝐴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Rentang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minimal pada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A.</a:t>
            </a:r>
          </a:p>
          <a:p>
            <a:pPr indent="-6985" algn="just"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𝑁𝑒𝑤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𝑚𝑎𝑥𝐴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Rentang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maksimal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A.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713594-1119-48A6-A090-3360037CE1E8}"/>
              </a:ext>
            </a:extLst>
          </p:cNvPr>
          <p:cNvSpPr/>
          <p:nvPr/>
        </p:nvSpPr>
        <p:spPr>
          <a:xfrm>
            <a:off x="3785744" y="411847"/>
            <a:ext cx="2980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Rumus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i="1" dirty="0"/>
              <a:t>min–max normalization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7012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7" name="Google Shape;189;p12">
            <a:extLst>
              <a:ext uri="{FF2B5EF4-FFF2-40B4-BE49-F238E27FC236}">
                <a16:creationId xmlns:a16="http://schemas.microsoft.com/office/drawing/2014/main" id="{83B9160A-26B3-498E-A571-867BCF778487}"/>
              </a:ext>
            </a:extLst>
          </p:cNvPr>
          <p:cNvSpPr txBox="1">
            <a:spLocks/>
          </p:cNvSpPr>
          <p:nvPr/>
        </p:nvSpPr>
        <p:spPr>
          <a:xfrm>
            <a:off x="17910" y="-17488"/>
            <a:ext cx="23085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METODE PENELITIAN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7B072D-9019-4DC0-AE49-E5BB66BC48F2}"/>
                  </a:ext>
                </a:extLst>
              </p:cNvPr>
              <p:cNvSpPr/>
              <p:nvPr/>
            </p:nvSpPr>
            <p:spPr>
              <a:xfrm>
                <a:off x="2080468" y="616414"/>
                <a:ext cx="4761434" cy="530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𝑁𝑒𝑤</m:t>
                          </m:r>
                          <m:r>
                            <m:rPr>
                              <m:lit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𝑁𝑒𝑤</m:t>
                          </m:r>
                          <m:r>
                            <m:rPr>
                              <m:lit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m:rPr>
                          <m:lit/>
                        </m:rPr>
                        <a:rPr lang="en-US" i="0"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7B072D-9019-4DC0-AE49-E5BB66BC4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68" y="616414"/>
                <a:ext cx="4761434" cy="5308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E713594-1119-48A6-A090-3360037CE1E8}"/>
              </a:ext>
            </a:extLst>
          </p:cNvPr>
          <p:cNvSpPr/>
          <p:nvPr/>
        </p:nvSpPr>
        <p:spPr>
          <a:xfrm>
            <a:off x="2080468" y="257959"/>
            <a:ext cx="4176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Contoh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i="1" dirty="0"/>
              <a:t>min–max normalization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E4B27E-98C6-43AE-B502-D8B9A3B3B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09429"/>
              </p:ext>
            </p:extLst>
          </p:nvPr>
        </p:nvGraphicFramePr>
        <p:xfrm>
          <a:off x="183045" y="1403123"/>
          <a:ext cx="8777910" cy="1796415"/>
        </p:xfrm>
        <a:graphic>
          <a:graphicData uri="http://schemas.openxmlformats.org/drawingml/2006/table">
            <a:tbl>
              <a:tblPr>
                <a:tableStyleId>{762F23FC-DF69-4F42-B455-67CD2FF1E6B6}</a:tableStyleId>
              </a:tblPr>
              <a:tblGrid>
                <a:gridCol w="585194">
                  <a:extLst>
                    <a:ext uri="{9D8B030D-6E8A-4147-A177-3AD203B41FA5}">
                      <a16:colId xmlns:a16="http://schemas.microsoft.com/office/drawing/2014/main" val="3820256891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2651416646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2385585359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519755879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845168695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826723397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3270406733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1353895364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1274258715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1341944391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2661997090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911255424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2864862296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1039223126"/>
                    </a:ext>
                  </a:extLst>
                </a:gridCol>
                <a:gridCol w="585194">
                  <a:extLst>
                    <a:ext uri="{9D8B030D-6E8A-4147-A177-3AD203B41FA5}">
                      <a16:colId xmlns:a16="http://schemas.microsoft.com/office/drawing/2014/main" val="12240657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playlist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danceability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energy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loudness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speechiness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acousticness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instrumentalness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liveness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valence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tempo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time_signature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683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Blues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-10.882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0.000215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111.129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6182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Blues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-9.662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86.644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39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9548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2025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-9.701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0.000214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94.376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0697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-2.935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118.047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827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E720F2-4CF4-4121-A5C5-22DC45ACD856}"/>
                  </a:ext>
                </a:extLst>
              </p:cNvPr>
              <p:cNvSpPr/>
              <p:nvPr/>
            </p:nvSpPr>
            <p:spPr>
              <a:xfrm>
                <a:off x="597391" y="3246566"/>
                <a:ext cx="7727587" cy="1638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2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Diketahui loudness : </a:t>
                </a:r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2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𝑉</a:t>
                </a:r>
                <a:r>
                  <a:rPr lang="en-US" sz="12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-10.882,	</a:t>
                </a:r>
                <a:r>
                  <a:rPr lang="en-US" sz="12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𝑀𝑖𝑛</a:t>
                </a:r>
                <a:r>
                  <a:rPr lang="en-US" sz="12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-38.919,	</a:t>
                </a:r>
                <a:r>
                  <a:rPr lang="en-US" sz="12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𝑀𝑎𝑥</a:t>
                </a:r>
                <a:r>
                  <a:rPr lang="en-US" sz="12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-0.907,		</a:t>
                </a:r>
                <a:r>
                  <a:rPr lang="en-US" sz="12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𝑁𝑒𝑤</a:t>
                </a:r>
                <a:r>
                  <a:rPr lang="en-US" sz="12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_</a:t>
                </a:r>
                <a:r>
                  <a:rPr lang="en-US" sz="12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𝑚𝑖𝑛</a:t>
                </a:r>
                <a:r>
                  <a:rPr lang="en-US" sz="12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= 0 ,	</a:t>
                </a:r>
                <a:r>
                  <a:rPr lang="en-US" sz="12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𝑁𝑒𝑤</a:t>
                </a:r>
                <a:r>
                  <a:rPr lang="en-US" sz="12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_</a:t>
                </a:r>
                <a:r>
                  <a:rPr lang="en-US" sz="12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𝑚𝑎𝑥</a:t>
                </a:r>
                <a:r>
                  <a:rPr lang="en-US" sz="12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= 1</a:t>
                </a:r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200" dirty="0">
                    <a:ea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𝑉</m:t>
                    </m:r>
                    <m:r>
                      <a:rPr lang="en-US" sz="1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′=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2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10.882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38.919)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.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907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38.919)</m:t>
                        </m:r>
                      </m:den>
                    </m:f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1−0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+0</m:t>
                    </m:r>
                  </m:oMath>
                </a14:m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200" dirty="0">
                    <a:ea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𝑉</m:t>
                        </m:r>
                      </m:e>
                      <m:sup>
                        <m:r>
                          <a:rPr lang="en-US" sz="12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= 0.737583</a:t>
                </a:r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E720F2-4CF4-4121-A5C5-22DC45ACD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91" y="3246566"/>
                <a:ext cx="7727587" cy="1638975"/>
              </a:xfrm>
              <a:prstGeom prst="rect">
                <a:avLst/>
              </a:prstGeom>
              <a:blipFill>
                <a:blip r:embed="rId4"/>
                <a:stretch>
                  <a:fillRect l="-79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1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007A5-A259-49DA-B9DC-1BBED9647D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C99A3E-65A7-4E54-8EEE-ACD40E106A73}"/>
              </a:ext>
            </a:extLst>
          </p:cNvPr>
          <p:cNvSpPr/>
          <p:nvPr/>
        </p:nvSpPr>
        <p:spPr>
          <a:xfrm>
            <a:off x="2080468" y="257959"/>
            <a:ext cx="4166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Contoh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i="1" dirty="0"/>
              <a:t>min–max normalization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code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79A6C-7E5F-49C8-AD37-FAEB4D90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271587"/>
            <a:ext cx="73247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43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100%</a:t>
            </a:r>
            <a:endParaRPr sz="3000" dirty="0"/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7" name="Google Shape;189;p12">
            <a:extLst>
              <a:ext uri="{FF2B5EF4-FFF2-40B4-BE49-F238E27FC236}">
                <a16:creationId xmlns:a16="http://schemas.microsoft.com/office/drawing/2014/main" id="{83B9160A-26B3-498E-A571-867BCF778487}"/>
              </a:ext>
            </a:extLst>
          </p:cNvPr>
          <p:cNvSpPr txBox="1">
            <a:spLocks/>
          </p:cNvSpPr>
          <p:nvPr/>
        </p:nvSpPr>
        <p:spPr>
          <a:xfrm>
            <a:off x="17910" y="-17488"/>
            <a:ext cx="23085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METODE PENELITIAN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2DAB7-F750-4EB6-8A79-610497F69FDA}"/>
              </a:ext>
            </a:extLst>
          </p:cNvPr>
          <p:cNvSpPr txBox="1"/>
          <p:nvPr/>
        </p:nvSpPr>
        <p:spPr>
          <a:xfrm>
            <a:off x="546577" y="1119657"/>
            <a:ext cx="3290851" cy="2677656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latin typeface="Roboto Condensed" panose="020B0604020202020204" charset="0"/>
                <a:ea typeface="Roboto Condensed" panose="020B0604020202020204" charset="0"/>
              </a:rPr>
              <a:t>K</a:t>
            </a:r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–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Fold Cross Validation</a:t>
            </a:r>
            <a:endParaRPr lang="en-US" i="1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dirty="0"/>
          </a:p>
          <a:p>
            <a:pPr algn="just"/>
            <a:r>
              <a:rPr lang="en-US" i="1" dirty="0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Cross–validation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(CV)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statistik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mengevaluasi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 data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dipisahkan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proses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data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b="1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b="1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dirty="0">
              <a:solidFill>
                <a:srgbClr val="3F53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K–</a:t>
            </a:r>
            <a:r>
              <a:rPr lang="en-US" i="1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cross</a:t>
            </a:r>
            <a:r>
              <a:rPr lang="en-US" b="1" i="1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i="1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cross–validation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mana </a:t>
            </a:r>
            <a:r>
              <a:rPr lang="en-US" i="1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dipisahkan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3F53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kali.</a:t>
            </a:r>
          </a:p>
        </p:txBody>
      </p:sp>
      <p:sp>
        <p:nvSpPr>
          <p:cNvPr id="7" name="Google Shape;191;p12">
            <a:extLst>
              <a:ext uri="{FF2B5EF4-FFF2-40B4-BE49-F238E27FC236}">
                <a16:creationId xmlns:a16="http://schemas.microsoft.com/office/drawing/2014/main" id="{D596B6C4-69BE-4B3D-A29B-467199F40D7E}"/>
              </a:ext>
            </a:extLst>
          </p:cNvPr>
          <p:cNvSpPr txBox="1">
            <a:spLocks/>
          </p:cNvSpPr>
          <p:nvPr/>
        </p:nvSpPr>
        <p:spPr>
          <a:xfrm>
            <a:off x="535936" y="4201244"/>
            <a:ext cx="4155078" cy="647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[8]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dirty="0" err="1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Wibowo</a:t>
            </a:r>
            <a:r>
              <a:rPr lang="en-US" sz="1050" dirty="0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A. (2017). </a:t>
            </a:r>
            <a:r>
              <a:rPr lang="en-US" sz="1050" i="1" dirty="0" err="1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Binus</a:t>
            </a:r>
            <a:r>
              <a:rPr lang="en-US" sz="1050" i="1" dirty="0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University Graduate Program</a:t>
            </a:r>
            <a:r>
              <a:rPr lang="en-US" sz="1050" dirty="0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Retrieved February 8, 2020, from https://mti.binus.ac.id/2017/11/24/10-fold-cross-validation/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C64316-8D89-4DB0-9566-3BCCFAB451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574" y="748074"/>
            <a:ext cx="2732655" cy="30492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838C40-D059-4022-A4E0-044C3710C77F}"/>
              </a:ext>
            </a:extLst>
          </p:cNvPr>
          <p:cNvSpPr/>
          <p:nvPr/>
        </p:nvSpPr>
        <p:spPr>
          <a:xfrm>
            <a:off x="4691014" y="294735"/>
            <a:ext cx="2268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latin typeface="Roboto Condensed" panose="020B0604020202020204" charset="0"/>
                <a:ea typeface="Roboto Condensed" panose="020B0604020202020204" charset="0"/>
              </a:rPr>
              <a:t>10</a:t>
            </a:r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–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Fold Cross Validation</a:t>
            </a:r>
            <a:endParaRPr lang="en-US" i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8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007A5-A259-49DA-B9DC-1BBED9647D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C99A3E-65A7-4E54-8EEE-ACD40E106A73}"/>
              </a:ext>
            </a:extLst>
          </p:cNvPr>
          <p:cNvSpPr/>
          <p:nvPr/>
        </p:nvSpPr>
        <p:spPr>
          <a:xfrm>
            <a:off x="2080468" y="257959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Contoh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i="1" dirty="0">
                <a:latin typeface="Roboto Condensed" panose="020B0604020202020204" charset="0"/>
                <a:ea typeface="Roboto Condensed" panose="020B0604020202020204" charset="0"/>
              </a:rPr>
              <a:t>10</a:t>
            </a:r>
            <a:r>
              <a:rPr lang="en-US" i="1" dirty="0"/>
              <a:t>–Fold Cross Validation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code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8AD66-03A4-4C6C-99E8-6178B7EC9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71" y="812761"/>
            <a:ext cx="7013258" cy="3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9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152728" y="2432900"/>
            <a:ext cx="683844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5"/>
                </a:solidFill>
              </a:rPr>
              <a:t>I MADE TANGKAS WAHYU KENCANA YUDA</a:t>
            </a:r>
            <a:endParaRPr sz="30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/>
              <a:t>1608561031</a:t>
            </a:r>
            <a:endParaRPr sz="2500" b="1" dirty="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100%</a:t>
            </a:r>
            <a:endParaRPr sz="3000" dirty="0"/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7" name="Google Shape;189;p12">
            <a:extLst>
              <a:ext uri="{FF2B5EF4-FFF2-40B4-BE49-F238E27FC236}">
                <a16:creationId xmlns:a16="http://schemas.microsoft.com/office/drawing/2014/main" id="{83B9160A-26B3-498E-A571-867BCF778487}"/>
              </a:ext>
            </a:extLst>
          </p:cNvPr>
          <p:cNvSpPr txBox="1">
            <a:spLocks/>
          </p:cNvSpPr>
          <p:nvPr/>
        </p:nvSpPr>
        <p:spPr>
          <a:xfrm>
            <a:off x="17910" y="-17488"/>
            <a:ext cx="23085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METODE PENELITIAN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2DAB7-F750-4EB6-8A79-610497F69FDA}"/>
              </a:ext>
            </a:extLst>
          </p:cNvPr>
          <p:cNvSpPr txBox="1"/>
          <p:nvPr/>
        </p:nvSpPr>
        <p:spPr>
          <a:xfrm>
            <a:off x="546577" y="1119657"/>
            <a:ext cx="3290851" cy="954107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err="1">
                <a:latin typeface="Roboto Condensed" panose="020B0604020202020204" charset="0"/>
                <a:ea typeface="Roboto Condensed" panose="020B0604020202020204" charset="0"/>
              </a:rPr>
              <a:t>Principical</a:t>
            </a:r>
            <a:r>
              <a:rPr lang="en-US" i="1" dirty="0">
                <a:latin typeface="Roboto Condensed" panose="020B0604020202020204" charset="0"/>
                <a:ea typeface="Roboto Condensed" panose="020B0604020202020204" charset="0"/>
              </a:rPr>
              <a:t> Component Analysis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(PCA)</a:t>
            </a:r>
            <a:endParaRPr lang="en-US" i="1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dirty="0"/>
          </a:p>
          <a:p>
            <a:pPr algn="just"/>
            <a:r>
              <a:rPr lang="en-US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Principical</a:t>
            </a:r>
            <a:r>
              <a:rPr lang="en-US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Component Analysis </a:t>
            </a:r>
            <a:r>
              <a:rPr lang="en-US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metode</a:t>
            </a:r>
            <a:endParaRPr lang="en-US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91;p12">
            <a:extLst>
              <a:ext uri="{FF2B5EF4-FFF2-40B4-BE49-F238E27FC236}">
                <a16:creationId xmlns:a16="http://schemas.microsoft.com/office/drawing/2014/main" id="{D596B6C4-69BE-4B3D-A29B-467199F40D7E}"/>
              </a:ext>
            </a:extLst>
          </p:cNvPr>
          <p:cNvSpPr txBox="1">
            <a:spLocks/>
          </p:cNvSpPr>
          <p:nvPr/>
        </p:nvSpPr>
        <p:spPr>
          <a:xfrm>
            <a:off x="535936" y="4201244"/>
            <a:ext cx="4155078" cy="647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[9]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dirty="0" err="1">
                <a:solidFill>
                  <a:srgbClr val="3F5378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Wib</a:t>
            </a:r>
            <a:endParaRPr lang="en-US" sz="1050" dirty="0">
              <a:solidFill>
                <a:srgbClr val="3F5378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838C40-D059-4022-A4E0-044C3710C77F}"/>
              </a:ext>
            </a:extLst>
          </p:cNvPr>
          <p:cNvSpPr/>
          <p:nvPr/>
        </p:nvSpPr>
        <p:spPr>
          <a:xfrm>
            <a:off x="4691014" y="294735"/>
            <a:ext cx="3127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err="1">
                <a:latin typeface="Roboto Condensed" panose="020B0604020202020204" charset="0"/>
                <a:ea typeface="Roboto Condensed" panose="020B0604020202020204" charset="0"/>
              </a:rPr>
              <a:t>Principical</a:t>
            </a:r>
            <a:r>
              <a:rPr lang="en-US" i="1" dirty="0">
                <a:latin typeface="Roboto Condensed" panose="020B0604020202020204" charset="0"/>
                <a:ea typeface="Roboto Condensed" panose="020B0604020202020204" charset="0"/>
              </a:rPr>
              <a:t> Component Analysis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(PCA)</a:t>
            </a:r>
            <a:endParaRPr lang="en-US" i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0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100%</a:t>
            </a:r>
            <a:endParaRPr sz="3000" dirty="0"/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7" name="Google Shape;189;p12">
            <a:extLst>
              <a:ext uri="{FF2B5EF4-FFF2-40B4-BE49-F238E27FC236}">
                <a16:creationId xmlns:a16="http://schemas.microsoft.com/office/drawing/2014/main" id="{83B9160A-26B3-498E-A571-867BCF778487}"/>
              </a:ext>
            </a:extLst>
          </p:cNvPr>
          <p:cNvSpPr txBox="1">
            <a:spLocks/>
          </p:cNvSpPr>
          <p:nvPr/>
        </p:nvSpPr>
        <p:spPr>
          <a:xfrm>
            <a:off x="17910" y="-17488"/>
            <a:ext cx="23085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METODE PENELITIAN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56724-B7B9-4243-BF9B-62083AF3FA6F}"/>
              </a:ext>
            </a:extLst>
          </p:cNvPr>
          <p:cNvSpPr txBox="1"/>
          <p:nvPr/>
        </p:nvSpPr>
        <p:spPr>
          <a:xfrm>
            <a:off x="-35537" y="865238"/>
            <a:ext cx="2424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PROSES K-NEREAST NEIGHBOR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BC1FFF-F81A-4E03-A4B5-D970BAD92C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29" y="776185"/>
            <a:ext cx="4765591" cy="3611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72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7" name="Google Shape;189;p12">
            <a:extLst>
              <a:ext uri="{FF2B5EF4-FFF2-40B4-BE49-F238E27FC236}">
                <a16:creationId xmlns:a16="http://schemas.microsoft.com/office/drawing/2014/main" id="{83B9160A-26B3-498E-A571-867BCF778487}"/>
              </a:ext>
            </a:extLst>
          </p:cNvPr>
          <p:cNvSpPr txBox="1">
            <a:spLocks/>
          </p:cNvSpPr>
          <p:nvPr/>
        </p:nvSpPr>
        <p:spPr>
          <a:xfrm>
            <a:off x="17910" y="-17488"/>
            <a:ext cx="23085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METODE PENELITIAN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2DAB7-F750-4EB6-8A79-610497F69FDA}"/>
              </a:ext>
            </a:extLst>
          </p:cNvPr>
          <p:cNvSpPr txBox="1"/>
          <p:nvPr/>
        </p:nvSpPr>
        <p:spPr>
          <a:xfrm>
            <a:off x="546576" y="1119657"/>
            <a:ext cx="6159024" cy="2677656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KNN (k-Nearest Neighbor)</a:t>
            </a:r>
          </a:p>
          <a:p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dirty="0" err="1"/>
              <a:t>Metode</a:t>
            </a:r>
            <a:r>
              <a:rPr lang="en-US" dirty="0"/>
              <a:t> KNN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KNN[7].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dirty="0"/>
          </a:p>
          <a:p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MKKN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label </a:t>
            </a:r>
            <a:r>
              <a:rPr lang="en-US" dirty="0" err="1"/>
              <a:t>kelas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k data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[7]. 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dirty="0"/>
              <a:t>Pada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Euler number, data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euler</a:t>
            </a:r>
            <a:r>
              <a:rPr lang="en-US" dirty="0"/>
              <a:t> number 0, 1, dan -1.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data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MKNN. 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B23A3-7B63-4FCB-88AC-54A2BDA145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12504" y="1119657"/>
            <a:ext cx="1962150" cy="1758315"/>
          </a:xfrm>
          <a:prstGeom prst="rect">
            <a:avLst/>
          </a:prstGeom>
        </p:spPr>
      </p:pic>
      <p:sp>
        <p:nvSpPr>
          <p:cNvPr id="10" name="Google Shape;191;p12">
            <a:extLst>
              <a:ext uri="{FF2B5EF4-FFF2-40B4-BE49-F238E27FC236}">
                <a16:creationId xmlns:a16="http://schemas.microsoft.com/office/drawing/2014/main" id="{7A97F205-E7D4-41C2-A2F3-37E900DAE01A}"/>
              </a:ext>
            </a:extLst>
          </p:cNvPr>
          <p:cNvSpPr txBox="1">
            <a:spLocks/>
          </p:cNvSpPr>
          <p:nvPr/>
        </p:nvSpPr>
        <p:spPr>
          <a:xfrm>
            <a:off x="546577" y="4259700"/>
            <a:ext cx="329085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[10]</a:t>
            </a:r>
            <a:r>
              <a:rPr lang="en-US" dirty="0"/>
              <a:t> </a:t>
            </a:r>
            <a:r>
              <a:rPr lang="en-US" sz="10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Parvin, </a:t>
            </a:r>
            <a:endParaRPr lang="en-US" sz="1000" b="1" i="1" dirty="0">
              <a:solidFill>
                <a:srgbClr val="3F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1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7" name="Google Shape;189;p12">
            <a:extLst>
              <a:ext uri="{FF2B5EF4-FFF2-40B4-BE49-F238E27FC236}">
                <a16:creationId xmlns:a16="http://schemas.microsoft.com/office/drawing/2014/main" id="{83B9160A-26B3-498E-A571-867BCF778487}"/>
              </a:ext>
            </a:extLst>
          </p:cNvPr>
          <p:cNvSpPr txBox="1">
            <a:spLocks/>
          </p:cNvSpPr>
          <p:nvPr/>
        </p:nvSpPr>
        <p:spPr>
          <a:xfrm>
            <a:off x="17910" y="-17488"/>
            <a:ext cx="23085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METODE PENELITIAN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7EF385-88D5-4764-BF31-FA64F1125413}"/>
              </a:ext>
            </a:extLst>
          </p:cNvPr>
          <p:cNvCxnSpPr/>
          <p:nvPr/>
        </p:nvCxnSpPr>
        <p:spPr>
          <a:xfrm>
            <a:off x="4355690" y="0"/>
            <a:ext cx="0" cy="5143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556724-B7B9-4243-BF9B-62083AF3FA6F}"/>
              </a:ext>
            </a:extLst>
          </p:cNvPr>
          <p:cNvSpPr txBox="1"/>
          <p:nvPr/>
        </p:nvSpPr>
        <p:spPr>
          <a:xfrm>
            <a:off x="-35537" y="865238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PROSES MODIFIED K-NEREAST NEIGHBOR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1BF139-F239-4E7C-BD79-70DB3C499F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8" y="1389195"/>
            <a:ext cx="3150926" cy="312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EA97A2-8EC7-4E8F-83B2-9A8A407D7A3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09" y="264829"/>
            <a:ext cx="3444091" cy="4613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10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7" name="Google Shape;189;p12">
            <a:extLst>
              <a:ext uri="{FF2B5EF4-FFF2-40B4-BE49-F238E27FC236}">
                <a16:creationId xmlns:a16="http://schemas.microsoft.com/office/drawing/2014/main" id="{83B9160A-26B3-498E-A571-867BCF778487}"/>
              </a:ext>
            </a:extLst>
          </p:cNvPr>
          <p:cNvSpPr txBox="1">
            <a:spLocks/>
          </p:cNvSpPr>
          <p:nvPr/>
        </p:nvSpPr>
        <p:spPr>
          <a:xfrm>
            <a:off x="17910" y="-17488"/>
            <a:ext cx="23085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METODE PENELITIAN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2DAB7-F750-4EB6-8A79-610497F69FDA}"/>
              </a:ext>
            </a:extLst>
          </p:cNvPr>
          <p:cNvSpPr txBox="1"/>
          <p:nvPr/>
        </p:nvSpPr>
        <p:spPr>
          <a:xfrm>
            <a:off x="546576" y="1119657"/>
            <a:ext cx="6159024" cy="2677656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MKNN (Modified k-Nearest Neighbor)</a:t>
            </a:r>
          </a:p>
          <a:p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dirty="0" err="1"/>
              <a:t>Metode</a:t>
            </a:r>
            <a:r>
              <a:rPr lang="en-US" dirty="0"/>
              <a:t> MKNN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KNN[7].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dirty="0"/>
          </a:p>
          <a:p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MKKN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label </a:t>
            </a:r>
            <a:r>
              <a:rPr lang="en-US" dirty="0" err="1"/>
              <a:t>kelas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k data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[7]. 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dirty="0"/>
              <a:t>Pada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Euler number, data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euler</a:t>
            </a:r>
            <a:r>
              <a:rPr lang="en-US" dirty="0"/>
              <a:t> number 0, 1, dan -1.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data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MKNN. 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B23A3-7B63-4FCB-88AC-54A2BDA145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12504" y="1119657"/>
            <a:ext cx="1962150" cy="1758315"/>
          </a:xfrm>
          <a:prstGeom prst="rect">
            <a:avLst/>
          </a:prstGeom>
        </p:spPr>
      </p:pic>
      <p:sp>
        <p:nvSpPr>
          <p:cNvPr id="10" name="Google Shape;191;p12">
            <a:extLst>
              <a:ext uri="{FF2B5EF4-FFF2-40B4-BE49-F238E27FC236}">
                <a16:creationId xmlns:a16="http://schemas.microsoft.com/office/drawing/2014/main" id="{7A97F205-E7D4-41C2-A2F3-37E900DAE01A}"/>
              </a:ext>
            </a:extLst>
          </p:cNvPr>
          <p:cNvSpPr txBox="1">
            <a:spLocks/>
          </p:cNvSpPr>
          <p:nvPr/>
        </p:nvSpPr>
        <p:spPr>
          <a:xfrm>
            <a:off x="546577" y="4259700"/>
            <a:ext cx="329085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[11]</a:t>
            </a:r>
            <a:r>
              <a:rPr lang="en-US" dirty="0"/>
              <a:t> </a:t>
            </a:r>
            <a:r>
              <a:rPr lang="en-US" sz="10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Parvin, H., Alizadeh, H., &amp; </a:t>
            </a:r>
            <a:r>
              <a:rPr lang="en-US" sz="100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Minaei-Bidgoli</a:t>
            </a:r>
            <a:r>
              <a:rPr lang="en-US" sz="10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, B. (2008). MKNN: Modified K-Nearest Neighbor . </a:t>
            </a:r>
            <a:r>
              <a:rPr lang="en-US" sz="10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Proceedings of the World Congress on Engineering and Computer Science</a:t>
            </a:r>
            <a:r>
              <a:rPr lang="en-US" sz="10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.</a:t>
            </a:r>
            <a:endParaRPr lang="en-US" sz="1000" b="1" i="1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000" b="1" i="1" dirty="0">
              <a:solidFill>
                <a:srgbClr val="3F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23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7" name="Google Shape;189;p12">
            <a:extLst>
              <a:ext uri="{FF2B5EF4-FFF2-40B4-BE49-F238E27FC236}">
                <a16:creationId xmlns:a16="http://schemas.microsoft.com/office/drawing/2014/main" id="{83B9160A-26B3-498E-A571-867BCF778487}"/>
              </a:ext>
            </a:extLst>
          </p:cNvPr>
          <p:cNvSpPr txBox="1">
            <a:spLocks/>
          </p:cNvSpPr>
          <p:nvPr/>
        </p:nvSpPr>
        <p:spPr>
          <a:xfrm>
            <a:off x="17910" y="-17488"/>
            <a:ext cx="23085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METODE PENELITIAN</a:t>
            </a:r>
          </a:p>
        </p:txBody>
      </p:sp>
      <p:sp>
        <p:nvSpPr>
          <p:cNvPr id="10" name="Google Shape;191;p12">
            <a:extLst>
              <a:ext uri="{FF2B5EF4-FFF2-40B4-BE49-F238E27FC236}">
                <a16:creationId xmlns:a16="http://schemas.microsoft.com/office/drawing/2014/main" id="{7A97F205-E7D4-41C2-A2F3-37E900DAE01A}"/>
              </a:ext>
            </a:extLst>
          </p:cNvPr>
          <p:cNvSpPr txBox="1">
            <a:spLocks/>
          </p:cNvSpPr>
          <p:nvPr/>
        </p:nvSpPr>
        <p:spPr>
          <a:xfrm>
            <a:off x="546576" y="4259700"/>
            <a:ext cx="3625823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b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[12]</a:t>
            </a:r>
            <a:r>
              <a:rPr lang="en-US" sz="1050" dirty="0"/>
              <a:t>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Nomleni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, P. (2015). Sentiment Analysis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Menggunakan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Support Vector Machine (SVM). Surabaya: Program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Pasca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Sarjana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Bidang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Keahlian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Telematika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(CIO)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Jurusan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Teknik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Elektro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Fakultas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Teknologi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Industri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Institut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Teknologi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Sepuluh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Nopember</a:t>
            </a:r>
            <a:r>
              <a:rPr lang="en-US" sz="105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25BB34-A1E3-4367-AF3A-04608BACD5E2}"/>
              </a:ext>
            </a:extLst>
          </p:cNvPr>
          <p:cNvSpPr txBox="1"/>
          <p:nvPr/>
        </p:nvSpPr>
        <p:spPr>
          <a:xfrm>
            <a:off x="546577" y="1119657"/>
            <a:ext cx="3083727" cy="1600438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Pengujian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Akurasi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Confusion Matrix</a:t>
            </a:r>
          </a:p>
          <a:p>
            <a:endParaRPr lang="en-US" dirty="0"/>
          </a:p>
          <a:p>
            <a:r>
              <a:rPr lang="en-US" i="1" dirty="0">
                <a:latin typeface="Roboto Condensed" panose="020B0604020202020204" charset="0"/>
                <a:ea typeface="Roboto Condensed" panose="020B0604020202020204" charset="0"/>
              </a:rPr>
              <a:t>Confusion Matrix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adalah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tabel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yang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sering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digunakan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untuk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menggambarkan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kinerja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model pada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klasifikasi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(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atau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"</a:t>
            </a:r>
            <a:r>
              <a:rPr lang="en-US" i="1" dirty="0">
                <a:latin typeface="Roboto Condensed" panose="020B0604020202020204" charset="0"/>
                <a:ea typeface="Roboto Condensed" panose="020B0604020202020204" charset="0"/>
              </a:rPr>
              <a:t>classifier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") pada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serangkaian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data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baru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yang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nilai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sebenarnya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diketahui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A42A8C-9CD5-4D7C-8E69-B7CF38AA1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06050"/>
              </p:ext>
            </p:extLst>
          </p:nvPr>
        </p:nvGraphicFramePr>
        <p:xfrm>
          <a:off x="4822201" y="435571"/>
          <a:ext cx="2160905" cy="1239268"/>
        </p:xfrm>
        <a:graphic>
          <a:graphicData uri="http://schemas.openxmlformats.org/drawingml/2006/table">
            <a:tbl>
              <a:tblPr firstRow="1" firstCol="1" bandRow="1">
                <a:tableStyleId>{762F23FC-DF69-4F42-B455-67CD2FF1E6B6}</a:tableStyleId>
              </a:tblPr>
              <a:tblGrid>
                <a:gridCol w="807085">
                  <a:extLst>
                    <a:ext uri="{9D8B030D-6E8A-4147-A177-3AD203B41FA5}">
                      <a16:colId xmlns:a16="http://schemas.microsoft.com/office/drawing/2014/main" val="26494525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95308078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37931005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Prediksi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Data </a:t>
                      </a:r>
                      <a:r>
                        <a:rPr lang="en-US" sz="1200">
                          <a:effectLst/>
                        </a:rPr>
                        <a:t>Aktual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7127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Tidak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847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2016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82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292828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EF11CDA-BEE5-4E3C-B3AC-F3FBEFACDBEC}"/>
              </a:ext>
            </a:extLst>
          </p:cNvPr>
          <p:cNvSpPr/>
          <p:nvPr/>
        </p:nvSpPr>
        <p:spPr>
          <a:xfrm>
            <a:off x="4478893" y="27765"/>
            <a:ext cx="2347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err="1">
                <a:latin typeface="Roboto Condensed" panose="020B0604020202020204" charset="0"/>
                <a:ea typeface="Roboto Condensed" panose="020B0604020202020204" charset="0"/>
              </a:rPr>
              <a:t>Tabel</a:t>
            </a:r>
            <a:r>
              <a:rPr lang="en-US" i="1" dirty="0">
                <a:latin typeface="Roboto Condensed" panose="020B0604020202020204" charset="0"/>
                <a:ea typeface="Roboto Condensed" panose="020B0604020202020204" charset="0"/>
              </a:rPr>
              <a:t> 1.1 Confusion Matrix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060017-7B8F-4A14-8D5C-115C88967F5C}"/>
              </a:ext>
            </a:extLst>
          </p:cNvPr>
          <p:cNvSpPr/>
          <p:nvPr/>
        </p:nvSpPr>
        <p:spPr>
          <a:xfrm>
            <a:off x="4000838" y="1765878"/>
            <a:ext cx="4572000" cy="19133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TP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adalah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00" i="1" dirty="0">
                <a:latin typeface="Roboto Condensed" panose="020B0604020202020204" charset="0"/>
                <a:ea typeface="Roboto Condensed" panose="020B0604020202020204" charset="0"/>
              </a:rPr>
              <a:t>true positive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merupakan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jumlah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data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prediksi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yang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benar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diklasifikasikan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00" i="1" dirty="0" err="1">
                <a:latin typeface="Roboto Condensed" panose="020B0604020202020204" charset="0"/>
                <a:ea typeface="Roboto Condensed" panose="020B0604020202020204" charset="0"/>
              </a:rPr>
              <a:t>positif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TN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adalah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00" i="1" dirty="0">
                <a:latin typeface="Roboto Condensed" panose="020B0604020202020204" charset="0"/>
                <a:ea typeface="Roboto Condensed" panose="020B0604020202020204" charset="0"/>
              </a:rPr>
              <a:t>true </a:t>
            </a:r>
            <a:r>
              <a:rPr lang="en-US" sz="1000" i="1" dirty="0" err="1">
                <a:latin typeface="Roboto Condensed" panose="020B0604020202020204" charset="0"/>
                <a:ea typeface="Roboto Condensed" panose="020B0604020202020204" charset="0"/>
              </a:rPr>
              <a:t>negatif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merupakan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jumlah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data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prediksi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yang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benar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diklasifikasikan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00" i="1" dirty="0" err="1">
                <a:latin typeface="Roboto Condensed" panose="020B0604020202020204" charset="0"/>
                <a:ea typeface="Roboto Condensed" panose="020B0604020202020204" charset="0"/>
              </a:rPr>
              <a:t>negatif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FN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adalah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00" i="1" dirty="0">
                <a:latin typeface="Roboto Condensed" panose="020B0604020202020204" charset="0"/>
                <a:ea typeface="Roboto Condensed" panose="020B0604020202020204" charset="0"/>
              </a:rPr>
              <a:t>false </a:t>
            </a:r>
            <a:r>
              <a:rPr lang="en-US" sz="1000" i="1" dirty="0" err="1">
                <a:latin typeface="Roboto Condensed" panose="020B0604020202020204" charset="0"/>
                <a:ea typeface="Roboto Condensed" panose="020B0604020202020204" charset="0"/>
              </a:rPr>
              <a:t>negatif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merupakan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jumlah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data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prediksi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yang salah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diklasifikasikan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00" i="1" dirty="0" err="1">
                <a:latin typeface="Roboto Condensed" panose="020B0604020202020204" charset="0"/>
                <a:ea typeface="Roboto Condensed" panose="020B0604020202020204" charset="0"/>
              </a:rPr>
              <a:t>negatif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FP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adalah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00" i="1" dirty="0">
                <a:latin typeface="Roboto Condensed" panose="020B0604020202020204" charset="0"/>
                <a:ea typeface="Roboto Condensed" panose="020B0604020202020204" charset="0"/>
              </a:rPr>
              <a:t>false </a:t>
            </a:r>
            <a:r>
              <a:rPr lang="en-US" sz="1000" i="1" dirty="0" err="1">
                <a:latin typeface="Roboto Condensed" panose="020B0604020202020204" charset="0"/>
                <a:ea typeface="Roboto Condensed" panose="020B0604020202020204" charset="0"/>
              </a:rPr>
              <a:t>positif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merupakan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jumlah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data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prediksi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yang salah </a:t>
            </a:r>
            <a:r>
              <a:rPr lang="en-US" sz="1000" dirty="0" err="1">
                <a:latin typeface="Roboto Condensed" panose="020B0604020202020204" charset="0"/>
                <a:ea typeface="Roboto Condensed" panose="020B0604020202020204" charset="0"/>
              </a:rPr>
              <a:t>diklasifikasikan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00" i="1" dirty="0" err="1">
                <a:latin typeface="Roboto Condensed" panose="020B0604020202020204" charset="0"/>
                <a:ea typeface="Roboto Condensed" panose="020B0604020202020204" charset="0"/>
              </a:rPr>
              <a:t>positif</a:t>
            </a:r>
            <a:r>
              <a:rPr lang="en-US" sz="1000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  <a:endParaRPr lang="en-US" sz="100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1517CDC-0D0A-4362-B009-BFB4C637D7D1}"/>
                  </a:ext>
                </a:extLst>
              </p:cNvPr>
              <p:cNvSpPr/>
              <p:nvPr/>
            </p:nvSpPr>
            <p:spPr>
              <a:xfrm>
                <a:off x="546576" y="3266065"/>
                <a:ext cx="3427028" cy="540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𝐴𝑘𝑢𝑟𝑎𝑠𝑖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e>
                          </m:d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 × 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1517CDC-0D0A-4362-B009-BFB4C637D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6" y="3266065"/>
                <a:ext cx="3427028" cy="540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6E75426-03E7-4DB3-A8DA-BD986C125BBC}"/>
              </a:ext>
            </a:extLst>
          </p:cNvPr>
          <p:cNvSpPr/>
          <p:nvPr/>
        </p:nvSpPr>
        <p:spPr>
          <a:xfrm>
            <a:off x="612955" y="2905882"/>
            <a:ext cx="27638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Rumus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Akurasi</a:t>
            </a:r>
            <a:r>
              <a:rPr lang="en-US" i="1" dirty="0">
                <a:latin typeface="Roboto Condensed" panose="020B0604020202020204" charset="0"/>
                <a:ea typeface="Roboto Condensed" panose="020B0604020202020204" charset="0"/>
              </a:rPr>
              <a:t> Confusion Matrix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72E611-C360-48E0-B3A8-4381DC9D5244}"/>
              </a:ext>
            </a:extLst>
          </p:cNvPr>
          <p:cNvCxnSpPr/>
          <p:nvPr/>
        </p:nvCxnSpPr>
        <p:spPr>
          <a:xfrm>
            <a:off x="4355690" y="0"/>
            <a:ext cx="0" cy="5143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5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LATAR BELAKANG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Label Genre</a:t>
            </a: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err="1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Teknologi</a:t>
            </a:r>
            <a:r>
              <a:rPr lang="en-US" dirty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Era Modern</a:t>
            </a: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Spotify</a:t>
            </a: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LATAR BELAKANG (</a:t>
            </a:r>
            <a:r>
              <a:rPr lang="en-US" dirty="0" err="1"/>
              <a:t>Teknologi</a:t>
            </a:r>
            <a:r>
              <a:rPr lang="en-US" dirty="0"/>
              <a:t> Era Modern)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55225" y="1593111"/>
            <a:ext cx="3654900" cy="1750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err="1">
                <a:solidFill>
                  <a:srgbClr val="FF9800"/>
                </a:solidFill>
              </a:rPr>
              <a:t>Berdasarkan</a:t>
            </a:r>
            <a:r>
              <a:rPr lang="en-US" sz="1400" b="1" dirty="0">
                <a:solidFill>
                  <a:srgbClr val="FF9800"/>
                </a:solidFill>
              </a:rPr>
              <a:t> Spotify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400" dirty="0" err="1"/>
              <a:t>Diluncurkan</a:t>
            </a:r>
            <a:r>
              <a:rPr lang="en-US" sz="1400" dirty="0"/>
              <a:t> pada </a:t>
            </a:r>
            <a:r>
              <a:rPr lang="en-US" sz="1400" dirty="0" err="1"/>
              <a:t>tahun</a:t>
            </a:r>
            <a:r>
              <a:rPr lang="en-US" sz="1400" dirty="0"/>
              <a:t> 2008. [1] [2]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400" dirty="0"/>
              <a:t>Paling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oleh </a:t>
            </a:r>
            <a:r>
              <a:rPr lang="en-US" sz="1400" dirty="0" err="1"/>
              <a:t>pendengar</a:t>
            </a:r>
            <a:r>
              <a:rPr lang="en-US" sz="1400" dirty="0"/>
              <a:t> </a:t>
            </a:r>
            <a:r>
              <a:rPr lang="en-US" sz="1400" dirty="0" err="1"/>
              <a:t>musik</a:t>
            </a:r>
            <a:r>
              <a:rPr lang="en-US" sz="1400" dirty="0"/>
              <a:t>. [1]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400" i="1" dirty="0"/>
              <a:t>Artist</a:t>
            </a:r>
            <a:r>
              <a:rPr lang="en-US" sz="1400" dirty="0"/>
              <a:t>, album, </a:t>
            </a:r>
            <a:r>
              <a:rPr lang="en-US" sz="1400" i="1" dirty="0"/>
              <a:t>genre</a:t>
            </a:r>
            <a:r>
              <a:rPr lang="en-US" sz="1400" dirty="0"/>
              <a:t>, </a:t>
            </a:r>
            <a:r>
              <a:rPr lang="en-US" sz="1400" i="1" dirty="0"/>
              <a:t>playlist</a:t>
            </a:r>
            <a:r>
              <a:rPr lang="en-US" sz="1400" dirty="0"/>
              <a:t>, </a:t>
            </a:r>
            <a:r>
              <a:rPr lang="en-US" sz="1400" i="1" dirty="0"/>
              <a:t>podcasts</a:t>
            </a:r>
            <a:r>
              <a:rPr lang="en-US" sz="1400" dirty="0"/>
              <a:t>, </a:t>
            </a:r>
            <a:r>
              <a:rPr lang="en-US" sz="1400" dirty="0" err="1"/>
              <a:t>atau</a:t>
            </a:r>
            <a:r>
              <a:rPr lang="en-US" sz="1400" dirty="0"/>
              <a:t> label </a:t>
            </a:r>
            <a:r>
              <a:rPr lang="en-US" sz="1400" dirty="0" err="1"/>
              <a:t>rekaman</a:t>
            </a:r>
            <a:r>
              <a:rPr lang="en-US" sz="1400" dirty="0"/>
              <a:t>. [2]</a:t>
            </a:r>
            <a:endParaRPr sz="1400" b="1"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736267" y="3778037"/>
            <a:ext cx="5168400" cy="1174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050" b="1" dirty="0">
                <a:solidFill>
                  <a:schemeClr val="tx1"/>
                </a:solidFill>
              </a:rPr>
              <a:t>[1]</a:t>
            </a:r>
            <a:r>
              <a:rPr lang="en-US" sz="1050" b="1" dirty="0"/>
              <a:t> </a:t>
            </a:r>
            <a:r>
              <a:rPr lang="en-US" sz="1050" b="1" dirty="0" err="1"/>
              <a:t>Iriansyah</a:t>
            </a:r>
            <a:r>
              <a:rPr lang="en-US" sz="1050" b="1" dirty="0"/>
              <a:t>, F.Y. (2018, November 13). </a:t>
            </a:r>
            <a:r>
              <a:rPr lang="en-US" sz="1050" b="1" i="1" dirty="0"/>
              <a:t>[Update] </a:t>
            </a:r>
            <a:r>
              <a:rPr lang="en-US" sz="1050" b="1" i="1" dirty="0" err="1"/>
              <a:t>Apa</a:t>
            </a:r>
            <a:r>
              <a:rPr lang="en-US" sz="1050" b="1" i="1" dirty="0"/>
              <a:t> Beda Spotify </a:t>
            </a:r>
            <a:r>
              <a:rPr lang="en-US" sz="1050" b="1" i="1" dirty="0" err="1"/>
              <a:t>dengan</a:t>
            </a:r>
            <a:r>
              <a:rPr lang="en-US" sz="1050" b="1" i="1" dirty="0"/>
              <a:t> Apple Music, </a:t>
            </a:r>
            <a:r>
              <a:rPr lang="en-US" sz="1050" b="1" i="1" dirty="0" err="1"/>
              <a:t>Joox</a:t>
            </a:r>
            <a:r>
              <a:rPr lang="en-US" sz="1050" b="1" i="1" dirty="0"/>
              <a:t>, dan Deezer?</a:t>
            </a:r>
            <a:r>
              <a:rPr lang="en-US" sz="1050" b="1" dirty="0"/>
              <a:t> Retrieved from </a:t>
            </a:r>
            <a:r>
              <a:rPr lang="en-US" sz="1050" b="1" dirty="0" err="1"/>
              <a:t>Techinasia</a:t>
            </a:r>
            <a:r>
              <a:rPr lang="en-US" sz="1050" b="1" dirty="0"/>
              <a:t>: https://id.techinasia.com/komparasi-layanan-streaming-spotify</a:t>
            </a:r>
          </a:p>
          <a:p>
            <a:pPr marL="101600" indent="0">
              <a:buNone/>
            </a:pPr>
            <a:r>
              <a:rPr lang="en-US" sz="1050" b="1" dirty="0">
                <a:solidFill>
                  <a:schemeClr val="tx1"/>
                </a:solidFill>
              </a:rPr>
              <a:t>[2] Spotify. (2020, June 12). </a:t>
            </a:r>
            <a:r>
              <a:rPr lang="en-US" sz="1050" b="1" i="1" dirty="0">
                <a:solidFill>
                  <a:schemeClr val="tx1"/>
                </a:solidFill>
              </a:rPr>
              <a:t>https://www.spotify.com/us/about-us/contact/</a:t>
            </a:r>
            <a:r>
              <a:rPr lang="en-US" sz="1050" b="1" dirty="0">
                <a:solidFill>
                  <a:schemeClr val="tx1"/>
                </a:solidFill>
              </a:rPr>
              <a:t>. Retrieved from https://newsroom.spotify.com/company-info/: https://www.spotify.com/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736267" y="2649636"/>
            <a:ext cx="3084300" cy="823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err="1">
                <a:solidFill>
                  <a:srgbClr val="FF9800"/>
                </a:solidFill>
              </a:rPr>
              <a:t>Berdasarkan</a:t>
            </a:r>
            <a:r>
              <a:rPr lang="en-US" sz="1400" b="1" dirty="0">
                <a:solidFill>
                  <a:srgbClr val="FF9800"/>
                </a:solidFill>
              </a:rPr>
              <a:t> </a:t>
            </a:r>
            <a:r>
              <a:rPr lang="en-US" sz="1400" b="1" dirty="0" err="1">
                <a:solidFill>
                  <a:srgbClr val="FF9800"/>
                </a:solidFill>
              </a:rPr>
              <a:t>Layanan</a:t>
            </a:r>
            <a:r>
              <a:rPr lang="en-US" sz="1400" b="1" dirty="0">
                <a:solidFill>
                  <a:srgbClr val="FF9800"/>
                </a:solidFill>
              </a:rPr>
              <a:t> Streaming Music</a:t>
            </a:r>
            <a:endParaRPr sz="1400" dirty="0">
              <a:solidFill>
                <a:srgbClr val="FF9800"/>
              </a:solidFill>
            </a:endParaRPr>
          </a:p>
          <a:p>
            <a:pPr marL="342900" lvl="0" indent="-34290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400" dirty="0"/>
              <a:t>Spotify, </a:t>
            </a:r>
            <a:r>
              <a:rPr lang="en-US" sz="1400" dirty="0" err="1"/>
              <a:t>Joox</a:t>
            </a:r>
            <a:r>
              <a:rPr lang="en-US" sz="1400" dirty="0"/>
              <a:t>, Apple Music, Deezer. [1]</a:t>
            </a:r>
            <a:endParaRPr sz="14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93;p12">
            <a:extLst>
              <a:ext uri="{FF2B5EF4-FFF2-40B4-BE49-F238E27FC236}">
                <a16:creationId xmlns:a16="http://schemas.microsoft.com/office/drawing/2014/main" id="{F41DF242-6542-485C-83CD-0EE89FB778A8}"/>
              </a:ext>
            </a:extLst>
          </p:cNvPr>
          <p:cNvSpPr txBox="1">
            <a:spLocks/>
          </p:cNvSpPr>
          <p:nvPr/>
        </p:nvSpPr>
        <p:spPr>
          <a:xfrm>
            <a:off x="736267" y="1593111"/>
            <a:ext cx="3084300" cy="97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err="1">
                <a:solidFill>
                  <a:srgbClr val="FF9800"/>
                </a:solidFill>
              </a:rPr>
              <a:t>Berdasarkan</a:t>
            </a:r>
            <a:r>
              <a:rPr lang="en-US" sz="1400" b="1" dirty="0">
                <a:solidFill>
                  <a:srgbClr val="FF9800"/>
                </a:solidFill>
              </a:rPr>
              <a:t> Media</a:t>
            </a:r>
            <a:endParaRPr lang="en-US" sz="1400" dirty="0">
              <a:solidFill>
                <a:srgbClr val="FF9800"/>
              </a:solidFill>
            </a:endParaRPr>
          </a:p>
          <a:p>
            <a:pPr marL="342900" indent="-34290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400" dirty="0"/>
              <a:t>Media </a:t>
            </a:r>
            <a:r>
              <a:rPr lang="en-US" sz="1400" dirty="0" err="1"/>
              <a:t>transmisi</a:t>
            </a:r>
            <a:r>
              <a:rPr lang="en-US" sz="1400" dirty="0"/>
              <a:t> radio </a:t>
            </a:r>
            <a:r>
              <a:rPr lang="en-US" sz="1400" dirty="0" err="1"/>
              <a:t>hingga</a:t>
            </a:r>
            <a:r>
              <a:rPr lang="en-US" sz="1400" dirty="0"/>
              <a:t> media </a:t>
            </a:r>
            <a:r>
              <a:rPr lang="en-US" sz="1400" i="1" dirty="0"/>
              <a:t>streaming music.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LATAR BELAKANG (Label Genre)</a:t>
            </a:r>
            <a:endParaRPr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062611"/>
            <a:ext cx="5168400" cy="1050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050" b="1" dirty="0">
                <a:solidFill>
                  <a:schemeClr val="tx1"/>
                </a:solidFill>
              </a:rPr>
              <a:t>[3] </a:t>
            </a:r>
            <a:r>
              <a:rPr lang="en-US" sz="1050" b="1" dirty="0" err="1">
                <a:solidFill>
                  <a:schemeClr val="tx1"/>
                </a:solidFill>
              </a:rPr>
              <a:t>Giri</a:t>
            </a:r>
            <a:r>
              <a:rPr lang="en-US" sz="1050" b="1" dirty="0">
                <a:solidFill>
                  <a:schemeClr val="tx1"/>
                </a:solidFill>
              </a:rPr>
              <a:t>, G.A.V.M.G. (2018). </a:t>
            </a:r>
            <a:r>
              <a:rPr lang="en-US" sz="1050" b="1" dirty="0" err="1">
                <a:solidFill>
                  <a:schemeClr val="tx1"/>
                </a:solidFill>
              </a:rPr>
              <a:t>Klasifikasi</a:t>
            </a:r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b="1" dirty="0" err="1">
                <a:solidFill>
                  <a:schemeClr val="tx1"/>
                </a:solidFill>
              </a:rPr>
              <a:t>Musik</a:t>
            </a:r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b="1" dirty="0" err="1">
                <a:solidFill>
                  <a:schemeClr val="tx1"/>
                </a:solidFill>
              </a:rPr>
              <a:t>Berdasarkan</a:t>
            </a:r>
            <a:r>
              <a:rPr lang="en-US" sz="1050" b="1" dirty="0">
                <a:solidFill>
                  <a:schemeClr val="tx1"/>
                </a:solidFill>
              </a:rPr>
              <a:t> Genre </a:t>
            </a:r>
            <a:r>
              <a:rPr lang="en-US" sz="1050" b="1" dirty="0" err="1">
                <a:solidFill>
                  <a:schemeClr val="tx1"/>
                </a:solidFill>
              </a:rPr>
              <a:t>dengan</a:t>
            </a:r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b="1" dirty="0" err="1">
                <a:solidFill>
                  <a:schemeClr val="tx1"/>
                </a:solidFill>
              </a:rPr>
              <a:t>Metode</a:t>
            </a:r>
            <a:r>
              <a:rPr lang="en-US" sz="1050" b="1" dirty="0">
                <a:solidFill>
                  <a:schemeClr val="tx1"/>
                </a:solidFill>
              </a:rPr>
              <a:t> K-Nearest Neighbor. </a:t>
            </a:r>
            <a:r>
              <a:rPr lang="en-US" sz="1050" b="1" i="1" dirty="0" err="1">
                <a:solidFill>
                  <a:schemeClr val="tx1"/>
                </a:solidFill>
              </a:rPr>
              <a:t>Jurnal</a:t>
            </a:r>
            <a:r>
              <a:rPr lang="en-US" sz="1050" b="1" i="1" dirty="0">
                <a:solidFill>
                  <a:schemeClr val="tx1"/>
                </a:solidFill>
              </a:rPr>
              <a:t> </a:t>
            </a:r>
            <a:r>
              <a:rPr lang="en-US" sz="1050" b="1" i="1" dirty="0" err="1">
                <a:solidFill>
                  <a:schemeClr val="tx1"/>
                </a:solidFill>
              </a:rPr>
              <a:t>Ilmu</a:t>
            </a:r>
            <a:r>
              <a:rPr lang="en-US" sz="1050" b="1" i="1" dirty="0">
                <a:solidFill>
                  <a:schemeClr val="tx1"/>
                </a:solidFill>
              </a:rPr>
              <a:t> </a:t>
            </a:r>
            <a:r>
              <a:rPr lang="en-US" sz="1050" b="1" i="1" dirty="0" err="1">
                <a:solidFill>
                  <a:schemeClr val="tx1"/>
                </a:solidFill>
              </a:rPr>
              <a:t>Komputer</a:t>
            </a:r>
            <a:r>
              <a:rPr lang="en-US" sz="1050" b="1" i="1" dirty="0">
                <a:solidFill>
                  <a:schemeClr val="tx1"/>
                </a:solidFill>
              </a:rPr>
              <a:t>, VOL. XI No. 2</a:t>
            </a:r>
            <a:r>
              <a:rPr lang="en-US" sz="1050" b="1" dirty="0">
                <a:solidFill>
                  <a:schemeClr val="tx1"/>
                </a:solidFill>
              </a:rPr>
              <a:t>, 103-108.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93;p12">
            <a:extLst>
              <a:ext uri="{FF2B5EF4-FFF2-40B4-BE49-F238E27FC236}">
                <a16:creationId xmlns:a16="http://schemas.microsoft.com/office/drawing/2014/main" id="{F41DF242-6542-485C-83CD-0EE89FB778A8}"/>
              </a:ext>
            </a:extLst>
          </p:cNvPr>
          <p:cNvSpPr txBox="1">
            <a:spLocks/>
          </p:cNvSpPr>
          <p:nvPr/>
        </p:nvSpPr>
        <p:spPr>
          <a:xfrm>
            <a:off x="736267" y="1593111"/>
            <a:ext cx="3084300" cy="209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err="1">
                <a:solidFill>
                  <a:srgbClr val="FF9800"/>
                </a:solidFill>
              </a:rPr>
              <a:t>Apa</a:t>
            </a:r>
            <a:r>
              <a:rPr lang="en-US" sz="1400" b="1" dirty="0">
                <a:solidFill>
                  <a:srgbClr val="FF9800"/>
                </a:solidFill>
              </a:rPr>
              <a:t> </a:t>
            </a:r>
            <a:r>
              <a:rPr lang="en-US" sz="1400" b="1" dirty="0" err="1">
                <a:solidFill>
                  <a:srgbClr val="FF9800"/>
                </a:solidFill>
              </a:rPr>
              <a:t>itu</a:t>
            </a:r>
            <a:r>
              <a:rPr lang="en-US" sz="1400" b="1" dirty="0">
                <a:solidFill>
                  <a:srgbClr val="FF9800"/>
                </a:solidFill>
              </a:rPr>
              <a:t> Genre</a:t>
            </a:r>
            <a:endParaRPr lang="en-US" sz="1400" dirty="0">
              <a:solidFill>
                <a:srgbClr val="FF9800"/>
              </a:solidFill>
            </a:endParaRPr>
          </a:p>
          <a:p>
            <a:pPr marL="342900" indent="-34290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400" dirty="0"/>
              <a:t>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pengelompokan</a:t>
            </a:r>
            <a:r>
              <a:rPr lang="en-US" sz="1400" dirty="0"/>
              <a:t> </a:t>
            </a:r>
            <a:r>
              <a:rPr lang="en-US" sz="1400" dirty="0" err="1"/>
              <a:t>musik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kemiripannya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lain yang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umum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mengatur</a:t>
            </a:r>
            <a:r>
              <a:rPr lang="en-US" sz="1400" dirty="0"/>
              <a:t> </a:t>
            </a:r>
            <a:r>
              <a:rPr lang="en-US" sz="1400" i="1" dirty="0"/>
              <a:t>database</a:t>
            </a:r>
            <a:r>
              <a:rPr lang="en-US" sz="1400" dirty="0"/>
              <a:t> </a:t>
            </a:r>
            <a:r>
              <a:rPr lang="en-US" sz="1400" dirty="0" err="1"/>
              <a:t>musik</a:t>
            </a:r>
            <a:r>
              <a:rPr lang="en-US" sz="1400" dirty="0"/>
              <a:t> digital. [3]</a:t>
            </a:r>
          </a:p>
        </p:txBody>
      </p:sp>
      <p:sp>
        <p:nvSpPr>
          <p:cNvPr id="27" name="Google Shape;193;p12">
            <a:extLst>
              <a:ext uri="{FF2B5EF4-FFF2-40B4-BE49-F238E27FC236}">
                <a16:creationId xmlns:a16="http://schemas.microsoft.com/office/drawing/2014/main" id="{7FF0BCA2-604F-4BE7-88F3-805C9C523A42}"/>
              </a:ext>
            </a:extLst>
          </p:cNvPr>
          <p:cNvSpPr txBox="1">
            <a:spLocks/>
          </p:cNvSpPr>
          <p:nvPr/>
        </p:nvSpPr>
        <p:spPr>
          <a:xfrm>
            <a:off x="3820567" y="1524757"/>
            <a:ext cx="3084300" cy="209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err="1">
                <a:solidFill>
                  <a:srgbClr val="FF9800"/>
                </a:solidFill>
              </a:rPr>
              <a:t>Kegunaan</a:t>
            </a:r>
            <a:r>
              <a:rPr lang="en-US" sz="1400" b="1" dirty="0">
                <a:solidFill>
                  <a:srgbClr val="FF9800"/>
                </a:solidFill>
              </a:rPr>
              <a:t> </a:t>
            </a:r>
            <a:r>
              <a:rPr lang="en-US" sz="1400" b="1" dirty="0" err="1">
                <a:solidFill>
                  <a:srgbClr val="FF9800"/>
                </a:solidFill>
              </a:rPr>
              <a:t>Pemberian</a:t>
            </a:r>
            <a:r>
              <a:rPr lang="en-US" sz="1400" b="1" dirty="0">
                <a:solidFill>
                  <a:srgbClr val="FF9800"/>
                </a:solidFill>
              </a:rPr>
              <a:t> pada Label Genre</a:t>
            </a:r>
            <a:endParaRPr lang="en-US" sz="1400" dirty="0">
              <a:solidFill>
                <a:srgbClr val="FF9800"/>
              </a:solidFill>
            </a:endParaRPr>
          </a:p>
          <a:p>
            <a:pPr marL="342900" indent="-34290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kemudahan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para </a:t>
            </a:r>
            <a:r>
              <a:rPr lang="en-US" sz="1400" dirty="0" err="1"/>
              <a:t>pendengar</a:t>
            </a:r>
            <a:r>
              <a:rPr lang="en-US" sz="1400" dirty="0"/>
              <a:t> </a:t>
            </a:r>
            <a:r>
              <a:rPr lang="en-US" sz="1400" dirty="0" err="1"/>
              <a:t>musik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mencari</a:t>
            </a:r>
            <a:r>
              <a:rPr lang="en-US" sz="1400" dirty="0"/>
              <a:t> </a:t>
            </a:r>
            <a:r>
              <a:rPr lang="en-US" sz="1400" dirty="0" err="1"/>
              <a:t>musik</a:t>
            </a:r>
            <a:r>
              <a:rPr lang="en-US" sz="1400" dirty="0"/>
              <a:t>–</a:t>
            </a:r>
            <a:r>
              <a:rPr lang="en-US" sz="1400" dirty="0" err="1"/>
              <a:t>musik</a:t>
            </a:r>
            <a:r>
              <a:rPr lang="en-US" sz="1400" dirty="0"/>
              <a:t> </a:t>
            </a:r>
            <a:r>
              <a:rPr lang="en-US" sz="1400" dirty="0" err="1"/>
              <a:t>sejenis</a:t>
            </a:r>
            <a:r>
              <a:rPr lang="en-US" sz="1400" dirty="0"/>
              <a:t> yang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referensinya</a:t>
            </a:r>
            <a:r>
              <a:rPr lang="en-US" sz="1400" dirty="0"/>
              <a:t>. [3]</a:t>
            </a:r>
          </a:p>
        </p:txBody>
      </p:sp>
    </p:spTree>
    <p:extLst>
      <p:ext uri="{BB962C8B-B14F-4D97-AF65-F5344CB8AC3E}">
        <p14:creationId xmlns:p14="http://schemas.microsoft.com/office/powerpoint/2010/main" val="103091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LATAR BELAKANG (Spotify)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93;p12">
            <a:extLst>
              <a:ext uri="{FF2B5EF4-FFF2-40B4-BE49-F238E27FC236}">
                <a16:creationId xmlns:a16="http://schemas.microsoft.com/office/drawing/2014/main" id="{F41DF242-6542-485C-83CD-0EE89FB778A8}"/>
              </a:ext>
            </a:extLst>
          </p:cNvPr>
          <p:cNvSpPr txBox="1">
            <a:spLocks/>
          </p:cNvSpPr>
          <p:nvPr/>
        </p:nvSpPr>
        <p:spPr>
          <a:xfrm>
            <a:off x="736267" y="1593112"/>
            <a:ext cx="3084300" cy="164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err="1">
                <a:solidFill>
                  <a:srgbClr val="FF9800"/>
                </a:solidFill>
              </a:rPr>
              <a:t>Pemberian</a:t>
            </a:r>
            <a:r>
              <a:rPr lang="en-US" sz="1400" b="1" dirty="0">
                <a:solidFill>
                  <a:srgbClr val="FF9800"/>
                </a:solidFill>
              </a:rPr>
              <a:t> Label Genre pada Spotify</a:t>
            </a:r>
            <a:endParaRPr lang="en-US" sz="1400" dirty="0">
              <a:solidFill>
                <a:srgbClr val="FF9800"/>
              </a:solidFill>
            </a:endParaRPr>
          </a:p>
          <a:p>
            <a:pPr marL="342900" indent="-34290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400" dirty="0" err="1"/>
              <a:t>Pemberian</a:t>
            </a:r>
            <a:r>
              <a:rPr lang="en-US" sz="1400" dirty="0"/>
              <a:t> label </a:t>
            </a:r>
            <a:r>
              <a:rPr lang="en-US" sz="1400" i="1" dirty="0"/>
              <a:t>genre</a:t>
            </a:r>
            <a:r>
              <a:rPr lang="en-US" sz="1400" dirty="0"/>
              <a:t> </a:t>
            </a:r>
            <a:r>
              <a:rPr lang="en-US" sz="1400" dirty="0" err="1"/>
              <a:t>musik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di Spotify </a:t>
            </a:r>
            <a:r>
              <a:rPr lang="en-US" sz="1400" dirty="0" err="1"/>
              <a:t>cukup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,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i="1" dirty="0"/>
              <a:t>Jazz, Gospel, Blues, Funk, Rock, EDM, Reggae, Hip–Hop, Pop, Pop Punk, Pop Rock, Slow Pop</a:t>
            </a:r>
            <a:r>
              <a:rPr lang="en-US" sz="1400" dirty="0"/>
              <a:t>, dan </a:t>
            </a:r>
            <a:r>
              <a:rPr lang="en-US" sz="1400" dirty="0" err="1"/>
              <a:t>lainnya</a:t>
            </a:r>
            <a:r>
              <a:rPr lang="en-US" sz="1400" dirty="0"/>
              <a:t>.</a:t>
            </a:r>
          </a:p>
        </p:txBody>
      </p:sp>
      <p:sp>
        <p:nvSpPr>
          <p:cNvPr id="27" name="Google Shape;193;p12">
            <a:extLst>
              <a:ext uri="{FF2B5EF4-FFF2-40B4-BE49-F238E27FC236}">
                <a16:creationId xmlns:a16="http://schemas.microsoft.com/office/drawing/2014/main" id="{7FF0BCA2-604F-4BE7-88F3-805C9C523A42}"/>
              </a:ext>
            </a:extLst>
          </p:cNvPr>
          <p:cNvSpPr txBox="1">
            <a:spLocks/>
          </p:cNvSpPr>
          <p:nvPr/>
        </p:nvSpPr>
        <p:spPr>
          <a:xfrm>
            <a:off x="3820567" y="1524757"/>
            <a:ext cx="3084300" cy="134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FF9800"/>
                </a:solidFill>
              </a:rPr>
              <a:t>Playlist</a:t>
            </a:r>
            <a:endParaRPr lang="en-US" sz="1400" dirty="0">
              <a:solidFill>
                <a:srgbClr val="FF9800"/>
              </a:solidFill>
            </a:endParaRPr>
          </a:p>
          <a:p>
            <a:pPr marL="342900" indent="-34290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400" dirty="0"/>
              <a:t>Dari </a:t>
            </a:r>
            <a:r>
              <a:rPr lang="en-US" sz="1400" i="1" dirty="0"/>
              <a:t>genre</a:t>
            </a:r>
            <a:r>
              <a:rPr lang="en-US" sz="1400" dirty="0"/>
              <a:t> </a:t>
            </a:r>
            <a:r>
              <a:rPr lang="en-US" sz="1400" dirty="0" err="1"/>
              <a:t>musik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terbagi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i="1" dirty="0"/>
              <a:t>playlist</a:t>
            </a:r>
            <a:r>
              <a:rPr lang="en-US" sz="1400" dirty="0"/>
              <a:t>, </a:t>
            </a:r>
            <a:r>
              <a:rPr lang="en-US" sz="1400" dirty="0" err="1"/>
              <a:t>sehingga</a:t>
            </a:r>
            <a:r>
              <a:rPr lang="en-US" sz="1400" dirty="0"/>
              <a:t> total </a:t>
            </a:r>
            <a:r>
              <a:rPr lang="en-US" sz="1400" i="1" dirty="0"/>
              <a:t>playlist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di Spotify </a:t>
            </a:r>
            <a:r>
              <a:rPr lang="en-US" sz="1400" dirty="0" err="1"/>
              <a:t>berjumlah</a:t>
            </a:r>
            <a:r>
              <a:rPr lang="en-US" sz="1400" dirty="0"/>
              <a:t> </a:t>
            </a:r>
            <a:r>
              <a:rPr lang="en-US" sz="1400" dirty="0" err="1"/>
              <a:t>ribuan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45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6"/>
          <p:cNvGrpSpPr/>
          <p:nvPr/>
        </p:nvGrpSpPr>
        <p:grpSpPr>
          <a:xfrm>
            <a:off x="2053393" y="255639"/>
            <a:ext cx="5043757" cy="1671484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 err="1"/>
              <a:t>Penelitian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mendapatkan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tentang </a:t>
            </a:r>
            <a:r>
              <a:rPr lang="en-US" sz="1400" dirty="0" err="1"/>
              <a:t>pengaruh</a:t>
            </a:r>
            <a:r>
              <a:rPr lang="en-US" sz="1400" dirty="0"/>
              <a:t> </a:t>
            </a:r>
            <a:r>
              <a:rPr lang="en-US" sz="1400" dirty="0" err="1"/>
              <a:t>atribut</a:t>
            </a:r>
            <a:r>
              <a:rPr lang="en-US" sz="1400" dirty="0"/>
              <a:t> </a:t>
            </a:r>
            <a:r>
              <a:rPr lang="en-US" sz="1400" dirty="0" err="1"/>
              <a:t>lagu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kinerja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mengklasifikasi</a:t>
            </a:r>
            <a:r>
              <a:rPr lang="en-US" sz="1400" dirty="0"/>
              <a:t> </a:t>
            </a:r>
            <a:r>
              <a:rPr lang="en-US" sz="1400" dirty="0" err="1"/>
              <a:t>lagu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KNN dan MKNN.</a:t>
            </a: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3" name="Google Shape;401;p26">
            <a:extLst>
              <a:ext uri="{FF2B5EF4-FFF2-40B4-BE49-F238E27FC236}">
                <a16:creationId xmlns:a16="http://schemas.microsoft.com/office/drawing/2014/main" id="{3BE8AB35-A22E-49E4-9EA0-4B15B13155F4}"/>
              </a:ext>
            </a:extLst>
          </p:cNvPr>
          <p:cNvGrpSpPr/>
          <p:nvPr/>
        </p:nvGrpSpPr>
        <p:grpSpPr>
          <a:xfrm>
            <a:off x="2053393" y="1854627"/>
            <a:ext cx="5043757" cy="1671484"/>
            <a:chOff x="-1535283" y="1287960"/>
            <a:chExt cx="11486579" cy="2067200"/>
          </a:xfrm>
        </p:grpSpPr>
        <p:sp>
          <p:nvSpPr>
            <p:cNvPr id="34" name="Google Shape;402;p26">
              <a:extLst>
                <a:ext uri="{FF2B5EF4-FFF2-40B4-BE49-F238E27FC236}">
                  <a16:creationId xmlns:a16="http://schemas.microsoft.com/office/drawing/2014/main" id="{C56A80F2-618D-4A0E-A4FD-E8696A198A8C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" name="Google Shape;403;p26">
              <a:extLst>
                <a:ext uri="{FF2B5EF4-FFF2-40B4-BE49-F238E27FC236}">
                  <a16:creationId xmlns:a16="http://schemas.microsoft.com/office/drawing/2014/main" id="{CAF4803B-8855-434D-96ED-15C0A41067E7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6" name="Google Shape;404;p26">
              <a:extLst>
                <a:ext uri="{FF2B5EF4-FFF2-40B4-BE49-F238E27FC236}">
                  <a16:creationId xmlns:a16="http://schemas.microsoft.com/office/drawing/2014/main" id="{EEBD5181-3B97-4F1B-972E-119A98C9F7A7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" name="Google Shape;405;p26">
              <a:extLst>
                <a:ext uri="{FF2B5EF4-FFF2-40B4-BE49-F238E27FC236}">
                  <a16:creationId xmlns:a16="http://schemas.microsoft.com/office/drawing/2014/main" id="{1A4089EC-5F98-4039-BAA9-69BE31E5213C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" name="Google Shape;406;p26">
              <a:extLst>
                <a:ext uri="{FF2B5EF4-FFF2-40B4-BE49-F238E27FC236}">
                  <a16:creationId xmlns:a16="http://schemas.microsoft.com/office/drawing/2014/main" id="{D978368F-736D-4D96-A973-DAE7D9C3B1BB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9" name="Google Shape;407;p26">
            <a:extLst>
              <a:ext uri="{FF2B5EF4-FFF2-40B4-BE49-F238E27FC236}">
                <a16:creationId xmlns:a16="http://schemas.microsoft.com/office/drawing/2014/main" id="{A0805DD0-E5A7-4305-B0F1-0F8351C05C94}"/>
              </a:ext>
            </a:extLst>
          </p:cNvPr>
          <p:cNvSpPr txBox="1">
            <a:spLocks/>
          </p:cNvSpPr>
          <p:nvPr/>
        </p:nvSpPr>
        <p:spPr>
          <a:xfrm>
            <a:off x="2613475" y="2399388"/>
            <a:ext cx="39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 err="1"/>
              <a:t>Penelitian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diharapkan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menambah</a:t>
            </a:r>
            <a:r>
              <a:rPr lang="en-US" sz="1400" dirty="0"/>
              <a:t> </a:t>
            </a:r>
            <a:r>
              <a:rPr lang="en-US" sz="1400" dirty="0" err="1"/>
              <a:t>pengetahuan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penulis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performa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KNN dan MKNN pada </a:t>
            </a:r>
            <a:r>
              <a:rPr lang="en-US" sz="1400" dirty="0" err="1"/>
              <a:t>klasifikasi</a:t>
            </a:r>
            <a:r>
              <a:rPr lang="en-US" sz="1400" dirty="0"/>
              <a:t> </a:t>
            </a:r>
            <a:r>
              <a:rPr lang="en-US" sz="1400" dirty="0" err="1"/>
              <a:t>musik</a:t>
            </a:r>
            <a:r>
              <a:rPr lang="en-US" sz="1400" dirty="0"/>
              <a:t> </a:t>
            </a:r>
            <a:r>
              <a:rPr lang="en-US" sz="1400" dirty="0" err="1"/>
              <a:t>diajukan</a:t>
            </a:r>
            <a:r>
              <a:rPr lang="en-US" sz="1400" dirty="0"/>
              <a:t>.</a:t>
            </a:r>
          </a:p>
        </p:txBody>
      </p:sp>
      <p:grpSp>
        <p:nvGrpSpPr>
          <p:cNvPr id="40" name="Google Shape;401;p26">
            <a:extLst>
              <a:ext uri="{FF2B5EF4-FFF2-40B4-BE49-F238E27FC236}">
                <a16:creationId xmlns:a16="http://schemas.microsoft.com/office/drawing/2014/main" id="{B1CFA360-9454-49A3-8512-4FA0065AB1AB}"/>
              </a:ext>
            </a:extLst>
          </p:cNvPr>
          <p:cNvGrpSpPr/>
          <p:nvPr/>
        </p:nvGrpSpPr>
        <p:grpSpPr>
          <a:xfrm>
            <a:off x="2053393" y="3416139"/>
            <a:ext cx="5043757" cy="1671484"/>
            <a:chOff x="-1535283" y="1287960"/>
            <a:chExt cx="11486579" cy="2067200"/>
          </a:xfrm>
        </p:grpSpPr>
        <p:sp>
          <p:nvSpPr>
            <p:cNvPr id="41" name="Google Shape;402;p26">
              <a:extLst>
                <a:ext uri="{FF2B5EF4-FFF2-40B4-BE49-F238E27FC236}">
                  <a16:creationId xmlns:a16="http://schemas.microsoft.com/office/drawing/2014/main" id="{9490ADD5-F63A-499E-9314-BB293576DF03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2" name="Google Shape;403;p26">
              <a:extLst>
                <a:ext uri="{FF2B5EF4-FFF2-40B4-BE49-F238E27FC236}">
                  <a16:creationId xmlns:a16="http://schemas.microsoft.com/office/drawing/2014/main" id="{1FAA2383-1FC5-4951-B715-E8807483DA7C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3" name="Google Shape;404;p26">
              <a:extLst>
                <a:ext uri="{FF2B5EF4-FFF2-40B4-BE49-F238E27FC236}">
                  <a16:creationId xmlns:a16="http://schemas.microsoft.com/office/drawing/2014/main" id="{B21FCEE0-89C5-46D4-A424-2C356355350A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4" name="Google Shape;405;p26">
              <a:extLst>
                <a:ext uri="{FF2B5EF4-FFF2-40B4-BE49-F238E27FC236}">
                  <a16:creationId xmlns:a16="http://schemas.microsoft.com/office/drawing/2014/main" id="{E2113C76-6AEE-40F8-A072-EEAAB729D765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5" name="Google Shape;406;p26">
              <a:extLst>
                <a:ext uri="{FF2B5EF4-FFF2-40B4-BE49-F238E27FC236}">
                  <a16:creationId xmlns:a16="http://schemas.microsoft.com/office/drawing/2014/main" id="{72543CE1-E393-4D74-A087-42A3725DCCF3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6" name="Google Shape;407;p26">
            <a:extLst>
              <a:ext uri="{FF2B5EF4-FFF2-40B4-BE49-F238E27FC236}">
                <a16:creationId xmlns:a16="http://schemas.microsoft.com/office/drawing/2014/main" id="{D2A55CD5-2BDE-46B3-A347-1C5B2D10BD11}"/>
              </a:ext>
            </a:extLst>
          </p:cNvPr>
          <p:cNvSpPr txBox="1">
            <a:spLocks/>
          </p:cNvSpPr>
          <p:nvPr/>
        </p:nvSpPr>
        <p:spPr>
          <a:xfrm>
            <a:off x="2613475" y="3960900"/>
            <a:ext cx="39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 err="1"/>
              <a:t>Penelitian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referensi</a:t>
            </a:r>
            <a:r>
              <a:rPr lang="en-US" sz="1400" dirty="0"/>
              <a:t> </a:t>
            </a: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performa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KNN dan MKNN pada </a:t>
            </a:r>
            <a:r>
              <a:rPr lang="en-US" sz="1400" dirty="0" err="1"/>
              <a:t>penelitian</a:t>
            </a:r>
            <a:r>
              <a:rPr lang="en-US" sz="1400" dirty="0"/>
              <a:t> lain yang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karakteristik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.</a:t>
            </a:r>
          </a:p>
        </p:txBody>
      </p:sp>
      <p:sp>
        <p:nvSpPr>
          <p:cNvPr id="47" name="Google Shape;189;p12">
            <a:extLst>
              <a:ext uri="{FF2B5EF4-FFF2-40B4-BE49-F238E27FC236}">
                <a16:creationId xmlns:a16="http://schemas.microsoft.com/office/drawing/2014/main" id="{83B9160A-26B3-498E-A571-867BCF778487}"/>
              </a:ext>
            </a:extLst>
          </p:cNvPr>
          <p:cNvSpPr txBox="1">
            <a:spLocks/>
          </p:cNvSpPr>
          <p:nvPr/>
        </p:nvSpPr>
        <p:spPr>
          <a:xfrm>
            <a:off x="17910" y="-17488"/>
            <a:ext cx="23085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MANFAAT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TINJAUAN PUSTAKA</a:t>
            </a:r>
            <a:endParaRPr dirty="0"/>
          </a:p>
        </p:txBody>
      </p:sp>
      <p:graphicFrame>
        <p:nvGraphicFramePr>
          <p:cNvPr id="342" name="Google Shape;342;p23"/>
          <p:cNvGraphicFramePr/>
          <p:nvPr>
            <p:extLst>
              <p:ext uri="{D42A27DB-BD31-4B8C-83A1-F6EECF244321}">
                <p14:modId xmlns:p14="http://schemas.microsoft.com/office/powerpoint/2010/main" val="2018646071"/>
              </p:ext>
            </p:extLst>
          </p:nvPr>
        </p:nvGraphicFramePr>
        <p:xfrm>
          <a:off x="38600" y="1343370"/>
          <a:ext cx="6941356" cy="3727706"/>
        </p:xfrm>
        <a:graphic>
          <a:graphicData uri="http://schemas.openxmlformats.org/drawingml/2006/table">
            <a:tbl>
              <a:tblPr>
                <a:noFill/>
                <a:tableStyleId>{762F23FC-DF69-4F42-B455-67CD2FF1E6B6}</a:tableStyleId>
              </a:tblPr>
              <a:tblGrid>
                <a:gridCol w="1118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964">
                  <a:extLst>
                    <a:ext uri="{9D8B030D-6E8A-4147-A177-3AD203B41FA5}">
                      <a16:colId xmlns:a16="http://schemas.microsoft.com/office/drawing/2014/main" val="3696172713"/>
                    </a:ext>
                  </a:extLst>
                </a:gridCol>
                <a:gridCol w="1347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375">
                  <a:extLst>
                    <a:ext uri="{9D8B030D-6E8A-4147-A177-3AD203B41FA5}">
                      <a16:colId xmlns:a16="http://schemas.microsoft.com/office/drawing/2014/main" val="187428951"/>
                    </a:ext>
                  </a:extLst>
                </a:gridCol>
              </a:tblGrid>
              <a:tr h="675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Data</a:t>
                      </a:r>
                      <a:endParaRPr sz="12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Normalisasi</a:t>
                      </a:r>
                      <a:endParaRPr sz="12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Seleksi</a:t>
                      </a:r>
                      <a:r>
                        <a:rPr lang="en-US" sz="12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Fitur</a:t>
                      </a:r>
                      <a:endParaRPr sz="12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Metode</a:t>
                      </a:r>
                      <a:r>
                        <a:rPr lang="en-US" sz="12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Klasifikasi</a:t>
                      </a:r>
                      <a:r>
                        <a:rPr lang="en-US" sz="12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Data</a:t>
                      </a:r>
                      <a:endParaRPr sz="12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Akurasi</a:t>
                      </a:r>
                      <a:endParaRPr sz="12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Penelitian</a:t>
                      </a:r>
                      <a:r>
                        <a:rPr lang="en-US" sz="12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[4]</a:t>
                      </a:r>
                      <a:endParaRPr sz="12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Spotify</a:t>
                      </a:r>
                      <a:endParaRPr sz="1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1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min–max normalization</a:t>
                      </a:r>
                      <a:endParaRPr lang="en-US" sz="1200" b="1" dirty="0">
                        <a:solidFill>
                          <a:srgbClr val="263248"/>
                        </a:solidFill>
                        <a:latin typeface="Roboto Condensed" panose="020B0604020202020204" charset="0"/>
                        <a:ea typeface="Roboto Condensed" panose="020B0604020202020204" charset="0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2100" b="0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</a:t>
                      </a: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Backpro</a:t>
                      </a:r>
                      <a:r>
                        <a:rPr lang="en-US" sz="1200" b="1" i="1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–</a:t>
                      </a:r>
                      <a:r>
                        <a:rPr lang="en-US" sz="12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pagation</a:t>
                      </a:r>
                      <a:endParaRPr sz="1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263248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99.50%</a:t>
                      </a:r>
                      <a:endParaRPr sz="1200" b="1" dirty="0">
                        <a:solidFill>
                          <a:srgbClr val="263248"/>
                        </a:solidFill>
                        <a:latin typeface="Roboto Condensed" panose="020B0604020202020204" charset="0"/>
                        <a:ea typeface="Roboto Condensed" panose="020B0604020202020204" charset="0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Penelitian</a:t>
                      </a:r>
                      <a:r>
                        <a:rPr lang="en-US" sz="12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II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[5]</a:t>
                      </a:r>
                      <a:endParaRPr sz="12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rgbClr val="263248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Penyakit</a:t>
                      </a:r>
                      <a:r>
                        <a:rPr lang="en-US" sz="1200" b="1" i="0" u="none" strike="noStrike" cap="none" dirty="0">
                          <a:solidFill>
                            <a:srgbClr val="263248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1" i="0" u="none" strike="noStrike" cap="none" dirty="0" err="1">
                          <a:solidFill>
                            <a:srgbClr val="263248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gigi</a:t>
                      </a:r>
                      <a:r>
                        <a:rPr lang="en-US" sz="1200" b="1" i="0" u="none" strike="noStrike" cap="none" dirty="0">
                          <a:solidFill>
                            <a:srgbClr val="263248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200" b="1" i="0" u="none" strike="noStrike" cap="none" dirty="0" err="1">
                          <a:solidFill>
                            <a:srgbClr val="263248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mulut</a:t>
                      </a:r>
                      <a:endParaRPr sz="1200" b="1" dirty="0">
                        <a:solidFill>
                          <a:srgbClr val="263248"/>
                        </a:solidFill>
                        <a:latin typeface="Roboto Condensed" panose="020B0604020202020204" charset="0"/>
                        <a:ea typeface="Roboto Condensed" panose="020B0604020202020204" charset="0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0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</a:t>
                      </a: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0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</a:t>
                      </a:r>
                      <a:endParaRPr sz="2100" b="0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KNN dan MKNN</a:t>
                      </a:r>
                      <a:endParaRPr sz="1200" dirty="0"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rgbClr val="263248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43.33% dan 76.66%</a:t>
                      </a:r>
                      <a:endParaRPr lang="en-US" sz="1200" b="1" dirty="0">
                        <a:solidFill>
                          <a:srgbClr val="263248"/>
                        </a:solidFill>
                        <a:latin typeface="Roboto Condensed" panose="020B0604020202020204" charset="0"/>
                        <a:ea typeface="Roboto Condensed" panose="020B0604020202020204" charset="0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48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Penelitian</a:t>
                      </a:r>
                      <a:r>
                        <a:rPr lang="en-US" sz="12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III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[6]</a:t>
                      </a:r>
                    </a:p>
                  </a:txBody>
                  <a:tcPr marL="77282" marR="77282" marT="57967" marB="57967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263248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UCI</a:t>
                      </a:r>
                      <a:endParaRPr sz="2000" b="0" dirty="0">
                        <a:solidFill>
                          <a:srgbClr val="263248"/>
                        </a:solidFill>
                        <a:latin typeface="Roboto Condensed" panose="020B0604020202020204" charset="0"/>
                        <a:ea typeface="Roboto Condensed" panose="020B0604020202020204" charset="0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1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min–max normalization</a:t>
                      </a:r>
                      <a:endParaRPr lang="en-US" sz="1200" b="1" dirty="0">
                        <a:solidFill>
                          <a:srgbClr val="263248"/>
                        </a:solidFill>
                        <a:latin typeface="Roboto Condensed" panose="020B0604020202020204" charset="0"/>
                        <a:ea typeface="Roboto Condensed" panose="020B0604020202020204" charset="0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</a:t>
                      </a:r>
                      <a:endParaRPr sz="2100" b="0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KNN dan MKNN</a:t>
                      </a:r>
                      <a:endParaRPr sz="1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rgbClr val="263248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95.83% dan 95.90%</a:t>
                      </a:r>
                      <a:endParaRPr lang="en-US" sz="1200" b="1" dirty="0">
                        <a:solidFill>
                          <a:srgbClr val="263248"/>
                        </a:solidFill>
                        <a:latin typeface="Roboto Condensed" panose="020B0604020202020204" charset="0"/>
                        <a:ea typeface="Roboto Condensed" panose="020B0604020202020204" charset="0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503290"/>
                  </a:ext>
                </a:extLst>
              </a:tr>
              <a:tr h="43148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Penelitian</a:t>
                      </a:r>
                      <a:r>
                        <a:rPr lang="en-US" sz="12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IV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[7]</a:t>
                      </a:r>
                    </a:p>
                  </a:txBody>
                  <a:tcPr marL="77282" marR="77282" marT="57967" marB="57967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</a:t>
                      </a:r>
                      <a:endParaRPr sz="2100" b="0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1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min–max normalization</a:t>
                      </a:r>
                      <a:endParaRPr lang="en-US" sz="1200" b="1" dirty="0">
                        <a:solidFill>
                          <a:srgbClr val="263248"/>
                        </a:solidFill>
                        <a:latin typeface="Roboto Condensed" panose="020B0604020202020204" charset="0"/>
                        <a:ea typeface="Roboto Condensed" panose="020B0604020202020204" charset="0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PCA</a:t>
                      </a: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KNN</a:t>
                      </a:r>
                      <a:endParaRPr sz="1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04275"/>
                  </a:ext>
                </a:extLst>
              </a:tr>
              <a:tr h="43148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 . .</a:t>
                      </a:r>
                      <a:endParaRPr sz="12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 . .</a:t>
                      </a:r>
                      <a:endParaRPr sz="2100" b="0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 . .</a:t>
                      </a:r>
                      <a:endParaRPr sz="2100" b="0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 . .</a:t>
                      </a:r>
                      <a:endParaRPr sz="2100" b="0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 . .</a:t>
                      </a:r>
                      <a:endParaRPr sz="1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 . .</a:t>
                      </a:r>
                      <a:endParaRPr sz="1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420423"/>
                  </a:ext>
                </a:extLst>
              </a:tr>
              <a:tr h="67531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Penelitian</a:t>
                      </a:r>
                      <a:r>
                        <a:rPr lang="en-US" sz="12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Diajukan</a:t>
                      </a:r>
                      <a:endParaRPr sz="12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Data Spotify</a:t>
                      </a:r>
                      <a:endParaRPr sz="1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1" dirty="0">
                          <a:solidFill>
                            <a:srgbClr val="263248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min–max normalization</a:t>
                      </a:r>
                      <a:endParaRPr sz="1200" b="1" dirty="0">
                        <a:solidFill>
                          <a:srgbClr val="263248"/>
                        </a:solidFill>
                        <a:latin typeface="Roboto Condensed" panose="020B0604020202020204" charset="0"/>
                        <a:ea typeface="Roboto Condensed" panose="020B0604020202020204" charset="0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Principical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Component Analysis</a:t>
                      </a:r>
                      <a:endParaRPr sz="1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KNN dan MKNN</a:t>
                      </a:r>
                      <a:endParaRPr sz="1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?</a:t>
                      </a:r>
                      <a:endParaRPr sz="1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7282" marR="77282" marT="57967" marB="57967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91;p12">
            <a:extLst>
              <a:ext uri="{FF2B5EF4-FFF2-40B4-BE49-F238E27FC236}">
                <a16:creationId xmlns:a16="http://schemas.microsoft.com/office/drawing/2014/main" id="{BCDE1A25-D774-4DBB-9856-8243C12ABD5F}"/>
              </a:ext>
            </a:extLst>
          </p:cNvPr>
          <p:cNvSpPr txBox="1">
            <a:spLocks/>
          </p:cNvSpPr>
          <p:nvPr/>
        </p:nvSpPr>
        <p:spPr>
          <a:xfrm>
            <a:off x="7016625" y="1343370"/>
            <a:ext cx="2125444" cy="1842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b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[4]</a:t>
            </a:r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8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Supriyadi</a:t>
            </a:r>
            <a:r>
              <a:rPr lang="en-US" sz="8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. (2018). </a:t>
            </a:r>
            <a:r>
              <a:rPr lang="en-US" sz="800" i="1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Analisis</a:t>
            </a:r>
            <a:r>
              <a:rPr lang="en-US" sz="800" i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800" i="1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Klasifikasi</a:t>
            </a:r>
            <a:r>
              <a:rPr lang="en-US" sz="800" i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 Genre </a:t>
            </a:r>
            <a:r>
              <a:rPr lang="en-US" sz="800" i="1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Musik</a:t>
            </a:r>
            <a:r>
              <a:rPr lang="en-US" sz="800" i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 Pop dan </a:t>
            </a:r>
            <a:r>
              <a:rPr lang="en-US" sz="800" i="1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Klasik</a:t>
            </a:r>
            <a:r>
              <a:rPr lang="en-US" sz="800" i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 pada </a:t>
            </a:r>
            <a:r>
              <a:rPr lang="en-US" sz="800" i="1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Layanan</a:t>
            </a:r>
            <a:r>
              <a:rPr lang="en-US" sz="800" i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 Streaming </a:t>
            </a:r>
            <a:r>
              <a:rPr lang="en-US" sz="800" i="1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Musik</a:t>
            </a:r>
            <a:r>
              <a:rPr lang="en-US" sz="800" i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 Spotify </a:t>
            </a:r>
            <a:r>
              <a:rPr lang="en-US" sz="800" i="1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Menggunakan</a:t>
            </a:r>
            <a:r>
              <a:rPr lang="en-US" sz="800" i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 Artificial Neural Network (ANN) (</a:t>
            </a:r>
            <a:r>
              <a:rPr lang="en-US" sz="800" i="1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Studi</a:t>
            </a:r>
            <a:r>
              <a:rPr lang="en-US" sz="800" i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800" i="1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Kasus</a:t>
            </a:r>
            <a:r>
              <a:rPr lang="en-US" sz="800" i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: </a:t>
            </a:r>
            <a:r>
              <a:rPr lang="en-US" sz="800" i="1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Lagu</a:t>
            </a:r>
            <a:r>
              <a:rPr lang="en-US" sz="800" i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800" i="1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dengan</a:t>
            </a:r>
            <a:r>
              <a:rPr lang="en-US" sz="800" i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 Genre </a:t>
            </a:r>
            <a:r>
              <a:rPr lang="en-US" sz="800" i="1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Musik</a:t>
            </a:r>
            <a:r>
              <a:rPr lang="en-US" sz="800" i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 Pop dan </a:t>
            </a:r>
            <a:r>
              <a:rPr lang="en-US" sz="800" i="1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Klasik</a:t>
            </a:r>
            <a:r>
              <a:rPr lang="en-US" sz="800" i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 di </a:t>
            </a:r>
            <a:r>
              <a:rPr lang="en-US" sz="800" i="1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Layanan</a:t>
            </a:r>
            <a:r>
              <a:rPr lang="en-US" sz="800" i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 Streaming </a:t>
            </a:r>
            <a:r>
              <a:rPr lang="en-US" sz="800" i="1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Musik</a:t>
            </a:r>
            <a:r>
              <a:rPr lang="en-US" sz="800" i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 Spotify).</a:t>
            </a:r>
            <a:r>
              <a:rPr lang="en-US" sz="8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 Yogyakarta: </a:t>
            </a:r>
            <a:r>
              <a:rPr lang="en-US" sz="8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Universitas</a:t>
            </a:r>
            <a:r>
              <a:rPr lang="en-US" sz="8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 Islam Indonesia.</a:t>
            </a:r>
          </a:p>
          <a:p>
            <a:endParaRPr lang="en-US" sz="800" b="1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800" b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[5] </a:t>
            </a:r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Ravi, M.R., </a:t>
            </a:r>
            <a:r>
              <a:rPr lang="en-US" sz="800" dirty="0" err="1">
                <a:latin typeface="Roboto Condensed" panose="020B0604020202020204" charset="0"/>
                <a:ea typeface="Roboto Condensed" panose="020B0604020202020204" charset="0"/>
              </a:rPr>
              <a:t>Indriati</a:t>
            </a:r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, &amp; </a:t>
            </a:r>
            <a:r>
              <a:rPr lang="en-US" sz="800" dirty="0" err="1">
                <a:latin typeface="Roboto Condensed" panose="020B0604020202020204" charset="0"/>
                <a:ea typeface="Roboto Condensed" panose="020B0604020202020204" charset="0"/>
              </a:rPr>
              <a:t>Adinugroho</a:t>
            </a:r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, S. (2019). </a:t>
            </a:r>
            <a:r>
              <a:rPr lang="en-US" sz="800" dirty="0" err="1">
                <a:latin typeface="Roboto Condensed" panose="020B0604020202020204" charset="0"/>
                <a:ea typeface="Roboto Condensed" panose="020B0604020202020204" charset="0"/>
              </a:rPr>
              <a:t>Implementasi</a:t>
            </a:r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800" dirty="0" err="1">
                <a:latin typeface="Roboto Condensed" panose="020B0604020202020204" charset="0"/>
                <a:ea typeface="Roboto Condensed" panose="020B0604020202020204" charset="0"/>
              </a:rPr>
              <a:t>Algoritme</a:t>
            </a:r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 Modified K-Nearest Neighbor (MKNN) </a:t>
            </a:r>
            <a:r>
              <a:rPr lang="en-US" sz="800" dirty="0" err="1">
                <a:latin typeface="Roboto Condensed" panose="020B0604020202020204" charset="0"/>
                <a:ea typeface="Roboto Condensed" panose="020B0604020202020204" charset="0"/>
              </a:rPr>
              <a:t>Untuk</a:t>
            </a:r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800" dirty="0" err="1">
                <a:latin typeface="Roboto Condensed" panose="020B0604020202020204" charset="0"/>
                <a:ea typeface="Roboto Condensed" panose="020B0604020202020204" charset="0"/>
              </a:rPr>
              <a:t>Mengidentifikasi</a:t>
            </a:r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800" dirty="0" err="1">
                <a:latin typeface="Roboto Condensed" panose="020B0604020202020204" charset="0"/>
                <a:ea typeface="Roboto Condensed" panose="020B0604020202020204" charset="0"/>
              </a:rPr>
              <a:t>Penyakit</a:t>
            </a:r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 Gigi Dan </a:t>
            </a:r>
            <a:r>
              <a:rPr lang="en-US" sz="800" dirty="0" err="1">
                <a:latin typeface="Roboto Condensed" panose="020B0604020202020204" charset="0"/>
                <a:ea typeface="Roboto Condensed" panose="020B0604020202020204" charset="0"/>
              </a:rPr>
              <a:t>Mulut</a:t>
            </a:r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. </a:t>
            </a:r>
            <a:r>
              <a:rPr lang="en-US" sz="800" i="1" dirty="0" err="1">
                <a:latin typeface="Roboto Condensed" panose="020B0604020202020204" charset="0"/>
                <a:ea typeface="Roboto Condensed" panose="020B0604020202020204" charset="0"/>
              </a:rPr>
              <a:t>Jurnal</a:t>
            </a:r>
            <a:r>
              <a:rPr lang="en-US" sz="800" i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800" i="1" dirty="0" err="1">
                <a:latin typeface="Roboto Condensed" panose="020B0604020202020204" charset="0"/>
                <a:ea typeface="Roboto Condensed" panose="020B0604020202020204" charset="0"/>
              </a:rPr>
              <a:t>Pengembangan</a:t>
            </a:r>
            <a:r>
              <a:rPr lang="en-US" sz="800" i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800" i="1" dirty="0" err="1">
                <a:latin typeface="Roboto Condensed" panose="020B0604020202020204" charset="0"/>
                <a:ea typeface="Roboto Condensed" panose="020B0604020202020204" charset="0"/>
              </a:rPr>
              <a:t>Teknologi</a:t>
            </a:r>
            <a:r>
              <a:rPr lang="en-US" sz="800" i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800" i="1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r>
              <a:rPr lang="en-US" sz="800" i="1" dirty="0">
                <a:latin typeface="Roboto Condensed" panose="020B0604020202020204" charset="0"/>
                <a:ea typeface="Roboto Condensed" panose="020B0604020202020204" charset="0"/>
              </a:rPr>
              <a:t> dan </a:t>
            </a:r>
            <a:r>
              <a:rPr lang="en-US" sz="800" i="1" dirty="0" err="1">
                <a:latin typeface="Roboto Condensed" panose="020B0604020202020204" charset="0"/>
                <a:ea typeface="Roboto Condensed" panose="020B0604020202020204" charset="0"/>
              </a:rPr>
              <a:t>Ilmu</a:t>
            </a:r>
            <a:r>
              <a:rPr lang="en-US" sz="800" i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800" i="1" dirty="0" err="1">
                <a:latin typeface="Roboto Condensed" panose="020B0604020202020204" charset="0"/>
                <a:ea typeface="Roboto Condensed" panose="020B0604020202020204" charset="0"/>
              </a:rPr>
              <a:t>Komputer</a:t>
            </a:r>
            <a:r>
              <a:rPr lang="en-US" sz="800" i="1" dirty="0">
                <a:latin typeface="Roboto Condensed" panose="020B0604020202020204" charset="0"/>
                <a:ea typeface="Roboto Condensed" panose="020B0604020202020204" charset="0"/>
              </a:rPr>
              <a:t>, Vol 3</a:t>
            </a:r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, 2596-2602.</a:t>
            </a:r>
          </a:p>
          <a:p>
            <a:endParaRPr lang="en-US" sz="800" b="1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800" b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[6]</a:t>
            </a:r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8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Parvin, H., Alizadeh, H. &amp; </a:t>
            </a:r>
            <a:r>
              <a:rPr lang="en-US" sz="8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Minati</a:t>
            </a:r>
            <a:r>
              <a:rPr lang="en-US" sz="8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, B. (2010). A Modification on K-Nearest Neighbor Classifier. </a:t>
            </a:r>
            <a:r>
              <a:rPr lang="en-US" sz="800" i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Global Journal of Computer Science and Technology</a:t>
            </a:r>
            <a:r>
              <a:rPr lang="en-US" sz="8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, 37-41.</a:t>
            </a:r>
          </a:p>
          <a:p>
            <a:endParaRPr lang="en-US" sz="800" b="1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b="1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</a:rPr>
              <a:t>[7]</a:t>
            </a:r>
            <a:endParaRPr lang="en-US" sz="800" b="1" i="1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6"/>
          <p:cNvGrpSpPr/>
          <p:nvPr/>
        </p:nvGrpSpPr>
        <p:grpSpPr>
          <a:xfrm>
            <a:off x="2053393" y="255639"/>
            <a:ext cx="5043757" cy="2058612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972762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pengaruh</a:t>
            </a:r>
            <a:r>
              <a:rPr lang="en-US" sz="1400" dirty="0"/>
              <a:t> </a:t>
            </a:r>
            <a:r>
              <a:rPr lang="en-US" sz="1400" dirty="0" err="1"/>
              <a:t>atribut</a:t>
            </a:r>
            <a:r>
              <a:rPr lang="en-US" sz="1400" dirty="0"/>
              <a:t> </a:t>
            </a:r>
            <a:r>
              <a:rPr lang="en-US" sz="1400" dirty="0" err="1"/>
              <a:t>lagu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kinerja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mengklasifikasi</a:t>
            </a:r>
            <a:r>
              <a:rPr lang="en-US" sz="1400" dirty="0"/>
              <a:t> </a:t>
            </a:r>
            <a:r>
              <a:rPr lang="en-US" sz="1400" dirty="0" err="1"/>
              <a:t>lagu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KNN dan MKNN.</a:t>
            </a: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185,244 users</a:t>
            </a:r>
            <a:endParaRPr sz="3000" dirty="0"/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3" name="Google Shape;401;p26">
            <a:extLst>
              <a:ext uri="{FF2B5EF4-FFF2-40B4-BE49-F238E27FC236}">
                <a16:creationId xmlns:a16="http://schemas.microsoft.com/office/drawing/2014/main" id="{3BE8AB35-A22E-49E4-9EA0-4B15B13155F4}"/>
              </a:ext>
            </a:extLst>
          </p:cNvPr>
          <p:cNvGrpSpPr/>
          <p:nvPr/>
        </p:nvGrpSpPr>
        <p:grpSpPr>
          <a:xfrm>
            <a:off x="2053393" y="2112126"/>
            <a:ext cx="5043757" cy="2058612"/>
            <a:chOff x="-1535283" y="1287960"/>
            <a:chExt cx="11486579" cy="2067200"/>
          </a:xfrm>
        </p:grpSpPr>
        <p:sp>
          <p:nvSpPr>
            <p:cNvPr id="34" name="Google Shape;402;p26">
              <a:extLst>
                <a:ext uri="{FF2B5EF4-FFF2-40B4-BE49-F238E27FC236}">
                  <a16:creationId xmlns:a16="http://schemas.microsoft.com/office/drawing/2014/main" id="{C56A80F2-618D-4A0E-A4FD-E8696A198A8C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" name="Google Shape;403;p26">
              <a:extLst>
                <a:ext uri="{FF2B5EF4-FFF2-40B4-BE49-F238E27FC236}">
                  <a16:creationId xmlns:a16="http://schemas.microsoft.com/office/drawing/2014/main" id="{CAF4803B-8855-434D-96ED-15C0A41067E7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6" name="Google Shape;404;p26">
              <a:extLst>
                <a:ext uri="{FF2B5EF4-FFF2-40B4-BE49-F238E27FC236}">
                  <a16:creationId xmlns:a16="http://schemas.microsoft.com/office/drawing/2014/main" id="{EEBD5181-3B97-4F1B-972E-119A98C9F7A7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" name="Google Shape;405;p26">
              <a:extLst>
                <a:ext uri="{FF2B5EF4-FFF2-40B4-BE49-F238E27FC236}">
                  <a16:creationId xmlns:a16="http://schemas.microsoft.com/office/drawing/2014/main" id="{1A4089EC-5F98-4039-BAA9-69BE31E5213C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" name="Google Shape;406;p26">
              <a:extLst>
                <a:ext uri="{FF2B5EF4-FFF2-40B4-BE49-F238E27FC236}">
                  <a16:creationId xmlns:a16="http://schemas.microsoft.com/office/drawing/2014/main" id="{D978368F-736D-4D96-A973-DAE7D9C3B1BB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9" name="Google Shape;407;p26">
            <a:extLst>
              <a:ext uri="{FF2B5EF4-FFF2-40B4-BE49-F238E27FC236}">
                <a16:creationId xmlns:a16="http://schemas.microsoft.com/office/drawing/2014/main" id="{A0805DD0-E5A7-4305-B0F1-0F8351C05C94}"/>
              </a:ext>
            </a:extLst>
          </p:cNvPr>
          <p:cNvSpPr txBox="1">
            <a:spLocks/>
          </p:cNvSpPr>
          <p:nvPr/>
        </p:nvSpPr>
        <p:spPr>
          <a:xfrm>
            <a:off x="2613475" y="2829249"/>
            <a:ext cx="39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lvl="0"/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performa</a:t>
            </a:r>
            <a:r>
              <a:rPr lang="en-US" sz="1400" dirty="0"/>
              <a:t> yang </a:t>
            </a:r>
            <a:r>
              <a:rPr lang="en-US" sz="1400" dirty="0" err="1"/>
              <a:t>dihasilkan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KNN dan MKNN pada </a:t>
            </a:r>
            <a:r>
              <a:rPr lang="en-US" sz="1400" dirty="0" err="1"/>
              <a:t>klasifikasi</a:t>
            </a:r>
            <a:r>
              <a:rPr lang="en-US" sz="1400" dirty="0"/>
              <a:t> </a:t>
            </a:r>
            <a:r>
              <a:rPr lang="en-US" sz="1400" dirty="0" err="1"/>
              <a:t>musik</a:t>
            </a:r>
            <a:r>
              <a:rPr lang="en-US" sz="1400" dirty="0"/>
              <a:t>.</a:t>
            </a:r>
          </a:p>
        </p:txBody>
      </p:sp>
      <p:sp>
        <p:nvSpPr>
          <p:cNvPr id="47" name="Google Shape;189;p12">
            <a:extLst>
              <a:ext uri="{FF2B5EF4-FFF2-40B4-BE49-F238E27FC236}">
                <a16:creationId xmlns:a16="http://schemas.microsoft.com/office/drawing/2014/main" id="{83B9160A-26B3-498E-A571-867BCF778487}"/>
              </a:ext>
            </a:extLst>
          </p:cNvPr>
          <p:cNvSpPr txBox="1">
            <a:spLocks/>
          </p:cNvSpPr>
          <p:nvPr/>
        </p:nvSpPr>
        <p:spPr>
          <a:xfrm>
            <a:off x="17910" y="-17488"/>
            <a:ext cx="23085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TUJUAN</a:t>
            </a:r>
          </a:p>
        </p:txBody>
      </p:sp>
    </p:spTree>
    <p:extLst>
      <p:ext uri="{BB962C8B-B14F-4D97-AF65-F5344CB8AC3E}">
        <p14:creationId xmlns:p14="http://schemas.microsoft.com/office/powerpoint/2010/main" val="206140523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</TotalTime>
  <Words>1859</Words>
  <Application>Microsoft Office PowerPoint</Application>
  <PresentationFormat>On-screen Show (16:9)</PresentationFormat>
  <Paragraphs>434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Roboto Condensed Light</vt:lpstr>
      <vt:lpstr>Arial</vt:lpstr>
      <vt:lpstr>Cambria Math</vt:lpstr>
      <vt:lpstr>Times New Roman</vt:lpstr>
      <vt:lpstr>Roboto Condensed</vt:lpstr>
      <vt:lpstr>Calibri</vt:lpstr>
      <vt:lpstr>Wingdings</vt:lpstr>
      <vt:lpstr>Arvo</vt:lpstr>
      <vt:lpstr>Salerio template</vt:lpstr>
      <vt:lpstr>KLASIFIKASI MUSIK BERDASARKAN GENRE PADA LAYANAN STREAMING MUSIK SPOTIFY MENGGUNAKAN ALGORITMA K–NEAREST NEIGHBOR DAN  MODIFIED K–NEAREST NEIGHBOR</vt:lpstr>
      <vt:lpstr>I MADE TANGKAS WAHYU KENCANA YUDA</vt:lpstr>
      <vt:lpstr>LATAR BELAKANG</vt:lpstr>
      <vt:lpstr>LATAR BELAKANG (Teknologi Era Modern)</vt:lpstr>
      <vt:lpstr>LATAR BELAKANG (Label Genre)</vt:lpstr>
      <vt:lpstr>LATAR BELAKANG (Spotify)</vt:lpstr>
      <vt:lpstr>Penelitian ini dapat membantu untuk mendapatkan informasi tentang pengaruh atribut lagu yang digunakan terhadap kinerja untuk mengklasifikasi lagu menggunakan KNN dan MKNN.</vt:lpstr>
      <vt:lpstr>TINJAUAN PUSTAKA</vt:lpstr>
      <vt:lpstr>Untuk mengetahui pengaruh atribut lagu yang digunakan terhadap kinerja untuk mengklasifikasi lagu menggunakan KNN dan MKNN.</vt:lpstr>
      <vt:lpstr>Data yang digunakan adalah lagu dengan 14 genre musik yang ada di layanan streaming musik Spotify yaitu Blues, Classical, Country, Gospel, Hip Hop, Jazz, Metal, Pop, Reggae, Rock, EDM, Funk, R&amp;B, dan Soul.</vt:lpstr>
      <vt:lpstr>AKUISISI DATA</vt:lpstr>
      <vt:lpstr>CODE UNDUH DATA</vt:lpstr>
      <vt:lpstr>Tabel Data</vt:lpstr>
      <vt:lpstr>100%</vt:lpstr>
      <vt:lpstr>PowerPoint Presentation</vt:lpstr>
      <vt:lpstr>PowerPoint Presentation</vt:lpstr>
      <vt:lpstr>PowerPoint Presentation</vt:lpstr>
      <vt:lpstr>100%</vt:lpstr>
      <vt:lpstr>PowerPoint Presentation</vt:lpstr>
      <vt:lpstr>100%</vt:lpstr>
      <vt:lpstr>100%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pada Tablature Instrumen Musik Gitar</dc:title>
  <cp:lastModifiedBy>tangkas wahyu</cp:lastModifiedBy>
  <cp:revision>307</cp:revision>
  <dcterms:modified xsi:type="dcterms:W3CDTF">2020-11-02T19:10:09Z</dcterms:modified>
</cp:coreProperties>
</file>