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5" r:id="rId1"/>
  </p:sldMasterIdLst>
  <p:notesMasterIdLst>
    <p:notesMasterId r:id="rId31"/>
  </p:notesMasterIdLst>
  <p:sldIdLst>
    <p:sldId id="2035" r:id="rId2"/>
    <p:sldId id="2063" r:id="rId3"/>
    <p:sldId id="2134" r:id="rId4"/>
    <p:sldId id="2065" r:id="rId5"/>
    <p:sldId id="2064" r:id="rId6"/>
    <p:sldId id="2127" r:id="rId7"/>
    <p:sldId id="2113" r:id="rId8"/>
    <p:sldId id="2114" r:id="rId9"/>
    <p:sldId id="2129" r:id="rId10"/>
    <p:sldId id="2116" r:id="rId11"/>
    <p:sldId id="2115" r:id="rId12"/>
    <p:sldId id="2117" r:id="rId13"/>
    <p:sldId id="2118" r:id="rId14"/>
    <p:sldId id="2119" r:id="rId15"/>
    <p:sldId id="2120" r:id="rId16"/>
    <p:sldId id="2130" r:id="rId17"/>
    <p:sldId id="2121" r:id="rId18"/>
    <p:sldId id="2131" r:id="rId19"/>
    <p:sldId id="2122" r:id="rId20"/>
    <p:sldId id="2123" r:id="rId21"/>
    <p:sldId id="2132" r:id="rId22"/>
    <p:sldId id="2133" r:id="rId23"/>
    <p:sldId id="2124" r:id="rId24"/>
    <p:sldId id="2125" r:id="rId25"/>
    <p:sldId id="2126" r:id="rId26"/>
    <p:sldId id="2128" r:id="rId27"/>
    <p:sldId id="2087" r:id="rId28"/>
    <p:sldId id="2088" r:id="rId29"/>
    <p:sldId id="2046" r:id="rId30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36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7" pos="76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8640" userDrawn="1">
          <p15:clr>
            <a:srgbClr val="A4A3A4"/>
          </p15:clr>
        </p15:guide>
        <p15:guide id="10" orient="horz" pos="46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/>
  <p:cmAuthor id="2" name="Microsoft Office User" initials="Office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F7FB"/>
    <a:srgbClr val="A50021"/>
    <a:srgbClr val="F0EEEF"/>
    <a:srgbClr val="EEECED"/>
    <a:srgbClr val="028BB3"/>
    <a:srgbClr val="6600CC"/>
    <a:srgbClr val="FF0066"/>
    <a:srgbClr val="332937"/>
    <a:srgbClr val="BC91B8"/>
    <a:srgbClr val="4FC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6202" autoAdjust="0"/>
  </p:normalViewPr>
  <p:slideViewPr>
    <p:cSldViewPr snapToGrid="0" snapToObjects="1">
      <p:cViewPr varScale="1">
        <p:scale>
          <a:sx n="36" d="100"/>
          <a:sy n="36" d="100"/>
        </p:scale>
        <p:origin x="534" y="96"/>
      </p:cViewPr>
      <p:guideLst>
        <p:guide orient="horz" pos="8136"/>
        <p:guide pos="14278"/>
        <p:guide pos="1078"/>
        <p:guide pos="7678"/>
        <p:guide orient="horz" pos="504"/>
        <p:guide orient="horz" pos="8640"/>
        <p:guide orient="horz" pos="46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023EF0-2270-4908-8FDA-503FAEE48D07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A18720C1-BC6A-4676-9612-A9DC61055952}">
      <dgm:prSet phldrT="[Text]"/>
      <dgm:spPr>
        <a:ln w="57150">
          <a:solidFill>
            <a:schemeClr val="tx1"/>
          </a:solidFill>
        </a:ln>
      </dgm:spPr>
      <dgm:t>
        <a:bodyPr/>
        <a:lstStyle/>
        <a:p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Klasifikasi Genre Lagu</a:t>
          </a:r>
          <a:endParaRPr lang="en-US" dirty="0"/>
        </a:p>
      </dgm:t>
    </dgm:pt>
    <dgm:pt modelId="{304CF343-37F7-46AE-B55C-6E06DF448CE4}" type="parTrans" cxnId="{191EEBBD-FCE6-4748-BFB8-C81A854CB1B8}">
      <dgm:prSet/>
      <dgm:spPr/>
      <dgm:t>
        <a:bodyPr/>
        <a:lstStyle/>
        <a:p>
          <a:endParaRPr lang="en-US"/>
        </a:p>
      </dgm:t>
    </dgm:pt>
    <dgm:pt modelId="{63840997-F476-4F97-875D-850DF4E85DDF}" type="sibTrans" cxnId="{191EEBBD-FCE6-4748-BFB8-C81A854CB1B8}">
      <dgm:prSet/>
      <dgm:spPr/>
      <dgm:t>
        <a:bodyPr/>
        <a:lstStyle/>
        <a:p>
          <a:endParaRPr lang="en-US"/>
        </a:p>
      </dgm:t>
    </dgm:pt>
    <dgm:pt modelId="{73D7CA85-6816-4F00-8F5E-823018FAEDC3}">
      <dgm:prSet phldrT="[Text]"/>
      <dgm:spPr>
        <a:ln w="57150">
          <a:solidFill>
            <a:schemeClr val="tx1"/>
          </a:solidFill>
        </a:ln>
      </dgm:spPr>
      <dgm:t>
        <a:bodyPr/>
        <a:lstStyle/>
        <a:p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Spotify</a:t>
          </a:r>
          <a:endParaRPr lang="en-US" dirty="0"/>
        </a:p>
      </dgm:t>
    </dgm:pt>
    <dgm:pt modelId="{69AB77D0-74E7-4003-992D-93A600799070}" type="parTrans" cxnId="{6DE99A95-C953-4D33-84F6-2A02B2E4946A}">
      <dgm:prSet/>
      <dgm:spPr/>
      <dgm:t>
        <a:bodyPr/>
        <a:lstStyle/>
        <a:p>
          <a:endParaRPr lang="en-US"/>
        </a:p>
      </dgm:t>
    </dgm:pt>
    <dgm:pt modelId="{16B293AB-6505-4361-8488-01B1269C688D}" type="sibTrans" cxnId="{6DE99A95-C953-4D33-84F6-2A02B2E4946A}">
      <dgm:prSet/>
      <dgm:spPr/>
      <dgm:t>
        <a:bodyPr/>
        <a:lstStyle/>
        <a:p>
          <a:endParaRPr lang="en-US"/>
        </a:p>
      </dgm:t>
    </dgm:pt>
    <dgm:pt modelId="{D7E095FD-DDAC-4C61-A080-7BC77A5A4044}">
      <dgm:prSet phldrT="[Text]"/>
      <dgm:spPr>
        <a:ln w="57150">
          <a:solidFill>
            <a:schemeClr val="tx1"/>
          </a:solidFill>
        </a:ln>
      </dgm:spPr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Penelitian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Sebelumnya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US" dirty="0"/>
        </a:p>
      </dgm:t>
    </dgm:pt>
    <dgm:pt modelId="{9497F520-F521-456F-856B-0290C7FCDB20}" type="parTrans" cxnId="{4B5D094C-11D5-4C5F-99C0-1998864F8602}">
      <dgm:prSet/>
      <dgm:spPr/>
      <dgm:t>
        <a:bodyPr/>
        <a:lstStyle/>
        <a:p>
          <a:endParaRPr lang="en-US"/>
        </a:p>
      </dgm:t>
    </dgm:pt>
    <dgm:pt modelId="{AC4727D4-43FD-4AD9-BCAE-FECFE61FD381}" type="sibTrans" cxnId="{4B5D094C-11D5-4C5F-99C0-1998864F8602}">
      <dgm:prSet/>
      <dgm:spPr/>
      <dgm:t>
        <a:bodyPr/>
        <a:lstStyle/>
        <a:p>
          <a:endParaRPr lang="en-US"/>
        </a:p>
      </dgm:t>
    </dgm:pt>
    <dgm:pt modelId="{C327606A-2E6F-497B-BD85-D0368E7BD6DD}">
      <dgm:prSet phldrT="[Text]"/>
      <dgm:spPr>
        <a:ln w="57150">
          <a:solidFill>
            <a:schemeClr val="tx1"/>
          </a:solidFill>
        </a:ln>
      </dgm:spPr>
      <dgm:t>
        <a:bodyPr/>
        <a:lstStyle/>
        <a:p>
          <a:r>
            <a:rPr lang="en-US" smtClean="0"/>
            <a:t>Lagu &amp; Musik</a:t>
          </a:r>
          <a:endParaRPr lang="en-US" dirty="0"/>
        </a:p>
      </dgm:t>
    </dgm:pt>
    <dgm:pt modelId="{406C107A-0EA0-4A9B-8430-D380CEC92E5C}" type="parTrans" cxnId="{5AC6FE99-F91F-4D55-8154-DD862D11763C}">
      <dgm:prSet/>
      <dgm:spPr/>
      <dgm:t>
        <a:bodyPr/>
        <a:lstStyle/>
        <a:p>
          <a:endParaRPr lang="en-US"/>
        </a:p>
      </dgm:t>
    </dgm:pt>
    <dgm:pt modelId="{B09ADBB0-F48E-47CA-83A8-52EEA4BFE4E4}" type="sibTrans" cxnId="{5AC6FE99-F91F-4D55-8154-DD862D11763C}">
      <dgm:prSet/>
      <dgm:spPr/>
      <dgm:t>
        <a:bodyPr/>
        <a:lstStyle/>
        <a:p>
          <a:endParaRPr lang="en-US"/>
        </a:p>
      </dgm:t>
    </dgm:pt>
    <dgm:pt modelId="{9D2D8C5B-EE6D-4FC1-B6AB-28ABA3FDA0B3}" type="pres">
      <dgm:prSet presAssocID="{66023EF0-2270-4908-8FDA-503FAEE48D07}" presName="Name0" presStyleCnt="0">
        <dgm:presLayoutVars>
          <dgm:dir/>
          <dgm:resizeHandles val="exact"/>
        </dgm:presLayoutVars>
      </dgm:prSet>
      <dgm:spPr/>
    </dgm:pt>
    <dgm:pt modelId="{D4A08704-7FE3-42BD-996A-0ACFCD153DB9}" type="pres">
      <dgm:prSet presAssocID="{C327606A-2E6F-497B-BD85-D0368E7BD6DD}" presName="composite" presStyleCnt="0"/>
      <dgm:spPr/>
    </dgm:pt>
    <dgm:pt modelId="{40C9A5CB-F97C-4BE4-955C-E5255F6F988E}" type="pres">
      <dgm:prSet presAssocID="{C327606A-2E6F-497B-BD85-D0368E7BD6DD}" presName="bgChev" presStyleLbl="node1" presStyleIdx="0" presStyleCnt="4"/>
      <dgm:spPr/>
    </dgm:pt>
    <dgm:pt modelId="{4D6ACDFB-7E1F-459D-B8AA-E6AC31FE7CE3}" type="pres">
      <dgm:prSet presAssocID="{C327606A-2E6F-497B-BD85-D0368E7BD6DD}" presName="tx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01C04-90B1-47AB-A8D7-C22549332661}" type="pres">
      <dgm:prSet presAssocID="{B09ADBB0-F48E-47CA-83A8-52EEA4BFE4E4}" presName="compositeSpace" presStyleCnt="0"/>
      <dgm:spPr/>
    </dgm:pt>
    <dgm:pt modelId="{F47A669C-B7CD-44DE-8093-2411C3E0D4E1}" type="pres">
      <dgm:prSet presAssocID="{A18720C1-BC6A-4676-9612-A9DC61055952}" presName="composite" presStyleCnt="0"/>
      <dgm:spPr/>
    </dgm:pt>
    <dgm:pt modelId="{0B55F5E6-9E28-46F8-A241-B4D6F7D5DEA8}" type="pres">
      <dgm:prSet presAssocID="{A18720C1-BC6A-4676-9612-A9DC61055952}" presName="bgChev" presStyleLbl="node1" presStyleIdx="1" presStyleCnt="4"/>
      <dgm:spPr>
        <a:solidFill>
          <a:schemeClr val="accent5">
            <a:lumMod val="75000"/>
          </a:schemeClr>
        </a:solidFill>
        <a:ln w="57150">
          <a:solidFill>
            <a:srgbClr val="00B050"/>
          </a:solidFill>
        </a:ln>
        <a:scene3d>
          <a:camera prst="orthographicFront"/>
          <a:lightRig rig="threePt" dir="t"/>
        </a:scene3d>
        <a:sp3d>
          <a:bevelT/>
        </a:sp3d>
      </dgm:spPr>
    </dgm:pt>
    <dgm:pt modelId="{3A292CC3-9D7A-48AE-8DCD-9593F0292FB5}" type="pres">
      <dgm:prSet presAssocID="{A18720C1-BC6A-4676-9612-A9DC61055952}" presName="tx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A1D67C-2B54-4CFA-BBD5-14A6731D30C5}" type="pres">
      <dgm:prSet presAssocID="{63840997-F476-4F97-875D-850DF4E85DDF}" presName="compositeSpace" presStyleCnt="0"/>
      <dgm:spPr/>
    </dgm:pt>
    <dgm:pt modelId="{BA114735-997B-4CD5-991D-68D9C3B40187}" type="pres">
      <dgm:prSet presAssocID="{73D7CA85-6816-4F00-8F5E-823018FAEDC3}" presName="composite" presStyleCnt="0"/>
      <dgm:spPr/>
    </dgm:pt>
    <dgm:pt modelId="{3A86C3BD-146F-4BF3-8D76-D7FC2730E781}" type="pres">
      <dgm:prSet presAssocID="{73D7CA85-6816-4F00-8F5E-823018FAEDC3}" presName="bgChev" presStyleLbl="node1" presStyleIdx="2" presStyleCnt="4"/>
      <dgm:spPr>
        <a:solidFill>
          <a:srgbClr val="A50021"/>
        </a:solidFill>
        <a:ln w="57150">
          <a:solidFill>
            <a:srgbClr val="C00000"/>
          </a:solidFill>
        </a:ln>
        <a:scene3d>
          <a:camera prst="orthographicFront"/>
          <a:lightRig rig="threePt" dir="t"/>
        </a:scene3d>
        <a:sp3d>
          <a:bevelT/>
        </a:sp3d>
      </dgm:spPr>
    </dgm:pt>
    <dgm:pt modelId="{AE1903DF-3B20-471F-9DBA-A97D5301167A}" type="pres">
      <dgm:prSet presAssocID="{73D7CA85-6816-4F00-8F5E-823018FAEDC3}" presName="tx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275E81-7437-42E9-98C8-35248E594502}" type="pres">
      <dgm:prSet presAssocID="{16B293AB-6505-4361-8488-01B1269C688D}" presName="compositeSpace" presStyleCnt="0"/>
      <dgm:spPr/>
    </dgm:pt>
    <dgm:pt modelId="{E88BA553-699A-4813-88CF-3368BCB3CA78}" type="pres">
      <dgm:prSet presAssocID="{D7E095FD-DDAC-4C61-A080-7BC77A5A4044}" presName="composite" presStyleCnt="0"/>
      <dgm:spPr/>
    </dgm:pt>
    <dgm:pt modelId="{88B2B57C-DDC8-4FE7-A800-5A541DAEF48E}" type="pres">
      <dgm:prSet presAssocID="{D7E095FD-DDAC-4C61-A080-7BC77A5A4044}" presName="bgChev" presStyleLbl="node1" presStyleIdx="3" presStyleCnt="4"/>
      <dgm:spPr>
        <a:ln w="57150">
          <a:solidFill>
            <a:schemeClr val="accent1"/>
          </a:solidFill>
        </a:ln>
        <a:scene3d>
          <a:camera prst="orthographicFront"/>
          <a:lightRig rig="threePt" dir="t"/>
        </a:scene3d>
        <a:sp3d>
          <a:bevelT/>
        </a:sp3d>
      </dgm:spPr>
    </dgm:pt>
    <dgm:pt modelId="{7BED9D22-CC11-4F37-88B9-2BDABE612456}" type="pres">
      <dgm:prSet presAssocID="{D7E095FD-DDAC-4C61-A080-7BC77A5A4044}" presName="tx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BCE3EA-332B-44C5-83F3-DA75E6B5CA57}" type="presOf" srcId="{D7E095FD-DDAC-4C61-A080-7BC77A5A4044}" destId="{7BED9D22-CC11-4F37-88B9-2BDABE612456}" srcOrd="0" destOrd="0" presId="urn:microsoft.com/office/officeart/2005/8/layout/chevronAccent+Icon"/>
    <dgm:cxn modelId="{4B5D094C-11D5-4C5F-99C0-1998864F8602}" srcId="{66023EF0-2270-4908-8FDA-503FAEE48D07}" destId="{D7E095FD-DDAC-4C61-A080-7BC77A5A4044}" srcOrd="3" destOrd="0" parTransId="{9497F520-F521-456F-856B-0290C7FCDB20}" sibTransId="{AC4727D4-43FD-4AD9-BCAE-FECFE61FD381}"/>
    <dgm:cxn modelId="{41DB47AB-DBDB-4148-8E76-2151F4EE250A}" type="presOf" srcId="{73D7CA85-6816-4F00-8F5E-823018FAEDC3}" destId="{AE1903DF-3B20-471F-9DBA-A97D5301167A}" srcOrd="0" destOrd="0" presId="urn:microsoft.com/office/officeart/2005/8/layout/chevronAccent+Icon"/>
    <dgm:cxn modelId="{BFC0AF89-CE98-45AB-954B-4F1882FE059B}" type="presOf" srcId="{C327606A-2E6F-497B-BD85-D0368E7BD6DD}" destId="{4D6ACDFB-7E1F-459D-B8AA-E6AC31FE7CE3}" srcOrd="0" destOrd="0" presId="urn:microsoft.com/office/officeart/2005/8/layout/chevronAccent+Icon"/>
    <dgm:cxn modelId="{34400C6C-EAA4-4640-AB13-78DAAB9DD8D5}" type="presOf" srcId="{A18720C1-BC6A-4676-9612-A9DC61055952}" destId="{3A292CC3-9D7A-48AE-8DCD-9593F0292FB5}" srcOrd="0" destOrd="0" presId="urn:microsoft.com/office/officeart/2005/8/layout/chevronAccent+Icon"/>
    <dgm:cxn modelId="{191EEBBD-FCE6-4748-BFB8-C81A854CB1B8}" srcId="{66023EF0-2270-4908-8FDA-503FAEE48D07}" destId="{A18720C1-BC6A-4676-9612-A9DC61055952}" srcOrd="1" destOrd="0" parTransId="{304CF343-37F7-46AE-B55C-6E06DF448CE4}" sibTransId="{63840997-F476-4F97-875D-850DF4E85DDF}"/>
    <dgm:cxn modelId="{5AC6FE99-F91F-4D55-8154-DD862D11763C}" srcId="{66023EF0-2270-4908-8FDA-503FAEE48D07}" destId="{C327606A-2E6F-497B-BD85-D0368E7BD6DD}" srcOrd="0" destOrd="0" parTransId="{406C107A-0EA0-4A9B-8430-D380CEC92E5C}" sibTransId="{B09ADBB0-F48E-47CA-83A8-52EEA4BFE4E4}"/>
    <dgm:cxn modelId="{6DE99A95-C953-4D33-84F6-2A02B2E4946A}" srcId="{66023EF0-2270-4908-8FDA-503FAEE48D07}" destId="{73D7CA85-6816-4F00-8F5E-823018FAEDC3}" srcOrd="2" destOrd="0" parTransId="{69AB77D0-74E7-4003-992D-93A600799070}" sibTransId="{16B293AB-6505-4361-8488-01B1269C688D}"/>
    <dgm:cxn modelId="{95B8924D-7DCC-4A6F-BB57-2F46A1C02025}" type="presOf" srcId="{66023EF0-2270-4908-8FDA-503FAEE48D07}" destId="{9D2D8C5B-EE6D-4FC1-B6AB-28ABA3FDA0B3}" srcOrd="0" destOrd="0" presId="urn:microsoft.com/office/officeart/2005/8/layout/chevronAccent+Icon"/>
    <dgm:cxn modelId="{0843D9D3-64FE-41A3-9F7D-3A2C6E99448B}" type="presParOf" srcId="{9D2D8C5B-EE6D-4FC1-B6AB-28ABA3FDA0B3}" destId="{D4A08704-7FE3-42BD-996A-0ACFCD153DB9}" srcOrd="0" destOrd="0" presId="urn:microsoft.com/office/officeart/2005/8/layout/chevronAccent+Icon"/>
    <dgm:cxn modelId="{656419FE-2074-4536-A603-FD3FCF6BCC56}" type="presParOf" srcId="{D4A08704-7FE3-42BD-996A-0ACFCD153DB9}" destId="{40C9A5CB-F97C-4BE4-955C-E5255F6F988E}" srcOrd="0" destOrd="0" presId="urn:microsoft.com/office/officeart/2005/8/layout/chevronAccent+Icon"/>
    <dgm:cxn modelId="{9DA932C3-F508-461F-9398-28AB1E78CE61}" type="presParOf" srcId="{D4A08704-7FE3-42BD-996A-0ACFCD153DB9}" destId="{4D6ACDFB-7E1F-459D-B8AA-E6AC31FE7CE3}" srcOrd="1" destOrd="0" presId="urn:microsoft.com/office/officeart/2005/8/layout/chevronAccent+Icon"/>
    <dgm:cxn modelId="{83CFE935-8491-4598-96AD-96211F140826}" type="presParOf" srcId="{9D2D8C5B-EE6D-4FC1-B6AB-28ABA3FDA0B3}" destId="{6A501C04-90B1-47AB-A8D7-C22549332661}" srcOrd="1" destOrd="0" presId="urn:microsoft.com/office/officeart/2005/8/layout/chevronAccent+Icon"/>
    <dgm:cxn modelId="{90A8935D-2347-43F8-B7B6-B6B436916424}" type="presParOf" srcId="{9D2D8C5B-EE6D-4FC1-B6AB-28ABA3FDA0B3}" destId="{F47A669C-B7CD-44DE-8093-2411C3E0D4E1}" srcOrd="2" destOrd="0" presId="urn:microsoft.com/office/officeart/2005/8/layout/chevronAccent+Icon"/>
    <dgm:cxn modelId="{ED9A5E39-605C-4E63-ADAE-F61EB9577442}" type="presParOf" srcId="{F47A669C-B7CD-44DE-8093-2411C3E0D4E1}" destId="{0B55F5E6-9E28-46F8-A241-B4D6F7D5DEA8}" srcOrd="0" destOrd="0" presId="urn:microsoft.com/office/officeart/2005/8/layout/chevronAccent+Icon"/>
    <dgm:cxn modelId="{D47322C3-496D-491D-AB16-3CDF141249F6}" type="presParOf" srcId="{F47A669C-B7CD-44DE-8093-2411C3E0D4E1}" destId="{3A292CC3-9D7A-48AE-8DCD-9593F0292FB5}" srcOrd="1" destOrd="0" presId="urn:microsoft.com/office/officeart/2005/8/layout/chevronAccent+Icon"/>
    <dgm:cxn modelId="{419C0C37-42B3-44DA-B7F5-0D95E23472D0}" type="presParOf" srcId="{9D2D8C5B-EE6D-4FC1-B6AB-28ABA3FDA0B3}" destId="{85A1D67C-2B54-4CFA-BBD5-14A6731D30C5}" srcOrd="3" destOrd="0" presId="urn:microsoft.com/office/officeart/2005/8/layout/chevronAccent+Icon"/>
    <dgm:cxn modelId="{C661ED33-B0BA-44AA-BD2F-AC555F4B9EA0}" type="presParOf" srcId="{9D2D8C5B-EE6D-4FC1-B6AB-28ABA3FDA0B3}" destId="{BA114735-997B-4CD5-991D-68D9C3B40187}" srcOrd="4" destOrd="0" presId="urn:microsoft.com/office/officeart/2005/8/layout/chevronAccent+Icon"/>
    <dgm:cxn modelId="{F6020B2B-7360-4805-9718-41CF7A9A22AB}" type="presParOf" srcId="{BA114735-997B-4CD5-991D-68D9C3B40187}" destId="{3A86C3BD-146F-4BF3-8D76-D7FC2730E781}" srcOrd="0" destOrd="0" presId="urn:microsoft.com/office/officeart/2005/8/layout/chevronAccent+Icon"/>
    <dgm:cxn modelId="{3CAEE571-F723-4C0F-8DDE-6FDE8F648201}" type="presParOf" srcId="{BA114735-997B-4CD5-991D-68D9C3B40187}" destId="{AE1903DF-3B20-471F-9DBA-A97D5301167A}" srcOrd="1" destOrd="0" presId="urn:microsoft.com/office/officeart/2005/8/layout/chevronAccent+Icon"/>
    <dgm:cxn modelId="{6F9C46E4-2C6A-451E-A16B-5DD85216603E}" type="presParOf" srcId="{9D2D8C5B-EE6D-4FC1-B6AB-28ABA3FDA0B3}" destId="{7C275E81-7437-42E9-98C8-35248E594502}" srcOrd="5" destOrd="0" presId="urn:microsoft.com/office/officeart/2005/8/layout/chevronAccent+Icon"/>
    <dgm:cxn modelId="{342DE2B9-1DE4-4B74-8923-63E6CC888322}" type="presParOf" srcId="{9D2D8C5B-EE6D-4FC1-B6AB-28ABA3FDA0B3}" destId="{E88BA553-699A-4813-88CF-3368BCB3CA78}" srcOrd="6" destOrd="0" presId="urn:microsoft.com/office/officeart/2005/8/layout/chevronAccent+Icon"/>
    <dgm:cxn modelId="{64EE86DF-CCAD-4AC1-8F0E-BD936A56E9E1}" type="presParOf" srcId="{E88BA553-699A-4813-88CF-3368BCB3CA78}" destId="{88B2B57C-DDC8-4FE7-A800-5A541DAEF48E}" srcOrd="0" destOrd="0" presId="urn:microsoft.com/office/officeart/2005/8/layout/chevronAccent+Icon"/>
    <dgm:cxn modelId="{6C356B6B-6B72-424A-9362-0F53725A5C54}" type="presParOf" srcId="{E88BA553-699A-4813-88CF-3368BCB3CA78}" destId="{7BED9D22-CC11-4F37-88B9-2BDABE612456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9C58F6-C7FC-4761-B0DE-A482EDBB34C2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978DDB-01DD-4F67-B5E4-4156192A2531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57150">
          <a:solidFill>
            <a:schemeClr val="accent3"/>
          </a:solidFill>
        </a:ln>
        <a:effectLst>
          <a:outerShdw blurRad="50800" dist="38100" dir="16200000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>
            <a:buFont typeface="+mj-lt"/>
            <a:buAutoNum type="arabicPeriod"/>
          </a:pP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Melakukan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Pengumpulan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data dan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Penyajian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data,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serta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mendeskripsikan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data </a:t>
          </a:r>
          <a:endParaRPr lang="en-US" dirty="0">
            <a:solidFill>
              <a:schemeClr val="tx1"/>
            </a:solidFill>
          </a:endParaRPr>
        </a:p>
      </dgm:t>
    </dgm:pt>
    <dgm:pt modelId="{28DCFC0E-771F-413A-AABD-F3A9AF1EE3B7}" type="parTrans" cxnId="{4DB04179-3973-429D-B87B-79ABC03A19F2}">
      <dgm:prSet/>
      <dgm:spPr/>
      <dgm:t>
        <a:bodyPr/>
        <a:lstStyle/>
        <a:p>
          <a:endParaRPr lang="en-US"/>
        </a:p>
      </dgm:t>
    </dgm:pt>
    <dgm:pt modelId="{FB5A743F-AC0B-44B7-89C2-B183BD7FF2F7}" type="sibTrans" cxnId="{4DB04179-3973-429D-B87B-79ABC03A19F2}">
      <dgm:prSet/>
      <dgm:spPr>
        <a:ln w="76200">
          <a:solidFill>
            <a:srgbClr val="00206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ECBA4696-0C40-471D-9165-B921B7E0868D}">
      <dgm:prSet phldrT="[Text]"/>
      <dgm:spPr>
        <a:solidFill>
          <a:schemeClr val="bg1"/>
        </a:solidFill>
        <a:ln w="57150">
          <a:solidFill>
            <a:srgbClr val="FF0000"/>
          </a:solidFill>
        </a:ln>
        <a:effectLst>
          <a:outerShdw blurRad="50800" dist="38100" dir="16200000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>
            <a:buFont typeface="+mj-lt"/>
            <a:buAutoNum type="arabicPeriod" startAt="2"/>
          </a:pP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Melakukan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Analisis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Regresi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Poisson </a:t>
          </a:r>
          <a:endParaRPr lang="en-US" dirty="0">
            <a:solidFill>
              <a:schemeClr val="tx1"/>
            </a:solidFill>
          </a:endParaRPr>
        </a:p>
      </dgm:t>
    </dgm:pt>
    <dgm:pt modelId="{295654C6-168E-4009-8EF2-935108172EAD}" type="parTrans" cxnId="{41480811-7D33-4E37-A5CA-FDADA5D4DFD9}">
      <dgm:prSet/>
      <dgm:spPr/>
      <dgm:t>
        <a:bodyPr/>
        <a:lstStyle/>
        <a:p>
          <a:endParaRPr lang="en-US"/>
        </a:p>
      </dgm:t>
    </dgm:pt>
    <dgm:pt modelId="{D6FD7D97-EACC-4B73-B989-2CE9CFDEF0E6}" type="sibTrans" cxnId="{41480811-7D33-4E37-A5CA-FDADA5D4DFD9}">
      <dgm:prSet/>
      <dgm:spPr>
        <a:ln w="76200">
          <a:solidFill>
            <a:srgbClr val="00206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F2BB2372-88E1-4C4D-9B07-6B140FE0233A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57150"/>
        <a:effectLst>
          <a:outerShdw blurRad="50800" dist="38100" dir="16200000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>
            <a:buFont typeface="+mj-lt"/>
            <a:buAutoNum type="arabicPeriod" startAt="3"/>
          </a:pP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Melakukan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Analisis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Regresi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ZIP </a:t>
          </a:r>
          <a:endParaRPr lang="en-US" dirty="0">
            <a:solidFill>
              <a:schemeClr val="tx1"/>
            </a:solidFill>
          </a:endParaRPr>
        </a:p>
      </dgm:t>
    </dgm:pt>
    <dgm:pt modelId="{246948F5-C3F0-4745-8468-DB62F5BDE008}" type="parTrans" cxnId="{01F3EA5E-07ED-4144-9A26-02C810680FFA}">
      <dgm:prSet/>
      <dgm:spPr/>
      <dgm:t>
        <a:bodyPr/>
        <a:lstStyle/>
        <a:p>
          <a:endParaRPr lang="en-US"/>
        </a:p>
      </dgm:t>
    </dgm:pt>
    <dgm:pt modelId="{EB3EE6EF-B7BA-4169-99EB-CEED2D718AB7}" type="sibTrans" cxnId="{01F3EA5E-07ED-4144-9A26-02C810680FFA}">
      <dgm:prSet/>
      <dgm:spPr>
        <a:ln w="76200">
          <a:solidFill>
            <a:srgbClr val="00206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FC20A769-60A4-48B8-98BD-B9E9FAEFAABA}">
      <dgm:prSet phldrT="[Text]"/>
      <dgm:spPr>
        <a:solidFill>
          <a:schemeClr val="bg1"/>
        </a:solidFill>
        <a:ln w="57150">
          <a:solidFill>
            <a:srgbClr val="6600CC"/>
          </a:solidFill>
        </a:ln>
        <a:effectLst>
          <a:outerShdw blurRad="50800" dist="38100" dir="16200000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>
            <a:buFont typeface="+mj-lt"/>
            <a:buAutoNum type="arabicPeriod" startAt="4"/>
          </a:pP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Menginterpretasikan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Model </a:t>
          </a:r>
          <a:endParaRPr lang="en-US" dirty="0">
            <a:solidFill>
              <a:schemeClr val="tx1"/>
            </a:solidFill>
          </a:endParaRPr>
        </a:p>
      </dgm:t>
    </dgm:pt>
    <dgm:pt modelId="{6B36DAF6-583F-4851-8A7C-9E6F2B31DF69}" type="parTrans" cxnId="{30EDECF9-54B2-40E4-88B3-90AAC4DD0CF8}">
      <dgm:prSet/>
      <dgm:spPr/>
      <dgm:t>
        <a:bodyPr/>
        <a:lstStyle/>
        <a:p>
          <a:endParaRPr lang="en-US"/>
        </a:p>
      </dgm:t>
    </dgm:pt>
    <dgm:pt modelId="{5D0A65EC-E45E-450B-B7E5-62F42AA14680}" type="sibTrans" cxnId="{30EDECF9-54B2-40E4-88B3-90AAC4DD0CF8}">
      <dgm:prSet/>
      <dgm:spPr>
        <a:ln w="76200">
          <a:solidFill>
            <a:srgbClr val="00206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83D9C629-6DD1-4EDA-9EFD-720D3BA0723C}">
      <dgm:prSet phldrT="[Text]"/>
      <dgm:spPr>
        <a:solidFill>
          <a:schemeClr val="bg1"/>
        </a:solidFill>
        <a:ln w="57150">
          <a:solidFill>
            <a:srgbClr val="000000"/>
          </a:solidFill>
        </a:ln>
        <a:effectLst>
          <a:outerShdw blurRad="50800" dist="38100" dir="16200000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>
            <a:buFont typeface="+mj-lt"/>
            <a:buAutoNum type="arabicPeriod" startAt="5"/>
          </a:pP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Melakukan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Pemilihan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Model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Terbaik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dengan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Melihat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Nilai AIC </a:t>
          </a:r>
          <a:endParaRPr lang="en-US" dirty="0">
            <a:solidFill>
              <a:schemeClr val="tx1"/>
            </a:solidFill>
          </a:endParaRPr>
        </a:p>
      </dgm:t>
    </dgm:pt>
    <dgm:pt modelId="{75B600AF-7416-4E90-9548-B4F6030F1734}" type="parTrans" cxnId="{FEDE570C-1701-429F-B13A-4F8B7B9CCA11}">
      <dgm:prSet/>
      <dgm:spPr/>
      <dgm:t>
        <a:bodyPr/>
        <a:lstStyle/>
        <a:p>
          <a:endParaRPr lang="en-US"/>
        </a:p>
      </dgm:t>
    </dgm:pt>
    <dgm:pt modelId="{07E8010F-9395-497B-AD56-44BC9FC1C890}" type="sibTrans" cxnId="{FEDE570C-1701-429F-B13A-4F8B7B9CCA11}">
      <dgm:prSet/>
      <dgm:spPr/>
      <dgm:t>
        <a:bodyPr/>
        <a:lstStyle/>
        <a:p>
          <a:endParaRPr lang="en-US"/>
        </a:p>
      </dgm:t>
    </dgm:pt>
    <dgm:pt modelId="{401EABDF-663A-4765-8B85-AF9644718A08}">
      <dgm:prSet phldrT="[Text]"/>
      <dgm:spPr>
        <a:solidFill>
          <a:schemeClr val="bg1"/>
        </a:solidFill>
        <a:ln w="57150">
          <a:solidFill>
            <a:srgbClr val="FFFF00"/>
          </a:solidFill>
        </a:ln>
        <a:effectLst>
          <a:outerShdw blurRad="50800" dist="38100" dir="16200000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>
            <a:buFont typeface="+mj-lt"/>
            <a:buAutoNum type="arabicPeriod" startAt="2"/>
          </a:pP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MelakukanUji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Overdispersi</a:t>
          </a:r>
          <a:endParaRPr lang="en-US" dirty="0">
            <a:solidFill>
              <a:schemeClr val="tx1"/>
            </a:solidFill>
          </a:endParaRPr>
        </a:p>
      </dgm:t>
    </dgm:pt>
    <dgm:pt modelId="{CC8B1B35-6BAE-4373-83ED-3CA49F512179}" type="parTrans" cxnId="{105AC033-055D-4BDA-A374-46F8271370D9}">
      <dgm:prSet/>
      <dgm:spPr/>
      <dgm:t>
        <a:bodyPr/>
        <a:lstStyle/>
        <a:p>
          <a:endParaRPr lang="en-US"/>
        </a:p>
      </dgm:t>
    </dgm:pt>
    <dgm:pt modelId="{E2F586F6-17BC-48BC-811B-1C2DD91AC060}" type="sibTrans" cxnId="{105AC033-055D-4BDA-A374-46F8271370D9}">
      <dgm:prSet/>
      <dgm:spPr>
        <a:ln w="76200">
          <a:solidFill>
            <a:srgbClr val="00206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F70FF9E4-61EF-4EE6-959A-00CE5E60D69F}" type="pres">
      <dgm:prSet presAssocID="{5C9C58F6-C7FC-4761-B0DE-A482EDBB34C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FE863C-6849-4923-951B-C1C0308C4BCB}" type="pres">
      <dgm:prSet presAssocID="{EC978DDB-01DD-4F67-B5E4-4156192A2531}" presName="node" presStyleLbl="node1" presStyleIdx="0" presStyleCnt="6" custLinFactNeighborX="-42973" custLinFactNeighborY="-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585A1-A94C-4775-8C4C-21E378858492}" type="pres">
      <dgm:prSet presAssocID="{FB5A743F-AC0B-44B7-89C2-B183BD7FF2F7}" presName="sibTrans" presStyleLbl="sibTrans1D1" presStyleIdx="0" presStyleCnt="5"/>
      <dgm:spPr/>
      <dgm:t>
        <a:bodyPr/>
        <a:lstStyle/>
        <a:p>
          <a:endParaRPr lang="en-US"/>
        </a:p>
      </dgm:t>
    </dgm:pt>
    <dgm:pt modelId="{F144298F-ECEA-430A-952D-453035BE11BA}" type="pres">
      <dgm:prSet presAssocID="{FB5A743F-AC0B-44B7-89C2-B183BD7FF2F7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0F03B828-3B25-4D94-B786-B71B2B04004F}" type="pres">
      <dgm:prSet presAssocID="{ECBA4696-0C40-471D-9165-B921B7E0868D}" presName="node" presStyleLbl="node1" presStyleIdx="1" presStyleCnt="6" custLinFactNeighborX="-16490" custLinFactNeighborY="-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C9D38D-0DE1-4395-84DC-3E3AB3B43B9F}" type="pres">
      <dgm:prSet presAssocID="{D6FD7D97-EACC-4B73-B989-2CE9CFDEF0E6}" presName="sibTrans" presStyleLbl="sibTrans1D1" presStyleIdx="1" presStyleCnt="5"/>
      <dgm:spPr/>
      <dgm:t>
        <a:bodyPr/>
        <a:lstStyle/>
        <a:p>
          <a:endParaRPr lang="en-US"/>
        </a:p>
      </dgm:t>
    </dgm:pt>
    <dgm:pt modelId="{ED28969E-7580-40C1-99C4-0B46B4F91AB9}" type="pres">
      <dgm:prSet presAssocID="{D6FD7D97-EACC-4B73-B989-2CE9CFDEF0E6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E5C1EF23-895D-4687-BAD8-82F2981C8FDD}" type="pres">
      <dgm:prSet presAssocID="{401EABDF-663A-4765-8B85-AF9644718A08}" presName="node" presStyleLbl="node1" presStyleIdx="2" presStyleCnt="6" custLinFactNeighborX="-16490" custLinFactNeighborY="-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16586-E69F-4537-9BDC-7D8BA06CD75F}" type="pres">
      <dgm:prSet presAssocID="{E2F586F6-17BC-48BC-811B-1C2DD91AC060}" presName="sibTrans" presStyleLbl="sibTrans1D1" presStyleIdx="2" presStyleCnt="5"/>
      <dgm:spPr/>
      <dgm:t>
        <a:bodyPr/>
        <a:lstStyle/>
        <a:p>
          <a:endParaRPr lang="en-US"/>
        </a:p>
      </dgm:t>
    </dgm:pt>
    <dgm:pt modelId="{8ABC6952-1CCD-4B36-8575-EDCFD522CBE3}" type="pres">
      <dgm:prSet presAssocID="{E2F586F6-17BC-48BC-811B-1C2DD91AC060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07D6F040-646E-46ED-B938-4133E30F532F}" type="pres">
      <dgm:prSet presAssocID="{F2BB2372-88E1-4C4D-9B07-6B140FE0233A}" presName="node" presStyleLbl="node1" presStyleIdx="3" presStyleCnt="6" custLinFactNeighborX="-16490" custLinFactNeighborY="-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EB1A0-079C-406F-880D-7B026BDA3253}" type="pres">
      <dgm:prSet presAssocID="{EB3EE6EF-B7BA-4169-99EB-CEED2D718AB7}" presName="sibTrans" presStyleLbl="sibTrans1D1" presStyleIdx="3" presStyleCnt="5"/>
      <dgm:spPr/>
      <dgm:t>
        <a:bodyPr/>
        <a:lstStyle/>
        <a:p>
          <a:endParaRPr lang="en-US"/>
        </a:p>
      </dgm:t>
    </dgm:pt>
    <dgm:pt modelId="{FD6F2342-43BC-4ECD-87CC-75340A22EDE2}" type="pres">
      <dgm:prSet presAssocID="{EB3EE6EF-B7BA-4169-99EB-CEED2D718AB7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6A1FD765-64D0-4CF5-BD4B-331C536BFDF9}" type="pres">
      <dgm:prSet presAssocID="{FC20A769-60A4-48B8-98BD-B9E9FAEFAABA}" presName="node" presStyleLbl="node1" presStyleIdx="4" presStyleCnt="6" custLinFactNeighborX="-42475" custLinFactNeighborY="1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CD3048-CC94-4AAC-B0E2-77CED3BFD730}" type="pres">
      <dgm:prSet presAssocID="{5D0A65EC-E45E-450B-B7E5-62F42AA14680}" presName="sibTrans" presStyleLbl="sibTrans1D1" presStyleIdx="4" presStyleCnt="5"/>
      <dgm:spPr/>
      <dgm:t>
        <a:bodyPr/>
        <a:lstStyle/>
        <a:p>
          <a:endParaRPr lang="en-US"/>
        </a:p>
      </dgm:t>
    </dgm:pt>
    <dgm:pt modelId="{B236CEC1-581E-4C15-950D-6E34F812D642}" type="pres">
      <dgm:prSet presAssocID="{5D0A65EC-E45E-450B-B7E5-62F42AA14680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489954DB-EAC2-483E-B4C8-892FB6CD8329}" type="pres">
      <dgm:prSet presAssocID="{83D9C629-6DD1-4EDA-9EFD-720D3BA0723C}" presName="node" presStyleLbl="node1" presStyleIdx="5" presStyleCnt="6" custLinFactNeighborX="-16490" custLinFactNeighborY="-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8160A9-7F2B-42FA-8E0D-4AD062B527B6}" type="presOf" srcId="{FC20A769-60A4-48B8-98BD-B9E9FAEFAABA}" destId="{6A1FD765-64D0-4CF5-BD4B-331C536BFDF9}" srcOrd="0" destOrd="0" presId="urn:microsoft.com/office/officeart/2005/8/layout/bProcess3"/>
    <dgm:cxn modelId="{F067644A-A5A1-4FA6-87E6-6C3C5EEF045A}" type="presOf" srcId="{E2F586F6-17BC-48BC-811B-1C2DD91AC060}" destId="{AF516586-E69F-4537-9BDC-7D8BA06CD75F}" srcOrd="0" destOrd="0" presId="urn:microsoft.com/office/officeart/2005/8/layout/bProcess3"/>
    <dgm:cxn modelId="{6FD99843-194C-42C4-9DAA-EACE91757E48}" type="presOf" srcId="{FB5A743F-AC0B-44B7-89C2-B183BD7FF2F7}" destId="{F144298F-ECEA-430A-952D-453035BE11BA}" srcOrd="1" destOrd="0" presId="urn:microsoft.com/office/officeart/2005/8/layout/bProcess3"/>
    <dgm:cxn modelId="{90C9830A-8B2C-4076-A607-AE755B031E6A}" type="presOf" srcId="{D6FD7D97-EACC-4B73-B989-2CE9CFDEF0E6}" destId="{4EC9D38D-0DE1-4395-84DC-3E3AB3B43B9F}" srcOrd="0" destOrd="0" presId="urn:microsoft.com/office/officeart/2005/8/layout/bProcess3"/>
    <dgm:cxn modelId="{5C7B5AA9-35CC-4114-B3AB-77282124E89E}" type="presOf" srcId="{EB3EE6EF-B7BA-4169-99EB-CEED2D718AB7}" destId="{48DEB1A0-079C-406F-880D-7B026BDA3253}" srcOrd="0" destOrd="0" presId="urn:microsoft.com/office/officeart/2005/8/layout/bProcess3"/>
    <dgm:cxn modelId="{CB509134-5489-43FC-9DBD-617A307E03BC}" type="presOf" srcId="{401EABDF-663A-4765-8B85-AF9644718A08}" destId="{E5C1EF23-895D-4687-BAD8-82F2981C8FDD}" srcOrd="0" destOrd="0" presId="urn:microsoft.com/office/officeart/2005/8/layout/bProcess3"/>
    <dgm:cxn modelId="{7E5F4885-E326-4CC8-AD58-C15B3D30016E}" type="presOf" srcId="{D6FD7D97-EACC-4B73-B989-2CE9CFDEF0E6}" destId="{ED28969E-7580-40C1-99C4-0B46B4F91AB9}" srcOrd="1" destOrd="0" presId="urn:microsoft.com/office/officeart/2005/8/layout/bProcess3"/>
    <dgm:cxn modelId="{11CB11B7-0956-40E4-939B-6146321086D0}" type="presOf" srcId="{5D0A65EC-E45E-450B-B7E5-62F42AA14680}" destId="{66CD3048-CC94-4AAC-B0E2-77CED3BFD730}" srcOrd="0" destOrd="0" presId="urn:microsoft.com/office/officeart/2005/8/layout/bProcess3"/>
    <dgm:cxn modelId="{AC021CBD-D508-4A52-B632-D376BE6FE4A9}" type="presOf" srcId="{EC978DDB-01DD-4F67-B5E4-4156192A2531}" destId="{37FE863C-6849-4923-951B-C1C0308C4BCB}" srcOrd="0" destOrd="0" presId="urn:microsoft.com/office/officeart/2005/8/layout/bProcess3"/>
    <dgm:cxn modelId="{82ADE8B4-937D-4246-A540-E60745FD9DEB}" type="presOf" srcId="{FB5A743F-AC0B-44B7-89C2-B183BD7FF2F7}" destId="{8CA585A1-A94C-4775-8C4C-21E378858492}" srcOrd="0" destOrd="0" presId="urn:microsoft.com/office/officeart/2005/8/layout/bProcess3"/>
    <dgm:cxn modelId="{A4DC4926-91FC-4416-992F-A52256ADEB8C}" type="presOf" srcId="{83D9C629-6DD1-4EDA-9EFD-720D3BA0723C}" destId="{489954DB-EAC2-483E-B4C8-892FB6CD8329}" srcOrd="0" destOrd="0" presId="urn:microsoft.com/office/officeart/2005/8/layout/bProcess3"/>
    <dgm:cxn modelId="{269EAC53-79B3-4FF0-8C89-95421934E9A8}" type="presOf" srcId="{5C9C58F6-C7FC-4761-B0DE-A482EDBB34C2}" destId="{F70FF9E4-61EF-4EE6-959A-00CE5E60D69F}" srcOrd="0" destOrd="0" presId="urn:microsoft.com/office/officeart/2005/8/layout/bProcess3"/>
    <dgm:cxn modelId="{59686C15-AABA-4C37-AA25-78998E4A3B45}" type="presOf" srcId="{F2BB2372-88E1-4C4D-9B07-6B140FE0233A}" destId="{07D6F040-646E-46ED-B938-4133E30F532F}" srcOrd="0" destOrd="0" presId="urn:microsoft.com/office/officeart/2005/8/layout/bProcess3"/>
    <dgm:cxn modelId="{41480811-7D33-4E37-A5CA-FDADA5D4DFD9}" srcId="{5C9C58F6-C7FC-4761-B0DE-A482EDBB34C2}" destId="{ECBA4696-0C40-471D-9165-B921B7E0868D}" srcOrd="1" destOrd="0" parTransId="{295654C6-168E-4009-8EF2-935108172EAD}" sibTransId="{D6FD7D97-EACC-4B73-B989-2CE9CFDEF0E6}"/>
    <dgm:cxn modelId="{FEDE570C-1701-429F-B13A-4F8B7B9CCA11}" srcId="{5C9C58F6-C7FC-4761-B0DE-A482EDBB34C2}" destId="{83D9C629-6DD1-4EDA-9EFD-720D3BA0723C}" srcOrd="5" destOrd="0" parTransId="{75B600AF-7416-4E90-9548-B4F6030F1734}" sibTransId="{07E8010F-9395-497B-AD56-44BC9FC1C890}"/>
    <dgm:cxn modelId="{105AC033-055D-4BDA-A374-46F8271370D9}" srcId="{5C9C58F6-C7FC-4761-B0DE-A482EDBB34C2}" destId="{401EABDF-663A-4765-8B85-AF9644718A08}" srcOrd="2" destOrd="0" parTransId="{CC8B1B35-6BAE-4373-83ED-3CA49F512179}" sibTransId="{E2F586F6-17BC-48BC-811B-1C2DD91AC060}"/>
    <dgm:cxn modelId="{F7B0AD38-7C09-426F-B938-F2FE6E9EC1EF}" type="presOf" srcId="{ECBA4696-0C40-471D-9165-B921B7E0868D}" destId="{0F03B828-3B25-4D94-B786-B71B2B04004F}" srcOrd="0" destOrd="0" presId="urn:microsoft.com/office/officeart/2005/8/layout/bProcess3"/>
    <dgm:cxn modelId="{CA5FD463-047C-4CF7-9922-5391F6F11A53}" type="presOf" srcId="{E2F586F6-17BC-48BC-811B-1C2DD91AC060}" destId="{8ABC6952-1CCD-4B36-8575-EDCFD522CBE3}" srcOrd="1" destOrd="0" presId="urn:microsoft.com/office/officeart/2005/8/layout/bProcess3"/>
    <dgm:cxn modelId="{A2CC31B2-677C-4DBA-9551-04F085D76489}" type="presOf" srcId="{5D0A65EC-E45E-450B-B7E5-62F42AA14680}" destId="{B236CEC1-581E-4C15-950D-6E34F812D642}" srcOrd="1" destOrd="0" presId="urn:microsoft.com/office/officeart/2005/8/layout/bProcess3"/>
    <dgm:cxn modelId="{01F3EA5E-07ED-4144-9A26-02C810680FFA}" srcId="{5C9C58F6-C7FC-4761-B0DE-A482EDBB34C2}" destId="{F2BB2372-88E1-4C4D-9B07-6B140FE0233A}" srcOrd="3" destOrd="0" parTransId="{246948F5-C3F0-4745-8468-DB62F5BDE008}" sibTransId="{EB3EE6EF-B7BA-4169-99EB-CEED2D718AB7}"/>
    <dgm:cxn modelId="{4DB04179-3973-429D-B87B-79ABC03A19F2}" srcId="{5C9C58F6-C7FC-4761-B0DE-A482EDBB34C2}" destId="{EC978DDB-01DD-4F67-B5E4-4156192A2531}" srcOrd="0" destOrd="0" parTransId="{28DCFC0E-771F-413A-AABD-F3A9AF1EE3B7}" sibTransId="{FB5A743F-AC0B-44B7-89C2-B183BD7FF2F7}"/>
    <dgm:cxn modelId="{30EDECF9-54B2-40E4-88B3-90AAC4DD0CF8}" srcId="{5C9C58F6-C7FC-4761-B0DE-A482EDBB34C2}" destId="{FC20A769-60A4-48B8-98BD-B9E9FAEFAABA}" srcOrd="4" destOrd="0" parTransId="{6B36DAF6-583F-4851-8A7C-9E6F2B31DF69}" sibTransId="{5D0A65EC-E45E-450B-B7E5-62F42AA14680}"/>
    <dgm:cxn modelId="{BD96B0BC-4399-4227-AA2F-2CBFA3535F50}" type="presOf" srcId="{EB3EE6EF-B7BA-4169-99EB-CEED2D718AB7}" destId="{FD6F2342-43BC-4ECD-87CC-75340A22EDE2}" srcOrd="1" destOrd="0" presId="urn:microsoft.com/office/officeart/2005/8/layout/bProcess3"/>
    <dgm:cxn modelId="{5215538D-43C0-4409-B5D8-1BDDB052B683}" type="presParOf" srcId="{F70FF9E4-61EF-4EE6-959A-00CE5E60D69F}" destId="{37FE863C-6849-4923-951B-C1C0308C4BCB}" srcOrd="0" destOrd="0" presId="urn:microsoft.com/office/officeart/2005/8/layout/bProcess3"/>
    <dgm:cxn modelId="{8126B6FF-2782-4189-AC2C-0BA136E35477}" type="presParOf" srcId="{F70FF9E4-61EF-4EE6-959A-00CE5E60D69F}" destId="{8CA585A1-A94C-4775-8C4C-21E378858492}" srcOrd="1" destOrd="0" presId="urn:microsoft.com/office/officeart/2005/8/layout/bProcess3"/>
    <dgm:cxn modelId="{A463AE84-2AEC-4F54-A275-53C7F01DD1AA}" type="presParOf" srcId="{8CA585A1-A94C-4775-8C4C-21E378858492}" destId="{F144298F-ECEA-430A-952D-453035BE11BA}" srcOrd="0" destOrd="0" presId="urn:microsoft.com/office/officeart/2005/8/layout/bProcess3"/>
    <dgm:cxn modelId="{E4067069-26BC-4AE4-AF14-259A0C6AA780}" type="presParOf" srcId="{F70FF9E4-61EF-4EE6-959A-00CE5E60D69F}" destId="{0F03B828-3B25-4D94-B786-B71B2B04004F}" srcOrd="2" destOrd="0" presId="urn:microsoft.com/office/officeart/2005/8/layout/bProcess3"/>
    <dgm:cxn modelId="{4A0E47A0-B7A8-41CC-9F41-56A1552E0141}" type="presParOf" srcId="{F70FF9E4-61EF-4EE6-959A-00CE5E60D69F}" destId="{4EC9D38D-0DE1-4395-84DC-3E3AB3B43B9F}" srcOrd="3" destOrd="0" presId="urn:microsoft.com/office/officeart/2005/8/layout/bProcess3"/>
    <dgm:cxn modelId="{89AABFEE-F565-404F-8FF4-B2CEBE63A66E}" type="presParOf" srcId="{4EC9D38D-0DE1-4395-84DC-3E3AB3B43B9F}" destId="{ED28969E-7580-40C1-99C4-0B46B4F91AB9}" srcOrd="0" destOrd="0" presId="urn:microsoft.com/office/officeart/2005/8/layout/bProcess3"/>
    <dgm:cxn modelId="{B9FB8761-BBCD-4700-A56C-F9492B1F5C62}" type="presParOf" srcId="{F70FF9E4-61EF-4EE6-959A-00CE5E60D69F}" destId="{E5C1EF23-895D-4687-BAD8-82F2981C8FDD}" srcOrd="4" destOrd="0" presId="urn:microsoft.com/office/officeart/2005/8/layout/bProcess3"/>
    <dgm:cxn modelId="{3280E180-48BE-4703-AC6A-13C7305350FC}" type="presParOf" srcId="{F70FF9E4-61EF-4EE6-959A-00CE5E60D69F}" destId="{AF516586-E69F-4537-9BDC-7D8BA06CD75F}" srcOrd="5" destOrd="0" presId="urn:microsoft.com/office/officeart/2005/8/layout/bProcess3"/>
    <dgm:cxn modelId="{72C947D6-8B1D-42BB-9014-86EEF77780B9}" type="presParOf" srcId="{AF516586-E69F-4537-9BDC-7D8BA06CD75F}" destId="{8ABC6952-1CCD-4B36-8575-EDCFD522CBE3}" srcOrd="0" destOrd="0" presId="urn:microsoft.com/office/officeart/2005/8/layout/bProcess3"/>
    <dgm:cxn modelId="{C4A73075-594F-478C-9A11-0620558B6EC4}" type="presParOf" srcId="{F70FF9E4-61EF-4EE6-959A-00CE5E60D69F}" destId="{07D6F040-646E-46ED-B938-4133E30F532F}" srcOrd="6" destOrd="0" presId="urn:microsoft.com/office/officeart/2005/8/layout/bProcess3"/>
    <dgm:cxn modelId="{36C00AA1-F3CD-4901-A372-83917A0DD282}" type="presParOf" srcId="{F70FF9E4-61EF-4EE6-959A-00CE5E60D69F}" destId="{48DEB1A0-079C-406F-880D-7B026BDA3253}" srcOrd="7" destOrd="0" presId="urn:microsoft.com/office/officeart/2005/8/layout/bProcess3"/>
    <dgm:cxn modelId="{924248F2-9DA8-4F47-8798-A0771F3C965B}" type="presParOf" srcId="{48DEB1A0-079C-406F-880D-7B026BDA3253}" destId="{FD6F2342-43BC-4ECD-87CC-75340A22EDE2}" srcOrd="0" destOrd="0" presId="urn:microsoft.com/office/officeart/2005/8/layout/bProcess3"/>
    <dgm:cxn modelId="{DA3A7CFF-2F62-4A13-8B25-23B9D528D7D9}" type="presParOf" srcId="{F70FF9E4-61EF-4EE6-959A-00CE5E60D69F}" destId="{6A1FD765-64D0-4CF5-BD4B-331C536BFDF9}" srcOrd="8" destOrd="0" presId="urn:microsoft.com/office/officeart/2005/8/layout/bProcess3"/>
    <dgm:cxn modelId="{EA9BE6AD-6B08-417A-AC8B-E43BDDFC4F90}" type="presParOf" srcId="{F70FF9E4-61EF-4EE6-959A-00CE5E60D69F}" destId="{66CD3048-CC94-4AAC-B0E2-77CED3BFD730}" srcOrd="9" destOrd="0" presId="urn:microsoft.com/office/officeart/2005/8/layout/bProcess3"/>
    <dgm:cxn modelId="{8BB56ECE-04D3-4E6E-AD8B-56F703E9C463}" type="presParOf" srcId="{66CD3048-CC94-4AAC-B0E2-77CED3BFD730}" destId="{B236CEC1-581E-4C15-950D-6E34F812D642}" srcOrd="0" destOrd="0" presId="urn:microsoft.com/office/officeart/2005/8/layout/bProcess3"/>
    <dgm:cxn modelId="{FC8C5A92-42D6-485D-BEB3-F481A69D9C57}" type="presParOf" srcId="{F70FF9E4-61EF-4EE6-959A-00CE5E60D69F}" destId="{489954DB-EAC2-483E-B4C8-892FB6CD8329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9A5CB-F97C-4BE4-955C-E5255F6F988E}">
      <dsp:nvSpPr>
        <dsp:cNvPr id="0" name=""/>
        <dsp:cNvSpPr/>
      </dsp:nvSpPr>
      <dsp:spPr>
        <a:xfrm>
          <a:off x="8926" y="4918021"/>
          <a:ext cx="4201386" cy="162173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ACDFB-7E1F-459D-B8AA-E6AC31FE7CE3}">
      <dsp:nvSpPr>
        <dsp:cNvPr id="0" name=""/>
        <dsp:cNvSpPr/>
      </dsp:nvSpPr>
      <dsp:spPr>
        <a:xfrm>
          <a:off x="1129296" y="5323455"/>
          <a:ext cx="3547837" cy="1621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Lagu &amp; Musik</a:t>
          </a:r>
          <a:endParaRPr lang="en-US" sz="3600" kern="1200" dirty="0"/>
        </a:p>
      </dsp:txBody>
      <dsp:txXfrm>
        <a:off x="1176795" y="5370954"/>
        <a:ext cx="3452839" cy="1526737"/>
      </dsp:txXfrm>
    </dsp:sp>
    <dsp:sp modelId="{0B55F5E6-9E28-46F8-A241-B4D6F7D5DEA8}">
      <dsp:nvSpPr>
        <dsp:cNvPr id="0" name=""/>
        <dsp:cNvSpPr/>
      </dsp:nvSpPr>
      <dsp:spPr>
        <a:xfrm>
          <a:off x="4807842" y="4918021"/>
          <a:ext cx="4201386" cy="1621735"/>
        </a:xfrm>
        <a:prstGeom prst="chevron">
          <a:avLst>
            <a:gd name="adj" fmla="val 40000"/>
          </a:avLst>
        </a:prstGeom>
        <a:solidFill>
          <a:schemeClr val="accent5">
            <a:lumMod val="75000"/>
          </a:schemeClr>
        </a:solidFill>
        <a:ln w="57150" cap="flat" cmpd="sng" algn="ctr">
          <a:solidFill>
            <a:srgbClr val="00B050"/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92CC3-9D7A-48AE-8DCD-9593F0292FB5}">
      <dsp:nvSpPr>
        <dsp:cNvPr id="0" name=""/>
        <dsp:cNvSpPr/>
      </dsp:nvSpPr>
      <dsp:spPr>
        <a:xfrm>
          <a:off x="5928212" y="5323455"/>
          <a:ext cx="3547837" cy="1621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>
              <a:latin typeface="Arial" panose="020B0604020202020204" pitchFamily="34" charset="0"/>
              <a:cs typeface="Arial" panose="020B0604020202020204" pitchFamily="34" charset="0"/>
            </a:rPr>
            <a:t>Klasifikasi Genre Lagu</a:t>
          </a:r>
          <a:endParaRPr lang="en-US" sz="3600" kern="1200" dirty="0"/>
        </a:p>
      </dsp:txBody>
      <dsp:txXfrm>
        <a:off x="5975711" y="5370954"/>
        <a:ext cx="3452839" cy="1526737"/>
      </dsp:txXfrm>
    </dsp:sp>
    <dsp:sp modelId="{3A86C3BD-146F-4BF3-8D76-D7FC2730E781}">
      <dsp:nvSpPr>
        <dsp:cNvPr id="0" name=""/>
        <dsp:cNvSpPr/>
      </dsp:nvSpPr>
      <dsp:spPr>
        <a:xfrm>
          <a:off x="9606759" y="4918021"/>
          <a:ext cx="4201386" cy="1621735"/>
        </a:xfrm>
        <a:prstGeom prst="chevron">
          <a:avLst>
            <a:gd name="adj" fmla="val 40000"/>
          </a:avLst>
        </a:prstGeom>
        <a:solidFill>
          <a:srgbClr val="A50021"/>
        </a:solidFill>
        <a:ln w="57150" cap="flat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903DF-3B20-471F-9DBA-A97D5301167A}">
      <dsp:nvSpPr>
        <dsp:cNvPr id="0" name=""/>
        <dsp:cNvSpPr/>
      </dsp:nvSpPr>
      <dsp:spPr>
        <a:xfrm>
          <a:off x="10727129" y="5323455"/>
          <a:ext cx="3547837" cy="1621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>
              <a:latin typeface="Arial" panose="020B0604020202020204" pitchFamily="34" charset="0"/>
              <a:cs typeface="Arial" panose="020B0604020202020204" pitchFamily="34" charset="0"/>
            </a:rPr>
            <a:t>Spotify</a:t>
          </a:r>
          <a:endParaRPr lang="en-US" sz="3600" kern="1200" dirty="0"/>
        </a:p>
      </dsp:txBody>
      <dsp:txXfrm>
        <a:off x="10774628" y="5370954"/>
        <a:ext cx="3452839" cy="1526737"/>
      </dsp:txXfrm>
    </dsp:sp>
    <dsp:sp modelId="{88B2B57C-DDC8-4FE7-A800-5A541DAEF48E}">
      <dsp:nvSpPr>
        <dsp:cNvPr id="0" name=""/>
        <dsp:cNvSpPr/>
      </dsp:nvSpPr>
      <dsp:spPr>
        <a:xfrm>
          <a:off x="14405675" y="4918021"/>
          <a:ext cx="4201386" cy="162173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D9D22-CC11-4F37-88B9-2BDABE612456}">
      <dsp:nvSpPr>
        <dsp:cNvPr id="0" name=""/>
        <dsp:cNvSpPr/>
      </dsp:nvSpPr>
      <dsp:spPr>
        <a:xfrm>
          <a:off x="15526045" y="5323455"/>
          <a:ext cx="3547837" cy="1621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>
              <a:latin typeface="Arial" panose="020B0604020202020204" pitchFamily="34" charset="0"/>
              <a:cs typeface="Arial" panose="020B0604020202020204" pitchFamily="34" charset="0"/>
            </a:rPr>
            <a:t>Penelitian</a:t>
          </a: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kern="1200" dirty="0" err="1">
              <a:latin typeface="Arial" panose="020B0604020202020204" pitchFamily="34" charset="0"/>
              <a:cs typeface="Arial" panose="020B0604020202020204" pitchFamily="34" charset="0"/>
            </a:rPr>
            <a:t>Sebelumnya</a:t>
          </a: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US" sz="3600" kern="1200" dirty="0"/>
        </a:p>
      </dsp:txBody>
      <dsp:txXfrm>
        <a:off x="15573544" y="5370954"/>
        <a:ext cx="3452839" cy="1526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585A1-A94C-4775-8C4C-21E378858492}">
      <dsp:nvSpPr>
        <dsp:cNvPr id="0" name=""/>
        <dsp:cNvSpPr/>
      </dsp:nvSpPr>
      <dsp:spPr>
        <a:xfrm>
          <a:off x="6498602" y="1669866"/>
          <a:ext cx="27991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9127" y="45720"/>
              </a:lnTo>
            </a:path>
          </a:pathLst>
        </a:custGeom>
        <a:noFill/>
        <a:ln w="76200" cap="flat" cmpd="sng" algn="ctr">
          <a:solidFill>
            <a:srgbClr val="002060"/>
          </a:solidFill>
          <a:prstDash val="solid"/>
          <a:tailEnd type="arrow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827422" y="1709010"/>
        <a:ext cx="141486" cy="13152"/>
      </dsp:txXfrm>
    </dsp:sp>
    <dsp:sp modelId="{37FE863C-6849-4923-951B-C1C0308C4BCB}">
      <dsp:nvSpPr>
        <dsp:cNvPr id="0" name=""/>
        <dsp:cNvSpPr/>
      </dsp:nvSpPr>
      <dsp:spPr>
        <a:xfrm>
          <a:off x="781816" y="10"/>
          <a:ext cx="5718585" cy="3431151"/>
        </a:xfrm>
        <a:prstGeom prst="rect">
          <a:avLst/>
        </a:prstGeom>
        <a:solidFill>
          <a:schemeClr val="lt1"/>
        </a:solidFill>
        <a:ln w="57150" cap="flat" cmpd="sng" algn="ctr">
          <a:solidFill>
            <a:schemeClr val="accent3"/>
          </a:solidFill>
          <a:prstDash val="solid"/>
        </a:ln>
        <a:effectLst>
          <a:outerShdw blurRad="50800" dist="38100" dir="16200000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r>
            <a:rPr lang="en-US" sz="4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Melakukan</a:t>
          </a:r>
          <a:r>
            <a:rPr lang="en-US" sz="4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Pengumpulan</a:t>
          </a:r>
          <a:r>
            <a:rPr lang="en-US" sz="4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data dan </a:t>
          </a:r>
          <a:r>
            <a:rPr lang="en-US" sz="4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Penyajian</a:t>
          </a:r>
          <a:r>
            <a:rPr lang="en-US" sz="4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data, </a:t>
          </a:r>
          <a:r>
            <a:rPr lang="en-US" sz="4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serta</a:t>
          </a:r>
          <a:r>
            <a:rPr lang="en-US" sz="4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mendeskripsikan</a:t>
          </a:r>
          <a:r>
            <a:rPr lang="en-US" sz="4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data </a:t>
          </a:r>
          <a:endParaRPr lang="en-US" sz="4400" kern="1200" dirty="0">
            <a:solidFill>
              <a:schemeClr val="tx1"/>
            </a:solidFill>
          </a:endParaRPr>
        </a:p>
      </dsp:txBody>
      <dsp:txXfrm>
        <a:off x="781816" y="10"/>
        <a:ext cx="5718585" cy="3431151"/>
      </dsp:txXfrm>
    </dsp:sp>
    <dsp:sp modelId="{4EC9D38D-0DE1-4395-84DC-3E3AB3B43B9F}">
      <dsp:nvSpPr>
        <dsp:cNvPr id="0" name=""/>
        <dsp:cNvSpPr/>
      </dsp:nvSpPr>
      <dsp:spPr>
        <a:xfrm>
          <a:off x="5155562" y="3429362"/>
          <a:ext cx="7033860" cy="1284674"/>
        </a:xfrm>
        <a:custGeom>
          <a:avLst/>
          <a:gdLst/>
          <a:ahLst/>
          <a:cxnLst/>
          <a:rect l="0" t="0" r="0" b="0"/>
          <a:pathLst>
            <a:path>
              <a:moveTo>
                <a:pt x="7033860" y="0"/>
              </a:moveTo>
              <a:lnTo>
                <a:pt x="7033860" y="659437"/>
              </a:lnTo>
              <a:lnTo>
                <a:pt x="0" y="659437"/>
              </a:lnTo>
              <a:lnTo>
                <a:pt x="0" y="1284674"/>
              </a:lnTo>
            </a:path>
          </a:pathLst>
        </a:custGeom>
        <a:noFill/>
        <a:ln w="76200" cap="flat" cmpd="sng" algn="ctr">
          <a:solidFill>
            <a:srgbClr val="002060"/>
          </a:solidFill>
          <a:prstDash val="solid"/>
          <a:tailEnd type="arrow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493598" y="4065123"/>
        <a:ext cx="357788" cy="13152"/>
      </dsp:txXfrm>
    </dsp:sp>
    <dsp:sp modelId="{0F03B828-3B25-4D94-B786-B71B2B04004F}">
      <dsp:nvSpPr>
        <dsp:cNvPr id="0" name=""/>
        <dsp:cNvSpPr/>
      </dsp:nvSpPr>
      <dsp:spPr>
        <a:xfrm>
          <a:off x="9330130" y="10"/>
          <a:ext cx="5718585" cy="3431151"/>
        </a:xfrm>
        <a:prstGeom prst="rect">
          <a:avLst/>
        </a:prstGeom>
        <a:solidFill>
          <a:schemeClr val="bg1"/>
        </a:solidFill>
        <a:ln w="57150" cap="flat" cmpd="sng" algn="ctr">
          <a:solidFill>
            <a:srgbClr val="FF0000"/>
          </a:solidFill>
          <a:prstDash val="solid"/>
        </a:ln>
        <a:effectLst>
          <a:outerShdw blurRad="50800" dist="38100" dir="16200000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 startAt="2"/>
          </a:pPr>
          <a:r>
            <a:rPr lang="en-US" sz="4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Melakukan</a:t>
          </a:r>
          <a:r>
            <a:rPr lang="en-US" sz="4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Analisis</a:t>
          </a:r>
          <a:r>
            <a:rPr lang="en-US" sz="4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Regresi</a:t>
          </a:r>
          <a:r>
            <a:rPr lang="en-US" sz="4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Poisson </a:t>
          </a:r>
          <a:endParaRPr lang="en-US" sz="4400" kern="1200" dirty="0">
            <a:solidFill>
              <a:schemeClr val="tx1"/>
            </a:solidFill>
          </a:endParaRPr>
        </a:p>
      </dsp:txBody>
      <dsp:txXfrm>
        <a:off x="9330130" y="10"/>
        <a:ext cx="5718585" cy="3431151"/>
      </dsp:txXfrm>
    </dsp:sp>
    <dsp:sp modelId="{AF516586-E69F-4537-9BDC-7D8BA06CD75F}">
      <dsp:nvSpPr>
        <dsp:cNvPr id="0" name=""/>
        <dsp:cNvSpPr/>
      </dsp:nvSpPr>
      <dsp:spPr>
        <a:xfrm>
          <a:off x="8013055" y="6416292"/>
          <a:ext cx="12846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84674" y="45720"/>
              </a:lnTo>
            </a:path>
          </a:pathLst>
        </a:custGeom>
        <a:noFill/>
        <a:ln w="76200" cap="flat" cmpd="sng" algn="ctr">
          <a:solidFill>
            <a:srgbClr val="002060"/>
          </a:solidFill>
          <a:prstDash val="solid"/>
          <a:tailEnd type="arrow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622510" y="6455436"/>
        <a:ext cx="65763" cy="13152"/>
      </dsp:txXfrm>
    </dsp:sp>
    <dsp:sp modelId="{E5C1EF23-895D-4687-BAD8-82F2981C8FDD}">
      <dsp:nvSpPr>
        <dsp:cNvPr id="0" name=""/>
        <dsp:cNvSpPr/>
      </dsp:nvSpPr>
      <dsp:spPr>
        <a:xfrm>
          <a:off x="2296269" y="4746436"/>
          <a:ext cx="5718585" cy="3431151"/>
        </a:xfrm>
        <a:prstGeom prst="rect">
          <a:avLst/>
        </a:prstGeom>
        <a:solidFill>
          <a:schemeClr val="bg1"/>
        </a:solidFill>
        <a:ln w="57150" cap="flat" cmpd="sng" algn="ctr">
          <a:solidFill>
            <a:srgbClr val="FFFF00"/>
          </a:solidFill>
          <a:prstDash val="solid"/>
        </a:ln>
        <a:effectLst>
          <a:outerShdw blurRad="50800" dist="38100" dir="16200000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 startAt="2"/>
          </a:pPr>
          <a:r>
            <a:rPr lang="en-US" sz="4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MelakukanUji</a:t>
          </a:r>
          <a:r>
            <a:rPr lang="en-US" sz="4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Overdispersi</a:t>
          </a:r>
          <a:endParaRPr lang="en-US" sz="4400" kern="1200" dirty="0">
            <a:solidFill>
              <a:schemeClr val="tx1"/>
            </a:solidFill>
          </a:endParaRPr>
        </a:p>
      </dsp:txBody>
      <dsp:txXfrm>
        <a:off x="2296269" y="4746436"/>
        <a:ext cx="5718585" cy="3431151"/>
      </dsp:txXfrm>
    </dsp:sp>
    <dsp:sp modelId="{48DEB1A0-079C-406F-880D-7B026BDA3253}">
      <dsp:nvSpPr>
        <dsp:cNvPr id="0" name=""/>
        <dsp:cNvSpPr/>
      </dsp:nvSpPr>
      <dsp:spPr>
        <a:xfrm>
          <a:off x="3669587" y="8175788"/>
          <a:ext cx="8519835" cy="1298365"/>
        </a:xfrm>
        <a:custGeom>
          <a:avLst/>
          <a:gdLst/>
          <a:ahLst/>
          <a:cxnLst/>
          <a:rect l="0" t="0" r="0" b="0"/>
          <a:pathLst>
            <a:path>
              <a:moveTo>
                <a:pt x="8519835" y="0"/>
              </a:moveTo>
              <a:lnTo>
                <a:pt x="8519835" y="666282"/>
              </a:lnTo>
              <a:lnTo>
                <a:pt x="0" y="666282"/>
              </a:lnTo>
              <a:lnTo>
                <a:pt x="0" y="1298365"/>
              </a:lnTo>
            </a:path>
          </a:pathLst>
        </a:custGeom>
        <a:noFill/>
        <a:ln w="76200" cap="flat" cmpd="sng" algn="ctr">
          <a:solidFill>
            <a:srgbClr val="002060"/>
          </a:solidFill>
          <a:prstDash val="solid"/>
          <a:tailEnd type="arrow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713933" y="8818394"/>
        <a:ext cx="431143" cy="13152"/>
      </dsp:txXfrm>
    </dsp:sp>
    <dsp:sp modelId="{07D6F040-646E-46ED-B938-4133E30F532F}">
      <dsp:nvSpPr>
        <dsp:cNvPr id="0" name=""/>
        <dsp:cNvSpPr/>
      </dsp:nvSpPr>
      <dsp:spPr>
        <a:xfrm>
          <a:off x="9330130" y="4746436"/>
          <a:ext cx="5718585" cy="3431151"/>
        </a:xfrm>
        <a:prstGeom prst="rect">
          <a:avLst/>
        </a:prstGeom>
        <a:solidFill>
          <a:schemeClr val="lt1"/>
        </a:solidFill>
        <a:ln w="57150" cap="flat" cmpd="sng" algn="ctr">
          <a:solidFill>
            <a:schemeClr val="accent5"/>
          </a:solidFill>
          <a:prstDash val="solid"/>
        </a:ln>
        <a:effectLst>
          <a:outerShdw blurRad="50800" dist="38100" dir="16200000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 startAt="3"/>
          </a:pPr>
          <a:r>
            <a:rPr lang="en-US" sz="4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Melakukan</a:t>
          </a:r>
          <a:r>
            <a:rPr lang="en-US" sz="4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Analisis</a:t>
          </a:r>
          <a:r>
            <a:rPr lang="en-US" sz="4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Regresi</a:t>
          </a:r>
          <a:r>
            <a:rPr lang="en-US" sz="4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ZIP </a:t>
          </a:r>
          <a:endParaRPr lang="en-US" sz="4400" kern="1200" dirty="0">
            <a:solidFill>
              <a:schemeClr val="tx1"/>
            </a:solidFill>
          </a:endParaRPr>
        </a:p>
      </dsp:txBody>
      <dsp:txXfrm>
        <a:off x="9330130" y="4746436"/>
        <a:ext cx="5718585" cy="3431151"/>
      </dsp:txXfrm>
    </dsp:sp>
    <dsp:sp modelId="{66CD3048-CC94-4AAC-B0E2-77CED3BFD730}">
      <dsp:nvSpPr>
        <dsp:cNvPr id="0" name=""/>
        <dsp:cNvSpPr/>
      </dsp:nvSpPr>
      <dsp:spPr>
        <a:xfrm>
          <a:off x="6527080" y="11162718"/>
          <a:ext cx="27706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9410"/>
              </a:moveTo>
              <a:lnTo>
                <a:pt x="1402424" y="59410"/>
              </a:lnTo>
              <a:lnTo>
                <a:pt x="1402424" y="45720"/>
              </a:lnTo>
              <a:lnTo>
                <a:pt x="2770649" y="45720"/>
              </a:lnTo>
            </a:path>
          </a:pathLst>
        </a:custGeom>
        <a:noFill/>
        <a:ln w="76200" cap="flat" cmpd="sng" algn="ctr">
          <a:solidFill>
            <a:srgbClr val="002060"/>
          </a:solidFill>
          <a:prstDash val="solid"/>
          <a:tailEnd type="arrow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842373" y="11201862"/>
        <a:ext cx="140064" cy="13152"/>
      </dsp:txXfrm>
    </dsp:sp>
    <dsp:sp modelId="{6A1FD765-64D0-4CF5-BD4B-331C536BFDF9}">
      <dsp:nvSpPr>
        <dsp:cNvPr id="0" name=""/>
        <dsp:cNvSpPr/>
      </dsp:nvSpPr>
      <dsp:spPr>
        <a:xfrm>
          <a:off x="810294" y="9506553"/>
          <a:ext cx="5718585" cy="3431151"/>
        </a:xfrm>
        <a:prstGeom prst="rect">
          <a:avLst/>
        </a:prstGeom>
        <a:solidFill>
          <a:schemeClr val="bg1"/>
        </a:solidFill>
        <a:ln w="57150" cap="flat" cmpd="sng" algn="ctr">
          <a:solidFill>
            <a:srgbClr val="6600CC"/>
          </a:solidFill>
          <a:prstDash val="solid"/>
        </a:ln>
        <a:effectLst>
          <a:outerShdw blurRad="50800" dist="38100" dir="16200000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 startAt="4"/>
          </a:pPr>
          <a:r>
            <a:rPr lang="en-US" sz="4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Menginterpretasikan</a:t>
          </a:r>
          <a:r>
            <a:rPr lang="en-US" sz="4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Model </a:t>
          </a:r>
          <a:endParaRPr lang="en-US" sz="4400" kern="1200" dirty="0">
            <a:solidFill>
              <a:schemeClr val="tx1"/>
            </a:solidFill>
          </a:endParaRPr>
        </a:p>
      </dsp:txBody>
      <dsp:txXfrm>
        <a:off x="810294" y="9506553"/>
        <a:ext cx="5718585" cy="3431151"/>
      </dsp:txXfrm>
    </dsp:sp>
    <dsp:sp modelId="{489954DB-EAC2-483E-B4C8-892FB6CD8329}">
      <dsp:nvSpPr>
        <dsp:cNvPr id="0" name=""/>
        <dsp:cNvSpPr/>
      </dsp:nvSpPr>
      <dsp:spPr>
        <a:xfrm>
          <a:off x="9330130" y="9492863"/>
          <a:ext cx="5718585" cy="3431151"/>
        </a:xfrm>
        <a:prstGeom prst="rect">
          <a:avLst/>
        </a:prstGeom>
        <a:solidFill>
          <a:schemeClr val="bg1"/>
        </a:solidFill>
        <a:ln w="57150" cap="flat" cmpd="sng" algn="ctr">
          <a:solidFill>
            <a:srgbClr val="000000"/>
          </a:solidFill>
          <a:prstDash val="solid"/>
        </a:ln>
        <a:effectLst>
          <a:outerShdw blurRad="50800" dist="38100" dir="16200000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 startAt="5"/>
          </a:pPr>
          <a:r>
            <a:rPr lang="en-US" sz="4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Melakukan</a:t>
          </a:r>
          <a:r>
            <a:rPr lang="en-US" sz="4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Pemilihan</a:t>
          </a:r>
          <a:r>
            <a:rPr lang="en-US" sz="4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Model </a:t>
          </a:r>
          <a:r>
            <a:rPr lang="en-US" sz="4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Terbaik</a:t>
          </a:r>
          <a:r>
            <a:rPr lang="en-US" sz="4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dengan</a:t>
          </a:r>
          <a:r>
            <a:rPr lang="en-US" sz="4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Melihat</a:t>
          </a:r>
          <a:r>
            <a:rPr lang="en-US" sz="4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Nilai AIC </a:t>
          </a:r>
          <a:endParaRPr lang="en-US" sz="4400" kern="1200" dirty="0">
            <a:solidFill>
              <a:schemeClr val="tx1"/>
            </a:solidFill>
          </a:endParaRPr>
        </a:p>
      </dsp:txBody>
      <dsp:txXfrm>
        <a:off x="9330130" y="9492863"/>
        <a:ext cx="5718585" cy="3431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263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999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309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23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435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14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6351"/>
            <a:ext cx="24390347" cy="13750926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941965" y="12885049"/>
            <a:ext cx="5484971" cy="730250"/>
          </a:xfrm>
        </p:spPr>
        <p:txBody>
          <a:bodyPr/>
          <a:lstStyle/>
          <a:p>
            <a:fld id="{4BDF68E2-58F2-4D09-BE8B-E3BD06533059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62320" y="12885049"/>
            <a:ext cx="8227457" cy="73025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621" y="12885049"/>
            <a:ext cx="5509321" cy="730250"/>
          </a:xfrm>
        </p:spPr>
        <p:txBody>
          <a:bodyPr anchor="ctr"/>
          <a:lstStyle>
            <a:lvl1pPr algn="l">
              <a:defRPr sz="2399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8909905" y="63500"/>
            <a:ext cx="0" cy="3176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14636788" y="935569"/>
            <a:ext cx="9747887" cy="11845926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37379" y="2047735"/>
            <a:ext cx="7585380" cy="6699282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7798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37379" y="9890754"/>
            <a:ext cx="7585380" cy="207552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3999" baseline="0">
                <a:solidFill>
                  <a:schemeClr val="bg2"/>
                </a:solidFill>
              </a:defRPr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5004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138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801220" y="724850"/>
            <a:ext cx="6990137" cy="12408776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51098" y="1014074"/>
            <a:ext cx="3142433" cy="10679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65873" y="1048746"/>
            <a:ext cx="11916050" cy="106451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551098" y="12593231"/>
            <a:ext cx="5010687" cy="730250"/>
          </a:xfrm>
        </p:spPr>
        <p:txBody>
          <a:bodyPr/>
          <a:lstStyle/>
          <a:p>
            <a:fld id="{98624D31-43A5-475A-80CF-332C9F6DCF35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5871" y="12593231"/>
            <a:ext cx="11916050" cy="730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17463336" y="5706561"/>
            <a:ext cx="10766534" cy="1208223"/>
          </a:xfrm>
        </p:spPr>
        <p:txBody>
          <a:bodyPr/>
          <a:lstStyle>
            <a:lvl1pPr algn="l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18218418" y="1143005"/>
            <a:ext cx="0" cy="1055093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08920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4433683" y="3094762"/>
            <a:ext cx="6550131" cy="7515923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61234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60779"/>
      </p:ext>
    </p:extLst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 userDrawn="1"/>
        </p:nvGrpSpPr>
        <p:grpSpPr>
          <a:xfrm rot="5400000">
            <a:off x="-16715231" y="-397359"/>
            <a:ext cx="24535152" cy="4304369"/>
            <a:chOff x="0" y="-156114"/>
            <a:chExt cx="24535152" cy="4304369"/>
          </a:xfrm>
        </p:grpSpPr>
        <p:sp>
          <p:nvSpPr>
            <p:cNvPr id="50" name="Freeform 49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1" name="Freeform 50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2" name="Freeform 51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3" name="Freeform 52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4" name="Freeform 53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5" name="Freeform 54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6" name="Freeform 55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7" name="Freeform 56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8" name="Freeform 57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9" name="Freeform 58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2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3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4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5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6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7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8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9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0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1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2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3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4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239442"/>
      </p:ext>
    </p:extLst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3" name="Freeform 2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063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1" y="-9357"/>
            <a:ext cx="24394876" cy="13725358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4904099" y="2524127"/>
            <a:ext cx="14569455" cy="8667750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964807" y="12593461"/>
            <a:ext cx="5484971" cy="7302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0EBB0C4-6273-4C6E-B9BD-2EDC30F1CD52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9715" y="12593461"/>
            <a:ext cx="8227457" cy="73025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910" y="12593461"/>
            <a:ext cx="5561635" cy="730250"/>
          </a:xfrm>
        </p:spPr>
        <p:txBody>
          <a:bodyPr anchor="ctr"/>
          <a:lstStyle>
            <a:lvl1pPr algn="l">
              <a:defRPr sz="2399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955" y="3661159"/>
            <a:ext cx="11716396" cy="3683430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7798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7181" y="8352263"/>
            <a:ext cx="9130570" cy="2077614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3999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26853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65870" y="4876799"/>
            <a:ext cx="8318873" cy="73152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83573" y="4876799"/>
            <a:ext cx="8318873" cy="73152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493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5869" y="1133856"/>
            <a:ext cx="17536578" cy="31272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5870" y="4912816"/>
            <a:ext cx="8318873" cy="1647824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4799" b="0" baseline="0">
                <a:solidFill>
                  <a:schemeClr val="accent2"/>
                </a:solidFill>
              </a:defRPr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5870" y="6633279"/>
            <a:ext cx="8318873" cy="555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083573" y="4912816"/>
            <a:ext cx="8318873" cy="1647824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4799" b="0" baseline="0">
                <a:solidFill>
                  <a:schemeClr val="accent2"/>
                </a:solidFill>
              </a:defRPr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083573" y="6633279"/>
            <a:ext cx="8318873" cy="555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1151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8587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801220" y="724850"/>
            <a:ext cx="6990137" cy="12408776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7373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17140450" y="907363"/>
            <a:ext cx="6817114" cy="11714590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8562" y="3007814"/>
            <a:ext cx="6453749" cy="3375848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206" y="882828"/>
            <a:ext cx="15190123" cy="11309172"/>
          </a:xfrm>
        </p:spPr>
        <p:txBody>
          <a:bodyPr/>
          <a:lstStyle>
            <a:lvl1pPr>
              <a:defRPr sz="3999"/>
            </a:lvl1pPr>
            <a:lvl2pPr>
              <a:defRPr sz="3599"/>
            </a:lvl2pPr>
            <a:lvl3pPr>
              <a:defRPr sz="3199"/>
            </a:lvl3pPr>
            <a:lvl4pPr>
              <a:defRPr sz="2799"/>
            </a:lvl4pPr>
            <a:lvl5pPr>
              <a:defRPr sz="2799"/>
            </a:lvl5pPr>
            <a:lvl6pPr>
              <a:defRPr sz="2799"/>
            </a:lvl6pPr>
            <a:lvl7pPr>
              <a:defRPr sz="2799"/>
            </a:lvl7pPr>
            <a:lvl8pPr>
              <a:defRPr sz="2799"/>
            </a:lvl8pPr>
            <a:lvl9pPr>
              <a:defRPr sz="2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48562" y="6447607"/>
            <a:ext cx="6453749" cy="5744394"/>
          </a:xfrm>
        </p:spPr>
        <p:txBody>
          <a:bodyPr/>
          <a:lstStyle>
            <a:lvl1pPr marL="0" indent="0">
              <a:spcBef>
                <a:spcPts val="2799"/>
              </a:spcBef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948696" y="12573001"/>
            <a:ext cx="6453749" cy="730250"/>
          </a:xfrm>
        </p:spPr>
        <p:txBody>
          <a:bodyPr/>
          <a:lstStyle>
            <a:lvl1pPr algn="l">
              <a:defRPr/>
            </a:lvl1pPr>
          </a:lstStyle>
          <a:p>
            <a:fld id="{98624D31-43A5-475A-80CF-332C9F6DCF35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75206" y="12573001"/>
            <a:ext cx="15190123" cy="73025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948562" y="747209"/>
            <a:ext cx="6453749" cy="1632962"/>
          </a:xfrm>
        </p:spPr>
        <p:txBody>
          <a:bodyPr anchor="t"/>
          <a:lstStyle>
            <a:lvl1pPr algn="l">
              <a:defRPr sz="8798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599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17140450" y="907363"/>
            <a:ext cx="6817114" cy="11714590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8562" y="3007820"/>
            <a:ext cx="6459567" cy="3375848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16201082" cy="13715998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48561" y="6447612"/>
            <a:ext cx="6453983" cy="5744388"/>
          </a:xfrm>
        </p:spPr>
        <p:txBody>
          <a:bodyPr/>
          <a:lstStyle>
            <a:lvl1pPr marL="0" indent="0">
              <a:spcBef>
                <a:spcPts val="2799"/>
              </a:spcBef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948561" y="12582145"/>
            <a:ext cx="6453983" cy="730250"/>
          </a:xfrm>
        </p:spPr>
        <p:txBody>
          <a:bodyPr/>
          <a:lstStyle>
            <a:lvl1pPr algn="l">
              <a:defRPr/>
            </a:lvl1pPr>
          </a:lstStyle>
          <a:p>
            <a:fld id="{C9CAD897-D46E-4AD2-BD9B-49DD3E640873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75208" y="12582145"/>
            <a:ext cx="15193370" cy="73025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948561" y="747214"/>
            <a:ext cx="6453983" cy="1632964"/>
          </a:xfrm>
        </p:spPr>
        <p:txBody>
          <a:bodyPr anchor="t"/>
          <a:lstStyle>
            <a:lvl1pPr algn="l">
              <a:defRPr sz="8798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417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801220" y="724850"/>
            <a:ext cx="6990137" cy="12408776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65873" y="1136690"/>
            <a:ext cx="17536574" cy="3121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5873" y="4876800"/>
            <a:ext cx="17536574" cy="730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17475" y="1259323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8624D31-43A5-475A-80CF-332C9F6DCF35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5871" y="12593231"/>
            <a:ext cx="1133179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731" y="1446657"/>
            <a:ext cx="3767715" cy="1208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798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5865873" y="4352018"/>
            <a:ext cx="17536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06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67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  <p:sldLayoutId id="2147484277" r:id="rId12"/>
    <p:sldLayoutId id="2147484278" r:id="rId13"/>
    <p:sldLayoutId id="2147484279" r:id="rId14"/>
    <p:sldLayoutId id="2147483964" r:id="rId15"/>
    <p:sldLayoutId id="2147483965" r:id="rId16"/>
  </p:sldLayoutIdLst>
  <p:hf hdr="0" ftr="0" dt="0"/>
  <p:txStyles>
    <p:titleStyle>
      <a:lvl1pPr algn="l" defTabSz="1828343" rtl="0" eaLnBrk="1" latinLnBrk="0" hangingPunct="1">
        <a:lnSpc>
          <a:spcPct val="99000"/>
        </a:lnSpc>
        <a:spcBef>
          <a:spcPct val="0"/>
        </a:spcBef>
        <a:buNone/>
        <a:defRPr sz="8798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39920" indent="-639920" algn="l" defTabSz="1828343" rtl="0" eaLnBrk="1" latinLnBrk="0" hangingPunct="1">
        <a:lnSpc>
          <a:spcPct val="111000"/>
        </a:lnSpc>
        <a:spcBef>
          <a:spcPts val="1860"/>
        </a:spcBef>
        <a:buFont typeface="Corbel" panose="020B0503020204020204" pitchFamily="34" charset="0"/>
        <a:buChar char="–"/>
        <a:defRPr sz="3999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279840" indent="-639920" algn="l" defTabSz="1828343" rtl="0" eaLnBrk="1" latinLnBrk="0" hangingPunct="1">
        <a:lnSpc>
          <a:spcPct val="111000"/>
        </a:lnSpc>
        <a:spcBef>
          <a:spcPts val="1860"/>
        </a:spcBef>
        <a:buFont typeface="Corbel" panose="020B0503020204020204" pitchFamily="34" charset="0"/>
        <a:buChar char="–"/>
        <a:defRPr sz="3599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919760" indent="-639920" algn="l" defTabSz="1828343" rtl="0" eaLnBrk="1" latinLnBrk="0" hangingPunct="1">
        <a:lnSpc>
          <a:spcPct val="111000"/>
        </a:lnSpc>
        <a:spcBef>
          <a:spcPts val="1860"/>
        </a:spcBef>
        <a:buFont typeface="Corbel" panose="020B0503020204020204" pitchFamily="34" charset="0"/>
        <a:buChar char="–"/>
        <a:defRPr sz="3199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559680" indent="-639920" algn="l" defTabSz="1828343" rtl="0" eaLnBrk="1" latinLnBrk="0" hangingPunct="1">
        <a:lnSpc>
          <a:spcPct val="111000"/>
        </a:lnSpc>
        <a:spcBef>
          <a:spcPts val="1860"/>
        </a:spcBef>
        <a:buFont typeface="Corbel" panose="020B0503020204020204" pitchFamily="34" charset="0"/>
        <a:buChar char="–"/>
        <a:defRPr sz="2799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199600" indent="-639920" algn="l" defTabSz="1828343" rtl="0" eaLnBrk="1" latinLnBrk="0" hangingPunct="1">
        <a:lnSpc>
          <a:spcPct val="111000"/>
        </a:lnSpc>
        <a:spcBef>
          <a:spcPts val="1860"/>
        </a:spcBef>
        <a:buFont typeface="Corbel" panose="020B0503020204020204" pitchFamily="34" charset="0"/>
        <a:buChar char="–"/>
        <a:defRPr sz="2799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839520" indent="-639920" algn="l" defTabSz="1828343" rtl="0" eaLnBrk="1" latinLnBrk="0" hangingPunct="1">
        <a:lnSpc>
          <a:spcPct val="111000"/>
        </a:lnSpc>
        <a:spcBef>
          <a:spcPts val="1860"/>
        </a:spcBef>
        <a:buFont typeface="Corbel" panose="020B0503020204020204" pitchFamily="34" charset="0"/>
        <a:buChar char="–"/>
        <a:defRPr sz="2799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4479440" indent="-639920" algn="l" defTabSz="1828343" rtl="0" eaLnBrk="1" latinLnBrk="0" hangingPunct="1">
        <a:lnSpc>
          <a:spcPct val="111000"/>
        </a:lnSpc>
        <a:spcBef>
          <a:spcPts val="1860"/>
        </a:spcBef>
        <a:buFont typeface="Corbel" panose="020B0503020204020204" pitchFamily="34" charset="0"/>
        <a:buChar char="–"/>
        <a:defRPr sz="2799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5119360" indent="-639920" algn="l" defTabSz="1828343" rtl="0" eaLnBrk="1" latinLnBrk="0" hangingPunct="1">
        <a:lnSpc>
          <a:spcPct val="111000"/>
        </a:lnSpc>
        <a:spcBef>
          <a:spcPts val="1860"/>
        </a:spcBef>
        <a:buFont typeface="Corbel" panose="020B0503020204020204" pitchFamily="34" charset="0"/>
        <a:buChar char="–"/>
        <a:defRPr sz="2799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5759280" indent="-639920" algn="l" defTabSz="1828343" rtl="0" eaLnBrk="1" latinLnBrk="0" hangingPunct="1">
        <a:lnSpc>
          <a:spcPct val="111000"/>
        </a:lnSpc>
        <a:spcBef>
          <a:spcPts val="1860"/>
        </a:spcBef>
        <a:buFont typeface="Corbel" panose="020B0503020204020204" pitchFamily="34" charset="0"/>
        <a:buChar char="–"/>
        <a:defRPr sz="2799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7E3EF4-3324-49BA-81C6-36AC0FB9837E}"/>
              </a:ext>
            </a:extLst>
          </p:cNvPr>
          <p:cNvSpPr/>
          <p:nvPr/>
        </p:nvSpPr>
        <p:spPr>
          <a:xfrm>
            <a:off x="2540855" y="964120"/>
            <a:ext cx="19295938" cy="36004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Avenir Next Cyr W04 Demi" panose="020B0703020202020204" pitchFamily="34" charset="0"/>
              </a:rPr>
              <a:t>KLASIFIKASI MUSIK BERDASARKAN GENRE PADA LAYANAN STREAMING MUSIK SPOTIFY MENGGUNAKAN ALGORITMA GENETIC MODIFIED K-NEAREST NEIGHBOR</a:t>
            </a:r>
            <a:endParaRPr lang="en-US" sz="4400" b="1" dirty="0">
              <a:solidFill>
                <a:schemeClr val="tx1"/>
              </a:solidFill>
              <a:latin typeface="Avenir Next Cyr W04 Demi" panose="020B0703020202020204" pitchFamily="34" charset="0"/>
            </a:endParaRPr>
          </a:p>
        </p:txBody>
      </p:sp>
      <p:pic>
        <p:nvPicPr>
          <p:cNvPr id="11" name="Picture 31">
            <a:extLst>
              <a:ext uri="{FF2B5EF4-FFF2-40B4-BE49-F238E27FC236}">
                <a16:creationId xmlns:a16="http://schemas.microsoft.com/office/drawing/2014/main" id="{9E109533-029F-4631-9A0F-8272C26E3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" t="8125" r="5348" b="8749"/>
          <a:stretch>
            <a:fillRect/>
          </a:stretch>
        </p:blipFill>
        <p:spPr bwMode="auto">
          <a:xfrm>
            <a:off x="9956655" y="5015352"/>
            <a:ext cx="4464339" cy="4136079"/>
          </a:xfrm>
          <a:prstGeom prst="rect">
            <a:avLst/>
          </a:prstGeom>
          <a:noFill/>
          <a:ln w="9525">
            <a:solidFill>
              <a:srgbClr val="FFFFFF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2CA7396-6C68-43C4-9960-4A4D766BE9B8}"/>
              </a:ext>
            </a:extLst>
          </p:cNvPr>
          <p:cNvSpPr/>
          <p:nvPr/>
        </p:nvSpPr>
        <p:spPr>
          <a:xfrm>
            <a:off x="6109757" y="9855820"/>
            <a:ext cx="12158133" cy="254923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solidFill>
              <a:schemeClr val="bg1">
                <a:alpha val="6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Avenir Next Cyr W04 Regular" panose="020B0503020202020204" pitchFamily="34" charset="0"/>
              </a:rPr>
              <a:t>I MADE TANGKAS WAHYU KENCANA YUDA </a:t>
            </a:r>
          </a:p>
          <a:p>
            <a:pPr algn="ctr"/>
            <a:r>
              <a:rPr lang="en-US" sz="4400" b="1" dirty="0">
                <a:solidFill>
                  <a:schemeClr val="tx1"/>
                </a:solidFill>
                <a:latin typeface="Avenir Next Cyr W04 Regular" panose="020B0503020202020204" pitchFamily="34" charset="0"/>
              </a:rPr>
              <a:t>1608561031</a:t>
            </a:r>
          </a:p>
        </p:txBody>
      </p:sp>
    </p:spTree>
    <p:extLst>
      <p:ext uri="{BB962C8B-B14F-4D97-AF65-F5344CB8AC3E}">
        <p14:creationId xmlns:p14="http://schemas.microsoft.com/office/powerpoint/2010/main" val="13847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CACBFE-4491-4394-98D1-C4CA95902373}"/>
              </a:ext>
            </a:extLst>
          </p:cNvPr>
          <p:cNvSpPr/>
          <p:nvPr/>
        </p:nvSpPr>
        <p:spPr>
          <a:xfrm>
            <a:off x="4932082" y="2826267"/>
            <a:ext cx="12649617" cy="1496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200000"/>
              </a:lnSpc>
              <a:spcAft>
                <a:spcPts val="0"/>
              </a:spcAft>
            </a:pP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 Uji </a:t>
            </a:r>
            <a:r>
              <a:rPr lang="en-US" sz="5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Signifikansi</a:t>
            </a: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Regresi</a:t>
            </a: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Poisson</a:t>
            </a:r>
            <a:endParaRPr lang="en-US" sz="54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888E4A6-21C0-4A27-9B6C-53A34B893698}"/>
                  </a:ext>
                </a:extLst>
              </p:cNvPr>
              <p:cNvSpPr/>
              <p:nvPr/>
            </p:nvSpPr>
            <p:spPr>
              <a:xfrm>
                <a:off x="5494338" y="4236889"/>
                <a:ext cx="17908587" cy="7349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540385" algn="just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Uji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signifikansi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pada parameter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dilakukan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guna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untuk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mengetahui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parameter yang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telah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ditaksir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mempunyai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pengaruh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yang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signifikan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terhadap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model, oleh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karena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itu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parameter model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regresi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Poisson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perlu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dilakukan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pengujian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secara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parsial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Hipotesis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yang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digunakan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adalah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sebagai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berikut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</a:t>
                </a:r>
                <a:endParaRPr lang="en-US" sz="32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indent="540385" algn="just">
                  <a:lnSpc>
                    <a:spcPct val="20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  </m:t>
                    </m:r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 2, …, </m:t>
                    </m:r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	(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Pengaruh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variabel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ke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-j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tidak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signifikan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)</a:t>
                </a:r>
                <a:endParaRPr lang="en-US" sz="2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indent="540385" algn="just">
                  <a:lnSpc>
                    <a:spcPct val="20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≠0,  </m:t>
                    </m:r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 2, …, </m:t>
                    </m:r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	(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Pengaruh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variabel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ke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-j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signifikan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)</a:t>
                </a:r>
                <a:endParaRPr lang="en-US" sz="4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endParaRPr lang="en-US" sz="32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888E4A6-21C0-4A27-9B6C-53A34B893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338" y="4236889"/>
                <a:ext cx="17908587" cy="7349448"/>
              </a:xfrm>
              <a:prstGeom prst="rect">
                <a:avLst/>
              </a:prstGeom>
              <a:blipFill>
                <a:blip r:embed="rId2"/>
                <a:stretch>
                  <a:fillRect r="-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C559EE-0F52-4BE9-A7C3-B07B714C3F8A}"/>
                  </a:ext>
                </a:extLst>
              </p:cNvPr>
              <p:cNvSpPr/>
              <p:nvPr/>
            </p:nvSpPr>
            <p:spPr>
              <a:xfrm>
                <a:off x="5494337" y="11017342"/>
                <a:ext cx="17908587" cy="2697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Statitik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uji yang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dapat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digunakan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adalah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sebagai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berikut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dengan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syarat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tolak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jika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&gt; 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𝑑𝑏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algn="ctr"/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			 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C559EE-0F52-4BE9-A7C3-B07B714C3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337" y="11017342"/>
                <a:ext cx="17908587" cy="2697662"/>
              </a:xfrm>
              <a:prstGeom prst="rect">
                <a:avLst/>
              </a:prstGeom>
              <a:blipFill>
                <a:blip r:embed="rId3"/>
                <a:stretch>
                  <a:fillRect t="-2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370858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78E34E-F684-4150-B30B-C3BB6E60D18A}"/>
              </a:ext>
            </a:extLst>
          </p:cNvPr>
          <p:cNvSpPr/>
          <p:nvPr/>
        </p:nvSpPr>
        <p:spPr>
          <a:xfrm>
            <a:off x="4813074" y="2883417"/>
            <a:ext cx="16843072" cy="1496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200000"/>
              </a:lnSpc>
              <a:spcAft>
                <a:spcPts val="0"/>
              </a:spcAft>
            </a:pP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 </a:t>
            </a:r>
            <a:r>
              <a:rPr lang="en-US" sz="5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Pengujian</a:t>
            </a: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Kesesuain</a:t>
            </a: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Model </a:t>
            </a:r>
            <a:r>
              <a:rPr lang="en-US" sz="5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Regresi</a:t>
            </a: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Poisson</a:t>
            </a:r>
            <a:endParaRPr lang="en-US" sz="54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3707B0C-06F1-4B6B-8C86-ED1C20D11ED6}"/>
                  </a:ext>
                </a:extLst>
              </p:cNvPr>
              <p:cNvSpPr/>
              <p:nvPr/>
            </p:nvSpPr>
            <p:spPr>
              <a:xfrm>
                <a:off x="4813074" y="4708306"/>
                <a:ext cx="18818451" cy="6871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540385" algn="just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Pengujian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kesesuain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model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regresi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Poisson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dapat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dilakukan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dengan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melihat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nilai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devians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Menurut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Kleinbum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i="1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et al 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(1998)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devians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merupakan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pengujian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kesesuaian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model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regresi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Poisson yang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dilakukan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dengan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menggunakan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i="1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goodness of fit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Hipotesis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yang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digunakan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untuk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menguji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kesesuain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model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regresi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Poisson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adalah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sebagai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berikut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</a:t>
                </a:r>
                <a:endParaRPr lang="en-US" sz="32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indent="540385" algn="just">
                  <a:lnSpc>
                    <a:spcPct val="20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: 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       (Model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regresi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Poisson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cocok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dengan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data)</a:t>
                </a:r>
                <a:endParaRPr lang="en-US" sz="32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indent="540385" algn="just">
                  <a:lnSpc>
                    <a:spcPct val="20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: 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≠ </m:t>
                    </m:r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	       (Model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regresi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Poisson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tidak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cocok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dengan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data)</a:t>
                </a:r>
                <a:endParaRPr lang="en-US" sz="32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3707B0C-06F1-4B6B-8C86-ED1C20D11E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074" y="4708306"/>
                <a:ext cx="18818451" cy="6871048"/>
              </a:xfrm>
              <a:prstGeom prst="rect">
                <a:avLst/>
              </a:prstGeom>
              <a:blipFill>
                <a:blip r:embed="rId2"/>
                <a:stretch>
                  <a:fillRect r="-972" b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213336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D501A76-BC42-468E-A6B6-627A1107D954}"/>
                  </a:ext>
                </a:extLst>
              </p:cNvPr>
              <p:cNvSpPr/>
              <p:nvPr/>
            </p:nvSpPr>
            <p:spPr>
              <a:xfrm>
                <a:off x="5903369" y="5431365"/>
                <a:ext cx="17242381" cy="5949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Statitik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uji yang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digunakan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yaitu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 </a:t>
                </a:r>
              </a:p>
              <a:p>
                <a:pPr algn="just">
                  <a:lnSpc>
                    <a:spcPct val="20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=2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32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Syarat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uji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untuk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kesesuaian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model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regresi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Poisson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adalah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menolak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pada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taraf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signifikansi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jika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&gt; 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D501A76-BC42-468E-A6B6-627A1107D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369" y="5431365"/>
                <a:ext cx="17242381" cy="5949642"/>
              </a:xfrm>
              <a:prstGeom prst="rect">
                <a:avLst/>
              </a:prstGeom>
              <a:blipFill>
                <a:blip r:embed="rId2"/>
                <a:stretch>
                  <a:fillRect l="-884" r="-884" b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D10EAED-FDF7-407B-86E9-75CC71CBA2BC}"/>
              </a:ext>
            </a:extLst>
          </p:cNvPr>
          <p:cNvSpPr/>
          <p:nvPr/>
        </p:nvSpPr>
        <p:spPr>
          <a:xfrm>
            <a:off x="4837113" y="2912122"/>
            <a:ext cx="18651537" cy="1496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200000"/>
              </a:lnSpc>
              <a:spcAft>
                <a:spcPts val="0"/>
              </a:spcAft>
            </a:pPr>
            <a:r>
              <a:rPr lang="en-US" sz="5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Pengujian</a:t>
            </a: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Kesesuain</a:t>
            </a: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Model </a:t>
            </a:r>
            <a:r>
              <a:rPr lang="en-US" sz="5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Regresi</a:t>
            </a: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Poisson</a:t>
            </a:r>
          </a:p>
        </p:txBody>
      </p:sp>
    </p:spTree>
    <p:extLst>
      <p:ext uri="{BB962C8B-B14F-4D97-AF65-F5344CB8AC3E}">
        <p14:creationId xmlns:p14="http://schemas.microsoft.com/office/powerpoint/2010/main" val="4085514471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95ECC8-CCE2-4EAA-BCCF-12773C8E5645}"/>
              </a:ext>
            </a:extLst>
          </p:cNvPr>
          <p:cNvSpPr/>
          <p:nvPr/>
        </p:nvSpPr>
        <p:spPr>
          <a:xfrm>
            <a:off x="4761106" y="3049567"/>
            <a:ext cx="6301725" cy="1496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200000"/>
              </a:lnSpc>
              <a:spcAft>
                <a:spcPts val="0"/>
              </a:spcAft>
            </a:pP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 </a:t>
            </a:r>
            <a:r>
              <a:rPr lang="en-US" sz="5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Overdispersi</a:t>
            </a: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54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1F21E35-77F1-48EE-B7BB-EB8129B0F806}"/>
                  </a:ext>
                </a:extLst>
              </p:cNvPr>
              <p:cNvSpPr/>
              <p:nvPr/>
            </p:nvSpPr>
            <p:spPr>
              <a:xfrm>
                <a:off x="5294313" y="5776540"/>
                <a:ext cx="17679987" cy="48639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Overdispersi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adalah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suatu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keadaan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dimana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nilai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varian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dari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variabel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responnya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lebih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besar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dari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nilai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rata-rata.	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Fenomena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overdispersi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dapat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ditulis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sebagai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berikut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Taksiran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dispersi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dapat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diukur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dengan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devians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atau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person </a:t>
                </a:r>
                <a:r>
                  <a:rPr lang="en-US" sz="3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chi-square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yang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dibagi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dengan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derajat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bebas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Jika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taksiran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dispersi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yang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diperoleh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lebih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besar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dari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1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maka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data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tersebut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dikatakan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overdispersi</a:t>
                </a:r>
                <a:endParaRPr 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1F21E35-77F1-48EE-B7BB-EB8129B0F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313" y="5776540"/>
                <a:ext cx="17679987" cy="4863960"/>
              </a:xfrm>
              <a:prstGeom prst="rect">
                <a:avLst/>
              </a:prstGeom>
              <a:blipFill>
                <a:blip r:embed="rId2"/>
                <a:stretch>
                  <a:fillRect l="-862" r="-862" b="-3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488911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BF75BB-D52C-4865-8CB3-F164D94B19BF}"/>
              </a:ext>
            </a:extLst>
          </p:cNvPr>
          <p:cNvSpPr/>
          <p:nvPr/>
        </p:nvSpPr>
        <p:spPr>
          <a:xfrm>
            <a:off x="4676237" y="2886075"/>
            <a:ext cx="6340197" cy="1496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200000"/>
              </a:lnSpc>
              <a:spcAft>
                <a:spcPts val="0"/>
              </a:spcAft>
            </a:pP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6.  Excess Zero </a:t>
            </a:r>
            <a:endParaRPr lang="en-US" sz="54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BF49E5-5F2A-4DC2-8F9F-F884CE449CEA}"/>
              </a:ext>
            </a:extLst>
          </p:cNvPr>
          <p:cNvSpPr/>
          <p:nvPr/>
        </p:nvSpPr>
        <p:spPr>
          <a:xfrm>
            <a:off x="5608638" y="5643652"/>
            <a:ext cx="17594262" cy="6699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sz="32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36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Excess zero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merupakan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nilai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nol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3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berlebihan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pada </a:t>
            </a:r>
            <a:r>
              <a:rPr lang="en-US" sz="3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variabel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respon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3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menyebabkan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terjadinya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overdispersi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Terjadinya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Excess zero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dilihat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proporsi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respon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mengandung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nol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besar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diskret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  <a:spcAft>
                <a:spcPts val="800"/>
              </a:spcAft>
            </a:pPr>
            <a:endParaRPr lang="en-US" sz="4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4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457711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E8D751-C294-4383-8194-32C2F6993ECC}"/>
              </a:ext>
            </a:extLst>
          </p:cNvPr>
          <p:cNvSpPr/>
          <p:nvPr/>
        </p:nvSpPr>
        <p:spPr>
          <a:xfrm>
            <a:off x="4920494" y="2797692"/>
            <a:ext cx="15765854" cy="1496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200000"/>
              </a:lnSpc>
              <a:spcAft>
                <a:spcPts val="0"/>
              </a:spcAft>
            </a:pP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7.  Model </a:t>
            </a:r>
            <a:r>
              <a:rPr lang="en-US" sz="5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Regresi</a:t>
            </a: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Zero Inflated Poisson (ZIP)</a:t>
            </a:r>
            <a:endParaRPr lang="en-US" sz="54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35150C-44C0-43F3-9727-E37CC31AF676}"/>
              </a:ext>
            </a:extLst>
          </p:cNvPr>
          <p:cNvSpPr/>
          <p:nvPr/>
        </p:nvSpPr>
        <p:spPr>
          <a:xfrm>
            <a:off x="5580063" y="5392177"/>
            <a:ext cx="17794287" cy="9788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32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Zero Inflated Poisson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(ZIP) </a:t>
            </a: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model </a:t>
            </a: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campuran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sederhana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merupakan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kombinasi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model </a:t>
            </a: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regresi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Poisson </a:t>
            </a: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observasi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nilai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nol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berlebihan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Famoye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dan Singh pada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2006, model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regresi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Zero Inflated Poisson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(ZIP)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model yang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tepat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menyelesaikan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mengandung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nol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berlebih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Proporsi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observasi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bernilai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nol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pada data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diperkirakan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sekitar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63,7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persen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Nilai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nol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observasi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diasumsikan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terjadi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keadaan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 yang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terpisah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ct val="200000"/>
              </a:lnSpc>
            </a:pPr>
            <a:endParaRPr lang="en-US" sz="4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904603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308FB3-B0D4-4BB1-A0BA-EB7FBA075456}"/>
                  </a:ext>
                </a:extLst>
              </p:cNvPr>
              <p:cNvSpPr/>
              <p:nvPr/>
            </p:nvSpPr>
            <p:spPr>
              <a:xfrm>
                <a:off x="4029075" y="4394313"/>
                <a:ext cx="19218275" cy="3879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Tahap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pertama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(Zero state)          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terjadi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pada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probabilitas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yang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menghasilkan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hanya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observasi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bernilai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nol</a:t>
                </a:r>
                <a:r>
                  <a:rPr lang="en-US" sz="3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algn="just">
                  <a:lnSpc>
                    <a:spcPct val="200000"/>
                  </a:lnSpc>
                </a:pP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Tahap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kedua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(Poisson state)         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terjadi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pada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probabilitas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dan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berdistribusi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Poisson  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dengan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rata-rata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308FB3-B0D4-4BB1-A0BA-EB7FBA0754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075" y="4394313"/>
                <a:ext cx="19218275" cy="3879075"/>
              </a:xfrm>
              <a:prstGeom prst="rect">
                <a:avLst/>
              </a:prstGeom>
              <a:blipFill>
                <a:blip r:embed="rId2"/>
                <a:stretch>
                  <a:fillRect l="-825" r="-761" b="-4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BD8374C-6B86-48C7-9D24-7CFDC4E31A75}"/>
              </a:ext>
            </a:extLst>
          </p:cNvPr>
          <p:cNvCxnSpPr>
            <a:cxnSpLocks/>
          </p:cNvCxnSpPr>
          <p:nvPr/>
        </p:nvCxnSpPr>
        <p:spPr>
          <a:xfrm>
            <a:off x="9464298" y="5029200"/>
            <a:ext cx="14128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0B0AFC-6EBA-4695-9D3F-53AF8A2D5D85}"/>
              </a:ext>
            </a:extLst>
          </p:cNvPr>
          <p:cNvCxnSpPr>
            <a:cxnSpLocks/>
          </p:cNvCxnSpPr>
          <p:nvPr/>
        </p:nvCxnSpPr>
        <p:spPr>
          <a:xfrm>
            <a:off x="9464298" y="7048500"/>
            <a:ext cx="14128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7066D82-0CC8-4A41-8312-0B89072042EF}"/>
              </a:ext>
            </a:extLst>
          </p:cNvPr>
          <p:cNvSpPr/>
          <p:nvPr/>
        </p:nvSpPr>
        <p:spPr>
          <a:xfrm>
            <a:off x="7367588" y="3368745"/>
            <a:ext cx="138807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 </a:t>
            </a:r>
            <a:r>
              <a:rPr lang="en-US" sz="5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Regresi</a:t>
            </a: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Zero Inflated Poisson (ZIP)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2027D63-6F4D-4B79-9379-955B5C898ACC}"/>
                  </a:ext>
                </a:extLst>
              </p:cNvPr>
              <p:cNvSpPr/>
              <p:nvPr/>
            </p:nvSpPr>
            <p:spPr>
              <a:xfrm>
                <a:off x="2980343" y="8317176"/>
                <a:ext cx="20936932" cy="5142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540385" algn="just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Adapun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fungsi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peluang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dari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model ZIP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adalah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sebagai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berikut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</a:t>
                </a:r>
                <a:endParaRPr lang="en-US" sz="32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untuk</m:t>
                            </m:r>
                            <m:r>
                              <a:rPr lang="en-US" sz="32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=0 </m:t>
                            </m:r>
                          </m:e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!</m:t>
                                </m:r>
                              </m:den>
                            </m:f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untuk</m:t>
                            </m:r>
                            <m:r>
                              <a:rPr lang="en-US" sz="32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sz="32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=1, 2, …, ;0&lt;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sz="32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(2.24)</a:t>
                </a:r>
              </a:p>
              <a:p>
                <a:pPr algn="ctr"/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>
                  <a:lnSpc>
                    <a:spcPct val="200000"/>
                  </a:lnSpc>
                </a:pP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Dari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persamaan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(2.24)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diperoleh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rata-rata dan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devians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sebagai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berikut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2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)=(1−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 dan  </a:t>
                </a:r>
                <a:r>
                  <a:rPr lang="en-US" sz="3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Var(Y) 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𝜇𝜔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/>
                  <a:t>	</a:t>
                </a:r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2027D63-6F4D-4B79-9379-955B5C898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343" y="8317176"/>
                <a:ext cx="20936932" cy="5142755"/>
              </a:xfrm>
              <a:prstGeom prst="rect">
                <a:avLst/>
              </a:prstGeom>
              <a:blipFill>
                <a:blip r:embed="rId3"/>
                <a:stretch>
                  <a:fillRect b="-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177083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49CBEF-BA1B-42BC-B648-7ED301C1035F}"/>
              </a:ext>
            </a:extLst>
          </p:cNvPr>
          <p:cNvSpPr/>
          <p:nvPr/>
        </p:nvSpPr>
        <p:spPr>
          <a:xfrm>
            <a:off x="4803207" y="2854842"/>
            <a:ext cx="15996687" cy="1496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200000"/>
              </a:lnSpc>
              <a:spcAft>
                <a:spcPts val="0"/>
              </a:spcAft>
            </a:pP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8.  </a:t>
            </a:r>
            <a:r>
              <a:rPr lang="en-US" sz="5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Penaksiran</a:t>
            </a: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Parameter Model </a:t>
            </a:r>
            <a:r>
              <a:rPr lang="en-US" sz="5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Regresi</a:t>
            </a: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ZIP</a:t>
            </a:r>
            <a:endParaRPr lang="en-US" sz="54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252137C-B72E-4870-B30A-0CAE6EA4FCC8}"/>
                  </a:ext>
                </a:extLst>
              </p:cNvPr>
              <p:cNvSpPr/>
              <p:nvPr/>
            </p:nvSpPr>
            <p:spPr>
              <a:xfrm>
                <a:off x="4803207" y="4710410"/>
                <a:ext cx="18685443" cy="87386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1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		</a:t>
                </a:r>
                <a:r>
                  <a:rPr lang="en-US" sz="31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Penaksiran</a:t>
                </a:r>
                <a:r>
                  <a:rPr lang="en-US" sz="31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parameter </a:t>
                </a:r>
                <a:r>
                  <a:rPr lang="en-US" sz="31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untuk</a:t>
                </a:r>
                <a:r>
                  <a:rPr lang="en-US" sz="31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1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regresi</a:t>
                </a:r>
                <a:r>
                  <a:rPr lang="en-US" sz="31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ZIP </a:t>
                </a:r>
                <a:r>
                  <a:rPr lang="en-US" sz="31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dapat</a:t>
                </a:r>
                <a:r>
                  <a:rPr lang="en-US" sz="31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1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dilakukan</a:t>
                </a:r>
                <a:r>
                  <a:rPr lang="en-US" sz="31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1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dengan</a:t>
                </a:r>
                <a:r>
                  <a:rPr lang="en-US" sz="31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1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menggunakan</a:t>
                </a:r>
                <a:r>
                  <a:rPr lang="en-US" sz="31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1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metode</a:t>
                </a:r>
                <a:r>
                  <a:rPr lang="en-US" sz="31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1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penaksiran</a:t>
                </a:r>
                <a:r>
                  <a:rPr lang="en-US" sz="31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1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kemungkinan</a:t>
                </a:r>
                <a:r>
                  <a:rPr lang="en-US" sz="31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1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maksimum</a:t>
                </a:r>
                <a:r>
                  <a:rPr lang="en-US" sz="31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</a:t>
                </a:r>
                <a:r>
                  <a:rPr lang="en-US" sz="31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Metode</a:t>
                </a:r>
                <a:r>
                  <a:rPr lang="en-US" sz="31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1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penaksiran</a:t>
                </a:r>
                <a:r>
                  <a:rPr lang="en-US" sz="31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1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kemungkinan</a:t>
                </a:r>
                <a:r>
                  <a:rPr lang="en-US" sz="31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1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maksimum</a:t>
                </a:r>
                <a:r>
                  <a:rPr lang="en-US" sz="31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1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digunakan</a:t>
                </a:r>
                <a:r>
                  <a:rPr lang="en-US" sz="31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1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untuk</a:t>
                </a:r>
                <a:r>
                  <a:rPr lang="en-US" sz="31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1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menaksirkan</a:t>
                </a:r>
                <a:r>
                  <a:rPr lang="en-US" sz="31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parameter </a:t>
                </a:r>
                <a:r>
                  <a:rPr lang="en-US" sz="31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suatu</a:t>
                </a:r>
                <a:r>
                  <a:rPr lang="en-US" sz="31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model yang </a:t>
                </a:r>
                <a:r>
                  <a:rPr lang="en-US" sz="31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telah</a:t>
                </a:r>
                <a:r>
                  <a:rPr lang="en-US" sz="31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1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diketahui</a:t>
                </a:r>
                <a:r>
                  <a:rPr lang="en-US" sz="31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1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fungsi</a:t>
                </a:r>
                <a:r>
                  <a:rPr lang="en-US" sz="31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1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densitasnya</a:t>
                </a:r>
                <a:r>
                  <a:rPr lang="en-US" sz="31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100" dirty="0">
                    <a:latin typeface="Arial" panose="020B0604020202020204" pitchFamily="34" charset="0"/>
                    <a:cs typeface="Arial" panose="020B0604020202020204" pitchFamily="34" charset="0"/>
                  </a:rPr>
                  <a:t>Dari model </a:t>
                </a:r>
                <a:r>
                  <a:rPr lang="en-US" sz="3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hubungan</a:t>
                </a:r>
                <a:r>
                  <a:rPr lang="en-US" sz="31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100" dirty="0">
                    <a:latin typeface="Arial" panose="020B0604020202020204" pitchFamily="34" charset="0"/>
                    <a:cs typeface="Arial" panose="020B0604020202020204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3100" dirty="0">
                    <a:latin typeface="Arial" panose="020B0604020202020204" pitchFamily="34" charset="0"/>
                    <a:cs typeface="Arial" panose="020B0604020202020204" pitchFamily="34" charset="0"/>
                  </a:rPr>
                  <a:t> pada </a:t>
                </a:r>
                <a:r>
                  <a:rPr lang="en-US" sz="3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persamaan</a:t>
                </a:r>
                <a:r>
                  <a:rPr lang="en-US" sz="3100" dirty="0">
                    <a:latin typeface="Arial" panose="020B0604020202020204" pitchFamily="34" charset="0"/>
                    <a:cs typeface="Arial" panose="020B0604020202020204" pitchFamily="34" charset="0"/>
                  </a:rPr>
                  <a:t> (2.26) </a:t>
                </a:r>
                <a:r>
                  <a:rPr lang="en-US" sz="3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diperoleh</a:t>
                </a:r>
                <a:r>
                  <a:rPr lang="en-US" sz="31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sebagai</a:t>
                </a:r>
                <a:r>
                  <a:rPr lang="en-US" sz="31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berikut</a:t>
                </a:r>
                <a:r>
                  <a:rPr lang="en-US" sz="31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1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1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1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1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1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31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3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1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31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sup>
                            </m:sSup>
                          </m:den>
                        </m:f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3100" dirty="0">
                    <a:latin typeface="Arial" panose="020B0604020202020204" pitchFamily="34" charset="0"/>
                    <a:cs typeface="Arial" panose="020B0604020202020204" pitchFamily="34" charset="0"/>
                  </a:rPr>
                  <a:t> dan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1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sz="31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1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100" dirty="0">
                    <a:latin typeface="Arial" panose="020B0604020202020204" pitchFamily="34" charset="0"/>
                    <a:cs typeface="Arial" panose="020B0604020202020204" pitchFamily="34" charset="0"/>
                  </a:rPr>
                  <a:t> 		  (2.27)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Selanjutnya</a:t>
                </a:r>
                <a:r>
                  <a:rPr lang="en-US" sz="31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substitsikan</a:t>
                </a:r>
                <a:r>
                  <a:rPr lang="en-US" sz="31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persamaan</a:t>
                </a:r>
                <a:r>
                  <a:rPr lang="en-US" sz="3100" dirty="0">
                    <a:latin typeface="Arial" panose="020B0604020202020204" pitchFamily="34" charset="0"/>
                    <a:cs typeface="Arial" panose="020B0604020202020204" pitchFamily="34" charset="0"/>
                  </a:rPr>
                  <a:t> (2.27) </a:t>
                </a:r>
                <a:r>
                  <a:rPr lang="en-US" sz="3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kedalam</a:t>
                </a:r>
                <a:r>
                  <a:rPr lang="en-US" sz="31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persamaan</a:t>
                </a:r>
                <a:r>
                  <a:rPr lang="en-US" sz="3100" dirty="0">
                    <a:latin typeface="Arial" panose="020B0604020202020204" pitchFamily="34" charset="0"/>
                    <a:cs typeface="Arial" panose="020B0604020202020204" pitchFamily="34" charset="0"/>
                  </a:rPr>
                  <a:t> (2.24) </a:t>
                </a:r>
                <a:r>
                  <a:rPr lang="en-US" sz="3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akan</a:t>
                </a:r>
                <a:r>
                  <a:rPr lang="en-US" sz="31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diperoleh</a:t>
                </a:r>
                <a:r>
                  <a:rPr lang="en-US" sz="31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sebagai</a:t>
                </a:r>
                <a:r>
                  <a:rPr lang="en-US" sz="31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berikut</a:t>
                </a:r>
                <a:r>
                  <a:rPr lang="en-US" sz="31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1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31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Sup>
                                      <m:sSubSupPr>
                                        <m:ctrlP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1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Sup>
                                      <m:sSubSupPr>
                                        <m:ctrlP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31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1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Sup>
                                      <m:sSubSupPr>
                                        <m:ctrlP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310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func>
                              <m:funcPr>
                                <m:ctrlPr>
                                  <a:rPr lang="en-US" sz="31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1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sz="3100" i="1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sSup>
                                  <m:sSupPr>
                                    <m:ctrlP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Sup>
                                      <m:sSubSupPr>
                                        <m:ctrlP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p>
                                <m:r>
                                  <a:rPr lang="en-US" sz="3100" i="1">
                                    <a:latin typeface="Cambria Math" panose="02040503050406030204" pitchFamily="18" charset="0"/>
                                  </a:rPr>
                                  <m:t>)),   </m:t>
                                </m:r>
                                <m:r>
                                  <a:rPr lang="en-US" sz="3100" i="1">
                                    <a:latin typeface="Cambria Math" panose="02040503050406030204" pitchFamily="18" charset="0"/>
                                  </a:rPr>
                                  <m:t>𝑢𝑛𝑡𝑢𝑘</m:t>
                                </m:r>
                                <m:r>
                                  <a:rPr lang="en-US" sz="31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1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func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31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Sup>
                                          <m:sSubSupPr>
                                            <m:ctrlPr>
                                              <a:rPr lang="en-US" sz="3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31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3100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310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func>
                                  <m:funcPr>
                                    <m:ctrlP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1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  <m:t>(−</m:t>
                                    </m:r>
                                    <m:sSup>
                                      <m:sSupPr>
                                        <m:ctrlP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Sup>
                                          <m:sSubSupPr>
                                            <m:ctrlPr>
                                              <a:rPr lang="en-US" sz="3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31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3100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p>
                                    </m:sSup>
                                    <m: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  <m:sSup>
                                      <m:sSupPr>
                                        <m:ctrlP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3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31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Sup>
                                              <m:sSubSupPr>
                                                <m:ctrlPr>
                                                  <a:rPr lang="en-US" sz="3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31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31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3100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3100" i="1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sup>
                                        </m:sSup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3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1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func>
                              </m:num>
                              <m:den>
                                <m:sSub>
                                  <m:sSubPr>
                                    <m:ctrlP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100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,      </m:t>
                            </m:r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𝑢𝑛𝑡𝑢𝑘</m:t>
                            </m:r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3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100" dirty="0">
                    <a:latin typeface="Arial" panose="020B0604020202020204" pitchFamily="34" charset="0"/>
                    <a:cs typeface="Arial" panose="020B0604020202020204" pitchFamily="34" charset="0"/>
                  </a:rPr>
                  <a:t> 	  (2.28)</a:t>
                </a:r>
                <a:endParaRPr lang="en-US" sz="31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252137C-B72E-4870-B30A-0CAE6EA4F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207" y="4710410"/>
                <a:ext cx="18685443" cy="8738674"/>
              </a:xfrm>
              <a:prstGeom prst="rect">
                <a:avLst/>
              </a:prstGeom>
              <a:blipFill>
                <a:blip r:embed="rId2"/>
                <a:stretch>
                  <a:fillRect l="-816" r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655007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10E1682-DF3E-476E-891C-A15A4D16C7F7}"/>
                  </a:ext>
                </a:extLst>
              </p:cNvPr>
              <p:cNvSpPr/>
              <p:nvPr/>
            </p:nvSpPr>
            <p:spPr>
              <a:xfrm>
                <a:off x="5515897" y="1663433"/>
                <a:ext cx="18131503" cy="109261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Maka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diperoleh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fungsi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likelihood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untuk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model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regresi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ZIP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adalah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sebagai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berikut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endChr m:val="|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)= </m:t>
                    </m:r>
                    <m:d>
                      <m:dPr>
                        <m:begChr m:val="{"/>
                        <m:endChr m:val="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∏"/>
                                <m:limLoc m:val="subSup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32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</m:d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3200">
                                                <a:latin typeface="Cambria Math" panose="02040503050406030204" pitchFamily="18" charset="0"/>
                                              </a:rPr>
                                              <m:t>exp</m:t>
                                            </m:r>
                                          </m:fName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(−</m:t>
                                            </m:r>
                                            <m:func>
                                              <m:funcPr>
                                                <m:ctrlP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3200">
                                                    <a:latin typeface="Cambria Math" panose="02040503050406030204" pitchFamily="18" charset="0"/>
                                                  </a:rPr>
                                                  <m:t>exp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en-US" sz="3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3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3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  <m: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</a:rPr>
                                                  <m:t>))</m:t>
                                                </m:r>
                                              </m:e>
                                            </m:func>
                                          </m:e>
                                        </m:func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32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den>
                                </m:f>
                              </m:e>
                            </m:nary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                  , 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nary>
                              <m:naryPr>
                                <m:chr m:val="∏"/>
                                <m:limLoc m:val="subSup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3200">
                                                <a:latin typeface="Cambria Math" panose="02040503050406030204" pitchFamily="18" charset="0"/>
                                              </a:rPr>
                                              <m:t>exp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sz="3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3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3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𝛾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den>
                                    </m:f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unc>
                                      <m:func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32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((−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3200">
                                                <a:latin typeface="Cambria Math" panose="02040503050406030204" pitchFamily="18" charset="0"/>
                                              </a:rPr>
                                              <m:t>exp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sz="3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3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3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+(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)))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 , 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nary>
                          </m:e>
                        </m:eqArr>
                      </m:e>
                    </m:d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	  (2.29)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Dimana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merupakan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variabel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bebas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merupakan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variabel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respon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merupakan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parameter yang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ditaksir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Selanjutnya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dari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persamaan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(2.29)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untuk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model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regresi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ZIP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diperoleh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fungsi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log </a:t>
                </a:r>
                <a:r>
                  <a:rPr lang="en-US" sz="3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likelihood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dari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model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regresi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ZIP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sebagai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berikut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6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6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36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(−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3600">
                                                <a:latin typeface="Cambria Math" panose="02040503050406030204" pitchFamily="18" charset="0"/>
                                              </a:rPr>
                                              <m:t>exp</m:t>
                                            </m:r>
                                          </m:fName>
                                          <m:e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3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36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3600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))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e>
                            </m:func>
                          </m:e>
                        </m:nary>
                      </m:e>
                    </m:func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− </m:t>
                    </m:r>
                    <m:nary>
                      <m:naryPr>
                        <m:chr m:val="∑"/>
                        <m:limLoc m:val="subSup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func>
                              <m:func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6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))+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36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))</m:t>
                                        </m:r>
                                      </m:e>
                                    </m:func>
                                  </m:e>
                                </m:nary>
                              </m:e>
                            </m:func>
                          </m:e>
                        </m:func>
                      </m:e>
                    </m:nary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func>
                      </m:e>
                    </m:nary>
                  </m:oMath>
                </a14:m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10E1682-DF3E-476E-891C-A15A4D16C7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897" y="1663433"/>
                <a:ext cx="18131503" cy="10926196"/>
              </a:xfrm>
              <a:prstGeom prst="rect">
                <a:avLst/>
              </a:prstGeom>
              <a:blipFill>
                <a:blip r:embed="rId2"/>
                <a:stretch>
                  <a:fillRect l="-874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272522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40F2A0-EA5A-4D50-9F6F-1CC97EE7F6FD}"/>
              </a:ext>
            </a:extLst>
          </p:cNvPr>
          <p:cNvSpPr/>
          <p:nvPr/>
        </p:nvSpPr>
        <p:spPr>
          <a:xfrm>
            <a:off x="4805350" y="2990573"/>
            <a:ext cx="16035159" cy="1496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200000"/>
              </a:lnSpc>
              <a:spcAft>
                <a:spcPts val="0"/>
              </a:spcAft>
            </a:pP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9.  </a:t>
            </a:r>
            <a:r>
              <a:rPr lang="en-US" sz="5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Pengujian</a:t>
            </a: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Kesesuaian</a:t>
            </a: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Model </a:t>
            </a:r>
            <a:r>
              <a:rPr lang="en-US" sz="5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Regresi</a:t>
            </a: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ZIP</a:t>
            </a:r>
            <a:endParaRPr lang="en-US" sz="54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548104-2D0A-4498-A6BE-2AE5B8C7B350}"/>
                  </a:ext>
                </a:extLst>
              </p:cNvPr>
              <p:cNvSpPr/>
              <p:nvPr/>
            </p:nvSpPr>
            <p:spPr>
              <a:xfrm>
                <a:off x="6094412" y="5346167"/>
                <a:ext cx="17537113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540385" algn="just">
                  <a:lnSpc>
                    <a:spcPct val="200000"/>
                  </a:lnSpc>
                  <a:spcAft>
                    <a:spcPts val="0"/>
                  </a:spcAft>
                  <a:tabLst>
                    <a:tab pos="630555" algn="l"/>
                    <a:tab pos="2340610" algn="l"/>
                  </a:tabLst>
                </a:pP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Untuk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mengetahui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kecocokan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variabel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bebas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terhadap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model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regresi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ZIP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dapat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dilakukan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dengan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pengujian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rasio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kemungkinan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Hipotesis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uji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untuk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pengujian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kesesuaian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model ZIP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adalah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sebagai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berikut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</a:t>
                </a:r>
                <a:endParaRPr lang="en-US" sz="32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indent="540385" algn="just">
                  <a:lnSpc>
                    <a:spcPct val="200000"/>
                  </a:lnSpc>
                  <a:spcAft>
                    <a:spcPts val="0"/>
                  </a:spcAft>
                  <a:tabLst>
                    <a:tab pos="630555" algn="l"/>
                    <a:tab pos="234061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𝑀𝑜𝑑𝑒𝑙</m:t>
                    </m:r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𝑟𝑒𝑔𝑟𝑒𝑠𝑖</m:t>
                    </m:r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𝑍𝐼𝑃</m:t>
                    </m:r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𝑐𝑜𝑐𝑜𝑘</m:t>
                    </m:r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𝑑𝑒𝑛𝑔𝑎𝑛</m:t>
                    </m:r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𝑑𝑎𝑡𝑎</m:t>
                    </m:r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𝑀𝑜𝑑𝑒𝑙</m:t>
                    </m:r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𝑟𝑒𝑔𝑟𝑒𝑠𝑖</m:t>
                    </m:r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𝑍𝐼𝑃</m:t>
                    </m:r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𝑡𝑖𝑑𝑎𝑘</m:t>
                    </m:r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𝑐𝑜𝑐𝑜𝑘</m:t>
                    </m:r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𝑑𝑒𝑛𝑔𝑎𝑛</m:t>
                    </m:r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𝑑𝑎𝑡𝑎</m:t>
                    </m:r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548104-2D0A-4498-A6BE-2AE5B8C7B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5346167"/>
                <a:ext cx="17537113" cy="5632311"/>
              </a:xfrm>
              <a:prstGeom prst="rect">
                <a:avLst/>
              </a:prstGeom>
              <a:blipFill>
                <a:blip r:embed="rId2"/>
                <a:stretch>
                  <a:fillRect l="-1078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111853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1F73B50B-87C9-4686-A6B4-BFF15AA50443}"/>
              </a:ext>
            </a:extLst>
          </p:cNvPr>
          <p:cNvSpPr/>
          <p:nvPr/>
        </p:nvSpPr>
        <p:spPr>
          <a:xfrm>
            <a:off x="7739742" y="2122715"/>
            <a:ext cx="15479487" cy="7609114"/>
          </a:xfrm>
          <a:prstGeom prst="horizontalScroll">
            <a:avLst/>
          </a:prstGeom>
          <a:gradFill>
            <a:gsLst>
              <a:gs pos="40000">
                <a:srgbClr val="028BB3"/>
              </a:gs>
              <a:gs pos="1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00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BAB  1</a:t>
            </a:r>
          </a:p>
        </p:txBody>
      </p:sp>
    </p:spTree>
    <p:extLst>
      <p:ext uri="{BB962C8B-B14F-4D97-AF65-F5344CB8AC3E}">
        <p14:creationId xmlns:p14="http://schemas.microsoft.com/office/powerpoint/2010/main" val="12282236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0A1A8E-EE56-42E1-B446-1600EA51E30A}"/>
              </a:ext>
            </a:extLst>
          </p:cNvPr>
          <p:cNvSpPr/>
          <p:nvPr/>
        </p:nvSpPr>
        <p:spPr>
          <a:xfrm>
            <a:off x="4805350" y="3049567"/>
            <a:ext cx="14650164" cy="1496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200000"/>
              </a:lnSpc>
              <a:spcAft>
                <a:spcPts val="0"/>
              </a:spcAft>
            </a:pPr>
            <a:r>
              <a:rPr lang="en-US" sz="5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Pengujian</a:t>
            </a: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Kesesuaian</a:t>
            </a: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Model </a:t>
            </a:r>
            <a:r>
              <a:rPr lang="en-US" sz="5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Regresi</a:t>
            </a: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ZIP</a:t>
            </a:r>
            <a:endParaRPr lang="en-US" sz="54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D4B06DD-ADB2-494C-B6FA-BDE358154299}"/>
                  </a:ext>
                </a:extLst>
              </p:cNvPr>
              <p:cNvSpPr/>
              <p:nvPr/>
            </p:nvSpPr>
            <p:spPr>
              <a:xfrm>
                <a:off x="5813453" y="5501759"/>
                <a:ext cx="18255915" cy="59229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Perhitungan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statistik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uji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untuk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pengujian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kesesuain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model: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=−2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;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;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acc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</m:nary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func>
                              <m:func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acc>
                                  <m:accPr>
                                    <m:chr m:val="̂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func>
                          </m:e>
                        </m:fun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+ 2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acc>
                                  <m:accPr>
                                    <m:chr m:val="̂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func>
                          </m:e>
                        </m:nary>
                      </m:e>
                    </m:d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Sup>
                                      <m:sSub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32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))</m:t>
                                        </m:r>
                                      </m:e>
                                    </m:func>
                                  </m:e>
                                </m:nary>
                              </m:e>
                            </m:func>
                          </m:e>
                        </m:nary>
                      </m:e>
                    </m:d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	  (2.31)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Pengujian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di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atas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memiliki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syarat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yaitu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tolak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pada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taraf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signifikansi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jika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𝑑𝑏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endParaRPr 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D4B06DD-ADB2-494C-B6FA-BDE3581542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53" y="5501759"/>
                <a:ext cx="18255915" cy="5922968"/>
              </a:xfrm>
              <a:prstGeom prst="rect">
                <a:avLst/>
              </a:prstGeom>
              <a:blipFill>
                <a:blip r:embed="rId2"/>
                <a:stretch>
                  <a:fillRect l="-868" b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647634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ED7D3F-565A-4C18-9730-9DAE47711312}"/>
              </a:ext>
            </a:extLst>
          </p:cNvPr>
          <p:cNvSpPr/>
          <p:nvPr/>
        </p:nvSpPr>
        <p:spPr>
          <a:xfrm>
            <a:off x="5976424" y="1549880"/>
            <a:ext cx="17355523" cy="2894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3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Selanjutnya</a:t>
            </a:r>
            <a:r>
              <a:rPr lang="en-US" sz="3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3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pengujian</a:t>
            </a:r>
            <a:r>
              <a:rPr lang="en-US" sz="3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parameter </a:t>
            </a:r>
            <a:r>
              <a:rPr lang="en-US" sz="3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secara</a:t>
            </a:r>
            <a:r>
              <a:rPr lang="en-US" sz="3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parsial</a:t>
            </a:r>
            <a:r>
              <a:rPr lang="en-US" sz="3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tedapat</a:t>
            </a:r>
            <a:r>
              <a:rPr lang="en-US" sz="3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dua</a:t>
            </a:r>
            <a:r>
              <a:rPr lang="en-US" sz="3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cara</a:t>
            </a:r>
            <a:r>
              <a:rPr lang="en-US" sz="3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3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yaitu</a:t>
            </a:r>
            <a:r>
              <a:rPr lang="en-US" sz="3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pengujian</a:t>
            </a:r>
            <a:r>
              <a:rPr lang="en-US" sz="3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parameter model log dan </a:t>
            </a:r>
            <a:r>
              <a:rPr lang="en-US" sz="3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pengujian</a:t>
            </a:r>
            <a:r>
              <a:rPr lang="en-US" sz="3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parameter model logit. </a:t>
            </a:r>
          </a:p>
          <a:p>
            <a:pPr algn="just">
              <a:lnSpc>
                <a:spcPct val="200000"/>
              </a:lnSpc>
            </a:pPr>
            <a:r>
              <a:rPr lang="en-US" sz="3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Uji </a:t>
            </a:r>
            <a:r>
              <a:rPr lang="en-US" sz="3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signifikansi</a:t>
            </a:r>
            <a:r>
              <a:rPr lang="en-US" sz="3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parameter model </a:t>
            </a:r>
            <a:r>
              <a:rPr lang="en-US" sz="3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regresi</a:t>
            </a:r>
            <a:r>
              <a:rPr lang="en-US" sz="3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ZIP </a:t>
            </a:r>
            <a:r>
              <a:rPr lang="en-US" sz="3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secara</a:t>
            </a:r>
            <a:r>
              <a:rPr lang="en-US" sz="3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parsial</a:t>
            </a:r>
            <a:r>
              <a:rPr lang="en-US" sz="3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US" sz="3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digunakan</a:t>
            </a:r>
            <a:r>
              <a:rPr lang="en-US" sz="3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uji Wald:</a:t>
            </a:r>
            <a:endParaRPr lang="en-US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060B88E-A7A9-4FC3-89D8-47AED98FD793}"/>
                  </a:ext>
                </a:extLst>
              </p:cNvPr>
              <p:cNvSpPr/>
              <p:nvPr/>
            </p:nvSpPr>
            <p:spPr>
              <a:xfrm>
                <a:off x="5858439" y="4959917"/>
                <a:ext cx="17355522" cy="86240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342900" lvl="0" indent="-342900" algn="just">
                  <a:lnSpc>
                    <a:spcPct val="200000"/>
                  </a:lnSpc>
                  <a:spcAft>
                    <a:spcPts val="0"/>
                  </a:spcAft>
                  <a:buFont typeface="+mj-lt"/>
                  <a:buAutoNum type="alphaLcPeriod"/>
                  <a:tabLst>
                    <a:tab pos="270510" algn="l"/>
                    <a:tab pos="2340610" algn="l"/>
                  </a:tabLst>
                </a:pPr>
                <a:r>
                  <a:rPr lang="en-US" sz="30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Pengujian</a:t>
                </a:r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parameter model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sz="3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3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endParaRPr lang="en-US" sz="3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70510" algn="just">
                  <a:lnSpc>
                    <a:spcPct val="200000"/>
                  </a:lnSpc>
                  <a:spcAft>
                    <a:spcPts val="0"/>
                  </a:spcAft>
                  <a:tabLst>
                    <a:tab pos="270510" algn="l"/>
                    <a:tab pos="2340610" algn="l"/>
                  </a:tabLst>
                </a:pPr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Uji Wald </a:t>
                </a:r>
                <a:r>
                  <a:rPr lang="en-US" sz="30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memiliki</a:t>
                </a:r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hipotesis</a:t>
                </a:r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uji </a:t>
                </a:r>
                <a:r>
                  <a:rPr lang="en-US" sz="30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sebagai</a:t>
                </a:r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berikut</a:t>
                </a:r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</a:t>
                </a:r>
                <a:endParaRPr lang="en-US" sz="3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70510" algn="just">
                  <a:lnSpc>
                    <a:spcPct val="200000"/>
                  </a:lnSpc>
                  <a:spcAft>
                    <a:spcPts val="0"/>
                  </a:spcAft>
                  <a:tabLst>
                    <a:tab pos="270510" algn="l"/>
                    <a:tab pos="234061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: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 0&lt;</m:t>
                    </m:r>
                    <m:r>
                      <a:rPr lang="en-US" sz="3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3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3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	(</a:t>
                </a:r>
                <a:r>
                  <a:rPr lang="en-US" sz="30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pengaruh</a:t>
                </a:r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variabel</a:t>
                </a:r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ke</a:t>
                </a:r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-j </a:t>
                </a:r>
                <a:r>
                  <a:rPr lang="en-US" sz="30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tidak</a:t>
                </a:r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signifikan</a:t>
                </a:r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)</a:t>
                </a:r>
                <a:endParaRPr lang="en-US" sz="3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70510" algn="just">
                  <a:lnSpc>
                    <a:spcPct val="200000"/>
                  </a:lnSpc>
                  <a:spcAft>
                    <a:spcPts val="0"/>
                  </a:spcAft>
                  <a:tabLst>
                    <a:tab pos="270510" algn="l"/>
                    <a:tab pos="234061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 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≠0, 0&lt;</m:t>
                    </m:r>
                    <m:r>
                      <a:rPr lang="en-US" sz="3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3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3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	(</a:t>
                </a:r>
                <a:r>
                  <a:rPr lang="en-US" sz="30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pengaruh</a:t>
                </a:r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variabel</a:t>
                </a:r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ke</a:t>
                </a:r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-j </a:t>
                </a:r>
                <a:r>
                  <a:rPr lang="en-US" sz="30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signifikan</a:t>
                </a:r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)</a:t>
                </a:r>
                <a:endParaRPr lang="en-US" sz="3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70510" algn="just">
                  <a:lnSpc>
                    <a:spcPct val="200000"/>
                  </a:lnSpc>
                  <a:spcAft>
                    <a:spcPts val="0"/>
                  </a:spcAft>
                  <a:tabLst>
                    <a:tab pos="270510" algn="l"/>
                    <a:tab pos="2340610" algn="l"/>
                  </a:tabLst>
                </a:pPr>
                <a:r>
                  <a:rPr lang="en-US" sz="30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Dengan</a:t>
                </a:r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3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+1 </m:t>
                    </m:r>
                  </m:oMath>
                </a14:m>
                <a:r>
                  <a:rPr lang="en-US" sz="30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adalah</a:t>
                </a:r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banyaknya</a:t>
                </a:r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parameter. </a:t>
                </a:r>
                <a:r>
                  <a:rPr lang="en-US" sz="30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Adapun</a:t>
                </a:r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statitik</a:t>
                </a:r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uji yang </a:t>
                </a:r>
                <a:r>
                  <a:rPr lang="en-US" sz="30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digunakan</a:t>
                </a:r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adalah</a:t>
                </a:r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sebagai</a:t>
                </a:r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berikut</a:t>
                </a:r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</a:t>
                </a:r>
                <a:endParaRPr lang="en-US" sz="3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200000"/>
                  </a:lnSpc>
                  <a:spcAft>
                    <a:spcPts val="0"/>
                  </a:spcAft>
                  <a:tabLst>
                    <a:tab pos="2340610" algn="l"/>
                  </a:tabLst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sz="3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𝑆𝐸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30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0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3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						  (2.32)</a:t>
                </a:r>
                <a:endParaRPr lang="en-US" sz="3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sz="30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Dengan</a:t>
                </a:r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syarat</a:t>
                </a:r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statistik</a:t>
                </a:r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uji pada </a:t>
                </a:r>
                <a:r>
                  <a:rPr lang="en-US" sz="30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persamaan</a:t>
                </a:r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(2.32) </a:t>
                </a:r>
                <a:r>
                  <a:rPr lang="en-US" sz="30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yaitu</a:t>
                </a:r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ditolak</a:t>
                </a:r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en-US" sz="30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jika</a:t>
                </a:r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sz="3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sz="3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𝑑𝑏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endParaRPr lang="en-US" sz="3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060B88E-A7A9-4FC3-89D8-47AED98FD7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439" y="4959917"/>
                <a:ext cx="17355522" cy="8624028"/>
              </a:xfrm>
              <a:prstGeom prst="rect">
                <a:avLst/>
              </a:prstGeom>
              <a:blipFill>
                <a:blip r:embed="rId2"/>
                <a:stretch>
                  <a:fillRect l="-772" r="-807" b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411629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6741E6E-BB50-4958-802F-EE10BC332B53}"/>
                  </a:ext>
                </a:extLst>
              </p:cNvPr>
              <p:cNvSpPr/>
              <p:nvPr/>
            </p:nvSpPr>
            <p:spPr>
              <a:xfrm>
                <a:off x="5651961" y="1614141"/>
                <a:ext cx="17945458" cy="87522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algn="just">
                  <a:lnSpc>
                    <a:spcPct val="200000"/>
                  </a:lnSpc>
                  <a:spcAft>
                    <a:spcPts val="0"/>
                  </a:spcAft>
                  <a:tabLst>
                    <a:tab pos="2340610" algn="l"/>
                  </a:tabLst>
                </a:pP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b.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Pengujian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parameter logit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endParaRPr lang="en-US" sz="32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70510" algn="just">
                  <a:lnSpc>
                    <a:spcPct val="200000"/>
                  </a:lnSpc>
                  <a:spcAft>
                    <a:spcPts val="0"/>
                  </a:spcAft>
                  <a:tabLst>
                    <a:tab pos="2340610" algn="l"/>
                  </a:tabLst>
                </a:pP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Uji Wald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memiliki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hipotesis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uji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sebagai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berikut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</a:t>
                </a:r>
                <a:endParaRPr lang="en-US" sz="32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70510" algn="just">
                  <a:lnSpc>
                    <a:spcPct val="200000"/>
                  </a:lnSpc>
                  <a:spcAft>
                    <a:spcPts val="0"/>
                  </a:spcAft>
                  <a:tabLst>
                    <a:tab pos="270510" algn="l"/>
                    <a:tab pos="234061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 0&lt;</m:t>
                    </m:r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	(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pengaruh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variabel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ke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-j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tidak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signifikan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)</a:t>
                </a:r>
                <a:endParaRPr lang="en-US" sz="32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70510" algn="just">
                  <a:lnSpc>
                    <a:spcPct val="200000"/>
                  </a:lnSpc>
                  <a:spcAft>
                    <a:spcPts val="0"/>
                  </a:spcAft>
                  <a:tabLst>
                    <a:tab pos="270510" algn="l"/>
                    <a:tab pos="234061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≠0, 0&lt;</m:t>
                    </m:r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	(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pengaruh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variabel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ke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-j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signifikan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)</a:t>
                </a:r>
                <a:endParaRPr lang="en-US" sz="32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70510" algn="just">
                  <a:lnSpc>
                    <a:spcPct val="200000"/>
                  </a:lnSpc>
                  <a:spcAft>
                    <a:spcPts val="0"/>
                  </a:spcAft>
                  <a:tabLst>
                    <a:tab pos="270510" algn="l"/>
                    <a:tab pos="2340610" algn="l"/>
                  </a:tabLst>
                </a:pP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Dengan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merupakan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banyaknya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parameter.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Adapun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statistik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uji yang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digunakan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adalah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sebagai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berikut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</a:t>
                </a:r>
                <a:endParaRPr lang="en-US" sz="32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900430" algn="just">
                  <a:lnSpc>
                    <a:spcPct val="200000"/>
                  </a:lnSpc>
                  <a:spcAft>
                    <a:spcPts val="0"/>
                  </a:spcAft>
                  <a:tabLst>
                    <a:tab pos="2340610" algn="l"/>
                  </a:tabLst>
                </a:pP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𝑆𝐸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						  (2.33)</a:t>
                </a:r>
                <a:endParaRPr lang="en-US" sz="32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Dengan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syarat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statistik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uji pada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persamaan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(2.33)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yaitu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ditolak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jika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𝑑𝑏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</a:t>
                </a:r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6741E6E-BB50-4958-802F-EE10BC332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961" y="1614141"/>
                <a:ext cx="17945458" cy="8752268"/>
              </a:xfrm>
              <a:prstGeom prst="rect">
                <a:avLst/>
              </a:prstGeom>
              <a:blipFill>
                <a:blip r:embed="rId2"/>
                <a:stretch>
                  <a:fillRect l="-815" r="-849" b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516208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23BD301-90A1-4DDA-BE0B-56E492D3D0DE}"/>
                  </a:ext>
                </a:extLst>
              </p:cNvPr>
              <p:cNvSpPr/>
              <p:nvPr/>
            </p:nvSpPr>
            <p:spPr>
              <a:xfrm>
                <a:off x="4637088" y="4892547"/>
                <a:ext cx="18680112" cy="5460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540385" algn="just">
                  <a:lnSpc>
                    <a:spcPct val="200000"/>
                  </a:lnSpc>
                  <a:spcAft>
                    <a:spcPts val="0"/>
                  </a:spcAft>
                  <a:tabLst>
                    <a:tab pos="630555" algn="l"/>
                    <a:tab pos="2340610" algn="l"/>
                  </a:tabLst>
                </a:pP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Untuk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mempermudah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menginterpretasi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kedua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model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tersebut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dapat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digunakan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odd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rasio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Odd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rasio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merupakan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ukuran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asosiasi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yang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memperkirakan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berapa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besar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kemungkinan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variable-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variabel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bebas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terhadap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variabel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respon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Nilai odd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rasio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dapat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dilihat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dari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nilai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pada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hasil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analisis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data. Hasil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tersebut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menunjukkan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pengaruh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setiap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variabel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bebas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terhadap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variabel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respon</a:t>
                </a:r>
                <a:r>
                  <a:rPr lang="en-US" sz="3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en-US" sz="32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23BD301-90A1-4DDA-BE0B-56E492D3D0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088" y="4892547"/>
                <a:ext cx="18680112" cy="5460406"/>
              </a:xfrm>
              <a:prstGeom prst="rect">
                <a:avLst/>
              </a:prstGeom>
              <a:blipFill>
                <a:blip r:embed="rId2"/>
                <a:stretch>
                  <a:fillRect r="-979" b="-3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5E5D04E-F6F8-41C1-9433-33BF2E34C0B9}"/>
              </a:ext>
            </a:extLst>
          </p:cNvPr>
          <p:cNvSpPr/>
          <p:nvPr/>
        </p:nvSpPr>
        <p:spPr>
          <a:xfrm>
            <a:off x="4637088" y="2878117"/>
            <a:ext cx="8610049" cy="1496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200000"/>
              </a:lnSpc>
              <a:spcAft>
                <a:spcPts val="0"/>
              </a:spcAft>
            </a:pP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10.  </a:t>
            </a:r>
            <a:r>
              <a:rPr lang="en-US" sz="5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Interpretasi</a:t>
            </a: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Model </a:t>
            </a:r>
            <a:endParaRPr lang="en-US" sz="54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91532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8FAFBD-6D58-4504-9A05-3C744BEFFDB8}"/>
              </a:ext>
            </a:extLst>
          </p:cNvPr>
          <p:cNvSpPr/>
          <p:nvPr/>
        </p:nvSpPr>
        <p:spPr>
          <a:xfrm>
            <a:off x="4621954" y="3016910"/>
            <a:ext cx="10482485" cy="1496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200000"/>
              </a:lnSpc>
              <a:spcAft>
                <a:spcPts val="0"/>
              </a:spcAft>
            </a:pP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11.  </a:t>
            </a:r>
            <a:r>
              <a:rPr lang="en-US" sz="5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Pemilihan</a:t>
            </a: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Model </a:t>
            </a:r>
            <a:r>
              <a:rPr lang="en-US" sz="5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Terbaik</a:t>
            </a:r>
            <a:endParaRPr lang="en-US" sz="54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DB0927-C04D-4A78-8241-D276FC38DFD9}"/>
              </a:ext>
            </a:extLst>
          </p:cNvPr>
          <p:cNvSpPr/>
          <p:nvPr/>
        </p:nvSpPr>
        <p:spPr>
          <a:xfrm>
            <a:off x="5816898" y="5187434"/>
            <a:ext cx="17843201" cy="781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memeperoleh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model </a:t>
            </a: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terbaik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regresi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ZIP, </a:t>
            </a: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dilihat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Person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Chi-square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Devians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AIC (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Akaike’s Information Criterion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lnSpc>
                <a:spcPct val="20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Person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Chi-square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devians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mendekati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derajat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bebasnya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model yang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Sedangkan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AIC yang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kecil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model yang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243184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A5464-0EE6-4824-B013-B6C903C73AB7}"/>
              </a:ext>
            </a:extLst>
          </p:cNvPr>
          <p:cNvSpPr/>
          <p:nvPr/>
        </p:nvSpPr>
        <p:spPr>
          <a:xfrm>
            <a:off x="4674437" y="2854842"/>
            <a:ext cx="10110460" cy="1496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200000"/>
              </a:lnSpc>
              <a:spcAft>
                <a:spcPts val="0"/>
              </a:spcAft>
            </a:pP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12.  </a:t>
            </a:r>
            <a:r>
              <a:rPr lang="en-US" sz="5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Kecelakaan</a:t>
            </a: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Lalu</a:t>
            </a: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Lintas</a:t>
            </a:r>
            <a:endParaRPr lang="en-US" sz="54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B83378-AB79-41BE-AF9F-C485F359E1F4}"/>
              </a:ext>
            </a:extLst>
          </p:cNvPr>
          <p:cNvSpPr/>
          <p:nvPr/>
        </p:nvSpPr>
        <p:spPr>
          <a:xfrm>
            <a:off x="5780088" y="4991785"/>
            <a:ext cx="17737137" cy="8803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Kecelakaan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lalu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lintas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suatu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kejadian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terduga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terjadi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secara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sengaja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baik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menyangkut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kendaraan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tanpa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pengguna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jalan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lain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sehingga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mengakibatkan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kerugian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bagi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korbannya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WHO 2009,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kecelakaan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lalu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lintas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penyebab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kematian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kedelapan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penyebab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kematian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tingkat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di dunia pada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penduduk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berusia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15-29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Adapun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faktor-faktor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penyebab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utama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kecelakaan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lalu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lintas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Manurung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(2017)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faktor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faktor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lingkungan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faktor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kendaraan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faktor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jalan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Selain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kombinasi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keempat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faktor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juga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mengakibatkan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kecelakaan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lalu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lintas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lnSpc>
                <a:spcPct val="200000"/>
              </a:lnSpc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020475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1F73B50B-87C9-4686-A6B4-BFF15AA50443}"/>
              </a:ext>
            </a:extLst>
          </p:cNvPr>
          <p:cNvSpPr/>
          <p:nvPr/>
        </p:nvSpPr>
        <p:spPr>
          <a:xfrm>
            <a:off x="7739742" y="2122715"/>
            <a:ext cx="15479487" cy="7609114"/>
          </a:xfrm>
          <a:prstGeom prst="horizontalScroll">
            <a:avLst/>
          </a:prstGeom>
          <a:gradFill>
            <a:gsLst>
              <a:gs pos="40000">
                <a:srgbClr val="6600CC"/>
              </a:gs>
              <a:gs pos="90000">
                <a:schemeClr val="accent1">
                  <a:lumMod val="45000"/>
                  <a:lumOff val="55000"/>
                </a:schemeClr>
              </a:gs>
              <a:gs pos="1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BAB  3</a:t>
            </a:r>
          </a:p>
        </p:txBody>
      </p:sp>
    </p:spTree>
    <p:extLst>
      <p:ext uri="{BB962C8B-B14F-4D97-AF65-F5344CB8AC3E}">
        <p14:creationId xmlns:p14="http://schemas.microsoft.com/office/powerpoint/2010/main" val="4036068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80305E-ED12-4027-A8EC-0A6B5CF5495C}"/>
              </a:ext>
            </a:extLst>
          </p:cNvPr>
          <p:cNvSpPr txBox="1"/>
          <p:nvPr/>
        </p:nvSpPr>
        <p:spPr>
          <a:xfrm>
            <a:off x="2847975" y="1851034"/>
            <a:ext cx="10801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Rounded MT Bold" panose="020F0704030504030204" pitchFamily="34" charset="0"/>
              </a:rPr>
              <a:t>JENIS &amp; SUMBER DATA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8501B2-44EB-4C28-AF5D-26B1DA8CE74E}"/>
              </a:ext>
            </a:extLst>
          </p:cNvPr>
          <p:cNvSpPr txBox="1"/>
          <p:nvPr/>
        </p:nvSpPr>
        <p:spPr>
          <a:xfrm>
            <a:off x="2847975" y="8359436"/>
            <a:ext cx="11268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Rounded MT Bold" panose="020F0704030504030204" pitchFamily="34" charset="0"/>
              </a:rPr>
              <a:t>VARIABEL</a:t>
            </a:r>
            <a:r>
              <a:rPr lang="en-US" sz="4000" dirty="0">
                <a:latin typeface="Arial Rounded MT Bold" panose="020F0704030504030204" pitchFamily="34" charset="0"/>
              </a:rPr>
              <a:t> </a:t>
            </a:r>
            <a:r>
              <a:rPr lang="en-US" sz="6000" dirty="0">
                <a:latin typeface="Arial Rounded MT Bold" panose="020F0704030504030204" pitchFamily="34" charset="0"/>
              </a:rPr>
              <a:t>PENELITIAN 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E16DD1BC-27C9-4D83-BF58-F43D9A2B0053}"/>
              </a:ext>
            </a:extLst>
          </p:cNvPr>
          <p:cNvSpPr/>
          <p:nvPr/>
        </p:nvSpPr>
        <p:spPr>
          <a:xfrm>
            <a:off x="11906250" y="1851034"/>
            <a:ext cx="1828800" cy="813138"/>
          </a:xfrm>
          <a:prstGeom prst="striped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8253E518-A3BE-412D-A7F9-86E0E4D5384E}"/>
              </a:ext>
            </a:extLst>
          </p:cNvPr>
          <p:cNvSpPr/>
          <p:nvPr/>
        </p:nvSpPr>
        <p:spPr>
          <a:xfrm>
            <a:off x="11601451" y="8451500"/>
            <a:ext cx="2133599" cy="813138"/>
          </a:xfrm>
          <a:prstGeom prst="stripedRightArrow">
            <a:avLst/>
          </a:prstGeom>
          <a:solidFill>
            <a:srgbClr val="6600CC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9D4CAA-F9EA-4BD7-9E34-1DCF66084561}"/>
              </a:ext>
            </a:extLst>
          </p:cNvPr>
          <p:cNvSpPr/>
          <p:nvPr/>
        </p:nvSpPr>
        <p:spPr>
          <a:xfrm>
            <a:off x="13820775" y="1243280"/>
            <a:ext cx="8972550" cy="2028646"/>
          </a:xfrm>
          <a:prstGeom prst="round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Sekunder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Polresta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Denpasar.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75975-10BB-4594-9B8E-B5825DE54BFB}"/>
              </a:ext>
            </a:extLst>
          </p:cNvPr>
          <p:cNvCxnSpPr>
            <a:cxnSpLocks/>
          </p:cNvCxnSpPr>
          <p:nvPr/>
        </p:nvCxnSpPr>
        <p:spPr>
          <a:xfrm>
            <a:off x="2847975" y="4330362"/>
            <a:ext cx="3295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C54E08-2CA7-4CDF-B311-DE7D3F5B780B}"/>
              </a:ext>
            </a:extLst>
          </p:cNvPr>
          <p:cNvSpPr/>
          <p:nvPr/>
        </p:nvSpPr>
        <p:spPr>
          <a:xfrm>
            <a:off x="13735050" y="4770504"/>
            <a:ext cx="10201275" cy="8702517"/>
          </a:xfrm>
          <a:prstGeom prst="roundRect">
            <a:avLst>
              <a:gd name="adj" fmla="val 7801"/>
            </a:avLst>
          </a:prstGeom>
          <a:solidFill>
            <a:schemeClr val="lt1">
              <a:alpha val="36000"/>
            </a:schemeClr>
          </a:solidFill>
          <a:ln w="571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kematian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kecelakaan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lintas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Bebas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342900" indent="-342900">
              <a:buAutoNum type="arabicPeriod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korban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kecelakaan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disebabkan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korban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kecelakaan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disebabkan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korban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kecelakaan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disebabkan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pengemudi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korban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kecelakaan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disebabkan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kendaraan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kecelakaan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motor</a:t>
            </a:r>
          </a:p>
          <a:p>
            <a:pPr marL="342900" indent="-342900">
              <a:buAutoNum type="arabicPeriod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kecelakaan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penumpang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kecelakaan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98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8C0DC3C-E39C-470F-A160-15547A740D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659064"/>
              </p:ext>
            </p:extLst>
          </p:nvPr>
        </p:nvGraphicFramePr>
        <p:xfrm>
          <a:off x="7572374" y="314325"/>
          <a:ext cx="19230975" cy="1294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018B38-EDF3-4596-9B01-FD7403AEDC46}"/>
              </a:ext>
            </a:extLst>
          </p:cNvPr>
          <p:cNvSpPr txBox="1"/>
          <p:nvPr/>
        </p:nvSpPr>
        <p:spPr>
          <a:xfrm>
            <a:off x="514349" y="522566"/>
            <a:ext cx="7258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E029C-40C4-45C4-A983-956C4A83AECC}"/>
              </a:ext>
            </a:extLst>
          </p:cNvPr>
          <p:cNvSpPr txBox="1"/>
          <p:nvPr/>
        </p:nvSpPr>
        <p:spPr>
          <a:xfrm>
            <a:off x="428624" y="2835685"/>
            <a:ext cx="7258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0C365-3E8C-40B5-8A50-A5DF718BF303}"/>
              </a:ext>
            </a:extLst>
          </p:cNvPr>
          <p:cNvSpPr txBox="1"/>
          <p:nvPr/>
        </p:nvSpPr>
        <p:spPr>
          <a:xfrm>
            <a:off x="371474" y="1576567"/>
            <a:ext cx="7258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BA6D4FD-7B36-4372-AC32-CC61E715A368}"/>
              </a:ext>
            </a:extLst>
          </p:cNvPr>
          <p:cNvSpPr/>
          <p:nvPr/>
        </p:nvSpPr>
        <p:spPr>
          <a:xfrm>
            <a:off x="5600700" y="4148170"/>
            <a:ext cx="457200" cy="457200"/>
          </a:xfrm>
          <a:prstGeom prst="flowChartConnector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E472F3D-878F-4651-9B47-EBC427E3979B}"/>
              </a:ext>
            </a:extLst>
          </p:cNvPr>
          <p:cNvSpPr/>
          <p:nvPr/>
        </p:nvSpPr>
        <p:spPr>
          <a:xfrm>
            <a:off x="23155275" y="4091020"/>
            <a:ext cx="457200" cy="457200"/>
          </a:xfrm>
          <a:prstGeom prst="flowChartConnector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8FFDD6E-25CF-4A00-B4A8-044E6EC187E5}"/>
              </a:ext>
            </a:extLst>
          </p:cNvPr>
          <p:cNvSpPr/>
          <p:nvPr/>
        </p:nvSpPr>
        <p:spPr>
          <a:xfrm>
            <a:off x="5124450" y="3641013"/>
            <a:ext cx="457200" cy="457200"/>
          </a:xfrm>
          <a:prstGeom prst="flowChartConnector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DFEB7B53-40CF-4EDD-9DAF-5E3AD4B09D79}"/>
              </a:ext>
            </a:extLst>
          </p:cNvPr>
          <p:cNvSpPr/>
          <p:nvPr/>
        </p:nvSpPr>
        <p:spPr>
          <a:xfrm>
            <a:off x="23612475" y="3557620"/>
            <a:ext cx="457200" cy="457200"/>
          </a:xfrm>
          <a:prstGeom prst="flowChartConnector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89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7B8AB67-70C7-41E8-AD82-6B01946CA2B0}"/>
              </a:ext>
            </a:extLst>
          </p:cNvPr>
          <p:cNvSpPr/>
          <p:nvPr/>
        </p:nvSpPr>
        <p:spPr>
          <a:xfrm>
            <a:off x="9144000" y="7021286"/>
            <a:ext cx="9699171" cy="2215991"/>
          </a:xfrm>
          <a:prstGeom prst="rect">
            <a:avLst/>
          </a:prstGeom>
          <a:solidFill>
            <a:srgbClr val="EEECED"/>
          </a:solidFill>
          <a:ln>
            <a:solidFill>
              <a:srgbClr val="F0EEE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3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age Italic" panose="03070502040507070304" pitchFamily="66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52279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0C3FB2F-DDAA-4E04-A54D-719F2075A8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5973795"/>
              </p:ext>
            </p:extLst>
          </p:nvPr>
        </p:nvGraphicFramePr>
        <p:xfrm>
          <a:off x="2975499" y="-1287901"/>
          <a:ext cx="19082809" cy="11863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2BD9A2F4-51C9-473C-AEA1-0F5537C2BA79}"/>
              </a:ext>
            </a:extLst>
          </p:cNvPr>
          <p:cNvSpPr/>
          <p:nvPr/>
        </p:nvSpPr>
        <p:spPr>
          <a:xfrm>
            <a:off x="10355594" y="6141332"/>
            <a:ext cx="657225" cy="167163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0751DC-4F33-4A54-9971-EE7A71B11FAB}"/>
              </a:ext>
            </a:extLst>
          </p:cNvPr>
          <p:cNvSpPr/>
          <p:nvPr/>
        </p:nvSpPr>
        <p:spPr>
          <a:xfrm>
            <a:off x="9055431" y="7932120"/>
            <a:ext cx="3257550" cy="1671637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ZIP </a:t>
            </a: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FADFB6AD-B159-4C54-91C2-94AD5AA00C9B}"/>
              </a:ext>
            </a:extLst>
          </p:cNvPr>
          <p:cNvSpPr/>
          <p:nvPr/>
        </p:nvSpPr>
        <p:spPr>
          <a:xfrm>
            <a:off x="15536703" y="10969496"/>
            <a:ext cx="8020350" cy="2678908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Ledy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Greis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Manurung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(2017)</a:t>
            </a:r>
          </a:p>
          <a:p>
            <a:pPr algn="ctr"/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Zero Inflated Poisson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Mengatasi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Overdispersion pada </a:t>
            </a:r>
            <a:r>
              <a:rPr lang="fi-FI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Kecelakaan Lalu Lintas di Kota Medan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1490557-108A-4642-B9C0-16EA94BB63BA}"/>
              </a:ext>
            </a:extLst>
          </p:cNvPr>
          <p:cNvSpPr/>
          <p:nvPr/>
        </p:nvSpPr>
        <p:spPr>
          <a:xfrm>
            <a:off x="19184139" y="6022181"/>
            <a:ext cx="657225" cy="112157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5D0C77FE-D392-4717-B4FB-D2CE8CA4D863}"/>
              </a:ext>
            </a:extLst>
          </p:cNvPr>
          <p:cNvSpPr/>
          <p:nvPr/>
        </p:nvSpPr>
        <p:spPr>
          <a:xfrm>
            <a:off x="15536702" y="7167100"/>
            <a:ext cx="8020350" cy="2678908"/>
          </a:xfrm>
          <a:prstGeom prst="snip1Rect">
            <a:avLst>
              <a:gd name="adj" fmla="val 0"/>
            </a:avLst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Irfan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dkk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(2019)</a:t>
            </a:r>
          </a:p>
          <a:p>
            <a:pPr algn="ctr"/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Binomial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Negatif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Pemodelan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Kecelakaan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Lintas di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Sumatera Barat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F5A5482-C6A8-407C-99FB-0F110A1FB979}"/>
              </a:ext>
            </a:extLst>
          </p:cNvPr>
          <p:cNvSpPr/>
          <p:nvPr/>
        </p:nvSpPr>
        <p:spPr>
          <a:xfrm>
            <a:off x="19218265" y="9873942"/>
            <a:ext cx="657225" cy="103840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526C71F-F3E5-4323-9AF4-73C217BC5411}"/>
              </a:ext>
            </a:extLst>
          </p:cNvPr>
          <p:cNvSpPr/>
          <p:nvPr/>
        </p:nvSpPr>
        <p:spPr>
          <a:xfrm>
            <a:off x="4830227" y="-1"/>
            <a:ext cx="14057848" cy="167163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 BELAKANG </a:t>
            </a:r>
          </a:p>
        </p:txBody>
      </p:sp>
    </p:spTree>
    <p:extLst>
      <p:ext uri="{BB962C8B-B14F-4D97-AF65-F5344CB8AC3E}">
        <p14:creationId xmlns:p14="http://schemas.microsoft.com/office/powerpoint/2010/main" val="1362648972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4870709" y="5184837"/>
            <a:ext cx="9072021" cy="698652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742950" indent="-742950" algn="just">
              <a:buFontTx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yanData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 genre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Spotify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Blues, Classical, Country, Gospel, Hip-hop, Jazz, Metal, Pop, Reggae, Rock, EDM, Funk, R&amp;B,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indent="-742950" algn="just">
              <a:buFontTx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0" indent="-742950" algn="just"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danceability, valence, energy, tempo, loudness,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speechiness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instrumentalness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liveness,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acousticness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key, mode,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Duration.</a:t>
            </a:r>
          </a:p>
          <a:p>
            <a:pPr marL="742950" lvl="0" indent="-742950" algn="just">
              <a:buAutoNum type="arabicPeriod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0" indent="-742950" algn="just"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Modified k-Nearest Neighbor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15583" y="5181208"/>
            <a:ext cx="8365508" cy="5509200"/>
          </a:xfrm>
          <a:prstGeom prst="rect">
            <a:avLst/>
          </a:prstGeom>
          <a:solidFill>
            <a:schemeClr val="bg1">
              <a:alpha val="48000"/>
            </a:schemeClr>
          </a:solidFill>
          <a:ln w="57150">
            <a:solidFill>
              <a:srgbClr val="6600CC"/>
            </a:solidFill>
          </a:ln>
        </p:spPr>
        <p:txBody>
          <a:bodyPr wrap="square" rtlCol="0">
            <a:spAutoFit/>
          </a:bodyPr>
          <a:lstStyle/>
          <a:p>
            <a:pPr marL="742950" indent="-742950" algn="just">
              <a:buFontTx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pengaruh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pada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MKNN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genetika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42950" indent="-742950" algn="just">
              <a:buFontTx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just">
              <a:buFontTx/>
              <a:buAutoNum type="arabicPeriod"/>
            </a:pP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 akurasi yang dihasilkan oleh optimasi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pada MKNN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genetika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42950" indent="-742950" algn="just">
              <a:buFontTx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just">
              <a:buFontTx/>
              <a:buAutoNum type="arabicPeriod"/>
            </a:pP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akurasi yang dihasilkan oleh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MKNN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GMKNN pada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EEAA861C-004B-4C87-A0B5-27971F4D9325}"/>
              </a:ext>
            </a:extLst>
          </p:cNvPr>
          <p:cNvSpPr/>
          <p:nvPr/>
        </p:nvSpPr>
        <p:spPr>
          <a:xfrm>
            <a:off x="5901147" y="2286000"/>
            <a:ext cx="6544853" cy="2044015"/>
          </a:xfrm>
          <a:prstGeom prst="snip1Rect">
            <a:avLst/>
          </a:prstGeom>
          <a:solidFill>
            <a:schemeClr val="bg1"/>
          </a:solidFill>
          <a:ln w="76200">
            <a:solidFill>
              <a:srgbClr val="66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YingHei_18030_C-MediumHWL" panose="020A0404000101010101" pitchFamily="18" charset="-122"/>
                <a:ea typeface="MYingHei_18030_C-MediumHWL" panose="020A0404000101010101" pitchFamily="18" charset="-122"/>
                <a:cs typeface="MYingHei_18030_C-MediumHWL" panose="020A0404000101010101" pitchFamily="18" charset="-122"/>
              </a:rPr>
              <a:t>RUMUSAN MASALAH </a:t>
            </a:r>
          </a:p>
          <a:p>
            <a:pPr algn="ctr"/>
            <a:endParaRPr lang="en-US" dirty="0"/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1BB909E6-B8C6-4EF7-A9D6-B771C33F6627}"/>
              </a:ext>
            </a:extLst>
          </p:cNvPr>
          <p:cNvSpPr/>
          <p:nvPr/>
        </p:nvSpPr>
        <p:spPr>
          <a:xfrm>
            <a:off x="16915222" y="2285999"/>
            <a:ext cx="6544853" cy="2044015"/>
          </a:xfrm>
          <a:prstGeom prst="snip1Rect">
            <a:avLst/>
          </a:prstGeom>
          <a:solidFill>
            <a:schemeClr val="bg1"/>
          </a:solidFill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300" dirty="0">
                <a:solidFill>
                  <a:srgbClr val="2D1E42"/>
                </a:solidFill>
                <a:latin typeface="MYingHei_18030_C-MediumHWL" panose="020A0404000101010101" pitchFamily="18" charset="-122"/>
                <a:ea typeface="MYingHei_18030_C-MediumHWL" panose="020A0404000101010101" pitchFamily="18" charset="-122"/>
                <a:cs typeface="MYingHei_18030_C-MediumHWL" panose="020A0404000101010101" pitchFamily="18" charset="-122"/>
              </a:rPr>
              <a:t>BATASAN MASALAH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C240D3F-5190-4386-91AB-7786BA4479A3}"/>
              </a:ext>
            </a:extLst>
          </p:cNvPr>
          <p:cNvSpPr/>
          <p:nvPr/>
        </p:nvSpPr>
        <p:spPr>
          <a:xfrm>
            <a:off x="8829675" y="4330014"/>
            <a:ext cx="586377" cy="8548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61D2726-F41A-4E1E-AD80-417726B9B684}"/>
              </a:ext>
            </a:extLst>
          </p:cNvPr>
          <p:cNvSpPr/>
          <p:nvPr/>
        </p:nvSpPr>
        <p:spPr>
          <a:xfrm>
            <a:off x="19894459" y="4330015"/>
            <a:ext cx="586377" cy="8548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53">
            <a:extLst>
              <a:ext uri="{FF2B5EF4-FFF2-40B4-BE49-F238E27FC236}">
                <a16:creationId xmlns:a16="http://schemas.microsoft.com/office/drawing/2014/main" id="{DCF95470-1328-40BC-A199-9293340886AE}"/>
              </a:ext>
            </a:extLst>
          </p:cNvPr>
          <p:cNvSpPr>
            <a:spLocks/>
          </p:cNvSpPr>
          <p:nvPr/>
        </p:nvSpPr>
        <p:spPr bwMode="auto">
          <a:xfrm flipH="1">
            <a:off x="4064526" y="608573"/>
            <a:ext cx="1812808" cy="2044015"/>
          </a:xfrm>
          <a:custGeom>
            <a:avLst/>
            <a:gdLst>
              <a:gd name="T0" fmla="*/ 265 w 521"/>
              <a:gd name="T1" fmla="*/ 0 h 638"/>
              <a:gd name="T2" fmla="*/ 54 w 521"/>
              <a:gd name="T3" fmla="*/ 117 h 638"/>
              <a:gd name="T4" fmla="*/ 41 w 521"/>
              <a:gd name="T5" fmla="*/ 251 h 638"/>
              <a:gd name="T6" fmla="*/ 0 w 521"/>
              <a:gd name="T7" fmla="*/ 391 h 638"/>
              <a:gd name="T8" fmla="*/ 48 w 521"/>
              <a:gd name="T9" fmla="*/ 413 h 638"/>
              <a:gd name="T10" fmla="*/ 34 w 521"/>
              <a:gd name="T11" fmla="*/ 444 h 638"/>
              <a:gd name="T12" fmla="*/ 52 w 521"/>
              <a:gd name="T13" fmla="*/ 459 h 638"/>
              <a:gd name="T14" fmla="*/ 37 w 521"/>
              <a:gd name="T15" fmla="*/ 470 h 638"/>
              <a:gd name="T16" fmla="*/ 49 w 521"/>
              <a:gd name="T17" fmla="*/ 507 h 638"/>
              <a:gd name="T18" fmla="*/ 49 w 521"/>
              <a:gd name="T19" fmla="*/ 506 h 638"/>
              <a:gd name="T20" fmla="*/ 74 w 521"/>
              <a:gd name="T21" fmla="*/ 556 h 638"/>
              <a:gd name="T22" fmla="*/ 180 w 521"/>
              <a:gd name="T23" fmla="*/ 544 h 638"/>
              <a:gd name="T24" fmla="*/ 180 w 521"/>
              <a:gd name="T25" fmla="*/ 638 h 638"/>
              <a:gd name="T26" fmla="*/ 423 w 521"/>
              <a:gd name="T27" fmla="*/ 638 h 638"/>
              <a:gd name="T28" fmla="*/ 416 w 521"/>
              <a:gd name="T29" fmla="*/ 504 h 638"/>
              <a:gd name="T30" fmla="*/ 521 w 521"/>
              <a:gd name="T31" fmla="*/ 265 h 638"/>
              <a:gd name="T32" fmla="*/ 265 w 521"/>
              <a:gd name="T33" fmla="*/ 0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1" h="638">
                <a:moveTo>
                  <a:pt x="265" y="0"/>
                </a:moveTo>
                <a:cubicBezTo>
                  <a:pt x="158" y="0"/>
                  <a:pt x="92" y="39"/>
                  <a:pt x="54" y="117"/>
                </a:cubicBezTo>
                <a:cubicBezTo>
                  <a:pt x="38" y="149"/>
                  <a:pt x="27" y="237"/>
                  <a:pt x="41" y="251"/>
                </a:cubicBezTo>
                <a:cubicBezTo>
                  <a:pt x="71" y="281"/>
                  <a:pt x="0" y="345"/>
                  <a:pt x="0" y="391"/>
                </a:cubicBezTo>
                <a:cubicBezTo>
                  <a:pt x="0" y="417"/>
                  <a:pt x="37" y="403"/>
                  <a:pt x="48" y="413"/>
                </a:cubicBezTo>
                <a:cubicBezTo>
                  <a:pt x="57" y="423"/>
                  <a:pt x="34" y="438"/>
                  <a:pt x="34" y="444"/>
                </a:cubicBezTo>
                <a:cubicBezTo>
                  <a:pt x="34" y="456"/>
                  <a:pt x="45" y="459"/>
                  <a:pt x="52" y="459"/>
                </a:cubicBezTo>
                <a:cubicBezTo>
                  <a:pt x="52" y="459"/>
                  <a:pt x="37" y="458"/>
                  <a:pt x="37" y="470"/>
                </a:cubicBezTo>
                <a:cubicBezTo>
                  <a:pt x="37" y="485"/>
                  <a:pt x="50" y="478"/>
                  <a:pt x="49" y="507"/>
                </a:cubicBezTo>
                <a:cubicBezTo>
                  <a:pt x="49" y="506"/>
                  <a:pt x="49" y="506"/>
                  <a:pt x="49" y="506"/>
                </a:cubicBezTo>
                <a:cubicBezTo>
                  <a:pt x="46" y="528"/>
                  <a:pt x="46" y="556"/>
                  <a:pt x="74" y="556"/>
                </a:cubicBezTo>
                <a:cubicBezTo>
                  <a:pt x="108" y="556"/>
                  <a:pt x="148" y="533"/>
                  <a:pt x="180" y="544"/>
                </a:cubicBezTo>
                <a:cubicBezTo>
                  <a:pt x="203" y="551"/>
                  <a:pt x="196" y="622"/>
                  <a:pt x="180" y="638"/>
                </a:cubicBezTo>
                <a:cubicBezTo>
                  <a:pt x="423" y="638"/>
                  <a:pt x="423" y="638"/>
                  <a:pt x="423" y="638"/>
                </a:cubicBezTo>
                <a:cubicBezTo>
                  <a:pt x="423" y="638"/>
                  <a:pt x="386" y="595"/>
                  <a:pt x="416" y="504"/>
                </a:cubicBezTo>
                <a:cubicBezTo>
                  <a:pt x="438" y="437"/>
                  <a:pt x="521" y="448"/>
                  <a:pt x="521" y="265"/>
                </a:cubicBezTo>
                <a:cubicBezTo>
                  <a:pt x="521" y="119"/>
                  <a:pt x="422" y="0"/>
                  <a:pt x="265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dirty="0">
              <a:latin typeface="Nunito Light" charset="0"/>
            </a:endParaRPr>
          </a:p>
        </p:txBody>
      </p:sp>
      <p:sp>
        <p:nvSpPr>
          <p:cNvPr id="12" name="Freeform 1053">
            <a:extLst>
              <a:ext uri="{FF2B5EF4-FFF2-40B4-BE49-F238E27FC236}">
                <a16:creationId xmlns:a16="http://schemas.microsoft.com/office/drawing/2014/main" id="{7E35494A-14FE-4365-B341-8939EE68D92C}"/>
              </a:ext>
            </a:extLst>
          </p:cNvPr>
          <p:cNvSpPr>
            <a:spLocks/>
          </p:cNvSpPr>
          <p:nvPr/>
        </p:nvSpPr>
        <p:spPr bwMode="auto">
          <a:xfrm flipH="1">
            <a:off x="15102414" y="608573"/>
            <a:ext cx="1812808" cy="2044015"/>
          </a:xfrm>
          <a:custGeom>
            <a:avLst/>
            <a:gdLst>
              <a:gd name="T0" fmla="*/ 265 w 521"/>
              <a:gd name="T1" fmla="*/ 0 h 638"/>
              <a:gd name="T2" fmla="*/ 54 w 521"/>
              <a:gd name="T3" fmla="*/ 117 h 638"/>
              <a:gd name="T4" fmla="*/ 41 w 521"/>
              <a:gd name="T5" fmla="*/ 251 h 638"/>
              <a:gd name="T6" fmla="*/ 0 w 521"/>
              <a:gd name="T7" fmla="*/ 391 h 638"/>
              <a:gd name="T8" fmla="*/ 48 w 521"/>
              <a:gd name="T9" fmla="*/ 413 h 638"/>
              <a:gd name="T10" fmla="*/ 34 w 521"/>
              <a:gd name="T11" fmla="*/ 444 h 638"/>
              <a:gd name="T12" fmla="*/ 52 w 521"/>
              <a:gd name="T13" fmla="*/ 459 h 638"/>
              <a:gd name="T14" fmla="*/ 37 w 521"/>
              <a:gd name="T15" fmla="*/ 470 h 638"/>
              <a:gd name="T16" fmla="*/ 49 w 521"/>
              <a:gd name="T17" fmla="*/ 507 h 638"/>
              <a:gd name="T18" fmla="*/ 49 w 521"/>
              <a:gd name="T19" fmla="*/ 506 h 638"/>
              <a:gd name="T20" fmla="*/ 74 w 521"/>
              <a:gd name="T21" fmla="*/ 556 h 638"/>
              <a:gd name="T22" fmla="*/ 180 w 521"/>
              <a:gd name="T23" fmla="*/ 544 h 638"/>
              <a:gd name="T24" fmla="*/ 180 w 521"/>
              <a:gd name="T25" fmla="*/ 638 h 638"/>
              <a:gd name="T26" fmla="*/ 423 w 521"/>
              <a:gd name="T27" fmla="*/ 638 h 638"/>
              <a:gd name="T28" fmla="*/ 416 w 521"/>
              <a:gd name="T29" fmla="*/ 504 h 638"/>
              <a:gd name="T30" fmla="*/ 521 w 521"/>
              <a:gd name="T31" fmla="*/ 265 h 638"/>
              <a:gd name="T32" fmla="*/ 265 w 521"/>
              <a:gd name="T33" fmla="*/ 0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1" h="638">
                <a:moveTo>
                  <a:pt x="265" y="0"/>
                </a:moveTo>
                <a:cubicBezTo>
                  <a:pt x="158" y="0"/>
                  <a:pt x="92" y="39"/>
                  <a:pt x="54" y="117"/>
                </a:cubicBezTo>
                <a:cubicBezTo>
                  <a:pt x="38" y="149"/>
                  <a:pt x="27" y="237"/>
                  <a:pt x="41" y="251"/>
                </a:cubicBezTo>
                <a:cubicBezTo>
                  <a:pt x="71" y="281"/>
                  <a:pt x="0" y="345"/>
                  <a:pt x="0" y="391"/>
                </a:cubicBezTo>
                <a:cubicBezTo>
                  <a:pt x="0" y="417"/>
                  <a:pt x="37" y="403"/>
                  <a:pt x="48" y="413"/>
                </a:cubicBezTo>
                <a:cubicBezTo>
                  <a:pt x="57" y="423"/>
                  <a:pt x="34" y="438"/>
                  <a:pt x="34" y="444"/>
                </a:cubicBezTo>
                <a:cubicBezTo>
                  <a:pt x="34" y="456"/>
                  <a:pt x="45" y="459"/>
                  <a:pt x="52" y="459"/>
                </a:cubicBezTo>
                <a:cubicBezTo>
                  <a:pt x="52" y="459"/>
                  <a:pt x="37" y="458"/>
                  <a:pt x="37" y="470"/>
                </a:cubicBezTo>
                <a:cubicBezTo>
                  <a:pt x="37" y="485"/>
                  <a:pt x="50" y="478"/>
                  <a:pt x="49" y="507"/>
                </a:cubicBezTo>
                <a:cubicBezTo>
                  <a:pt x="49" y="506"/>
                  <a:pt x="49" y="506"/>
                  <a:pt x="49" y="506"/>
                </a:cubicBezTo>
                <a:cubicBezTo>
                  <a:pt x="46" y="528"/>
                  <a:pt x="46" y="556"/>
                  <a:pt x="74" y="556"/>
                </a:cubicBezTo>
                <a:cubicBezTo>
                  <a:pt x="108" y="556"/>
                  <a:pt x="148" y="533"/>
                  <a:pt x="180" y="544"/>
                </a:cubicBezTo>
                <a:cubicBezTo>
                  <a:pt x="203" y="551"/>
                  <a:pt x="196" y="622"/>
                  <a:pt x="180" y="638"/>
                </a:cubicBezTo>
                <a:cubicBezTo>
                  <a:pt x="423" y="638"/>
                  <a:pt x="423" y="638"/>
                  <a:pt x="423" y="638"/>
                </a:cubicBezTo>
                <a:cubicBezTo>
                  <a:pt x="423" y="638"/>
                  <a:pt x="386" y="595"/>
                  <a:pt x="416" y="504"/>
                </a:cubicBezTo>
                <a:cubicBezTo>
                  <a:pt x="438" y="437"/>
                  <a:pt x="521" y="448"/>
                  <a:pt x="521" y="265"/>
                </a:cubicBezTo>
                <a:cubicBezTo>
                  <a:pt x="521" y="119"/>
                  <a:pt x="422" y="0"/>
                  <a:pt x="265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dirty="0">
              <a:latin typeface="Nuni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3787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1053"/>
          <p:cNvSpPr>
            <a:spLocks/>
          </p:cNvSpPr>
          <p:nvPr/>
        </p:nvSpPr>
        <p:spPr bwMode="auto">
          <a:xfrm flipH="1">
            <a:off x="2102105" y="954252"/>
            <a:ext cx="1821288" cy="1969869"/>
          </a:xfrm>
          <a:custGeom>
            <a:avLst/>
            <a:gdLst>
              <a:gd name="T0" fmla="*/ 265 w 521"/>
              <a:gd name="T1" fmla="*/ 0 h 638"/>
              <a:gd name="T2" fmla="*/ 54 w 521"/>
              <a:gd name="T3" fmla="*/ 117 h 638"/>
              <a:gd name="T4" fmla="*/ 41 w 521"/>
              <a:gd name="T5" fmla="*/ 251 h 638"/>
              <a:gd name="T6" fmla="*/ 0 w 521"/>
              <a:gd name="T7" fmla="*/ 391 h 638"/>
              <a:gd name="T8" fmla="*/ 48 w 521"/>
              <a:gd name="T9" fmla="*/ 413 h 638"/>
              <a:gd name="T10" fmla="*/ 34 w 521"/>
              <a:gd name="T11" fmla="*/ 444 h 638"/>
              <a:gd name="T12" fmla="*/ 52 w 521"/>
              <a:gd name="T13" fmla="*/ 459 h 638"/>
              <a:gd name="T14" fmla="*/ 37 w 521"/>
              <a:gd name="T15" fmla="*/ 470 h 638"/>
              <a:gd name="T16" fmla="*/ 49 w 521"/>
              <a:gd name="T17" fmla="*/ 507 h 638"/>
              <a:gd name="T18" fmla="*/ 49 w 521"/>
              <a:gd name="T19" fmla="*/ 506 h 638"/>
              <a:gd name="T20" fmla="*/ 74 w 521"/>
              <a:gd name="T21" fmla="*/ 556 h 638"/>
              <a:gd name="T22" fmla="*/ 180 w 521"/>
              <a:gd name="T23" fmla="*/ 544 h 638"/>
              <a:gd name="T24" fmla="*/ 180 w 521"/>
              <a:gd name="T25" fmla="*/ 638 h 638"/>
              <a:gd name="T26" fmla="*/ 423 w 521"/>
              <a:gd name="T27" fmla="*/ 638 h 638"/>
              <a:gd name="T28" fmla="*/ 416 w 521"/>
              <a:gd name="T29" fmla="*/ 504 h 638"/>
              <a:gd name="T30" fmla="*/ 521 w 521"/>
              <a:gd name="T31" fmla="*/ 265 h 638"/>
              <a:gd name="T32" fmla="*/ 265 w 521"/>
              <a:gd name="T33" fmla="*/ 0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1" h="638">
                <a:moveTo>
                  <a:pt x="265" y="0"/>
                </a:moveTo>
                <a:cubicBezTo>
                  <a:pt x="158" y="0"/>
                  <a:pt x="92" y="39"/>
                  <a:pt x="54" y="117"/>
                </a:cubicBezTo>
                <a:cubicBezTo>
                  <a:pt x="38" y="149"/>
                  <a:pt x="27" y="237"/>
                  <a:pt x="41" y="251"/>
                </a:cubicBezTo>
                <a:cubicBezTo>
                  <a:pt x="71" y="281"/>
                  <a:pt x="0" y="345"/>
                  <a:pt x="0" y="391"/>
                </a:cubicBezTo>
                <a:cubicBezTo>
                  <a:pt x="0" y="417"/>
                  <a:pt x="37" y="403"/>
                  <a:pt x="48" y="413"/>
                </a:cubicBezTo>
                <a:cubicBezTo>
                  <a:pt x="57" y="423"/>
                  <a:pt x="34" y="438"/>
                  <a:pt x="34" y="444"/>
                </a:cubicBezTo>
                <a:cubicBezTo>
                  <a:pt x="34" y="456"/>
                  <a:pt x="45" y="459"/>
                  <a:pt x="52" y="459"/>
                </a:cubicBezTo>
                <a:cubicBezTo>
                  <a:pt x="52" y="459"/>
                  <a:pt x="37" y="458"/>
                  <a:pt x="37" y="470"/>
                </a:cubicBezTo>
                <a:cubicBezTo>
                  <a:pt x="37" y="485"/>
                  <a:pt x="50" y="478"/>
                  <a:pt x="49" y="507"/>
                </a:cubicBezTo>
                <a:cubicBezTo>
                  <a:pt x="49" y="506"/>
                  <a:pt x="49" y="506"/>
                  <a:pt x="49" y="506"/>
                </a:cubicBezTo>
                <a:cubicBezTo>
                  <a:pt x="46" y="528"/>
                  <a:pt x="46" y="556"/>
                  <a:pt x="74" y="556"/>
                </a:cubicBezTo>
                <a:cubicBezTo>
                  <a:pt x="108" y="556"/>
                  <a:pt x="148" y="533"/>
                  <a:pt x="180" y="544"/>
                </a:cubicBezTo>
                <a:cubicBezTo>
                  <a:pt x="203" y="551"/>
                  <a:pt x="196" y="622"/>
                  <a:pt x="180" y="638"/>
                </a:cubicBezTo>
                <a:cubicBezTo>
                  <a:pt x="423" y="638"/>
                  <a:pt x="423" y="638"/>
                  <a:pt x="423" y="638"/>
                </a:cubicBezTo>
                <a:cubicBezTo>
                  <a:pt x="423" y="638"/>
                  <a:pt x="386" y="595"/>
                  <a:pt x="416" y="504"/>
                </a:cubicBezTo>
                <a:cubicBezTo>
                  <a:pt x="438" y="437"/>
                  <a:pt x="521" y="448"/>
                  <a:pt x="521" y="265"/>
                </a:cubicBezTo>
                <a:cubicBezTo>
                  <a:pt x="521" y="119"/>
                  <a:pt x="422" y="0"/>
                  <a:pt x="265" y="0"/>
                </a:cubicBezTo>
                <a:close/>
              </a:path>
            </a:pathLst>
          </a:custGeom>
          <a:solidFill>
            <a:srgbClr val="A50021"/>
          </a:solidFill>
          <a:ln>
            <a:solidFill>
              <a:schemeClr val="tx1"/>
            </a:solidFill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dirty="0">
              <a:latin typeface="Nunito Light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155900" y="4144117"/>
            <a:ext cx="6684386" cy="3123901"/>
            <a:chOff x="17155900" y="4144117"/>
            <a:chExt cx="6684386" cy="3123901"/>
          </a:xfrm>
          <a:solidFill>
            <a:schemeClr val="bg1"/>
          </a:solidFill>
        </p:grpSpPr>
        <p:sp>
          <p:nvSpPr>
            <p:cNvPr id="69" name="Oval 1044"/>
            <p:cNvSpPr>
              <a:spLocks noChangeArrowheads="1"/>
            </p:cNvSpPr>
            <p:nvPr/>
          </p:nvSpPr>
          <p:spPr bwMode="auto">
            <a:xfrm>
              <a:off x="20237414" y="5072383"/>
              <a:ext cx="296706" cy="29670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70" name="Oval 1045"/>
            <p:cNvSpPr>
              <a:spLocks noChangeArrowheads="1"/>
            </p:cNvSpPr>
            <p:nvPr/>
          </p:nvSpPr>
          <p:spPr bwMode="auto">
            <a:xfrm>
              <a:off x="22013420" y="5581024"/>
              <a:ext cx="330618" cy="32637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71" name="Oval 1046"/>
            <p:cNvSpPr>
              <a:spLocks noChangeArrowheads="1"/>
            </p:cNvSpPr>
            <p:nvPr/>
          </p:nvSpPr>
          <p:spPr bwMode="auto">
            <a:xfrm>
              <a:off x="21941361" y="4144117"/>
              <a:ext cx="330618" cy="3306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72" name="Oval 1047"/>
            <p:cNvSpPr>
              <a:spLocks noChangeArrowheads="1"/>
            </p:cNvSpPr>
            <p:nvPr/>
          </p:nvSpPr>
          <p:spPr bwMode="auto">
            <a:xfrm>
              <a:off x="23598681" y="5508968"/>
              <a:ext cx="241605" cy="2373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73" name="Oval 1048"/>
            <p:cNvSpPr>
              <a:spLocks noChangeArrowheads="1"/>
            </p:cNvSpPr>
            <p:nvPr/>
          </p:nvSpPr>
          <p:spPr bwMode="auto">
            <a:xfrm>
              <a:off x="18817459" y="5504729"/>
              <a:ext cx="241605" cy="24160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74" name="Oval 1049"/>
            <p:cNvSpPr>
              <a:spLocks noChangeArrowheads="1"/>
            </p:cNvSpPr>
            <p:nvPr/>
          </p:nvSpPr>
          <p:spPr bwMode="auto">
            <a:xfrm>
              <a:off x="20245891" y="4169548"/>
              <a:ext cx="279754" cy="2797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75" name="Oval 1050"/>
            <p:cNvSpPr>
              <a:spLocks noChangeArrowheads="1"/>
            </p:cNvSpPr>
            <p:nvPr/>
          </p:nvSpPr>
          <p:spPr bwMode="auto">
            <a:xfrm>
              <a:off x="17155900" y="6365181"/>
              <a:ext cx="241605" cy="2373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76" name="Oval 1051"/>
            <p:cNvSpPr>
              <a:spLocks noChangeArrowheads="1"/>
            </p:cNvSpPr>
            <p:nvPr/>
          </p:nvSpPr>
          <p:spPr bwMode="auto">
            <a:xfrm>
              <a:off x="22632266" y="7026413"/>
              <a:ext cx="233127" cy="24160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77" name="Oval 1052"/>
            <p:cNvSpPr>
              <a:spLocks noChangeArrowheads="1"/>
            </p:cNvSpPr>
            <p:nvPr/>
          </p:nvSpPr>
          <p:spPr bwMode="auto">
            <a:xfrm>
              <a:off x="17575528" y="4661234"/>
              <a:ext cx="237366" cy="2373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0A441AF-BA12-4B3A-BCA1-B61C8EDE9C2E}"/>
              </a:ext>
            </a:extLst>
          </p:cNvPr>
          <p:cNvSpPr/>
          <p:nvPr/>
        </p:nvSpPr>
        <p:spPr>
          <a:xfrm>
            <a:off x="3852005" y="2598620"/>
            <a:ext cx="7433858" cy="1757683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 PENELITIAN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D91873-22F3-4F2E-B3B9-39DF7FF909C8}"/>
              </a:ext>
            </a:extLst>
          </p:cNvPr>
          <p:cNvSpPr/>
          <p:nvPr/>
        </p:nvSpPr>
        <p:spPr>
          <a:xfrm>
            <a:off x="3852004" y="8056968"/>
            <a:ext cx="7433858" cy="1757683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MANFAAT PENELITIAN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068BD01-C4DA-49EF-9085-E2926231E7E1}"/>
              </a:ext>
            </a:extLst>
          </p:cNvPr>
          <p:cNvSpPr/>
          <p:nvPr/>
        </p:nvSpPr>
        <p:spPr>
          <a:xfrm>
            <a:off x="11285862" y="3053571"/>
            <a:ext cx="2720339" cy="847779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CE15ED-A02D-4D24-B7AB-81A701B8D40F}"/>
              </a:ext>
            </a:extLst>
          </p:cNvPr>
          <p:cNvSpPr/>
          <p:nvPr/>
        </p:nvSpPr>
        <p:spPr>
          <a:xfrm>
            <a:off x="14006202" y="1683114"/>
            <a:ext cx="9592479" cy="5187768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lvl="0" indent="-514350" algn="just">
              <a:buFont typeface="+mj-lt"/>
              <a:buAutoNum type="arabicPeriod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pengaruh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 pada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MKNN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genetika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id-ID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akurasi yang dihasilkan oleh optimasi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pada MKNN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genetika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id-ID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akurasi yang dihasilkan oleh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MKNN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GMKNN pada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181FF91-C885-473C-B6D0-33BD36F772E0}"/>
              </a:ext>
            </a:extLst>
          </p:cNvPr>
          <p:cNvSpPr/>
          <p:nvPr/>
        </p:nvSpPr>
        <p:spPr>
          <a:xfrm>
            <a:off x="11285864" y="8540332"/>
            <a:ext cx="2720338" cy="847779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53A32E-9900-4B77-B0C1-0A43EAE0DC55}"/>
              </a:ext>
            </a:extLst>
          </p:cNvPr>
          <p:cNvSpPr/>
          <p:nvPr/>
        </p:nvSpPr>
        <p:spPr>
          <a:xfrm>
            <a:off x="14006201" y="7325833"/>
            <a:ext cx="9592480" cy="6047267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Masyarakat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tentang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gambaran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optimasi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 pada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MKNN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genetika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Blues, Classical, Country, Gospel, Hip-hop, Jazz, Metal, Pop, Reggae, Rock, EDM, Funk, R&amp;B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Soul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audio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Penulis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penulis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keseluruhan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optimasi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pada MKNN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genetika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diajukan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Keilmuan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MKNN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GMKNN pada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lain yang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karakteristik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Freeform 1053">
            <a:extLst>
              <a:ext uri="{FF2B5EF4-FFF2-40B4-BE49-F238E27FC236}">
                <a16:creationId xmlns:a16="http://schemas.microsoft.com/office/drawing/2014/main" id="{557922A8-38EF-4F5D-9B42-6801F4959188}"/>
              </a:ext>
            </a:extLst>
          </p:cNvPr>
          <p:cNvSpPr>
            <a:spLocks/>
          </p:cNvSpPr>
          <p:nvPr/>
        </p:nvSpPr>
        <p:spPr bwMode="auto">
          <a:xfrm flipH="1">
            <a:off x="2039194" y="6522081"/>
            <a:ext cx="1812808" cy="2044015"/>
          </a:xfrm>
          <a:custGeom>
            <a:avLst/>
            <a:gdLst>
              <a:gd name="T0" fmla="*/ 265 w 521"/>
              <a:gd name="T1" fmla="*/ 0 h 638"/>
              <a:gd name="T2" fmla="*/ 54 w 521"/>
              <a:gd name="T3" fmla="*/ 117 h 638"/>
              <a:gd name="T4" fmla="*/ 41 w 521"/>
              <a:gd name="T5" fmla="*/ 251 h 638"/>
              <a:gd name="T6" fmla="*/ 0 w 521"/>
              <a:gd name="T7" fmla="*/ 391 h 638"/>
              <a:gd name="T8" fmla="*/ 48 w 521"/>
              <a:gd name="T9" fmla="*/ 413 h 638"/>
              <a:gd name="T10" fmla="*/ 34 w 521"/>
              <a:gd name="T11" fmla="*/ 444 h 638"/>
              <a:gd name="T12" fmla="*/ 52 w 521"/>
              <a:gd name="T13" fmla="*/ 459 h 638"/>
              <a:gd name="T14" fmla="*/ 37 w 521"/>
              <a:gd name="T15" fmla="*/ 470 h 638"/>
              <a:gd name="T16" fmla="*/ 49 w 521"/>
              <a:gd name="T17" fmla="*/ 507 h 638"/>
              <a:gd name="T18" fmla="*/ 49 w 521"/>
              <a:gd name="T19" fmla="*/ 506 h 638"/>
              <a:gd name="T20" fmla="*/ 74 w 521"/>
              <a:gd name="T21" fmla="*/ 556 h 638"/>
              <a:gd name="T22" fmla="*/ 180 w 521"/>
              <a:gd name="T23" fmla="*/ 544 h 638"/>
              <a:gd name="T24" fmla="*/ 180 w 521"/>
              <a:gd name="T25" fmla="*/ 638 h 638"/>
              <a:gd name="T26" fmla="*/ 423 w 521"/>
              <a:gd name="T27" fmla="*/ 638 h 638"/>
              <a:gd name="T28" fmla="*/ 416 w 521"/>
              <a:gd name="T29" fmla="*/ 504 h 638"/>
              <a:gd name="T30" fmla="*/ 521 w 521"/>
              <a:gd name="T31" fmla="*/ 265 h 638"/>
              <a:gd name="T32" fmla="*/ 265 w 521"/>
              <a:gd name="T33" fmla="*/ 0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1" h="638">
                <a:moveTo>
                  <a:pt x="265" y="0"/>
                </a:moveTo>
                <a:cubicBezTo>
                  <a:pt x="158" y="0"/>
                  <a:pt x="92" y="39"/>
                  <a:pt x="54" y="117"/>
                </a:cubicBezTo>
                <a:cubicBezTo>
                  <a:pt x="38" y="149"/>
                  <a:pt x="27" y="237"/>
                  <a:pt x="41" y="251"/>
                </a:cubicBezTo>
                <a:cubicBezTo>
                  <a:pt x="71" y="281"/>
                  <a:pt x="0" y="345"/>
                  <a:pt x="0" y="391"/>
                </a:cubicBezTo>
                <a:cubicBezTo>
                  <a:pt x="0" y="417"/>
                  <a:pt x="37" y="403"/>
                  <a:pt x="48" y="413"/>
                </a:cubicBezTo>
                <a:cubicBezTo>
                  <a:pt x="57" y="423"/>
                  <a:pt x="34" y="438"/>
                  <a:pt x="34" y="444"/>
                </a:cubicBezTo>
                <a:cubicBezTo>
                  <a:pt x="34" y="456"/>
                  <a:pt x="45" y="459"/>
                  <a:pt x="52" y="459"/>
                </a:cubicBezTo>
                <a:cubicBezTo>
                  <a:pt x="52" y="459"/>
                  <a:pt x="37" y="458"/>
                  <a:pt x="37" y="470"/>
                </a:cubicBezTo>
                <a:cubicBezTo>
                  <a:pt x="37" y="485"/>
                  <a:pt x="50" y="478"/>
                  <a:pt x="49" y="507"/>
                </a:cubicBezTo>
                <a:cubicBezTo>
                  <a:pt x="49" y="506"/>
                  <a:pt x="49" y="506"/>
                  <a:pt x="49" y="506"/>
                </a:cubicBezTo>
                <a:cubicBezTo>
                  <a:pt x="46" y="528"/>
                  <a:pt x="46" y="556"/>
                  <a:pt x="74" y="556"/>
                </a:cubicBezTo>
                <a:cubicBezTo>
                  <a:pt x="108" y="556"/>
                  <a:pt x="148" y="533"/>
                  <a:pt x="180" y="544"/>
                </a:cubicBezTo>
                <a:cubicBezTo>
                  <a:pt x="203" y="551"/>
                  <a:pt x="196" y="622"/>
                  <a:pt x="180" y="638"/>
                </a:cubicBezTo>
                <a:cubicBezTo>
                  <a:pt x="423" y="638"/>
                  <a:pt x="423" y="638"/>
                  <a:pt x="423" y="638"/>
                </a:cubicBezTo>
                <a:cubicBezTo>
                  <a:pt x="423" y="638"/>
                  <a:pt x="386" y="595"/>
                  <a:pt x="416" y="504"/>
                </a:cubicBezTo>
                <a:cubicBezTo>
                  <a:pt x="438" y="437"/>
                  <a:pt x="521" y="448"/>
                  <a:pt x="521" y="265"/>
                </a:cubicBezTo>
                <a:cubicBezTo>
                  <a:pt x="521" y="119"/>
                  <a:pt x="422" y="0"/>
                  <a:pt x="265" y="0"/>
                </a:cubicBezTo>
                <a:close/>
              </a:path>
            </a:pathLst>
          </a:custGeom>
          <a:solidFill>
            <a:srgbClr val="FF0066"/>
          </a:solidFill>
          <a:ln>
            <a:solidFill>
              <a:srgbClr val="FF0066"/>
            </a:solidFill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dirty="0">
              <a:latin typeface="Nuni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4915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1F73B50B-87C9-4686-A6B4-BFF15AA50443}"/>
              </a:ext>
            </a:extLst>
          </p:cNvPr>
          <p:cNvSpPr/>
          <p:nvPr/>
        </p:nvSpPr>
        <p:spPr>
          <a:xfrm>
            <a:off x="7739742" y="2122715"/>
            <a:ext cx="15479487" cy="7609114"/>
          </a:xfrm>
          <a:prstGeom prst="horizontalScroll">
            <a:avLst/>
          </a:prstGeom>
          <a:gradFill>
            <a:gsLst>
              <a:gs pos="30000">
                <a:schemeClr val="accent5"/>
              </a:gs>
              <a:gs pos="1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00" dirty="0">
                <a:ln w="7620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BAB  2</a:t>
            </a:r>
          </a:p>
        </p:txBody>
      </p:sp>
    </p:spTree>
    <p:extLst>
      <p:ext uri="{BB962C8B-B14F-4D97-AF65-F5344CB8AC3E}">
        <p14:creationId xmlns:p14="http://schemas.microsoft.com/office/powerpoint/2010/main" val="4163378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762185-86B7-4C9E-AD0A-7E945104471F}"/>
              </a:ext>
            </a:extLst>
          </p:cNvPr>
          <p:cNvSpPr txBox="1"/>
          <p:nvPr/>
        </p:nvSpPr>
        <p:spPr>
          <a:xfrm>
            <a:off x="5886450" y="3400425"/>
            <a:ext cx="982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1.  </a:t>
            </a:r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Regresi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 Poisson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15A60E3-F79B-4BCD-8519-F6CD32B03EBF}"/>
                  </a:ext>
                </a:extLst>
              </p:cNvPr>
              <p:cNvSpPr/>
              <p:nvPr/>
            </p:nvSpPr>
            <p:spPr>
              <a:xfrm>
                <a:off x="5172075" y="4363196"/>
                <a:ext cx="17630775" cy="7691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540385" algn="just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en-US" sz="320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Regresi</a:t>
                </a:r>
                <a:r>
                  <a:rPr lang="en-US" sz="32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Poisson </a:t>
                </a:r>
                <a:r>
                  <a:rPr lang="en-US" sz="320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menyatakan</a:t>
                </a:r>
                <a:r>
                  <a:rPr lang="en-US" sz="32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hubungan</a:t>
                </a:r>
                <a:r>
                  <a:rPr lang="en-US" sz="32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antara</a:t>
                </a:r>
                <a:r>
                  <a:rPr lang="en-US" sz="32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variabel</a:t>
                </a:r>
                <a:r>
                  <a:rPr lang="en-US" sz="32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bebas</a:t>
                </a:r>
                <a:r>
                  <a:rPr lang="en-US" sz="32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dengan</a:t>
                </a:r>
                <a:r>
                  <a:rPr lang="en-US" sz="32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variabel</a:t>
                </a:r>
                <a:r>
                  <a:rPr lang="en-US" sz="32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respon</a:t>
                </a:r>
                <a:r>
                  <a:rPr lang="en-US" sz="32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320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dengan</a:t>
                </a:r>
                <a:r>
                  <a:rPr lang="en-US" sz="32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variabel</a:t>
                </a:r>
                <a:r>
                  <a:rPr lang="en-US" sz="32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respon</a:t>
                </a:r>
                <a:r>
                  <a:rPr lang="en-US" sz="32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yang </a:t>
                </a:r>
                <a:r>
                  <a:rPr lang="en-US" sz="320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berbentuk</a:t>
                </a:r>
                <a:r>
                  <a:rPr lang="en-US" sz="32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data </a:t>
                </a:r>
                <a:r>
                  <a:rPr lang="en-US" sz="320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diskret</a:t>
                </a:r>
                <a:r>
                  <a:rPr lang="en-US" sz="32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320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Regresi</a:t>
                </a:r>
                <a:r>
                  <a:rPr lang="en-US" sz="32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Poisson </a:t>
                </a:r>
                <a:r>
                  <a:rPr lang="en-US" sz="320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mempunyai</a:t>
                </a:r>
                <a:r>
                  <a:rPr lang="en-US" sz="32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asumsi</a:t>
                </a:r>
                <a:r>
                  <a:rPr lang="en-US" sz="32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E</m:t>
                    </m:r>
                    <m:r>
                      <a:rPr lang="en-US" sz="32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𝑉𝑎𝑟</m:t>
                    </m:r>
                    <m:r>
                      <a:rPr lang="en-US" sz="3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3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3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</a:t>
                </a:r>
              </a:p>
              <a:p>
                <a:pPr marL="457200" indent="540385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Model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regresi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Poisson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adalah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:</a:t>
                </a:r>
              </a:p>
              <a:p>
                <a:pPr marL="457200" indent="540385" algn="just">
                  <a:lnSpc>
                    <a:spcPct val="20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            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</a:t>
                </a:r>
              </a:p>
              <a:p>
                <a:pPr marL="457200" indent="540385" algn="just">
                  <a:lnSpc>
                    <a:spcPct val="200000"/>
                  </a:lnSpc>
                </a:pP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Dalam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regresi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Poisson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terdapat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dua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fungsi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penghubung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yang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sering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digunakan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yaitu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fungsi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penghubung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identitas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dan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fungsi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penghubung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log.</a:t>
                </a:r>
              </a:p>
              <a:p>
                <a:pPr marL="457200" indent="540385" algn="just">
                  <a:lnSpc>
                    <a:spcPct val="200000"/>
                  </a:lnSpc>
                  <a:spcAft>
                    <a:spcPts val="0"/>
                  </a:spcAft>
                </a:pPr>
                <a:endParaRPr lang="en-US" sz="2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15A60E3-F79B-4BCD-8519-F6CD32B03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075" y="4363196"/>
                <a:ext cx="17630775" cy="7691914"/>
              </a:xfrm>
              <a:prstGeom prst="rect">
                <a:avLst/>
              </a:prstGeom>
              <a:blipFill>
                <a:blip r:embed="rId2"/>
                <a:stretch>
                  <a:fillRect r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737748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0A5348-AFDE-4384-B335-A45F3F00BFBD}"/>
              </a:ext>
            </a:extLst>
          </p:cNvPr>
          <p:cNvSpPr/>
          <p:nvPr/>
        </p:nvSpPr>
        <p:spPr>
          <a:xfrm>
            <a:off x="4839712" y="2906813"/>
            <a:ext cx="17150849" cy="1496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200000"/>
              </a:lnSpc>
              <a:spcAft>
                <a:spcPts val="0"/>
              </a:spcAft>
            </a:pP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 </a:t>
            </a:r>
            <a:r>
              <a:rPr lang="en-US" sz="5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Penaksiran</a:t>
            </a: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Parameter Model </a:t>
            </a:r>
            <a:r>
              <a:rPr lang="en-US" sz="5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Regresi</a:t>
            </a: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Poisson</a:t>
            </a:r>
            <a:endParaRPr lang="en-US" sz="54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F5857A4-10F1-409B-8916-8C25E31DAB1B}"/>
                  </a:ext>
                </a:extLst>
              </p:cNvPr>
              <p:cNvSpPr/>
              <p:nvPr/>
            </p:nvSpPr>
            <p:spPr>
              <a:xfrm>
                <a:off x="5808663" y="4403313"/>
                <a:ext cx="17937162" cy="99436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250000"/>
                  </a:lnSpc>
                </a:pP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	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Penaksiran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model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regresi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Poisson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menggunakan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metode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penaksiran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kemungkinan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maksimum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Metode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tersebut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menaksirkan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parameter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dengan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mencari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turunan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parsial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fungsi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kemungkinan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terhadap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parameter yang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ditaksir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Metode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yang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dapat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digunakan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untuk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penaksiran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kemungkinan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maksimum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pada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regresi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Poisson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yaitu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dengan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pendekatan</a:t>
                </a:r>
                <a:r>
                  <a:rPr lang="en-US" sz="3200" i="1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Iteratively Reweighted Least Square 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(IRWLS).</a:t>
                </a:r>
              </a:p>
              <a:p>
                <a:pPr algn="just">
                  <a:lnSpc>
                    <a:spcPct val="250000"/>
                  </a:lnSpc>
                </a:pP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Fungsi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kemungkinan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maksimum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yang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digunakan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adalah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limLoc m:val="subSup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∏"/>
                            <m:limLoc m:val="subSup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−[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  <m:r>
                              <a:rPr lang="en-US" sz="360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  <m:r>
                      <a:rPr lang="en-US" sz="3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∏"/>
                            <m:limLoc m:val="subSup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limLoc m:val="subSup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80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F5857A4-10F1-409B-8916-8C25E31DA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663" y="4403313"/>
                <a:ext cx="17937162" cy="9943620"/>
              </a:xfrm>
              <a:prstGeom prst="rect">
                <a:avLst/>
              </a:prstGeom>
              <a:blipFill>
                <a:blip r:embed="rId2"/>
                <a:stretch>
                  <a:fillRect l="-884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638513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D37B4F-0D65-42AE-A4F3-D8A7BEBDD7B9}"/>
              </a:ext>
            </a:extLst>
          </p:cNvPr>
          <p:cNvSpPr/>
          <p:nvPr/>
        </p:nvSpPr>
        <p:spPr>
          <a:xfrm>
            <a:off x="5521849" y="3411319"/>
            <a:ext cx="154580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Penaksiran</a:t>
            </a: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Parameter Model </a:t>
            </a:r>
            <a:r>
              <a:rPr lang="en-US" sz="5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Regresi</a:t>
            </a:r>
            <a:r>
              <a:rPr lang="en-US" sz="5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Poisson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2AC59FD-2748-4B93-B7C2-CCDF9643BE25}"/>
                  </a:ext>
                </a:extLst>
              </p:cNvPr>
              <p:cNvSpPr/>
              <p:nvPr/>
            </p:nvSpPr>
            <p:spPr>
              <a:xfrm>
                <a:off x="5780088" y="4334649"/>
                <a:ext cx="16765587" cy="92239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Selanjutnya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untuk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menduga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parameter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dari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baseline="-25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dengan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menggunakan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metode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kemungkinan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maksimum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dapat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dinyatatakan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sebagai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berikut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</a:t>
                </a:r>
                <a:endParaRPr lang="en-US" sz="32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540385" algn="ctr">
                  <a:lnSpc>
                    <a:spcPct val="20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;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;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;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!.</m:t>
                                    </m:r>
                                  </m:e>
                                </m:func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	  (2.14)</a:t>
                </a:r>
                <a:endParaRPr lang="en-US" sz="32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indent="540385" algn="just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Penduga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maksimum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dari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regresi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Poisson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akan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didapatkan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dengan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mendiferensialkan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;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secara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parsial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terhadap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selanjutnya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;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 </m:t>
                    </m:r>
                  </m:oMath>
                </a14:m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sebagai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berikut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</a:t>
                </a:r>
                <a:endParaRPr lang="en-US" sz="32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indent="540385" algn="ctr">
                  <a:lnSpc>
                    <a:spcPct val="20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;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							  (2.15)</a:t>
                </a:r>
                <a:endParaRPr lang="en-US" sz="32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Dengan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demikian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diperoleh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model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regresi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Poisson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sebagai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berikut</a:t>
                </a:r>
                <a:r>
                  <a:rPr lang="en-US" sz="3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</a:t>
                </a:r>
                <a:endParaRPr lang="en-US" sz="32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2AC59FD-2748-4B93-B7C2-CCDF9643BE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088" y="4334649"/>
                <a:ext cx="16765587" cy="9223935"/>
              </a:xfrm>
              <a:prstGeom prst="rect">
                <a:avLst/>
              </a:prstGeom>
              <a:blipFill>
                <a:blip r:embed="rId2"/>
                <a:stretch>
                  <a:fillRect l="-909" r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419032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29976</TotalTime>
  <Words>758</Words>
  <Application>Microsoft Office PowerPoint</Application>
  <PresentationFormat>Custom</PresentationFormat>
  <Paragraphs>168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Arial Rounded MT Bold</vt:lpstr>
      <vt:lpstr>Avenir Next Cyr W04 Demi</vt:lpstr>
      <vt:lpstr>Avenir Next Cyr W04 Regular</vt:lpstr>
      <vt:lpstr>Calibri</vt:lpstr>
      <vt:lpstr>Cambria Math</vt:lpstr>
      <vt:lpstr>Century Schoolbook</vt:lpstr>
      <vt:lpstr>Corbel</vt:lpstr>
      <vt:lpstr>MYingHei_18030_C-MediumHWL</vt:lpstr>
      <vt:lpstr>Nunito Light</vt:lpstr>
      <vt:lpstr>Rage Italic</vt:lpstr>
      <vt:lpstr>Times New Roman</vt:lpstr>
      <vt:lpstr>Feathered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Designed by Slidesmash</dc:title>
  <dc:subject/>
  <dc:creator>Designed by Slidesmash</dc:creator>
  <cp:keywords/>
  <dc:description/>
  <cp:lastModifiedBy>Made Wardana</cp:lastModifiedBy>
  <cp:revision>5879</cp:revision>
  <dcterms:created xsi:type="dcterms:W3CDTF">2014-11-12T21:47:38Z</dcterms:created>
  <dcterms:modified xsi:type="dcterms:W3CDTF">2020-05-14T13:19:16Z</dcterms:modified>
  <cp:category/>
</cp:coreProperties>
</file>