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7" r:id="rId3"/>
    <p:sldId id="265" r:id="rId4"/>
    <p:sldId id="263" r:id="rId5"/>
    <p:sldId id="264" r:id="rId6"/>
    <p:sldId id="256" r:id="rId7"/>
    <p:sldId id="257" r:id="rId8"/>
    <p:sldId id="258" r:id="rId9"/>
    <p:sldId id="259" r:id="rId10"/>
    <p:sldId id="260" r:id="rId11"/>
    <p:sldId id="261" r:id="rId12"/>
    <p:sldId id="266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905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56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443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59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28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44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495773B3-D6CE-453B-96D1-E95DF6122C37}"/>
              </a:ext>
            </a:extLst>
          </p:cNvPr>
          <p:cNvSpPr>
            <a:spLocks/>
          </p:cNvSpPr>
          <p:nvPr/>
        </p:nvSpPr>
        <p:spPr bwMode="auto">
          <a:xfrm rot="6784963">
            <a:off x="263074" y="-1763118"/>
            <a:ext cx="12000464" cy="14194238"/>
          </a:xfrm>
          <a:custGeom>
            <a:avLst/>
            <a:gdLst>
              <a:gd name="T0" fmla="*/ 1166 w 2492"/>
              <a:gd name="T1" fmla="*/ 2419 h 3315"/>
              <a:gd name="T2" fmla="*/ 243 w 2492"/>
              <a:gd name="T3" fmla="*/ 912 h 3315"/>
              <a:gd name="T4" fmla="*/ 449 w 2492"/>
              <a:gd name="T5" fmla="*/ 15 h 3315"/>
              <a:gd name="T6" fmla="*/ 766 w 2492"/>
              <a:gd name="T7" fmla="*/ 302 h 3315"/>
              <a:gd name="T8" fmla="*/ 1651 w 2492"/>
              <a:gd name="T9" fmla="*/ 481 h 3315"/>
              <a:gd name="T10" fmla="*/ 2239 w 2492"/>
              <a:gd name="T11" fmla="*/ 1238 h 3315"/>
              <a:gd name="T12" fmla="*/ 2186 w 2492"/>
              <a:gd name="T13" fmla="*/ 2201 h 3315"/>
              <a:gd name="T14" fmla="*/ 2165 w 2492"/>
              <a:gd name="T15" fmla="*/ 2928 h 3315"/>
              <a:gd name="T16" fmla="*/ 1400 w 2492"/>
              <a:gd name="T17" fmla="*/ 3100 h 3315"/>
              <a:gd name="T18" fmla="*/ 1166 w 2492"/>
              <a:gd name="T19" fmla="*/ 2419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2" h="3315">
                <a:moveTo>
                  <a:pt x="1166" y="2419"/>
                </a:moveTo>
                <a:cubicBezTo>
                  <a:pt x="1505" y="1277"/>
                  <a:pt x="486" y="1533"/>
                  <a:pt x="243" y="912"/>
                </a:cubicBezTo>
                <a:cubicBezTo>
                  <a:pt x="0" y="292"/>
                  <a:pt x="291" y="31"/>
                  <a:pt x="449" y="15"/>
                </a:cubicBezTo>
                <a:cubicBezTo>
                  <a:pt x="607" y="0"/>
                  <a:pt x="716" y="54"/>
                  <a:pt x="766" y="302"/>
                </a:cubicBezTo>
                <a:cubicBezTo>
                  <a:pt x="817" y="551"/>
                  <a:pt x="1312" y="508"/>
                  <a:pt x="1651" y="481"/>
                </a:cubicBezTo>
                <a:cubicBezTo>
                  <a:pt x="1989" y="454"/>
                  <a:pt x="2492" y="733"/>
                  <a:pt x="2239" y="1238"/>
                </a:cubicBezTo>
                <a:cubicBezTo>
                  <a:pt x="1986" y="1743"/>
                  <a:pt x="2000" y="1716"/>
                  <a:pt x="2186" y="2201"/>
                </a:cubicBezTo>
                <a:cubicBezTo>
                  <a:pt x="2372" y="2685"/>
                  <a:pt x="2165" y="2928"/>
                  <a:pt x="2165" y="2928"/>
                </a:cubicBezTo>
                <a:cubicBezTo>
                  <a:pt x="2165" y="2928"/>
                  <a:pt x="1791" y="3315"/>
                  <a:pt x="1400" y="3100"/>
                </a:cubicBezTo>
                <a:cubicBezTo>
                  <a:pt x="1008" y="2885"/>
                  <a:pt x="1166" y="2419"/>
                  <a:pt x="1166" y="2419"/>
                </a:cubicBezTo>
                <a:close/>
              </a:path>
            </a:pathLst>
          </a:custGeom>
          <a:gradFill>
            <a:gsLst>
              <a:gs pos="0">
                <a:srgbClr val="80DEDE"/>
              </a:gs>
              <a:gs pos="53500">
                <a:srgbClr val="85C1E7"/>
              </a:gs>
              <a:gs pos="100000">
                <a:srgbClr val="878CFF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49D9CCDB-CAB7-4554-8B96-AF649D96074D}"/>
              </a:ext>
            </a:extLst>
          </p:cNvPr>
          <p:cNvSpPr>
            <a:spLocks/>
          </p:cNvSpPr>
          <p:nvPr/>
        </p:nvSpPr>
        <p:spPr bwMode="auto">
          <a:xfrm rot="18086071">
            <a:off x="1908006" y="-2416012"/>
            <a:ext cx="15306690" cy="20242423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15844E15-7463-4C39-9A45-B2A35B7FD5CD}"/>
              </a:ext>
            </a:extLst>
          </p:cNvPr>
          <p:cNvSpPr>
            <a:spLocks/>
          </p:cNvSpPr>
          <p:nvPr/>
        </p:nvSpPr>
        <p:spPr bwMode="auto">
          <a:xfrm rot="18086071">
            <a:off x="3228589" y="-2804065"/>
            <a:ext cx="13232793" cy="19051078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bg1"/>
          </a:solidFill>
          <a:effectLst>
            <a:outerShdw blurRad="673100" dist="228600" dir="2700000" algn="tl" rotWithShape="0">
              <a:prstClr val="black">
                <a:alpha val="11000"/>
              </a:prstClr>
            </a:outerShdw>
          </a:effectLst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044" y="1709738"/>
            <a:ext cx="7048405" cy="2852737"/>
          </a:xfrm>
        </p:spPr>
        <p:txBody>
          <a:bodyPr anchor="b"/>
          <a:lstStyle>
            <a:lvl1pPr>
              <a:defRPr sz="6000">
                <a:gradFill flip="none" rotWithShape="1">
                  <a:gsLst>
                    <a:gs pos="0">
                      <a:srgbClr val="872CE5"/>
                    </a:gs>
                    <a:gs pos="100000">
                      <a:srgbClr val="71B0DE"/>
                    </a:gs>
                  </a:gsLst>
                  <a:lin ang="18900000" scaled="1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9044" y="4589463"/>
            <a:ext cx="70484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495773B3-D6CE-453B-96D1-E95DF6122C37}"/>
              </a:ext>
            </a:extLst>
          </p:cNvPr>
          <p:cNvSpPr>
            <a:spLocks/>
          </p:cNvSpPr>
          <p:nvPr/>
        </p:nvSpPr>
        <p:spPr bwMode="auto">
          <a:xfrm rot="3130031">
            <a:off x="-3861815" y="-235969"/>
            <a:ext cx="7345269" cy="9596888"/>
          </a:xfrm>
          <a:custGeom>
            <a:avLst/>
            <a:gdLst>
              <a:gd name="T0" fmla="*/ 1166 w 2492"/>
              <a:gd name="T1" fmla="*/ 2419 h 3315"/>
              <a:gd name="T2" fmla="*/ 243 w 2492"/>
              <a:gd name="T3" fmla="*/ 912 h 3315"/>
              <a:gd name="T4" fmla="*/ 449 w 2492"/>
              <a:gd name="T5" fmla="*/ 15 h 3315"/>
              <a:gd name="T6" fmla="*/ 766 w 2492"/>
              <a:gd name="T7" fmla="*/ 302 h 3315"/>
              <a:gd name="T8" fmla="*/ 1651 w 2492"/>
              <a:gd name="T9" fmla="*/ 481 h 3315"/>
              <a:gd name="T10" fmla="*/ 2239 w 2492"/>
              <a:gd name="T11" fmla="*/ 1238 h 3315"/>
              <a:gd name="T12" fmla="*/ 2186 w 2492"/>
              <a:gd name="T13" fmla="*/ 2201 h 3315"/>
              <a:gd name="T14" fmla="*/ 2165 w 2492"/>
              <a:gd name="T15" fmla="*/ 2928 h 3315"/>
              <a:gd name="T16" fmla="*/ 1400 w 2492"/>
              <a:gd name="T17" fmla="*/ 3100 h 3315"/>
              <a:gd name="T18" fmla="*/ 1166 w 2492"/>
              <a:gd name="T19" fmla="*/ 2419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2" h="3315">
                <a:moveTo>
                  <a:pt x="1166" y="2419"/>
                </a:moveTo>
                <a:cubicBezTo>
                  <a:pt x="1505" y="1277"/>
                  <a:pt x="486" y="1533"/>
                  <a:pt x="243" y="912"/>
                </a:cubicBezTo>
                <a:cubicBezTo>
                  <a:pt x="0" y="292"/>
                  <a:pt x="291" y="31"/>
                  <a:pt x="449" y="15"/>
                </a:cubicBezTo>
                <a:cubicBezTo>
                  <a:pt x="607" y="0"/>
                  <a:pt x="716" y="54"/>
                  <a:pt x="766" y="302"/>
                </a:cubicBezTo>
                <a:cubicBezTo>
                  <a:pt x="817" y="551"/>
                  <a:pt x="1312" y="508"/>
                  <a:pt x="1651" y="481"/>
                </a:cubicBezTo>
                <a:cubicBezTo>
                  <a:pt x="1989" y="454"/>
                  <a:pt x="2492" y="733"/>
                  <a:pt x="2239" y="1238"/>
                </a:cubicBezTo>
                <a:cubicBezTo>
                  <a:pt x="1986" y="1743"/>
                  <a:pt x="2000" y="1716"/>
                  <a:pt x="2186" y="2201"/>
                </a:cubicBezTo>
                <a:cubicBezTo>
                  <a:pt x="2372" y="2685"/>
                  <a:pt x="2165" y="2928"/>
                  <a:pt x="2165" y="2928"/>
                </a:cubicBezTo>
                <a:cubicBezTo>
                  <a:pt x="2165" y="2928"/>
                  <a:pt x="1791" y="3315"/>
                  <a:pt x="1400" y="3100"/>
                </a:cubicBezTo>
                <a:cubicBezTo>
                  <a:pt x="1008" y="2885"/>
                  <a:pt x="1166" y="2419"/>
                  <a:pt x="1166" y="2419"/>
                </a:cubicBezTo>
                <a:close/>
              </a:path>
            </a:pathLst>
          </a:custGeom>
          <a:gradFill>
            <a:gsLst>
              <a:gs pos="0">
                <a:srgbClr val="80DEDE"/>
              </a:gs>
              <a:gs pos="53500">
                <a:srgbClr val="85C1E7"/>
              </a:gs>
              <a:gs pos="100000">
                <a:srgbClr val="878CFF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49D9CCDB-CAB7-4554-8B96-AF649D96074D}"/>
              </a:ext>
            </a:extLst>
          </p:cNvPr>
          <p:cNvSpPr>
            <a:spLocks/>
          </p:cNvSpPr>
          <p:nvPr/>
        </p:nvSpPr>
        <p:spPr bwMode="auto">
          <a:xfrm rot="3130031">
            <a:off x="-3605329" y="-1090190"/>
            <a:ext cx="7415807" cy="8961515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15844E15-7463-4C39-9A45-B2A35B7FD5CD}"/>
              </a:ext>
            </a:extLst>
          </p:cNvPr>
          <p:cNvSpPr>
            <a:spLocks/>
          </p:cNvSpPr>
          <p:nvPr/>
        </p:nvSpPr>
        <p:spPr bwMode="auto">
          <a:xfrm rot="3130031">
            <a:off x="-2591506" y="-594102"/>
            <a:ext cx="6411043" cy="8434094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6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9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75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5744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8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11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0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7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633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28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466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88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83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38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882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54E1-76F4-403F-90F2-5D445EC74EF4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7482-48C5-4BE3-A391-7CE972FDD7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956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 flip="none" rotWithShape="1">
            <a:gsLst>
              <a:gs pos="0">
                <a:srgbClr val="872CE5"/>
              </a:gs>
              <a:gs pos="100000">
                <a:srgbClr val="71B0DE"/>
              </a:gs>
            </a:gsLst>
            <a:lin ang="18900000" scaled="1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313153" y="-2820018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434503" y="5836251"/>
            <a:ext cx="60494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smtClean="0">
                <a:solidFill>
                  <a:srgbClr val="002060"/>
                </a:solidFill>
                <a:latin typeface="Google Sans" panose="020B0503030502040204" pitchFamily="34" charset="0"/>
                <a:cs typeface="Segoe UI" panose="020B0502040204020203" pitchFamily="34" charset="0"/>
              </a:rPr>
              <a:t>Tim PHBD FMIPA UNUD </a:t>
            </a:r>
            <a:endParaRPr lang="en-US" b="1" smtClean="0">
              <a:solidFill>
                <a:srgbClr val="002060"/>
              </a:solidFill>
              <a:latin typeface="Google Sans" panose="020B0503030502040204" pitchFamily="34" charset="0"/>
              <a:cs typeface="Segoe UI" panose="020B0502040204020203" pitchFamily="34" charset="0"/>
            </a:endParaRPr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Google Sans" panose="020B0503030502040204" pitchFamily="34" charset="0"/>
                <a:cs typeface="Segoe UI" panose="020B0502040204020203" pitchFamily="34" charset="0"/>
              </a:rPr>
              <a:t>Desa Dangintukadaya, Kec. Jembrana, Kab. Jembrana</a:t>
            </a:r>
            <a:endParaRPr lang="en-US" smtClean="0">
              <a:solidFill>
                <a:schemeClr val="bg1">
                  <a:lumMod val="65000"/>
                </a:schemeClr>
              </a:solidFill>
              <a:latin typeface="Google Sans" panose="020B0503030502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418821" y="2856875"/>
            <a:ext cx="4931692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  <a:latin typeface="Google Sans" panose="020B0503030502040204" pitchFamily="34" charset="0"/>
                <a:cs typeface="Segoe UI" panose="020B0502040204020203" pitchFamily="34" charset="0"/>
              </a:rPr>
              <a:t>Hands-Out</a:t>
            </a:r>
          </a:p>
          <a:p>
            <a:r>
              <a:rPr lang="en-US" sz="4000" b="1" smtClean="0">
                <a:solidFill>
                  <a:srgbClr val="002060"/>
                </a:solidFill>
                <a:latin typeface="Google Sans Medium"/>
                <a:cs typeface="Segoe UI" panose="020B0502040204020203" pitchFamily="34" charset="0"/>
              </a:rPr>
              <a:t>Pelatihan INTRASH</a:t>
            </a:r>
          </a:p>
          <a:p>
            <a:r>
              <a:rPr lang="en-US" sz="2800" smtClean="0">
                <a:solidFill>
                  <a:srgbClr val="002060"/>
                </a:solidFill>
                <a:latin typeface="Google Sans Medium"/>
                <a:cs typeface="Segoe UI" panose="020B0502040204020203" pitchFamily="34" charset="0"/>
              </a:rPr>
              <a:t>Produk Pupuk Organik </a:t>
            </a:r>
            <a:endParaRPr lang="en-US" sz="2400" dirty="0">
              <a:solidFill>
                <a:srgbClr val="002060"/>
              </a:solidFill>
              <a:latin typeface="Google Sans Medium"/>
              <a:cs typeface="Segoe UI" panose="020B0502040204020203" pitchFamily="34" charset="0"/>
            </a:endParaRPr>
          </a:p>
        </p:txBody>
      </p:sp>
      <p:grpSp>
        <p:nvGrpSpPr>
          <p:cNvPr id="30" name="Group 29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434503" y="202695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0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Pengemasan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Pupuk yang sudah ada, baiknya dikemas sesuai model yang diinginkan. </a:t>
            </a:r>
            <a:endParaRPr lang="en-US" smtClean="0"/>
          </a:p>
          <a:p>
            <a:pPr lvl="0"/>
            <a:r>
              <a:rPr lang="en-US" smtClean="0"/>
              <a:t>Serta </a:t>
            </a:r>
            <a:r>
              <a:rPr lang="en-US"/>
              <a:t>disimpan dalam gudang yang aman dan terlindung dari kemungkinan tumbuhnya jamur. </a:t>
            </a:r>
          </a:p>
        </p:txBody>
      </p:sp>
    </p:spTree>
    <p:extLst>
      <p:ext uri="{BB962C8B-B14F-4D97-AF65-F5344CB8AC3E}">
        <p14:creationId xmlns:p14="http://schemas.microsoft.com/office/powerpoint/2010/main" val="38391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Terima Kasih</a:t>
            </a:r>
            <a:endParaRPr lang="id-ID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26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mtClean="0"/>
              <a:t>Banyak limbah tak terpakai yang terdapat di lingkungan masyarakat terbuang percuma tanpa adanya perhatian masyarakat untuk memanfaatkannya.</a:t>
            </a:r>
            <a:endParaRPr lang="en-US" smtClean="0"/>
          </a:p>
          <a:p>
            <a:r>
              <a:rPr lang="en-US"/>
              <a:t>Masalah ini juga terdapat di desa-desa di Bali yang memiliki </a:t>
            </a:r>
            <a:r>
              <a:rPr lang="en-US" smtClean="0"/>
              <a:t>aktivitas terutama upacara keagamaan yang menghasilkan sampah </a:t>
            </a:r>
            <a:r>
              <a:rPr lang="en-US"/>
              <a:t>organik yang cukup </a:t>
            </a:r>
            <a:r>
              <a:rPr lang="en-US" smtClean="0"/>
              <a:t>banyak.</a:t>
            </a:r>
          </a:p>
          <a:p>
            <a:r>
              <a:rPr lang="en-US" smtClean="0"/>
              <a:t>Jika </a:t>
            </a:r>
            <a:r>
              <a:rPr lang="en-US"/>
              <a:t>limbah organik tidak dikelola dengan baik, dikhawatirkan akan menimbulkan permasalahan seperti bau dan penyakit.</a:t>
            </a:r>
            <a:endParaRPr lang="en-US" smtClean="0"/>
          </a:p>
          <a:p>
            <a:r>
              <a:rPr lang="id-ID" smtClean="0"/>
              <a:t>Alangkah baiknya apabila limbah ini diolah dan dikelola dengan lebih baik akan menjadi sesuatu yang bermanfaat dan berdampak positif.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55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Masalah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Bagaimana cara mengolah limbah organik menjadi barang pupuk bernilai jual guna meningkatkan penghasilan masyarakat Desa </a:t>
            </a:r>
            <a:r>
              <a:rPr lang="id-ID" smtClean="0"/>
              <a:t>Dangintukadaya</a:t>
            </a:r>
            <a:r>
              <a:rPr lang="en-US" smtClean="0"/>
              <a:t>?</a:t>
            </a:r>
            <a:endParaRPr lang="id-ID" smtClean="0"/>
          </a:p>
          <a:p>
            <a:r>
              <a:rPr lang="id-ID" smtClean="0"/>
              <a:t>Bagaimana cara memberdayakan masyarakat di Desa Dangintukadaya dengan mengolah limbah organik yang melimpah di lingkungan </a:t>
            </a:r>
            <a:r>
              <a:rPr lang="id-ID" smtClean="0"/>
              <a:t>sekitar</a:t>
            </a:r>
            <a:r>
              <a:rPr lang="en-US" smtClean="0"/>
              <a:t>?</a:t>
            </a:r>
            <a:endParaRPr lang="id-ID" smtClean="0"/>
          </a:p>
          <a:p>
            <a:r>
              <a:rPr lang="id-ID" smtClean="0"/>
              <a:t>Bagaimana cara mempromosikan dan mempublikasikan produk “InTrash” dari limbah organik sebagai sebuah Industri pupuk kreatif baru serta memiliki nilai jual yang </a:t>
            </a:r>
            <a:r>
              <a:rPr lang="id-ID" smtClean="0"/>
              <a:t>tinggi</a:t>
            </a:r>
            <a:r>
              <a:rPr lang="en-US" smtClean="0"/>
              <a:t>?</a:t>
            </a:r>
            <a:endParaRPr lang="id-ID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91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Mengurangi dampak buruk di lingkungan sekitar limbah organik, berupa permasalahan lingkungan sehingga masyarakat yang tinggal di daerah tersebut menjadi kurang nyaman.</a:t>
            </a:r>
            <a:endParaRPr lang="id-ID"/>
          </a:p>
          <a:p>
            <a:r>
              <a:rPr lang="en-US" smtClean="0"/>
              <a:t>Mengolah </a:t>
            </a:r>
            <a:r>
              <a:rPr lang="en-US"/>
              <a:t>limbah organik dari rumah tangga maupun lingkungan sekitar </a:t>
            </a:r>
            <a:r>
              <a:rPr lang="en-US" smtClean="0"/>
              <a:t>Desa Dangintukadaya </a:t>
            </a:r>
            <a:r>
              <a:rPr lang="en-US"/>
              <a:t>menjadi produk pupuk bernilai jual tinggi</a:t>
            </a:r>
            <a:r>
              <a:rPr lang="en-US" smtClean="0"/>
              <a:t>.</a:t>
            </a:r>
            <a:endParaRPr lang="id-ID"/>
          </a:p>
          <a:p>
            <a:r>
              <a:rPr lang="en-US" smtClean="0"/>
              <a:t>Memberdayakan   </a:t>
            </a:r>
            <a:r>
              <a:rPr lang="en-US"/>
              <a:t>masyarakat   Desa   Dangintukadaya   untuk   mendapatkan keterampilan dan meningkatkan penghasilan melalui pengolahan limbah organik yang diubah menjadi pupuk organik cair "InTrash".</a:t>
            </a:r>
            <a:endParaRPr lang="id-ID"/>
          </a:p>
          <a:p>
            <a:r>
              <a:rPr lang="en-US" smtClean="0"/>
              <a:t>Mempromosikan </a:t>
            </a:r>
            <a:r>
              <a:rPr lang="en-US"/>
              <a:t>dan mempublikasikan kepada masyarakat umum bahwa Desa Dangintukadaya dapat menghasilkan produk pupuk bernilai jual tinggi berupa pupuk organik cair "InTrash" dari hasil pemanfaatan limbah organik.</a:t>
            </a:r>
            <a:endParaRPr lang="id-ID"/>
          </a:p>
          <a:p>
            <a:r>
              <a:rPr lang="en-US" smtClean="0"/>
              <a:t>Mengembangkan   </a:t>
            </a:r>
            <a:r>
              <a:rPr lang="en-US"/>
              <a:t>Desa   Binaan Berbasis Ekonomi Kreatif sebagai Desa percontohan yang memiliki Industri pupuk Kreatif baru dalam hal pengolahan </a:t>
            </a:r>
            <a:r>
              <a:rPr lang="en-US" smtClean="0"/>
              <a:t>limbah organik   </a:t>
            </a:r>
            <a:r>
              <a:rPr lang="en-US"/>
              <a:t>menjadi   pupuk   organik   cair   "InTrash"   yang   dapat meningkatkan penghasilan bagi masyarakatnya.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284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Membuat Pupuk Organik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22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pengumpulan dan pemotongan sampah organik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Sampah organik yang dibutuhkan dipisahkan dari sampah lain, dalam sebuah tempat penampungan sementara. </a:t>
            </a:r>
            <a:endParaRPr lang="sv-SE" smtClean="0"/>
          </a:p>
          <a:p>
            <a:pPr lvl="0"/>
            <a:r>
              <a:rPr lang="sv-SE" smtClean="0"/>
              <a:t>Kemudian</a:t>
            </a:r>
            <a:r>
              <a:rPr lang="sv-SE"/>
              <a:t>, sampah organik </a:t>
            </a:r>
            <a:r>
              <a:rPr lang="en-US"/>
              <a:t>berkuran besar dipotong menjadi ukuran kurang lebih kecil. </a:t>
            </a:r>
            <a:endParaRPr lang="en-US" smtClean="0"/>
          </a:p>
          <a:p>
            <a:pPr lvl="0"/>
            <a:r>
              <a:rPr lang="en-US" smtClean="0"/>
              <a:t>Gunakan </a:t>
            </a:r>
            <a:r>
              <a:rPr lang="en-US"/>
              <a:t>mesin pemotong jika punya untuk mempercepat pekerjaan. </a:t>
            </a:r>
          </a:p>
        </p:txBody>
      </p:sp>
    </p:spTree>
    <p:extLst>
      <p:ext uri="{BB962C8B-B14F-4D97-AF65-F5344CB8AC3E}">
        <p14:creationId xmlns:p14="http://schemas.microsoft.com/office/powerpoint/2010/main" val="235640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Pencampuran dengan mikroba dekomposer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Mikroba dekomposer dan molase atau gula pasir, dicampurkan kemudian setelah itu larutkan dalam 50-100 liter air. </a:t>
            </a:r>
            <a:endParaRPr lang="pt-BR" smtClean="0"/>
          </a:p>
          <a:p>
            <a:pPr lvl="0"/>
            <a:r>
              <a:rPr lang="pt-BR" smtClean="0"/>
              <a:t>Setelah </a:t>
            </a:r>
            <a:r>
              <a:rPr lang="pt-BR"/>
              <a:t>itu sir</a:t>
            </a:r>
            <a:r>
              <a:rPr lang="en-US"/>
              <a:t>amkan larutan mikroba tersebut pada campuran bahan yang sudah disiapkan sebelumnya hingga merata. </a:t>
            </a:r>
          </a:p>
        </p:txBody>
      </p:sp>
    </p:spTree>
    <p:extLst>
      <p:ext uri="{BB962C8B-B14F-4D97-AF65-F5344CB8AC3E}">
        <p14:creationId xmlns:p14="http://schemas.microsoft.com/office/powerpoint/2010/main" val="5253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Fermentasi olahan pupuk organik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/>
              <a:t>Bahan organik yang sudah disiapkan disebar diatas tempat persegi atau bak fermentasi. </a:t>
            </a:r>
            <a:endParaRPr lang="en-US" smtClean="0"/>
          </a:p>
          <a:p>
            <a:pPr lvl="0"/>
            <a:r>
              <a:rPr lang="en-US" smtClean="0"/>
              <a:t>Sebaiknya </a:t>
            </a:r>
            <a:r>
              <a:rPr lang="en-US"/>
              <a:t>tinggi gundukan bahan organik tidak lebih dari 45 cm, kemudian setelah itu gundukan ditutup menggunakan terpal atau karung goni. </a:t>
            </a:r>
            <a:endParaRPr lang="en-US" smtClean="0"/>
          </a:p>
          <a:p>
            <a:pPr lvl="0"/>
            <a:r>
              <a:rPr lang="en-US" smtClean="0"/>
              <a:t>Suhu </a:t>
            </a:r>
            <a:r>
              <a:rPr lang="en-US"/>
              <a:t>selama proses fermentasi yaitu pada angka 50-60°C. </a:t>
            </a:r>
            <a:endParaRPr lang="en-US" smtClean="0"/>
          </a:p>
          <a:p>
            <a:pPr lvl="0"/>
            <a:r>
              <a:rPr lang="en-US" smtClean="0"/>
              <a:t>Lakukan </a:t>
            </a:r>
            <a:r>
              <a:rPr lang="en-US"/>
              <a:t>pengecekan suhu setiap hari, jika suhu terlalu tinggi, cobalah untuk membuka karung goni kemudian gundukan tersebut diaduk. </a:t>
            </a:r>
            <a:endParaRPr lang="en-US" smtClean="0"/>
          </a:p>
          <a:p>
            <a:pPr lvl="0"/>
            <a:r>
              <a:rPr lang="en-US" smtClean="0"/>
              <a:t>Karena </a:t>
            </a:r>
            <a:r>
              <a:rPr lang="en-US"/>
              <a:t>jika suhu terlalu tinggi, proses pengomposan tidak akan berlangsung dengan baik bahkan tidak berhasil sama sekali. </a:t>
            </a:r>
            <a:endParaRPr lang="en-US" smtClean="0"/>
          </a:p>
          <a:p>
            <a:pPr lvl="0"/>
            <a:r>
              <a:rPr lang="en-US" smtClean="0"/>
              <a:t>Hal </a:t>
            </a:r>
            <a:r>
              <a:rPr lang="en-US"/>
              <a:t>ini mengakibatkan bahan organik menjadi rusak atau membusuk. </a:t>
            </a:r>
          </a:p>
        </p:txBody>
      </p:sp>
    </p:spTree>
    <p:extLst>
      <p:ext uri="{BB962C8B-B14F-4D97-AF65-F5344CB8AC3E}">
        <p14:creationId xmlns:p14="http://schemas.microsoft.com/office/powerpoint/2010/main" val="9411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Pematangan dan penyaringan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Setelah 15-20 hari, suhu tumpukan akan semakin menurun hingga mendekati suhu ruangan. </a:t>
            </a:r>
            <a:endParaRPr lang="en-US" smtClean="0"/>
          </a:p>
          <a:p>
            <a:pPr lvl="0"/>
            <a:r>
              <a:rPr lang="en-US" smtClean="0"/>
              <a:t>Pada </a:t>
            </a:r>
            <a:r>
              <a:rPr lang="en-US"/>
              <a:t>saat itu tumpukan telah lapuk, berwarna coklat tua atau kehitaman. </a:t>
            </a:r>
            <a:endParaRPr lang="en-US" smtClean="0"/>
          </a:p>
          <a:p>
            <a:pPr lvl="0"/>
            <a:r>
              <a:rPr lang="en-US" smtClean="0"/>
              <a:t>Penyaringan </a:t>
            </a:r>
            <a:r>
              <a:rPr lang="en-US"/>
              <a:t>dilakukan untuk memperoleh ukuran partikel kompos sesuai dengan kebutuhan. </a:t>
            </a:r>
            <a:endParaRPr lang="en-US" smtClean="0"/>
          </a:p>
          <a:p>
            <a:pPr lvl="0"/>
            <a:r>
              <a:rPr lang="en-US" smtClean="0"/>
              <a:t>Setelah </a:t>
            </a:r>
            <a:r>
              <a:rPr lang="en-US"/>
              <a:t>matang, bahan dikeringkan dengan diangin-dianginkan untuk menstabilkan kadar air hingga mencapai 20%-30%. </a:t>
            </a:r>
            <a:endParaRPr lang="en-US" smtClean="0"/>
          </a:p>
          <a:p>
            <a:pPr lvl="0"/>
            <a:r>
              <a:rPr lang="en-US" smtClean="0"/>
              <a:t>Pupuk </a:t>
            </a:r>
            <a:r>
              <a:rPr lang="en-US"/>
              <a:t>organik padat telah jadi dan siap untuk digunakan.</a:t>
            </a:r>
          </a:p>
        </p:txBody>
      </p:sp>
    </p:spTree>
    <p:extLst>
      <p:ext uri="{BB962C8B-B14F-4D97-AF65-F5344CB8AC3E}">
        <p14:creationId xmlns:p14="http://schemas.microsoft.com/office/powerpoint/2010/main" val="10638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oogle Sans Medium"/>
        <a:ea typeface=""/>
        <a:cs typeface=""/>
      </a:majorFont>
      <a:minorFont>
        <a:latin typeface="Goog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Presentasi Pembuatan Pupuk Kompos</Template>
  <TotalTime>62</TotalTime>
  <Words>571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Google Sans Medium</vt:lpstr>
      <vt:lpstr>Segoe UI</vt:lpstr>
      <vt:lpstr>Office Theme</vt:lpstr>
      <vt:lpstr>1_Office Theme</vt:lpstr>
      <vt:lpstr>Human resources slide 1</vt:lpstr>
      <vt:lpstr>Latar Belakang</vt:lpstr>
      <vt:lpstr>Masalah</vt:lpstr>
      <vt:lpstr>Tujuan</vt:lpstr>
      <vt:lpstr>Cara Membuat Pupuk Organik </vt:lpstr>
      <vt:lpstr>Proses pengumpulan dan pemotongan sampah organik </vt:lpstr>
      <vt:lpstr>Pencampuran dengan mikroba dekomposer </vt:lpstr>
      <vt:lpstr>Fermentasi olahan pupuk organik </vt:lpstr>
      <vt:lpstr>Pematangan dan penyaringan </vt:lpstr>
      <vt:lpstr>Pengemasan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HANDS-OUT PELATIHAN INTRASH</dc:title>
  <dc:creator>Made Wardana</dc:creator>
  <cp:lastModifiedBy>Made Wardana</cp:lastModifiedBy>
  <cp:revision>4</cp:revision>
  <dcterms:created xsi:type="dcterms:W3CDTF">2019-05-21T13:55:13Z</dcterms:created>
  <dcterms:modified xsi:type="dcterms:W3CDTF">2019-05-22T06:35:42Z</dcterms:modified>
</cp:coreProperties>
</file>