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81813" cy="10002838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Pad" initials="i" lastIdx="18" clrIdx="0"/>
  <p:cmAuthor id="1" name="Windows User" initials="WU" lastIdx="2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721"/>
  </p:normalViewPr>
  <p:slideViewPr>
    <p:cSldViewPr snapToGrid="0">
      <p:cViewPr varScale="1">
        <p:scale>
          <a:sx n="60" d="100"/>
          <a:sy n="60" d="100"/>
        </p:scale>
        <p:origin x="192" y="6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</p:spPr>
        <p:txBody>
          <a:bodyPr lIns="96478" tIns="48239" rIns="96478" bIns="48239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7575" y="4751348"/>
            <a:ext cx="5046663" cy="4501277"/>
          </a:xfrm>
          <a:prstGeom prst="rect">
            <a:avLst/>
          </a:prstGeom>
        </p:spPr>
        <p:txBody>
          <a:bodyPr lIns="96478" tIns="48239" rIns="96478" bIns="4823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1993690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1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6743582" y="8050246"/>
            <a:ext cx="6079302" cy="1183244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16421" y="1971145"/>
            <a:ext cx="5850181" cy="5821959"/>
          </a:xfrm>
          <a:prstGeom prst="rect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6757954" y="1831445"/>
            <a:ext cx="6075959" cy="6075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6753005" y="4883679"/>
            <a:ext cx="2922205" cy="1"/>
          </a:xfrm>
          <a:prstGeom prst="line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9661305" y="4894825"/>
            <a:ext cx="2198832" cy="2198831"/>
          </a:xfrm>
          <a:prstGeom prst="line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7" name="Shape 37"/>
          <p:cNvSpPr/>
          <p:nvPr/>
        </p:nvSpPr>
        <p:spPr>
          <a:xfrm flipV="1">
            <a:off x="9661305" y="2676574"/>
            <a:ext cx="2209785" cy="2209785"/>
          </a:xfrm>
          <a:prstGeom prst="line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743431" y="3085328"/>
            <a:ext cx="29601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dirty="0"/>
              <a:t>Gain Creators</a:t>
            </a:r>
          </a:p>
        </p:txBody>
      </p:sp>
      <p:sp>
        <p:nvSpPr>
          <p:cNvPr id="39" name="Shape 39"/>
          <p:cNvSpPr/>
          <p:nvPr/>
        </p:nvSpPr>
        <p:spPr>
          <a:xfrm>
            <a:off x="561684" y="4552963"/>
            <a:ext cx="22918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IT Solution</a:t>
            </a:r>
          </a:p>
        </p:txBody>
      </p:sp>
      <p:sp>
        <p:nvSpPr>
          <p:cNvPr id="40" name="Shape 40"/>
          <p:cNvSpPr/>
          <p:nvPr/>
        </p:nvSpPr>
        <p:spPr>
          <a:xfrm>
            <a:off x="2815353" y="6025294"/>
            <a:ext cx="281635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300" dirty="0"/>
              <a:t>Pain Relievers</a:t>
            </a:r>
          </a:p>
        </p:txBody>
      </p:sp>
      <p:sp>
        <p:nvSpPr>
          <p:cNvPr id="41" name="Shape 41"/>
          <p:cNvSpPr/>
          <p:nvPr/>
        </p:nvSpPr>
        <p:spPr>
          <a:xfrm>
            <a:off x="8310304" y="6219612"/>
            <a:ext cx="1257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dirty="0"/>
              <a:t>Pains</a:t>
            </a:r>
          </a:p>
        </p:txBody>
      </p:sp>
      <p:sp>
        <p:nvSpPr>
          <p:cNvPr id="42" name="Shape 42"/>
          <p:cNvSpPr/>
          <p:nvPr/>
        </p:nvSpPr>
        <p:spPr>
          <a:xfrm>
            <a:off x="8083275" y="3072000"/>
            <a:ext cx="13086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dirty="0"/>
              <a:t>Gains</a:t>
            </a:r>
          </a:p>
        </p:txBody>
      </p:sp>
      <p:sp>
        <p:nvSpPr>
          <p:cNvPr id="43" name="Shape 43"/>
          <p:cNvSpPr/>
          <p:nvPr/>
        </p:nvSpPr>
        <p:spPr>
          <a:xfrm>
            <a:off x="9996473" y="4285225"/>
            <a:ext cx="270149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dirty="0"/>
              <a:t>Customer Jobs</a:t>
            </a:r>
          </a:p>
        </p:txBody>
      </p:sp>
      <p:sp>
        <p:nvSpPr>
          <p:cNvPr id="44" name="Shape 44"/>
          <p:cNvSpPr/>
          <p:nvPr/>
        </p:nvSpPr>
        <p:spPr>
          <a:xfrm>
            <a:off x="8531737" y="8301475"/>
            <a:ext cx="25029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3600" dirty="0"/>
              <a:t>Alternatives</a:t>
            </a:r>
          </a:p>
        </p:txBody>
      </p:sp>
      <p:sp>
        <p:nvSpPr>
          <p:cNvPr id="45" name="Shape 45"/>
          <p:cNvSpPr/>
          <p:nvPr/>
        </p:nvSpPr>
        <p:spPr>
          <a:xfrm flipH="1" flipV="1">
            <a:off x="405022" y="1976824"/>
            <a:ext cx="2824934" cy="2824934"/>
          </a:xfrm>
          <a:prstGeom prst="line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V="1">
            <a:off x="436625" y="5001417"/>
            <a:ext cx="2761726" cy="2761727"/>
          </a:xfrm>
          <a:prstGeom prst="line">
            <a:avLst/>
          </a:prstGeom>
          <a:ln>
            <a:solidFill>
              <a:srgbClr val="535353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1016513" y="1123420"/>
            <a:ext cx="480022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 b="1">
                <a:latin typeface="Helvetica-Bold"/>
                <a:ea typeface="Helvetica-Bold"/>
                <a:cs typeface="Helvetica-Bold"/>
                <a:sym typeface="Helvetica-Bold"/>
              </a:defRPr>
            </a:lvl1pPr>
          </a:lstStyle>
          <a:p>
            <a:pPr lvl="0">
              <a:defRPr sz="1800" b="0"/>
            </a:pPr>
            <a:r>
              <a:rPr sz="3800" b="1"/>
              <a:t>IT Product / Service</a:t>
            </a:r>
          </a:p>
        </p:txBody>
      </p:sp>
      <p:sp>
        <p:nvSpPr>
          <p:cNvPr id="48" name="Shape 48"/>
          <p:cNvSpPr/>
          <p:nvPr/>
        </p:nvSpPr>
        <p:spPr>
          <a:xfrm>
            <a:off x="8674242" y="1123420"/>
            <a:ext cx="22600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b="1">
                <a:latin typeface="Helvetica-Bold"/>
                <a:ea typeface="Helvetica-Bold"/>
                <a:cs typeface="Helvetica-Bold"/>
                <a:sym typeface="Helvetica-Bold"/>
              </a:defRPr>
            </a:lvl1pPr>
          </a:lstStyle>
          <a:p>
            <a:pPr lvl="0">
              <a:defRPr sz="1800" b="0"/>
            </a:pPr>
            <a:r>
              <a:rPr sz="3800" b="1"/>
              <a:t>Business</a:t>
            </a:r>
          </a:p>
        </p:txBody>
      </p:sp>
      <p:sp>
        <p:nvSpPr>
          <p:cNvPr id="49" name="Shape 49"/>
          <p:cNvSpPr/>
          <p:nvPr/>
        </p:nvSpPr>
        <p:spPr>
          <a:xfrm>
            <a:off x="250971" y="82338"/>
            <a:ext cx="109022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defRPr sz="5000" b="1">
                <a:latin typeface="Helvetica-Bold"/>
                <a:ea typeface="Helvetica-Bold"/>
                <a:cs typeface="Helvetica-Bold"/>
                <a:sym typeface="Helvetica-Bold"/>
              </a:defRPr>
            </a:lvl1pPr>
          </a:lstStyle>
          <a:p>
            <a:pPr lvl="0">
              <a:defRPr sz="1800" b="0"/>
            </a:pPr>
            <a:r>
              <a:rPr sz="5000" b="1"/>
              <a:t>Value Proposition Canvas - for IT</a:t>
            </a:r>
          </a:p>
        </p:txBody>
      </p:sp>
      <p:sp>
        <p:nvSpPr>
          <p:cNvPr id="50" name="Shape 50"/>
          <p:cNvSpPr/>
          <p:nvPr/>
        </p:nvSpPr>
        <p:spPr>
          <a:xfrm>
            <a:off x="365682" y="9441353"/>
            <a:ext cx="1159057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/>
            </a:pPr>
            <a:r>
              <a:rPr sz="900"/>
              <a:t>Based on the work of Steve Blank, Clayton Christensen, Seth Godin, Yves Pigneur and Alex Osterwalder. Released under creative commons license to encourage adaption and iteration. No rights asserted.</a:t>
            </a:r>
          </a:p>
        </p:txBody>
      </p:sp>
      <p:sp>
        <p:nvSpPr>
          <p:cNvPr id="51" name="Shape 51"/>
          <p:cNvSpPr/>
          <p:nvPr/>
        </p:nvSpPr>
        <p:spPr>
          <a:xfrm flipV="1">
            <a:off x="305996" y="991658"/>
            <a:ext cx="12499441" cy="1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05996" y="9409669"/>
            <a:ext cx="12499441" cy="1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6200000">
            <a:off x="6221107" y="4802363"/>
            <a:ext cx="513537" cy="1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9247461" y="4272750"/>
            <a:ext cx="1139044" cy="113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866512" y="4460742"/>
            <a:ext cx="839844" cy="839844"/>
          </a:xfrm>
          <a:prstGeom prst="rect">
            <a:avLst/>
          </a:prstGeom>
          <a:solidFill>
            <a:srgbClr val="FFFFFF"/>
          </a:solidFill>
          <a:ln w="12700">
            <a:solidFill>
              <a:srgbClr val="85888D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56" name="download_img2.png"/>
          <p:cNvPicPr/>
          <p:nvPr/>
        </p:nvPicPr>
        <p:blipFill>
          <a:blip r:embed="rId3">
            <a:alphaModFix amt="51267"/>
            <a:extLst/>
          </a:blip>
          <a:stretch>
            <a:fillRect/>
          </a:stretch>
        </p:blipFill>
        <p:spPr>
          <a:xfrm>
            <a:off x="3023989" y="4557878"/>
            <a:ext cx="540765" cy="64849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417410" y="8050245"/>
            <a:ext cx="5848203" cy="1327459"/>
          </a:xfrm>
          <a:prstGeom prst="rect">
            <a:avLst/>
          </a:prstGeom>
          <a:ln w="127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/>
          <a:lstStyle/>
          <a:p>
            <a:pPr lvl="0" algn="l">
              <a:lnSpc>
                <a:spcPct val="170000"/>
              </a:lnSpc>
              <a:defRPr sz="1800"/>
            </a:pPr>
            <a:r>
              <a:rPr lang="en-US" sz="1700" b="1" dirty="0">
                <a:latin typeface="Helvetica"/>
                <a:ea typeface="Helvetica"/>
                <a:cs typeface="Helvetica"/>
                <a:sym typeface="Helvetica"/>
              </a:rPr>
              <a:t>Group</a:t>
            </a:r>
            <a:r>
              <a:rPr sz="1700" b="1" dirty="0">
                <a:latin typeface="Helvetica"/>
                <a:ea typeface="Helvetica"/>
                <a:cs typeface="Helvetica"/>
                <a:sym typeface="Helvetica"/>
              </a:rPr>
              <a:t>:</a:t>
            </a:r>
            <a:r>
              <a:rPr lang="en-IE" sz="17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1700" dirty="0">
                <a:latin typeface="Helvetica"/>
                <a:ea typeface="Helvetica"/>
                <a:cs typeface="Helvetica"/>
                <a:sym typeface="Helvetica"/>
              </a:rPr>
              <a:t>17 Gavin Boyle &amp; Conor Ward</a:t>
            </a:r>
            <a:endParaRPr sz="1700" dirty="0"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lnSpc>
                <a:spcPct val="170000"/>
              </a:lnSpc>
              <a:defRPr sz="1800"/>
            </a:pPr>
            <a:r>
              <a:rPr sz="1700" b="1" dirty="0">
                <a:latin typeface="Helvetica"/>
                <a:ea typeface="Helvetica"/>
                <a:cs typeface="Helvetica"/>
                <a:sym typeface="Helvetica"/>
              </a:rPr>
              <a:t>Product:</a:t>
            </a:r>
            <a:r>
              <a:rPr lang="en-IE" sz="17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1700" dirty="0">
                <a:latin typeface="Helvetica"/>
                <a:ea typeface="Helvetica"/>
                <a:cs typeface="Helvetica"/>
                <a:sym typeface="Helvetica"/>
              </a:rPr>
              <a:t>Pocket Menu</a:t>
            </a:r>
            <a:endParaRPr sz="1700" dirty="0">
              <a:latin typeface="Helvetica"/>
              <a:ea typeface="Helvetica"/>
              <a:cs typeface="Helvetica"/>
              <a:sym typeface="Helvetica"/>
            </a:endParaRPr>
          </a:p>
          <a:p>
            <a:pPr lvl="0" algn="l">
              <a:lnSpc>
                <a:spcPct val="170000"/>
              </a:lnSpc>
              <a:defRPr sz="1800"/>
            </a:pPr>
            <a:r>
              <a:rPr sz="1700" b="1" dirty="0">
                <a:latin typeface="Helvetica"/>
                <a:ea typeface="Helvetica"/>
                <a:cs typeface="Helvetica"/>
                <a:sym typeface="Helvetica"/>
              </a:rPr>
              <a:t>Ideal customer:</a:t>
            </a:r>
            <a:r>
              <a:rPr lang="en-IE" sz="17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IE" sz="1700" dirty="0">
                <a:latin typeface="Helvetica"/>
                <a:ea typeface="Helvetica"/>
                <a:cs typeface="Helvetica"/>
                <a:sym typeface="Helvetica"/>
              </a:rPr>
              <a:t>Food business owners</a:t>
            </a:r>
          </a:p>
          <a:p>
            <a:pPr lvl="0" algn="l">
              <a:lnSpc>
                <a:spcPct val="170000"/>
              </a:lnSpc>
              <a:defRPr sz="1800"/>
            </a:pPr>
            <a:endParaRPr sz="1700"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8" name="Shape 58"/>
          <p:cNvSpPr/>
          <p:nvPr/>
        </p:nvSpPr>
        <p:spPr>
          <a:xfrm flipV="1">
            <a:off x="3679242" y="4833719"/>
            <a:ext cx="2590305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59" name="Euro_symbol_gold_sv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21800" y="4368800"/>
            <a:ext cx="870400" cy="863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F0513-3F4D-43A7-B38D-F5C17AC6FBE3}"/>
              </a:ext>
            </a:extLst>
          </p:cNvPr>
          <p:cNvSpPr txBox="1"/>
          <p:nvPr/>
        </p:nvSpPr>
        <p:spPr>
          <a:xfrm>
            <a:off x="10546923" y="5408736"/>
            <a:ext cx="1536181" cy="31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Be competitive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51D98-555B-4637-B2B1-DA7A12B99CF5}"/>
              </a:ext>
            </a:extLst>
          </p:cNvPr>
          <p:cNvSpPr txBox="1"/>
          <p:nvPr/>
        </p:nvSpPr>
        <p:spPr>
          <a:xfrm>
            <a:off x="10601728" y="3862382"/>
            <a:ext cx="2167211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Share promotions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updated menu’s</a:t>
            </a:r>
            <a:endParaRPr kumimoji="0" lang="en-I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F48D0-1A7A-449D-8C84-7B3769C7942A}"/>
              </a:ext>
            </a:extLst>
          </p:cNvPr>
          <p:cNvSpPr txBox="1"/>
          <p:nvPr/>
        </p:nvSpPr>
        <p:spPr>
          <a:xfrm>
            <a:off x="6922088" y="4952318"/>
            <a:ext cx="2306194" cy="748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Costs associated with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developing / maintaining a web presence </a:t>
            </a:r>
            <a:endParaRPr kumimoji="0" lang="en-I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51E3B-5292-4E44-89F3-F6F347920995}"/>
              </a:ext>
            </a:extLst>
          </p:cNvPr>
          <p:cNvSpPr txBox="1"/>
          <p:nvPr/>
        </p:nvSpPr>
        <p:spPr>
          <a:xfrm>
            <a:off x="7515813" y="5755887"/>
            <a:ext cx="2518942" cy="533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Paper advertisements printing and distribution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03C6B-3513-4231-8BC6-78B4722BD88C}"/>
              </a:ext>
            </a:extLst>
          </p:cNvPr>
          <p:cNvSpPr txBox="1"/>
          <p:nvPr/>
        </p:nvSpPr>
        <p:spPr>
          <a:xfrm>
            <a:off x="7882961" y="6763213"/>
            <a:ext cx="2888665" cy="318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Keeping up with the competition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5E2E7-321D-4C69-8B96-9FC13C82F036}"/>
              </a:ext>
            </a:extLst>
          </p:cNvPr>
          <p:cNvSpPr txBox="1"/>
          <p:nvPr/>
        </p:nvSpPr>
        <p:spPr>
          <a:xfrm>
            <a:off x="8553799" y="1956084"/>
            <a:ext cx="2360487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Low risk/cost advertisement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opportunities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7A047-DC06-48CF-AABC-48C207B06B17}"/>
              </a:ext>
            </a:extLst>
          </p:cNvPr>
          <p:cNvSpPr txBox="1"/>
          <p:nvPr/>
        </p:nvSpPr>
        <p:spPr>
          <a:xfrm>
            <a:off x="8837874" y="2645666"/>
            <a:ext cx="2083813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Increase customer base and satisfaction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6410D-8C6D-4609-B00C-A4FB3B9E258E}"/>
              </a:ext>
            </a:extLst>
          </p:cNvPr>
          <p:cNvSpPr txBox="1"/>
          <p:nvPr/>
        </p:nvSpPr>
        <p:spPr>
          <a:xfrm>
            <a:off x="7053749" y="3655927"/>
            <a:ext cx="2790747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Being confident your competitors don’t have an unfair advantage</a:t>
            </a:r>
            <a:endParaRPr kumimoji="0" lang="en-I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0DEB6-0CBC-4B04-9743-D4A1921DF9BB}"/>
              </a:ext>
            </a:extLst>
          </p:cNvPr>
          <p:cNvSpPr txBox="1"/>
          <p:nvPr/>
        </p:nvSpPr>
        <p:spPr>
          <a:xfrm>
            <a:off x="1016514" y="2003619"/>
            <a:ext cx="2548240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Cheap / Low cost advertising and managed marking</a:t>
            </a:r>
            <a:endParaRPr kumimoji="0" lang="en-I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5C743-DE6A-4F08-BCB4-8F0FC150F507}"/>
              </a:ext>
            </a:extLst>
          </p:cNvPr>
          <p:cNvSpPr txBox="1"/>
          <p:nvPr/>
        </p:nvSpPr>
        <p:spPr>
          <a:xfrm>
            <a:off x="269763" y="3301058"/>
            <a:ext cx="1896393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Cross platform mobile and web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39B5CC-F7A7-4225-B913-F4079B79C642}"/>
              </a:ext>
            </a:extLst>
          </p:cNvPr>
          <p:cNvSpPr txBox="1"/>
          <p:nvPr/>
        </p:nvSpPr>
        <p:spPr>
          <a:xfrm>
            <a:off x="771265" y="4009317"/>
            <a:ext cx="1354872" cy="31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Informative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C0665-CDE3-432E-85EC-939100D3E5F0}"/>
              </a:ext>
            </a:extLst>
          </p:cNvPr>
          <p:cNvSpPr txBox="1"/>
          <p:nvPr/>
        </p:nvSpPr>
        <p:spPr>
          <a:xfrm>
            <a:off x="3328413" y="5550530"/>
            <a:ext cx="2591712" cy="533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Handled marketing whilst keeping menu’s up to 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73534E-A932-4653-A931-CF4F0D49932B}"/>
              </a:ext>
            </a:extLst>
          </p:cNvPr>
          <p:cNvSpPr txBox="1"/>
          <p:nvPr/>
        </p:nvSpPr>
        <p:spPr>
          <a:xfrm>
            <a:off x="2503196" y="3615844"/>
            <a:ext cx="3683195" cy="318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Be technology-driven and look professional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AED29-227A-4C10-B3A7-3F0897372F2D}"/>
              </a:ext>
            </a:extLst>
          </p:cNvPr>
          <p:cNvSpPr txBox="1"/>
          <p:nvPr/>
        </p:nvSpPr>
        <p:spPr>
          <a:xfrm>
            <a:off x="3610722" y="4041946"/>
            <a:ext cx="2717289" cy="74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Feedback request and customer reviews to help enhance your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business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09F22F-6053-4AF0-B74E-1A845F3904F6}"/>
              </a:ext>
            </a:extLst>
          </p:cNvPr>
          <p:cNvSpPr txBox="1"/>
          <p:nvPr/>
        </p:nvSpPr>
        <p:spPr>
          <a:xfrm>
            <a:off x="1952166" y="7340736"/>
            <a:ext cx="3508380" cy="318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400" dirty="0">
                <a:solidFill>
                  <a:srgbClr val="000000"/>
                </a:solidFill>
              </a:rPr>
              <a:t>Receive customer feedback and reviews</a:t>
            </a:r>
            <a:endParaRPr kumimoji="0" lang="en-I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5C8D50-3F76-4FB5-94C7-3F0D8BD04C75}"/>
              </a:ext>
            </a:extLst>
          </p:cNvPr>
          <p:cNvSpPr txBox="1"/>
          <p:nvPr/>
        </p:nvSpPr>
        <p:spPr>
          <a:xfrm>
            <a:off x="3639093" y="4872880"/>
            <a:ext cx="2547298" cy="533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Cut out on costs of developing / maintaining websites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6662EF-5F49-4AF1-99B2-2308751EAF84}"/>
              </a:ext>
            </a:extLst>
          </p:cNvPr>
          <p:cNvSpPr txBox="1"/>
          <p:nvPr/>
        </p:nvSpPr>
        <p:spPr>
          <a:xfrm>
            <a:off x="3047158" y="2618929"/>
            <a:ext cx="3244243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Ability to update menus / promote your business at a click of a button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39E78A-D35E-4348-8B17-0E8E5F04DD9D}"/>
              </a:ext>
            </a:extLst>
          </p:cNvPr>
          <p:cNvSpPr txBox="1"/>
          <p:nvPr/>
        </p:nvSpPr>
        <p:spPr>
          <a:xfrm>
            <a:off x="8053768" y="8157114"/>
            <a:ext cx="1205881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Just eat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BF5F56-6F2F-4716-9B28-2A69EFE4C731}"/>
              </a:ext>
            </a:extLst>
          </p:cNvPr>
          <p:cNvSpPr txBox="1"/>
          <p:nvPr/>
        </p:nvSpPr>
        <p:spPr>
          <a:xfrm>
            <a:off x="7071662" y="8174663"/>
            <a:ext cx="742832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Marvin.ie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516900-7D99-4058-977E-4FABCA630A77}"/>
              </a:ext>
            </a:extLst>
          </p:cNvPr>
          <p:cNvSpPr txBox="1"/>
          <p:nvPr/>
        </p:nvSpPr>
        <p:spPr>
          <a:xfrm>
            <a:off x="11541364" y="8869855"/>
            <a:ext cx="1132891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Web 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427BF0-E80A-459E-83BC-B71BCF041355}"/>
              </a:ext>
            </a:extLst>
          </p:cNvPr>
          <p:cNvSpPr txBox="1"/>
          <p:nvPr/>
        </p:nvSpPr>
        <p:spPr>
          <a:xfrm>
            <a:off x="6982856" y="8885235"/>
            <a:ext cx="1692142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Restaurants </a:t>
            </a:r>
            <a:r>
              <a:rPr lang="en-IE" sz="1200" dirty="0">
                <a:solidFill>
                  <a:srgbClr val="000000"/>
                </a:solidFill>
              </a:rPr>
              <a:t>own apps</a:t>
            </a: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60A0D5-D22C-403A-B27D-F3AA6735ABD9}"/>
              </a:ext>
            </a:extLst>
          </p:cNvPr>
          <p:cNvSpPr txBox="1"/>
          <p:nvPr/>
        </p:nvSpPr>
        <p:spPr>
          <a:xfrm>
            <a:off x="9414555" y="8135444"/>
            <a:ext cx="1903833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1200" dirty="0">
                <a:solidFill>
                  <a:srgbClr val="000000"/>
                </a:solidFill>
              </a:rPr>
              <a:t>Menu’s delivered to doors</a:t>
            </a:r>
            <a:endParaRPr kumimoji="0" lang="en-IE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9073A-2C8A-A844-836E-5675E68EB653}"/>
              </a:ext>
            </a:extLst>
          </p:cNvPr>
          <p:cNvSpPr txBox="1"/>
          <p:nvPr/>
        </p:nvSpPr>
        <p:spPr>
          <a:xfrm>
            <a:off x="290705" y="6181156"/>
            <a:ext cx="1661340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Optional premium ordering 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ACE30A-F902-DF42-9158-0A24C32D54B3}"/>
              </a:ext>
            </a:extLst>
          </p:cNvPr>
          <p:cNvSpPr txBox="1"/>
          <p:nvPr/>
        </p:nvSpPr>
        <p:spPr>
          <a:xfrm>
            <a:off x="11446152" y="3045180"/>
            <a:ext cx="1387761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Gaining a web presence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6FFB65-63A2-354A-B32E-2D66C1F3D893}"/>
              </a:ext>
            </a:extLst>
          </p:cNvPr>
          <p:cNvSpPr txBox="1"/>
          <p:nvPr/>
        </p:nvSpPr>
        <p:spPr>
          <a:xfrm>
            <a:off x="10128706" y="8869855"/>
            <a:ext cx="1264030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Deliveroo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785B98-A5BE-9544-B5FA-74E8B42D12FE}"/>
              </a:ext>
            </a:extLst>
          </p:cNvPr>
          <p:cNvSpPr txBox="1"/>
          <p:nvPr/>
        </p:nvSpPr>
        <p:spPr>
          <a:xfrm>
            <a:off x="8832637" y="8876563"/>
            <a:ext cx="1163836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Flipdish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6857DE5-CF28-6245-959F-49B063A861F1}"/>
              </a:ext>
            </a:extLst>
          </p:cNvPr>
          <p:cNvSpPr txBox="1"/>
          <p:nvPr/>
        </p:nvSpPr>
        <p:spPr>
          <a:xfrm>
            <a:off x="10851118" y="5954812"/>
            <a:ext cx="1799184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Understand</a:t>
            </a:r>
            <a:r>
              <a:rPr lang="en-US" sz="1400" dirty="0">
                <a:solidFill>
                  <a:srgbClr val="000000"/>
                </a:solidFill>
              </a:rPr>
              <a:t> their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customers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C3D3D5-12F4-3D43-AFEA-3081EB00D49B}"/>
              </a:ext>
            </a:extLst>
          </p:cNvPr>
          <p:cNvSpPr txBox="1"/>
          <p:nvPr/>
        </p:nvSpPr>
        <p:spPr>
          <a:xfrm>
            <a:off x="8837874" y="7244861"/>
            <a:ext cx="2013244" cy="533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No easy way to receive feedback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7FFC4B-0845-7843-AF97-342905AC6D71}"/>
              </a:ext>
            </a:extLst>
          </p:cNvPr>
          <p:cNvSpPr txBox="1"/>
          <p:nvPr/>
        </p:nvSpPr>
        <p:spPr>
          <a:xfrm>
            <a:off x="6893155" y="4317799"/>
            <a:ext cx="2364060" cy="533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Learn what your customers what they’d like and reviews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3F47A7-CE8C-1A40-BA5B-4B56C8F4E7E0}"/>
              </a:ext>
            </a:extLst>
          </p:cNvPr>
          <p:cNvSpPr txBox="1"/>
          <p:nvPr/>
        </p:nvSpPr>
        <p:spPr>
          <a:xfrm>
            <a:off x="2548329" y="6699054"/>
            <a:ext cx="2795514" cy="318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Feel confident and professional 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8F0E72-A52D-A040-96C4-80C7107EAFF0}"/>
              </a:ext>
            </a:extLst>
          </p:cNvPr>
          <p:cNvSpPr txBox="1"/>
          <p:nvPr/>
        </p:nvSpPr>
        <p:spPr>
          <a:xfrm>
            <a:off x="452596" y="5294756"/>
            <a:ext cx="1986645" cy="5334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Customer management system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1E086E-0898-B541-9B9C-0E2DF6DA3C8C}"/>
              </a:ext>
            </a:extLst>
          </p:cNvPr>
          <p:cNvSpPr txBox="1"/>
          <p:nvPr/>
        </p:nvSpPr>
        <p:spPr>
          <a:xfrm>
            <a:off x="11475794" y="8129963"/>
            <a:ext cx="1264030" cy="287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Facebook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/>
            <a:ea typeface="Comic Sans MS"/>
            <a:cs typeface="Comic Sans MS"/>
            <a:sym typeface="Comic Sans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239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Roman</vt:lpstr>
      <vt:lpstr>Helvetica</vt:lpstr>
      <vt:lpstr>Helvetica Light</vt:lpstr>
      <vt:lpstr>Helvetica-Bold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Buckley</dc:creator>
  <cp:lastModifiedBy>Gavin Boyle</cp:lastModifiedBy>
  <cp:revision>56</cp:revision>
  <cp:lastPrinted>2015-04-09T11:20:29Z</cp:lastPrinted>
  <dcterms:modified xsi:type="dcterms:W3CDTF">2018-10-24T20:44:44Z</dcterms:modified>
</cp:coreProperties>
</file>