
<file path=[Content_Types].xml><?xml version="1.0" encoding="utf-8"?>
<Types xmlns="http://schemas.openxmlformats.org/package/2006/content-types">
  <Default Extension="bin" ContentType="application/vnd.openxmlformats-officedocument.presentationml.printerSettings"/>
  <Default Extension="font" ContentType="application/x-fontdata"/>
  <Default Extension="fntdata" ContentType="application/x-fontdata"/>
  <Default Extension="rels" ContentType="application/vnd.openxmlformats-package.relationships+xml"/>
  <Default Extension="xml" ContentType="application/xml"/>
  <Default Extension="jpeg" ContentType="image/jpeg"/>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s/slide3.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tableStyles.xml" ContentType="application/vnd.openxmlformats-officedocument.presentationml.tableStyles+xml"/>
  <Override PartName="/ppt/presProps.xml" ContentType="application/vnd.openxmlformats-officedocument.presentationml.pres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saveSubsetFonts="1" embedTrueTypeFonts="1" autoCompressPictures="0">
  <p:sldMasterIdLst>
    <p:sldMasterId r:id="rId1" id="2147483648"/>
  </p:sldMasterIdLst>
  <p:sldIdLst>
    <p:sldId r:id="rId2" id="256"/>
    <p:sldId r:id="rId9" id="257"/>
    <p:sldId r:id="rId10" id="258"/>
  </p:sldIdLst>
  <p:sldSz cx="9144000" cy="6858000" type="screen4x3"/>
  <p:notesSz cx="6858000" cy="9144000"/>
  <p:embeddedFontLst>
    <p:embeddedFont>
      <p:font typeface="WPS Special 1"/>
      <p:regular r:id="rId8"/>
    </p:embeddedFont>
  </p:embeddedFontLst>
  <p:defaultTextStyle>
    <a:defPPr>
      <a:defRPr lang="en-US"/>
    </a:defPPr>
    <a:lvl1pPr algn="l" marL="0" defTabSz="457200" eaLnBrk="1" latinLnBrk="0" hangingPunct="1" rtl="false">
      <a:defRPr sz="1800" kern="1200">
        <a:solidFill>
          <a:schemeClr val="tx1"/>
        </a:solidFill>
        <a:latin typeface="+mn-lt"/>
        <a:ea typeface="+mn-ea"/>
        <a:cs typeface="+mn-cs"/>
      </a:defRPr>
    </a:lvl1pPr>
    <a:lvl2pPr algn="l" marL="457200" defTabSz="457200" eaLnBrk="1" latinLnBrk="0" hangingPunct="1" rtl="false">
      <a:defRPr sz="1800" kern="1200">
        <a:solidFill>
          <a:schemeClr val="tx1"/>
        </a:solidFill>
        <a:latin typeface="+mn-lt"/>
        <a:ea typeface="+mn-ea"/>
        <a:cs typeface="+mn-cs"/>
      </a:defRPr>
    </a:lvl2pPr>
    <a:lvl3pPr algn="l" marL="914400" defTabSz="457200" eaLnBrk="1" latinLnBrk="0" hangingPunct="1" rtl="false">
      <a:defRPr sz="1800" kern="1200">
        <a:solidFill>
          <a:schemeClr val="tx1"/>
        </a:solidFill>
        <a:latin typeface="+mn-lt"/>
        <a:ea typeface="+mn-ea"/>
        <a:cs typeface="+mn-cs"/>
      </a:defRPr>
    </a:lvl3pPr>
    <a:lvl4pPr algn="l" marL="1371600" defTabSz="457200" eaLnBrk="1" latinLnBrk="0" hangingPunct="1" rtl="false">
      <a:defRPr sz="1800" kern="1200">
        <a:solidFill>
          <a:schemeClr val="tx1"/>
        </a:solidFill>
        <a:latin typeface="+mn-lt"/>
        <a:ea typeface="+mn-ea"/>
        <a:cs typeface="+mn-cs"/>
      </a:defRPr>
    </a:lvl4pPr>
    <a:lvl5pPr algn="l" marL="1828800" defTabSz="457200" eaLnBrk="1" latinLnBrk="0" hangingPunct="1" rtl="false">
      <a:defRPr sz="1800" kern="1200">
        <a:solidFill>
          <a:schemeClr val="tx1"/>
        </a:solidFill>
        <a:latin typeface="+mn-lt"/>
        <a:ea typeface="+mn-ea"/>
        <a:cs typeface="+mn-cs"/>
      </a:defRPr>
    </a:lvl5pPr>
    <a:lvl6pPr algn="l" marL="2286000" defTabSz="457200" eaLnBrk="1" latinLnBrk="0" hangingPunct="1" rtl="false">
      <a:defRPr sz="1800" kern="1200">
        <a:solidFill>
          <a:schemeClr val="tx1"/>
        </a:solidFill>
        <a:latin typeface="+mn-lt"/>
        <a:ea typeface="+mn-ea"/>
        <a:cs typeface="+mn-cs"/>
      </a:defRPr>
    </a:lvl6pPr>
    <a:lvl7pPr algn="l" marL="2743200" defTabSz="457200" eaLnBrk="1" latinLnBrk="0" hangingPunct="1" rtl="false">
      <a:defRPr sz="1800" kern="1200">
        <a:solidFill>
          <a:schemeClr val="tx1"/>
        </a:solidFill>
        <a:latin typeface="+mn-lt"/>
        <a:ea typeface="+mn-ea"/>
        <a:cs typeface="+mn-cs"/>
      </a:defRPr>
    </a:lvl7pPr>
    <a:lvl8pPr algn="l" marL="3200400" defTabSz="457200" eaLnBrk="1" latinLnBrk="0" hangingPunct="1" rtl="false">
      <a:defRPr sz="1800" kern="1200">
        <a:solidFill>
          <a:schemeClr val="tx1"/>
        </a:solidFill>
        <a:latin typeface="+mn-lt"/>
        <a:ea typeface="+mn-ea"/>
        <a:cs typeface="+mn-cs"/>
      </a:defRPr>
    </a:lvl8pPr>
    <a:lvl9pPr algn="l" marL="3657600" defTabSz="457200" eaLnBrk="1" latinLnBrk="0" hangingPunct="1" rtl="false">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1" Type="http://schemas.openxmlformats.org/officeDocument/2006/relationships/slideMaster" Target="slideMasters/slideMaster1.xml" /><Relationship Id="rId2" Type="http://schemas.openxmlformats.org/officeDocument/2006/relationships/slide" Target="slides/slide1.xml" /><Relationship Id="rId8" Type="http://schemas.openxmlformats.org/officeDocument/2006/relationships/font" Target="fonts/WPS_Specail_1.fntdata" /><Relationship Id="rId9" Type="http://schemas.openxmlformats.org/officeDocument/2006/relationships/slide" Target="slides/slide2.xml" /><Relationship Id="rId10"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420651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19854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42133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186699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86719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00424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58DB32FF-34E7-9545-86A2-0DF334BA82C1}" type="datetimeFigureOut">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7783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58DB32FF-34E7-9545-86A2-0DF334BA82C1}" type="datetimeFigureOut">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86412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21238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2073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4250895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B32FF-34E7-9545-86A2-0DF334BA82C1}" type="datetimeFigureOut">
              <a:rPr lang="en-US" smtClean="0"/>
              <a:t>12-4-11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70897-D982-EA43-8318-894E8D36E196}" type="slidenum">
              <a:rPr lang="en-US" smtClean="0"/>
              <a:t>‹#›</a:t>
            </a:fld>
            <a:endParaRPr lang="en-US"/>
          </a:p>
        </p:txBody>
      </p:sp>
    </p:spTree>
    <p:extLst>
      <p:ext uri="{BB962C8B-B14F-4D97-AF65-F5344CB8AC3E}">
        <p14:creationId xmlns:p14="http://schemas.microsoft.com/office/powerpoint/2010/main" val="76836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ctrTitle"/>
          </p:nvPr>
        </p:nvSpPr>
        <p:spPr>
          <a:xfrm>
            <a:off x="661570" y="359833"/>
            <a:ext cx="7771347" cy="1471084"/>
          </a:xfrm>
        </p:spPr>
        <p:txBody>
          <a:bodyPr/>
          <a:lstStyle/>
          <a:p>
            <a:r>
              <a:rPr/>
              <a:t>Thesis Proposals</a:t>
            </a:r>
            <a:endParaRPr lang="en-US"/>
          </a:p>
        </p:txBody>
      </p:sp>
      <p:sp>
        <p:nvSpPr>
          <p:cNvPr id="3" name="Subtitle 2"/>
          <p:cNvSpPr>
            <a:spLocks noGrp="1"/>
          </p:cNvSpPr>
          <p:nvPr>
            <p:ph type="subTitle" idx="1"/>
          </p:nvPr>
        </p:nvSpPr>
        <p:spPr>
          <a:xfrm>
            <a:off x="1373706" y="2332566"/>
            <a:ext cx="6468221" cy="2493433"/>
          </a:xfrm>
        </p:spPr>
        <p:txBody>
          <a:bodyPr/>
          <a:lstStyle/>
          <a:p>
            <a:r>
              <a:rPr/>
              <a:t>A list of projects of academic interest, along with a synopsis of what the project would entail and, where appropriate, citation of source material indicating why it would be interesting.</a:t>
            </a:r>
            <a:endParaRPr lang="en-US"/>
          </a:p>
        </p:txBody>
      </p:sp>
    </p:spTree>
    <p:extLst>
      <p:ext uri="{BB962C8B-B14F-4D97-AF65-F5344CB8AC3E}">
        <p14:creationId val="52387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a:t>The Chemistry of Tea</a:t>
            </a:r>
            <a:endParaRPr lang="en-US"/>
          </a:p>
        </p:txBody>
      </p:sp>
      <p:sp>
        <p:nvSpPr>
          <p:cNvPr id="3" name="Content Placeholder 2"/>
          <p:cNvSpPr>
            <a:spLocks noGrp="1"/>
          </p:cNvSpPr>
          <p:nvPr>
            <p:ph idx="1"/>
          </p:nvPr>
        </p:nvSpPr>
        <p:spPr>
          <a:xfrm>
            <a:off x="459306" y="1600200"/>
            <a:ext cx="8227494" cy="4525963"/>
          </a:xfrm>
        </p:spPr>
        <p:txBody>
          <a:bodyPr/>
          <a:lstStyle/>
          <a:p>
            <a:pPr lvl="0"/>
            <a:r>
              <a:rPr/>
              <a:t/>
            </a:r>
            <a:endParaRPr/>
          </a:p>
          <a:p>
            <a:pPr indent="0" marL="0" lvl="0">
              <a:buNone/>
            </a:pPr>
            <a:r>
              <a:rPr/>
              <a:t>Although there is information on generic forms of tea (white, yellow, green, red, purple and black), there is very little information on the relationship between the environment, age of plant, specific processing method and the chemistry of the end result.</a:t>
            </a:r>
            <a:endParaRPr/>
          </a:p>
          <a:p>
            <a:pPr indent="0" marL="0" lvl="0">
              <a:buNone/>
            </a:pPr>
            <a:r>
              <a:rPr/>
              <a:t>Nor is there much research into the role of genetic variation in ancient tea stands.</a:t>
            </a:r>
            <a:endParaRPr/>
          </a:p>
        </p:txBody>
      </p:sp>
    </p:spTree>
    <p:extLst>
      <p:ext uri="{BB962C8B-B14F-4D97-AF65-F5344CB8AC3E}">
        <p14:creationId val="186699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a:t/>
            </a:r>
            <a:endParaRPr lang="en-US"/>
          </a:p>
        </p:txBody>
      </p:sp>
      <p:sp>
        <p:nvSpPr>
          <p:cNvPr id="3" name="Content Placeholder 2"/>
          <p:cNvSpPr>
            <a:spLocks noGrp="1"/>
          </p:cNvSpPr>
          <p:nvPr>
            <p:ph idx="1"/>
          </p:nvPr>
        </p:nvSpPr>
        <p:spPr/>
        <p:txBody>
          <a:bodyPr/>
          <a:lstStyle/>
          <a:p>
            <a:pPr lvl="0"/>
            <a:r>
              <a:rPr/>
              <a:t/>
            </a:r>
          </a:p>
        </p:txBody>
      </p:sp>
    </p:spTree>
    <p:extLst>
      <p:ext uri="{BB962C8B-B14F-4D97-AF65-F5344CB8AC3E}">
        <p14:creationId val="186699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WPS Office</Application>
  <PresentationFormat>On-screen Show (4:3)</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2012-04-11T11:10:54Z</dcterms:created>
  <dcterms:modified xsi:type="dcterms:W3CDTF">2012-04-11T11:11:22Z</dcterms:modified>
</cp:coreProperties>
</file>