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77" r:id="rId2"/>
    <p:sldId id="579" r:id="rId3"/>
    <p:sldId id="580" r:id="rId4"/>
    <p:sldId id="581" r:id="rId5"/>
    <p:sldId id="582" r:id="rId6"/>
    <p:sldId id="5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1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A3218-3BC2-4680-BBBF-49D446C90D3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2BA79-AA08-434F-9CA3-D98F6BCAC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3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D7FBD-4B68-45DB-A0CB-914128C3499B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72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D7FBD-4B68-45DB-A0CB-914128C3499B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7370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D7FBD-4B68-45DB-A0CB-914128C3499B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633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Packages equals possibilities!!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D7FBD-4B68-45DB-A0CB-914128C3499B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4630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D7FBD-4B68-45DB-A0CB-914128C3499B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6936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knows</a:t>
            </a:r>
            <a:r>
              <a:rPr lang="en-US" baseline="0" dirty="0"/>
              <a:t> 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D7FBD-4B68-45DB-A0CB-914128C3499B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149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737F-0874-4BD0-A593-CD8657305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FE2EA-D54C-4DEB-AB27-75905CC7A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092E-F7A2-4723-A5BC-FDC0FB29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2E5-C4D7-417D-8EAD-A3F66AD98D7D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469D7-234D-458A-BD58-FEFBBC3E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39D22-FE11-44E5-9285-BA482ECC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D605-F3C6-4287-AC4C-7B9CBAA0E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1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772A-A909-480C-808E-E3D52731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898D4-17DE-4B8A-A7AB-B0E4B7A4E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28CF5-3DB5-4B64-B7F0-B52AEE5A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2E5-C4D7-417D-8EAD-A3F66AD98D7D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677BF-2FF3-4DD6-994B-946406AC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1DD1-0F0C-4233-8325-9AA772D2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D605-F3C6-4287-AC4C-7B9CBAA0E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67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DF1BE-FBFA-4878-974A-B2D59315E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25C48-4492-4D6E-8F28-7A2B2BB9C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66FA3-01ED-49BC-BBBE-75F098EB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2E5-C4D7-417D-8EAD-A3F66AD98D7D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97C23-35CD-4F7E-8317-FE76CCEC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F44D-C226-4EFD-A68A-83DF7138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D605-F3C6-4287-AC4C-7B9CBAA0E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63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6669-0219-46E7-80E7-D541FBE7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D170F-A8A9-461B-BE2E-70F1184CA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9D232-E6B1-4A55-AA0D-5E23AF0E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2E5-C4D7-417D-8EAD-A3F66AD98D7D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73A00-3A54-42B0-9079-AF3D8C2E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A6C66-F7A6-4455-91E7-4DCE9F83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D605-F3C6-4287-AC4C-7B9CBAA0E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84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D5FC-B746-45DC-B7A3-1E5B674E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94475-1E62-4CA7-B0E9-67F297D7A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4ABA5-D8A5-4151-8AB1-EA790A35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2E5-C4D7-417D-8EAD-A3F66AD98D7D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B455B-1478-4DC7-9155-331E33EC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919AF-4591-41C1-9026-CBC11C11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D605-F3C6-4287-AC4C-7B9CBAA0E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95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A1AA-D8A2-404C-B9A7-C17328D8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85223-844E-4721-9E6D-06461B78E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E0E40-8CBC-412C-B603-55F5424BB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896B0-BC54-4914-8962-3C95AE84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2E5-C4D7-417D-8EAD-A3F66AD98D7D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05657-A820-4ADB-8282-856A9FBB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EC4AB-ED80-4D49-B606-F1935A48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D605-F3C6-4287-AC4C-7B9CBAA0E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5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D29F-D3C0-476A-8B20-CF3D92222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EBECE-8087-4027-A3A4-A10786D83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634CB-161A-4DA2-B791-C46C840F5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6D8A6-0149-4B51-B26A-49B3090B9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01B43-A839-4058-98F4-A3A4A7549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0C061D-0E10-41B8-9302-42F574DE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2E5-C4D7-417D-8EAD-A3F66AD98D7D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54B893-3DAD-40E2-9599-6AF7965A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C85A02-8875-4B67-9A8C-EE665D4D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D605-F3C6-4287-AC4C-7B9CBAA0E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61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FD17-7F78-45FA-8EB8-CAF0BE2AB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8820F-3E8B-45B8-827D-82D75208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2E5-C4D7-417D-8EAD-A3F66AD98D7D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4174C-0A3D-4807-90D4-3689661A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5B57F-D11F-4BBC-9EC2-D876A6F5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D605-F3C6-4287-AC4C-7B9CBAA0E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69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63F42-859B-4DEC-A0E3-7312777B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2E5-C4D7-417D-8EAD-A3F66AD98D7D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7FF30-77F4-4FCB-9BBA-A281903B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9A337-2139-46A8-8777-70A85CA1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D605-F3C6-4287-AC4C-7B9CBAA0E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87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5094-1AEB-4430-A1A1-B0589130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20B42-A5CA-458D-A247-9E32307AC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3E314-A4EC-431F-AAD4-76F039F9B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53D45-0661-4EF5-86BA-78AE2689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2E5-C4D7-417D-8EAD-A3F66AD98D7D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2A057-C3E7-4D86-AE01-3652A704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4EB84-D502-43A8-93BD-A6D6CDE0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D605-F3C6-4287-AC4C-7B9CBAA0E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44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25D9-1508-400B-B687-F0F14F14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7BD00-AA5B-4A68-AA9A-15EE30CFD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E2517-2EDD-45E6-B8FB-0F57DFF66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F7F30-0833-4503-9AB3-E40CD4AC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2E5-C4D7-417D-8EAD-A3F66AD98D7D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950D8-F5DE-4B22-9680-C49AF7ED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996D2-97A2-40D0-AFDD-19349091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D605-F3C6-4287-AC4C-7B9CBAA0E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19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44CF2-E7E8-4D13-AA8E-DD234AFA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6EBE9-3261-4661-BD3A-48A6A6593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C3164-9BA4-417C-8459-9AAF9DD58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52E5-C4D7-417D-8EAD-A3F66AD98D7D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EA62A-8F6E-45A8-9AA9-94E0F74C3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832F1-716B-45D5-BF9B-D1233AD28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D605-F3C6-4287-AC4C-7B9CBAA0E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dirty="0">
                <a:solidFill>
                  <a:schemeClr val="accent5">
                    <a:lumMod val="50000"/>
                  </a:schemeClr>
                </a:solidFill>
              </a:rPr>
              <a:t>1.1 General </a:t>
            </a:r>
            <a:r>
              <a:rPr lang="nl-BE" altLang="nl-BE" dirty="0" err="1">
                <a:solidFill>
                  <a:schemeClr val="accent5">
                    <a:lumMod val="50000"/>
                  </a:schemeClr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9225"/>
            <a:ext cx="11463064" cy="47069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‘R’?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540A3-54F7-486A-ABF7-5F5DFB55B1CD}" type="slidenum">
              <a:rPr lang="nl-NL" altLang="nl-BE" smtClean="0"/>
              <a:pPr>
                <a:defRPr/>
              </a:pPr>
              <a:t>1</a:t>
            </a:fld>
            <a:endParaRPr lang="nl-NL" altLang="nl-BE"/>
          </a:p>
        </p:txBody>
      </p:sp>
      <p:pic>
        <p:nvPicPr>
          <p:cNvPr id="5" name="Picture 2" descr="https://i1.wp.com/r4stats.com/wp-content/uploads/2017/02/Fig-1c-R-v-SAS-2017-02-18.png?resize=640%2C3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744757"/>
            <a:ext cx="7411274" cy="459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39872" y="6319680"/>
            <a:ext cx="57331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science job trends for R (blue) and SAS (orange).</a:t>
            </a:r>
          </a:p>
        </p:txBody>
      </p:sp>
    </p:spTree>
    <p:extLst>
      <p:ext uri="{BB962C8B-B14F-4D97-AF65-F5344CB8AC3E}">
        <p14:creationId xmlns:p14="http://schemas.microsoft.com/office/powerpoint/2010/main" val="35023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dirty="0">
                <a:solidFill>
                  <a:schemeClr val="accent5">
                    <a:lumMod val="50000"/>
                  </a:schemeClr>
                </a:solidFill>
              </a:rPr>
              <a:t>1.1 General </a:t>
            </a:r>
            <a:r>
              <a:rPr lang="nl-BE" altLang="nl-BE" dirty="0" err="1">
                <a:solidFill>
                  <a:schemeClr val="accent5">
                    <a:lumMod val="50000"/>
                  </a:schemeClr>
                </a:solidFill>
              </a:rPr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540A3-54F7-486A-ABF7-5F5DFB55B1CD}" type="slidenum">
              <a:rPr lang="nl-NL" altLang="nl-BE" smtClean="0"/>
              <a:pPr>
                <a:defRPr/>
              </a:pPr>
              <a:t>2</a:t>
            </a:fld>
            <a:endParaRPr lang="nl-NL" altLang="nl-BE"/>
          </a:p>
        </p:txBody>
      </p:sp>
      <p:sp>
        <p:nvSpPr>
          <p:cNvPr id="9" name="Rectangle 8"/>
          <p:cNvSpPr/>
          <p:nvPr/>
        </p:nvSpPr>
        <p:spPr>
          <a:xfrm>
            <a:off x="2927648" y="6013589"/>
            <a:ext cx="69814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Number of scholarly articles published in the most recent complete year (2016) for the more popular data science software</a:t>
            </a:r>
          </a:p>
        </p:txBody>
      </p:sp>
      <p:pic>
        <p:nvPicPr>
          <p:cNvPr id="10" name="Picture 2" descr="https://i0.wp.com/r4stats.com/wp-content/uploads/2017/06/Fig_2d_ScholarlyImpact2016.png?resize=640%2C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134" y="1406148"/>
            <a:ext cx="4543962" cy="454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19CE83-D116-4AAA-AFEC-F97C1A7DE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9225"/>
            <a:ext cx="11463064" cy="47069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‘R’?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0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dirty="0">
                <a:solidFill>
                  <a:schemeClr val="accent5">
                    <a:lumMod val="50000"/>
                  </a:schemeClr>
                </a:solidFill>
              </a:rPr>
              <a:t>1.1 General </a:t>
            </a:r>
            <a:r>
              <a:rPr lang="nl-BE" altLang="nl-BE" dirty="0" err="1">
                <a:solidFill>
                  <a:schemeClr val="accent5">
                    <a:lumMod val="50000"/>
                  </a:schemeClr>
                </a:solidFill>
              </a:rPr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540A3-54F7-486A-ABF7-5F5DFB55B1CD}" type="slidenum">
              <a:rPr lang="nl-NL" altLang="nl-BE" smtClean="0"/>
              <a:pPr>
                <a:defRPr/>
              </a:pPr>
              <a:t>3</a:t>
            </a:fld>
            <a:endParaRPr lang="nl-NL" altLang="nl-BE"/>
          </a:p>
        </p:txBody>
      </p:sp>
      <p:sp>
        <p:nvSpPr>
          <p:cNvPr id="7" name="Rectangle 6"/>
          <p:cNvSpPr/>
          <p:nvPr/>
        </p:nvSpPr>
        <p:spPr>
          <a:xfrm>
            <a:off x="2906833" y="5837020"/>
            <a:ext cx="66298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Number of questions and for each software on Talk Stats and Cross Validated. </a:t>
            </a:r>
          </a:p>
        </p:txBody>
      </p:sp>
      <p:pic>
        <p:nvPicPr>
          <p:cNvPr id="8" name="Picture 2" descr="https://i0.wp.com/datasciencepopularity.com/wp-content/uploads/2015/10/crossvalidated_talkstats_201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257960"/>
            <a:ext cx="8638948" cy="35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416885-0C32-467B-B106-1E2B46CEE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9225"/>
            <a:ext cx="11463064" cy="47069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‘R’?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4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dirty="0">
                <a:solidFill>
                  <a:schemeClr val="accent5">
                    <a:lumMod val="50000"/>
                  </a:schemeClr>
                </a:solidFill>
              </a:rPr>
              <a:t>1.1 General </a:t>
            </a:r>
            <a:r>
              <a:rPr lang="nl-BE" altLang="nl-BE" dirty="0" err="1">
                <a:solidFill>
                  <a:schemeClr val="accent5">
                    <a:lumMod val="50000"/>
                  </a:schemeClr>
                </a:solidFill>
              </a:rPr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540A3-54F7-486A-ABF7-5F5DFB55B1CD}" type="slidenum">
              <a:rPr lang="nl-NL" altLang="nl-BE" smtClean="0"/>
              <a:pPr>
                <a:defRPr/>
              </a:pPr>
              <a:t>4</a:t>
            </a:fld>
            <a:endParaRPr lang="nl-NL" altLang="nl-BE"/>
          </a:p>
        </p:txBody>
      </p:sp>
      <p:sp>
        <p:nvSpPr>
          <p:cNvPr id="9" name="Rectangle 8"/>
          <p:cNvSpPr/>
          <p:nvPr/>
        </p:nvSpPr>
        <p:spPr>
          <a:xfrm>
            <a:off x="3218996" y="5950111"/>
            <a:ext cx="66298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Number of R packages available on its main distribution site for the last version released in each year.</a:t>
            </a:r>
          </a:p>
        </p:txBody>
      </p:sp>
      <p:pic>
        <p:nvPicPr>
          <p:cNvPr id="10" name="Picture 2" descr="Fig_9_CR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183" y="1406148"/>
            <a:ext cx="4543962" cy="454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0373107-E32D-470E-87B9-FCB73AE09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9225"/>
            <a:ext cx="11463064" cy="47069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‘R’?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6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dirty="0">
                <a:solidFill>
                  <a:schemeClr val="accent5">
                    <a:lumMod val="50000"/>
                  </a:schemeClr>
                </a:solidFill>
              </a:rPr>
              <a:t>1.1 General </a:t>
            </a:r>
            <a:r>
              <a:rPr lang="nl-BE" altLang="nl-BE" dirty="0" err="1">
                <a:solidFill>
                  <a:schemeClr val="accent5">
                    <a:lumMod val="50000"/>
                  </a:schemeClr>
                </a:solidFill>
              </a:rPr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540A3-54F7-486A-ABF7-5F5DFB55B1CD}" type="slidenum">
              <a:rPr lang="nl-NL" altLang="nl-BE" smtClean="0"/>
              <a:pPr>
                <a:defRPr/>
              </a:pPr>
              <a:t>5</a:t>
            </a:fld>
            <a:endParaRPr lang="nl-NL" altLang="nl-BE"/>
          </a:p>
        </p:txBody>
      </p:sp>
      <p:sp>
        <p:nvSpPr>
          <p:cNvPr id="7" name="Rectangle 6"/>
          <p:cNvSpPr/>
          <p:nvPr/>
        </p:nvSpPr>
        <p:spPr>
          <a:xfrm>
            <a:off x="2710233" y="5950110"/>
            <a:ext cx="66298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Preferred software</a:t>
            </a:r>
          </a:p>
        </p:txBody>
      </p:sp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023" y="1320532"/>
            <a:ext cx="8331612" cy="462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1639A2-ED28-44FD-B7E6-9E8A2525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9225"/>
            <a:ext cx="11463064" cy="47069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‘R’?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2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dirty="0">
                <a:solidFill>
                  <a:schemeClr val="accent5">
                    <a:lumMod val="50000"/>
                  </a:schemeClr>
                </a:solidFill>
              </a:rPr>
              <a:t>1.1 General </a:t>
            </a:r>
            <a:r>
              <a:rPr lang="nl-BE" altLang="nl-BE" dirty="0" err="1">
                <a:solidFill>
                  <a:schemeClr val="accent5">
                    <a:lumMod val="50000"/>
                  </a:schemeClr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9222"/>
            <a:ext cx="11463064" cy="4678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‘R’?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nl-BE" altLang="nl-BE" dirty="0"/>
              <a:t>Freeware </a:t>
            </a:r>
            <a:r>
              <a:rPr lang="nl-BE" altLang="nl-BE" dirty="0" err="1"/>
              <a:t>and</a:t>
            </a:r>
            <a:r>
              <a:rPr lang="nl-BE" altLang="nl-BE" dirty="0"/>
              <a:t> open source!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nl-BE" altLang="nl-BE" dirty="0"/>
              <a:t>Most </a:t>
            </a:r>
            <a:r>
              <a:rPr lang="nl-BE" altLang="nl-BE" dirty="0" err="1"/>
              <a:t>used</a:t>
            </a:r>
            <a:r>
              <a:rPr lang="nl-BE" altLang="nl-BE" dirty="0"/>
              <a:t> </a:t>
            </a:r>
            <a:r>
              <a:rPr lang="nl-BE" altLang="nl-BE" dirty="0" err="1"/>
              <a:t>statistical</a:t>
            </a:r>
            <a:r>
              <a:rPr lang="nl-BE" altLang="nl-BE" dirty="0"/>
              <a:t> software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nl-BE" altLang="nl-BE" dirty="0"/>
              <a:t>Large community of </a:t>
            </a:r>
            <a:r>
              <a:rPr lang="nl-BE" altLang="nl-BE" dirty="0" err="1"/>
              <a:t>developers</a:t>
            </a:r>
            <a:r>
              <a:rPr lang="nl-BE" altLang="nl-BE" dirty="0"/>
              <a:t> (= a lot of support)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nl-BE" altLang="nl-BE" dirty="0"/>
              <a:t>(</a:t>
            </a:r>
            <a:r>
              <a:rPr lang="nl-BE" altLang="nl-BE" dirty="0" err="1"/>
              <a:t>Almost</a:t>
            </a:r>
            <a:r>
              <a:rPr lang="nl-BE" altLang="nl-BE" dirty="0"/>
              <a:t>) </a:t>
            </a:r>
            <a:r>
              <a:rPr lang="nl-BE" altLang="nl-BE" dirty="0" err="1"/>
              <a:t>everything</a:t>
            </a:r>
            <a:r>
              <a:rPr lang="nl-BE" altLang="nl-BE" dirty="0"/>
              <a:t> is </a:t>
            </a:r>
            <a:r>
              <a:rPr lang="nl-BE" altLang="nl-BE" dirty="0" err="1"/>
              <a:t>available</a:t>
            </a:r>
            <a:r>
              <a:rPr lang="nl-BE" altLang="nl-BE" dirty="0"/>
              <a:t> (</a:t>
            </a:r>
            <a:r>
              <a:rPr lang="nl-BE" altLang="nl-BE" dirty="0" err="1"/>
              <a:t>and</a:t>
            </a:r>
            <a:r>
              <a:rPr lang="nl-BE" altLang="nl-BE" dirty="0"/>
              <a:t> is </a:t>
            </a:r>
            <a:r>
              <a:rPr lang="nl-BE" altLang="nl-BE" dirty="0" err="1"/>
              <a:t>extensible</a:t>
            </a:r>
            <a:r>
              <a:rPr lang="nl-BE" altLang="nl-BE" dirty="0"/>
              <a:t>)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nl-BE" altLang="nl-BE" dirty="0"/>
              <a:t>Programming </a:t>
            </a:r>
            <a:r>
              <a:rPr lang="nl-BE" altLang="nl-BE" dirty="0" err="1"/>
              <a:t>language</a:t>
            </a:r>
            <a:endParaRPr lang="nl-BE" altLang="nl-BE" dirty="0"/>
          </a:p>
          <a:p>
            <a:pPr eaLnBrk="1" hangingPunct="1">
              <a:buFont typeface="Wingdings" panose="05000000000000000000" pitchFamily="2" charset="2"/>
              <a:buChar char="à"/>
              <a:defRPr/>
            </a:pPr>
            <a:r>
              <a:rPr lang="nl-BE" altLang="nl-BE" dirty="0" err="1">
                <a:sym typeface="Wingdings" panose="05000000000000000000" pitchFamily="2" charset="2"/>
              </a:rPr>
              <a:t>modelling</a:t>
            </a:r>
            <a:r>
              <a:rPr lang="nl-BE" altLang="nl-BE" dirty="0">
                <a:sym typeface="Wingdings" panose="05000000000000000000" pitchFamily="2" charset="2"/>
              </a:rPr>
              <a:t>, </a:t>
            </a:r>
            <a:r>
              <a:rPr lang="nl-BE" altLang="nl-BE" dirty="0" err="1">
                <a:sym typeface="Wingdings" panose="05000000000000000000" pitchFamily="2" charset="2"/>
              </a:rPr>
              <a:t>graphics</a:t>
            </a:r>
            <a:r>
              <a:rPr lang="nl-BE" altLang="nl-BE" dirty="0">
                <a:sym typeface="Wingdings" panose="05000000000000000000" pitchFamily="2" charset="2"/>
              </a:rPr>
              <a:t>, GIS, websites, </a:t>
            </a:r>
            <a:r>
              <a:rPr lang="nl-BE" altLang="nl-BE" dirty="0" err="1">
                <a:sym typeface="Wingdings" panose="05000000000000000000" pitchFamily="2" charset="2"/>
              </a:rPr>
              <a:t>presentations</a:t>
            </a:r>
            <a:r>
              <a:rPr lang="nl-BE" altLang="nl-BE" dirty="0">
                <a:sym typeface="Wingdings" panose="05000000000000000000" pitchFamily="2" charset="2"/>
              </a:rPr>
              <a:t>,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540A3-54F7-486A-ABF7-5F5DFB55B1CD}" type="slidenum">
              <a:rPr lang="nl-NL" altLang="nl-BE" smtClean="0"/>
              <a:pPr>
                <a:defRPr/>
              </a:pPr>
              <a:t>6</a:t>
            </a:fld>
            <a:endParaRPr lang="nl-NL" altLang="nl-BE"/>
          </a:p>
        </p:txBody>
      </p:sp>
      <p:pic>
        <p:nvPicPr>
          <p:cNvPr id="9" name="Picture 2" descr="Image result for 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258816"/>
            <a:ext cx="3777700" cy="292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097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175</Words>
  <Application>Microsoft Office PowerPoint</Application>
  <PresentationFormat>Widescreen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1.1 General introduction</vt:lpstr>
      <vt:lpstr>1.1 General introduction</vt:lpstr>
      <vt:lpstr>1.1 General introduction</vt:lpstr>
      <vt:lpstr>1.1 General introduction</vt:lpstr>
      <vt:lpstr>1.1 General introduction</vt:lpstr>
      <vt:lpstr>1.1 General 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 General introduction</dc:title>
  <dc:creator>Koenraad Van Meerbeek</dc:creator>
  <cp:lastModifiedBy>Koenraad Van Meerbeek</cp:lastModifiedBy>
  <cp:revision>1</cp:revision>
  <dcterms:created xsi:type="dcterms:W3CDTF">2021-10-06T17:35:39Z</dcterms:created>
  <dcterms:modified xsi:type="dcterms:W3CDTF">2021-10-06T17:37:15Z</dcterms:modified>
</cp:coreProperties>
</file>