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0" r:id="rId2"/>
    <p:sldMasterId id="2147483992" r:id="rId3"/>
    <p:sldMasterId id="2147484054" r:id="rId4"/>
  </p:sldMasterIdLst>
  <p:sldIdLst>
    <p:sldId id="284" r:id="rId5"/>
    <p:sldId id="288" r:id="rId6"/>
    <p:sldId id="311" r:id="rId7"/>
    <p:sldId id="312" r:id="rId8"/>
    <p:sldId id="313" r:id="rId9"/>
    <p:sldId id="323" r:id="rId10"/>
    <p:sldId id="322" r:id="rId11"/>
    <p:sldId id="287" r:id="rId12"/>
    <p:sldId id="289" r:id="rId13"/>
    <p:sldId id="290" r:id="rId14"/>
    <p:sldId id="291" r:id="rId15"/>
    <p:sldId id="292" r:id="rId16"/>
    <p:sldId id="293" r:id="rId17"/>
    <p:sldId id="285" r:id="rId18"/>
    <p:sldId id="28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4" r:id="rId37"/>
    <p:sldId id="315" r:id="rId38"/>
    <p:sldId id="319" r:id="rId39"/>
    <p:sldId id="316" r:id="rId40"/>
    <p:sldId id="320" r:id="rId41"/>
    <p:sldId id="317" r:id="rId42"/>
    <p:sldId id="321" r:id="rId43"/>
    <p:sldId id="31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6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9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K.1 Pemrograman Dasar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54374" y="5257800"/>
            <a:ext cx="7787955" cy="91989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Editor, </a:t>
            </a:r>
            <a:r>
              <a:rPr lang="en-US" dirty="0" err="1" smtClean="0">
                <a:solidFill>
                  <a:schemeClr val="bg1"/>
                </a:solidFill>
              </a:rPr>
              <a:t>lingkungan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kerja</a:t>
            </a:r>
            <a:r>
              <a:rPr lang="id-ID" dirty="0" smtClean="0">
                <a:solidFill>
                  <a:schemeClr val="bg1"/>
                </a:solidFill>
              </a:rPr>
              <a:t>, </a:t>
            </a:r>
            <a:r>
              <a:rPr lang="en-ID" dirty="0" err="1" smtClean="0">
                <a:solidFill>
                  <a:schemeClr val="bg1"/>
                </a:solidFill>
              </a:rPr>
              <a:t>Struktur</a:t>
            </a:r>
            <a:r>
              <a:rPr lang="en-ID" dirty="0" smtClean="0">
                <a:solidFill>
                  <a:schemeClr val="bg1"/>
                </a:solidFill>
              </a:rPr>
              <a:t> program </a:t>
            </a:r>
            <a:r>
              <a:rPr lang="id-ID" dirty="0" smtClean="0">
                <a:solidFill>
                  <a:schemeClr val="bg1"/>
                </a:solidFill>
              </a:rPr>
              <a:t>dan </a:t>
            </a:r>
            <a:r>
              <a:rPr lang="en-ID" dirty="0" err="1" smtClean="0">
                <a:solidFill>
                  <a:schemeClr val="bg1"/>
                </a:solidFill>
              </a:rPr>
              <a:t>Menguji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kode</a:t>
            </a:r>
            <a:r>
              <a:rPr lang="en-ID" dirty="0" smtClean="0">
                <a:solidFill>
                  <a:schemeClr val="bg1"/>
                </a:solidFill>
              </a:rPr>
              <a:t> program </a:t>
            </a:r>
            <a:r>
              <a:rPr lang="en-ID" dirty="0" err="1" smtClean="0">
                <a:solidFill>
                  <a:schemeClr val="bg1"/>
                </a:solidFill>
              </a:rPr>
              <a:t>bahasa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pemrograman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komputer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4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1. Menu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menubar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File, Edit, Search, Run Compile,  Debug, Project, Options, Window, </a:t>
            </a:r>
            <a:r>
              <a:rPr lang="en-US" dirty="0" err="1" smtClean="0"/>
              <a:t>dan</a:t>
            </a:r>
            <a:r>
              <a:rPr lang="en-US" dirty="0" smtClean="0"/>
              <a:t> Help.</a:t>
            </a:r>
            <a:endParaRPr lang="id-ID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Jendela</a:t>
            </a:r>
            <a:r>
              <a:rPr lang="en-US" dirty="0" smtClean="0"/>
              <a:t> Text Edit</a:t>
            </a:r>
            <a:r>
              <a:rPr lang="id-ID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program.</a:t>
            </a:r>
            <a:endParaRPr lang="en-US" dirty="0"/>
          </a:p>
        </p:txBody>
      </p:sp>
      <p:pic>
        <p:nvPicPr>
          <p:cNvPr id="52226" name="Picture 2" descr="http://3.bp.blogspot.com/-lNvxOKiWBk0/UT9dhJqPCRI/AAAAAAAAAB8/Xo0Am5zeruw/s320/blog+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199"/>
            <a:ext cx="5410200" cy="280654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File Editor</a:t>
            </a:r>
            <a:br>
              <a:rPr lang="en-US" dirty="0" smtClean="0"/>
            </a:br>
            <a:r>
              <a:rPr lang="en-US" dirty="0" err="1" smtClean="0"/>
              <a:t>Langkah-langkahnya</a:t>
            </a:r>
            <a:r>
              <a:rPr lang="en-US" dirty="0" smtClean="0"/>
              <a:t>: </a:t>
            </a:r>
            <a:endParaRPr lang="id-ID" dirty="0" smtClean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menu File</a:t>
            </a:r>
            <a:r>
              <a:rPr lang="id-ID" dirty="0" smtClean="0"/>
              <a:t> </a:t>
            </a:r>
          </a:p>
          <a:p>
            <a:pPr lvl="1"/>
            <a:r>
              <a:rPr lang="en-US" dirty="0" smtClean="0"/>
              <a:t>New</a:t>
            </a:r>
            <a:r>
              <a:rPr lang="id-ID" dirty="0" smtClean="0"/>
              <a:t> 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  <p:pic>
        <p:nvPicPr>
          <p:cNvPr id="53250" name="Picture 2" descr="http://2.bp.blogspot.com/-SCOFf6numGM/UT9i4YDsi0I/AAAAAAAAACE/NFfk4HL31Kk/s1600/blog+6.jpg"/>
          <p:cNvPicPr>
            <a:picLocks noChangeAspect="1" noChangeArrowheads="1"/>
          </p:cNvPicPr>
          <p:nvPr/>
        </p:nvPicPr>
        <p:blipFill>
          <a:blip r:embed="rId2" cstate="print"/>
          <a:srcRect l="14013"/>
          <a:stretch>
            <a:fillRect/>
          </a:stretch>
        </p:blipFill>
        <p:spPr bwMode="auto">
          <a:xfrm>
            <a:off x="3733800" y="2667000"/>
            <a:ext cx="5143500" cy="32861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Menjalankan</a:t>
            </a:r>
            <a:r>
              <a:rPr lang="en-US" dirty="0" smtClean="0"/>
              <a:t> program </a:t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tulih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en-US" dirty="0" smtClean="0"/>
              <a:t>Cara </a:t>
            </a:r>
            <a:r>
              <a:rPr lang="en-US" dirty="0" err="1" smtClean="0"/>
              <a:t>pertama</a:t>
            </a:r>
            <a:r>
              <a:rPr lang="en-US" dirty="0" smtClean="0"/>
              <a:t>: </a:t>
            </a:r>
            <a:r>
              <a:rPr lang="en-US" dirty="0" err="1" smtClean="0"/>
              <a:t>Tekan</a:t>
            </a:r>
            <a:r>
              <a:rPr lang="en-US" dirty="0" smtClean="0"/>
              <a:t> F9</a:t>
            </a:r>
            <a:endParaRPr lang="id-ID" dirty="0" smtClean="0"/>
          </a:p>
          <a:p>
            <a:pPr lvl="1"/>
            <a:r>
              <a:rPr lang="en-US" dirty="0" smtClean="0"/>
              <a:t>Cara </a:t>
            </a:r>
            <a:r>
              <a:rPr lang="en-US" dirty="0" err="1" smtClean="0"/>
              <a:t>kedua</a:t>
            </a:r>
            <a:r>
              <a:rPr lang="en-US" dirty="0" smtClean="0"/>
              <a:t>     : </a:t>
            </a:r>
            <a:r>
              <a:rPr lang="en-US" dirty="0" err="1" smtClean="0"/>
              <a:t>Klik</a:t>
            </a:r>
            <a:r>
              <a:rPr lang="en-US" dirty="0" smtClean="0"/>
              <a:t> Execute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menubar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Compile</a:t>
            </a:r>
            <a:endParaRPr lang="id-ID" dirty="0" smtClean="0"/>
          </a:p>
          <a:p>
            <a:pPr lvl="1"/>
            <a:r>
              <a:rPr lang="en-US" dirty="0" smtClean="0"/>
              <a:t>Cara </a:t>
            </a:r>
            <a:r>
              <a:rPr lang="en-US" dirty="0" err="1" smtClean="0"/>
              <a:t>ketiga</a:t>
            </a:r>
            <a:r>
              <a:rPr lang="en-US" dirty="0" smtClean="0"/>
              <a:t>     : </a:t>
            </a:r>
            <a:r>
              <a:rPr lang="en-US" dirty="0" err="1" smtClean="0"/>
              <a:t>Tekan</a:t>
            </a:r>
            <a:r>
              <a:rPr lang="en-US" dirty="0" smtClean="0"/>
              <a:t> Ctrl-F10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Menyimpan</a:t>
            </a:r>
            <a:r>
              <a:rPr lang="en-US" dirty="0" smtClean="0"/>
              <a:t> File Editor</a:t>
            </a:r>
            <a:endParaRPr lang="id-ID" dirty="0" smtClean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menu File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Save,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,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Save.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Dev C++</a:t>
            </a:r>
            <a:endParaRPr lang="id-ID" dirty="0" smtClean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menu File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exit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Struktur</a:t>
            </a:r>
            <a:r>
              <a:rPr lang="en-ID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program C++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menuruni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keyword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C. </a:t>
            </a:r>
            <a:endParaRPr lang="id-ID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C,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menuruni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</a:t>
            </a:r>
            <a:r>
              <a:rPr lang="en-US" dirty="0" err="1" smtClean="0"/>
              <a:t>embuat</a:t>
            </a:r>
            <a:r>
              <a:rPr lang="en-US" dirty="0" smtClean="0"/>
              <a:t> C++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OOP)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C, </a:t>
            </a:r>
            <a:r>
              <a:rPr lang="en-US" dirty="0" err="1" smtClean="0"/>
              <a:t>tetapi</a:t>
            </a:r>
            <a:r>
              <a:rPr lang="en-US" dirty="0" smtClean="0"/>
              <a:t> C++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C++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C,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program C++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Penyataan</a:t>
            </a:r>
            <a:r>
              <a:rPr lang="en-US" dirty="0" smtClean="0"/>
              <a:t> (Statement)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53" t="15722" r="64080" b="69878"/>
          <a:stretch>
            <a:fillRect/>
          </a:stretch>
        </p:blipFill>
        <p:spPr bwMode="auto">
          <a:xfrm>
            <a:off x="457200" y="1676399"/>
            <a:ext cx="5562600" cy="19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Program C </a:t>
            </a:r>
            <a:r>
              <a:rPr lang="en-US" b="1" dirty="0" err="1" smtClean="0"/>
              <a:t>maupun</a:t>
            </a:r>
            <a:r>
              <a:rPr lang="en-US" b="1" dirty="0" smtClean="0"/>
              <a:t> C++ </a:t>
            </a:r>
            <a:r>
              <a:rPr lang="en-US" b="1" dirty="0" err="1" smtClean="0"/>
              <a:t>selalu</a:t>
            </a:r>
            <a:r>
              <a:rPr lang="en-US" b="1" dirty="0" smtClean="0"/>
              <a:t> </a:t>
            </a:r>
            <a:r>
              <a:rPr lang="en-US" b="1" dirty="0" err="1" smtClean="0"/>
              <a:t>tersusun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5 (Lima) </a:t>
            </a:r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, </a:t>
            </a:r>
            <a:r>
              <a:rPr lang="en-US" b="1" dirty="0" err="1" smtClean="0"/>
              <a:t>yaitu</a:t>
            </a:r>
            <a:r>
              <a:rPr lang="en-US" b="1" dirty="0" smtClean="0"/>
              <a:t> :</a:t>
            </a:r>
            <a:endParaRPr lang="id-ID" b="1" dirty="0" smtClean="0"/>
          </a:p>
          <a:p>
            <a:pPr fontAlgn="base">
              <a:buNone/>
            </a:pPr>
            <a:endParaRPr lang="id-ID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Preprocessor Directive (</a:t>
            </a:r>
            <a:r>
              <a:rPr lang="en-US" dirty="0" err="1" smtClean="0"/>
              <a:t>Pengarah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Declaration (</a:t>
            </a:r>
            <a:r>
              <a:rPr lang="en-US" dirty="0" err="1" smtClean="0"/>
              <a:t>Deklarasi</a:t>
            </a:r>
            <a:r>
              <a:rPr lang="en-US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Definition (</a:t>
            </a:r>
            <a:r>
              <a:rPr lang="en-US" dirty="0" err="1" smtClean="0"/>
              <a:t>Definisi</a:t>
            </a:r>
            <a:r>
              <a:rPr lang="en-US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Statement </a:t>
            </a:r>
            <a:r>
              <a:rPr lang="en-US" dirty="0" err="1" smtClean="0"/>
              <a:t>atau</a:t>
            </a:r>
            <a:r>
              <a:rPr lang="en-US" dirty="0" smtClean="0"/>
              <a:t> Expressions (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Comments (</a:t>
            </a:r>
            <a:r>
              <a:rPr lang="en-US" dirty="0" err="1" smtClean="0"/>
              <a:t>Komentar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Contoh</a:t>
            </a:r>
            <a:r>
              <a:rPr lang="en-US" u="sng" dirty="0" smtClean="0"/>
              <a:t> </a:t>
            </a:r>
            <a:r>
              <a:rPr lang="en-US" u="sng" dirty="0" err="1" smtClean="0"/>
              <a:t>Dasar</a:t>
            </a:r>
            <a:r>
              <a:rPr lang="en-US" u="sng" dirty="0" smtClean="0"/>
              <a:t> Program C++</a:t>
            </a:r>
            <a:endParaRPr lang="id-ID" u="sng" dirty="0" smtClean="0"/>
          </a:p>
          <a:p>
            <a:pPr>
              <a:buNone/>
            </a:pPr>
            <a:endParaRPr lang="id-ID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5625" r="46706" b="70833"/>
          <a:stretch>
            <a:fillRect/>
          </a:stretch>
        </p:blipFill>
        <p:spPr bwMode="auto">
          <a:xfrm>
            <a:off x="838200" y="2286000"/>
            <a:ext cx="73855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 l="12518" t="15625" r="48243" b="70833"/>
          <a:stretch>
            <a:fillRect/>
          </a:stretch>
        </p:blipFill>
        <p:spPr bwMode="auto">
          <a:xfrm>
            <a:off x="838200" y="4114800"/>
            <a:ext cx="74617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Text Editor</a:t>
            </a:r>
            <a:r>
              <a:rPr lang="en-US" dirty="0" smtClean="0"/>
              <a:t> 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 </a:t>
            </a:r>
            <a:r>
              <a:rPr lang="en-US" i="1" dirty="0" smtClean="0"/>
              <a:t>software </a:t>
            </a:r>
            <a:r>
              <a:rPr lang="en-US" dirty="0" smtClean="0"/>
              <a:t>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 </a:t>
            </a:r>
            <a:r>
              <a:rPr lang="en-US" i="1" dirty="0" smtClean="0"/>
              <a:t>programmer 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program. </a:t>
            </a:r>
            <a:r>
              <a:rPr lang="en-US" i="1" dirty="0" smtClean="0"/>
              <a:t>Text Editor 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 </a:t>
            </a:r>
            <a:r>
              <a:rPr lang="en-US" i="1" dirty="0" smtClean="0"/>
              <a:t>web designer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 </a:t>
            </a:r>
            <a:r>
              <a:rPr lang="en-US" i="1" dirty="0" err="1" smtClean="0"/>
              <a:t>web</a:t>
            </a:r>
            <a:r>
              <a:rPr lang="en-US" dirty="0" err="1" smtClean="0"/>
              <a:t>yang</a:t>
            </a:r>
            <a:r>
              <a:rPr lang="en-US" dirty="0" smtClean="0"/>
              <a:t>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olehnya</a:t>
            </a:r>
            <a:r>
              <a:rPr lang="en-US" dirty="0" smtClean="0"/>
              <a:t>. </a:t>
            </a:r>
            <a:endParaRPr lang="id-ID" dirty="0" smtClean="0"/>
          </a:p>
          <a:p>
            <a:r>
              <a:rPr lang="en-US" i="1" dirty="0" smtClean="0"/>
              <a:t>Text Editor 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 </a:t>
            </a:r>
            <a:r>
              <a:rPr lang="en-US" i="1" dirty="0" smtClean="0"/>
              <a:t>compiler </a:t>
            </a:r>
            <a:r>
              <a:rPr lang="en-US" dirty="0" smtClean="0"/>
              <a:t>yang </a:t>
            </a:r>
            <a:r>
              <a:rPr lang="en-US" dirty="0" err="1" smtClean="0"/>
              <a:t>terintegrasi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 </a:t>
            </a:r>
            <a:r>
              <a:rPr lang="en-US" i="1" dirty="0" smtClean="0"/>
              <a:t>text editor 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 </a:t>
            </a:r>
            <a:r>
              <a:rPr lang="en-US" i="1" dirty="0" smtClean="0"/>
              <a:t>syntax</a:t>
            </a:r>
            <a:r>
              <a:rPr lang="id-ID" i="1" dirty="0" smtClean="0"/>
              <a:t> </a:t>
            </a:r>
            <a:r>
              <a:rPr lang="en-US" i="1" dirty="0" smtClean="0"/>
              <a:t>highlighting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i="1" dirty="0" smtClean="0"/>
              <a:t>search</a:t>
            </a:r>
            <a:r>
              <a:rPr lang="id-ID" i="1" dirty="0" smtClean="0"/>
              <a:t>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i="1" dirty="0" smtClean="0"/>
              <a:t>replace</a:t>
            </a:r>
            <a:r>
              <a:rPr lang="id-ID" i="1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program, </a:t>
            </a:r>
            <a:r>
              <a:rPr lang="en-US" i="1" dirty="0" smtClean="0"/>
              <a:t>code folding</a:t>
            </a:r>
            <a:r>
              <a:rPr lang="en-US" dirty="0" smtClean="0"/>
              <a:t>, </a:t>
            </a:r>
            <a:r>
              <a:rPr lang="en-US" i="1" dirty="0" smtClean="0"/>
              <a:t>line number</a:t>
            </a:r>
            <a:r>
              <a:rPr lang="en-US" dirty="0" smtClean="0"/>
              <a:t>, </a:t>
            </a:r>
            <a:r>
              <a:rPr lang="en-US" i="1" dirty="0" smtClean="0"/>
              <a:t>line marking</a:t>
            </a:r>
            <a:r>
              <a:rPr lang="en-US" dirty="0" smtClean="0"/>
              <a:t>, </a:t>
            </a:r>
            <a:r>
              <a:rPr lang="en-US" i="1" dirty="0" smtClean="0"/>
              <a:t>snippet,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Keterangan</a:t>
            </a:r>
            <a:r>
              <a:rPr lang="en-US" b="1" dirty="0" smtClean="0"/>
              <a:t> :</a:t>
            </a:r>
            <a:endParaRPr lang="id-ID" b="1" dirty="0" smtClean="0"/>
          </a:p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pertama</a:t>
            </a:r>
            <a:r>
              <a:rPr lang="en-US" u="sng" dirty="0" smtClean="0"/>
              <a:t> : #include &lt;</a:t>
            </a:r>
            <a:r>
              <a:rPr lang="en-US" u="sng" dirty="0" err="1" smtClean="0"/>
              <a:t>iostream</a:t>
            </a:r>
            <a:r>
              <a:rPr lang="en-US" u="sng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 </a:t>
            </a:r>
            <a:r>
              <a:rPr lang="en-US" dirty="0" err="1" smtClean="0"/>
              <a:t>adalah</a:t>
            </a:r>
            <a:r>
              <a:rPr lang="en-US" dirty="0" smtClean="0"/>
              <a:t> file-header,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file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(Library)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keyword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keyword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program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statement.</a:t>
            </a:r>
            <a:br>
              <a:rPr lang="en-US" dirty="0" smtClean="0"/>
            </a:br>
            <a:endParaRPr lang="id-ID" dirty="0" smtClean="0"/>
          </a:p>
          <a:p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 ( # 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Preprocessor Directive,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menggunkan</a:t>
            </a:r>
            <a:r>
              <a:rPr lang="en-US" dirty="0" smtClean="0"/>
              <a:t> preprocessor directive yang </a:t>
            </a:r>
            <a:r>
              <a:rPr lang="en-US" dirty="0" err="1" smtClean="0"/>
              <a:t>menyatakan</a:t>
            </a:r>
            <a:r>
              <a:rPr lang="en-US" dirty="0" smtClean="0"/>
              <a:t> “#include &lt;</a:t>
            </a:r>
            <a:r>
              <a:rPr lang="en-US" dirty="0" err="1" smtClean="0"/>
              <a:t>iostream</a:t>
            </a:r>
            <a:r>
              <a:rPr lang="en-US" dirty="0" smtClean="0"/>
              <a:t>&gt;”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“</a:t>
            </a:r>
            <a:r>
              <a:rPr lang="en-US" dirty="0" err="1" smtClean="0"/>
              <a:t>iostream</a:t>
            </a:r>
            <a:r>
              <a:rPr lang="en-US" dirty="0" smtClean="0"/>
              <a:t> (Input Output Stream)”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Library C++.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6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std::</a:t>
            </a:r>
            <a:r>
              <a:rPr lang="en-US" dirty="0" err="1" smtClean="0"/>
              <a:t>cout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“</a:t>
            </a:r>
            <a:r>
              <a:rPr lang="en-US" dirty="0" err="1" smtClean="0"/>
              <a:t>iostream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Pertama</a:t>
            </a:r>
            <a:r>
              <a:rPr lang="en-US" u="sng" dirty="0" smtClean="0"/>
              <a:t> </a:t>
            </a:r>
            <a:r>
              <a:rPr lang="en-US" u="sng" dirty="0" err="1" smtClean="0"/>
              <a:t>setelah</a:t>
            </a:r>
            <a:r>
              <a:rPr lang="en-US" u="sng" dirty="0" smtClean="0"/>
              <a:t> #include&lt;</a:t>
            </a:r>
            <a:r>
              <a:rPr lang="en-US" u="sng" dirty="0" err="1" smtClean="0"/>
              <a:t>iostream</a:t>
            </a:r>
            <a:r>
              <a:rPr lang="en-US" u="sng" dirty="0" smtClean="0"/>
              <a:t>&gt; : //File-header</a:t>
            </a:r>
            <a:endParaRPr lang="id-ID" u="sng" dirty="0" smtClean="0"/>
          </a:p>
          <a:p>
            <a:r>
              <a:rPr lang="en-US" dirty="0" smtClean="0"/>
              <a:t>“//File-header” </a:t>
            </a:r>
            <a:r>
              <a:rPr lang="en-US" dirty="0" err="1" smtClean="0"/>
              <a:t>setelah</a:t>
            </a:r>
            <a:r>
              <a:rPr lang="en-US" dirty="0" smtClean="0"/>
              <a:t> “#include&lt;</a:t>
            </a:r>
            <a:r>
              <a:rPr lang="en-US" dirty="0" err="1" smtClean="0"/>
              <a:t>iostream</a:t>
            </a:r>
            <a:r>
              <a:rPr lang="en-US" dirty="0" smtClean="0"/>
              <a:t>&gt;”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karaketer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“//”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jalanya</a:t>
            </a:r>
            <a:r>
              <a:rPr lang="en-US" dirty="0" smtClean="0"/>
              <a:t> program.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programmer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“//”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“/*” </a:t>
            </a:r>
            <a:r>
              <a:rPr lang="en-US" dirty="0" err="1" smtClean="0"/>
              <a:t>dan</a:t>
            </a:r>
            <a:r>
              <a:rPr lang="en-US" dirty="0" smtClean="0"/>
              <a:t> “*/”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kedua</a:t>
            </a:r>
            <a:r>
              <a:rPr lang="en-US" u="sng" dirty="0" smtClean="0"/>
              <a:t> :</a:t>
            </a:r>
            <a:r>
              <a:rPr lang="en-US" dirty="0" smtClean="0"/>
              <a:t> 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kosonng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jalanya</a:t>
            </a:r>
            <a:r>
              <a:rPr lang="en-US" dirty="0" smtClean="0"/>
              <a:t> program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Ketiga</a:t>
            </a:r>
            <a:r>
              <a:rPr lang="en-US" u="sng" dirty="0" smtClean="0"/>
              <a:t> : </a:t>
            </a:r>
            <a:r>
              <a:rPr lang="en-US" u="sng" dirty="0" err="1" smtClean="0"/>
              <a:t>int</a:t>
            </a:r>
            <a:r>
              <a:rPr lang="en-US" u="sng" dirty="0" smtClean="0"/>
              <a:t> main()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main(),  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(function)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function yang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“</a:t>
            </a:r>
            <a:r>
              <a:rPr lang="en-US" dirty="0" err="1" smtClean="0"/>
              <a:t>int</a:t>
            </a:r>
            <a:r>
              <a:rPr lang="en-US" dirty="0" smtClean="0"/>
              <a:t> main()”,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bagaikan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err="1" smtClean="0"/>
              <a:t>int</a:t>
            </a:r>
            <a:r>
              <a:rPr lang="en-US" dirty="0" smtClean="0"/>
              <a:t>"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return type integer.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C++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return type integer.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Dan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identifier (</a:t>
            </a:r>
            <a:r>
              <a:rPr lang="en-US" dirty="0" err="1" smtClean="0"/>
              <a:t>nama</a:t>
            </a:r>
            <a:r>
              <a:rPr lang="en-US" dirty="0" smtClean="0"/>
              <a:t>) “main”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sepasang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“( )”,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parameter </a:t>
            </a:r>
            <a:r>
              <a:rPr lang="en-US" dirty="0" err="1" smtClean="0"/>
              <a:t>untuk</a:t>
            </a:r>
            <a:r>
              <a:rPr lang="en-US" dirty="0" smtClean="0"/>
              <a:t> function,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dibiarkan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Keempat</a:t>
            </a:r>
            <a:r>
              <a:rPr lang="en-US" u="sng" dirty="0" smtClean="0"/>
              <a:t> : </a:t>
            </a:r>
            <a:r>
              <a:rPr lang="en-US" u="sng" dirty="0" err="1" smtClean="0"/>
              <a:t>Tanda</a:t>
            </a:r>
            <a:r>
              <a:rPr lang="en-US" u="sng" dirty="0" smtClean="0"/>
              <a:t> “{“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Tanda</a:t>
            </a:r>
            <a:r>
              <a:rPr lang="en-US" dirty="0" smtClean="0"/>
              <a:t> “{“,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,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“}”.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(scope)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definsi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Baris</a:t>
            </a:r>
            <a:r>
              <a:rPr lang="en-US" u="sng" dirty="0" smtClean="0"/>
              <a:t> </a:t>
            </a:r>
            <a:r>
              <a:rPr lang="en-US" u="sng" dirty="0" err="1" smtClean="0"/>
              <a:t>Kelima</a:t>
            </a:r>
            <a:r>
              <a:rPr lang="en-US" u="sng" dirty="0" smtClean="0"/>
              <a:t> : std::</a:t>
            </a:r>
            <a:r>
              <a:rPr lang="en-US" u="sng" dirty="0" err="1" smtClean="0"/>
              <a:t>cout</a:t>
            </a:r>
            <a:r>
              <a:rPr lang="en-US" u="sng" dirty="0" smtClean="0"/>
              <a:t>&lt;&lt;"</a:t>
            </a:r>
            <a:r>
              <a:rPr lang="en-US" u="sng" dirty="0" err="1" smtClean="0"/>
              <a:t>Selamat</a:t>
            </a:r>
            <a:r>
              <a:rPr lang="en-US" u="sng" dirty="0" smtClean="0"/>
              <a:t> </a:t>
            </a:r>
            <a:r>
              <a:rPr lang="en-US" u="sng" dirty="0" err="1" smtClean="0"/>
              <a:t>Datang</a:t>
            </a:r>
            <a:r>
              <a:rPr lang="en-US" u="sng" dirty="0" smtClean="0"/>
              <a:t> Di </a:t>
            </a:r>
            <a:r>
              <a:rPr lang="en-US" u="sng" dirty="0" err="1" smtClean="0"/>
              <a:t>BelajarC</a:t>
            </a:r>
            <a:r>
              <a:rPr lang="en-US" u="sng" dirty="0" smtClean="0"/>
              <a:t>++";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BelajarC</a:t>
            </a:r>
            <a:r>
              <a:rPr lang="en-US" dirty="0" smtClean="0"/>
              <a:t>++";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(Statement)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std::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&lt;</a:t>
            </a:r>
            <a:r>
              <a:rPr lang="en-US" dirty="0" err="1" smtClean="0"/>
              <a:t>iostream</a:t>
            </a:r>
            <a:r>
              <a:rPr lang="en-US" dirty="0" smtClean="0"/>
              <a:t>&gt;.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BelajarC</a:t>
            </a:r>
            <a:r>
              <a:rPr lang="en-US" dirty="0" smtClean="0"/>
              <a:t>++"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program.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d-ID" dirty="0" smtClean="0"/>
          </a:p>
          <a:p>
            <a:endParaRPr lang="id-ID" dirty="0" smtClean="0"/>
          </a:p>
          <a:p>
            <a:pPr>
              <a:buNone/>
            </a:pP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2453" t="15096" r="57509" b="78226"/>
          <a:stretch>
            <a:fillRect/>
          </a:stretch>
        </p:blipFill>
        <p:spPr bwMode="auto">
          <a:xfrm>
            <a:off x="838200" y="2743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C/C++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berbaris-baris</a:t>
            </a:r>
            <a:r>
              <a:rPr lang="en-US" dirty="0" smtClean="0"/>
              <a:t> </a:t>
            </a:r>
            <a:r>
              <a:rPr lang="en-US" dirty="0" err="1" smtClean="0"/>
              <a:t>penyataan</a:t>
            </a:r>
            <a:r>
              <a:rPr lang="en-US" dirty="0" smtClean="0"/>
              <a:t> (statements), </a:t>
            </a:r>
            <a:r>
              <a:rPr lang="en-US" dirty="0" err="1" smtClean="0"/>
              <a:t>ada</a:t>
            </a:r>
            <a:r>
              <a:rPr lang="en-US" dirty="0" smtClean="0"/>
              <a:t> statement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jalanya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. Dan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penyataan</a:t>
            </a:r>
            <a:r>
              <a:rPr lang="en-US" dirty="0" smtClean="0"/>
              <a:t> (statement)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semicolon ( ; ).</a:t>
            </a:r>
            <a:endParaRPr lang="id-ID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statement yang </a:t>
            </a:r>
            <a:r>
              <a:rPr lang="en-US" dirty="0" err="1" smtClean="0"/>
              <a:t>mendominasi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program, Expressions (</a:t>
            </a:r>
            <a:r>
              <a:rPr lang="en-US" dirty="0" err="1" smtClean="0"/>
              <a:t>ekspresi</a:t>
            </a:r>
            <a:r>
              <a:rPr lang="en-US" dirty="0" smtClean="0"/>
              <a:t>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(</a:t>
            </a:r>
            <a:r>
              <a:rPr lang="en-US" dirty="0" err="1" smtClean="0"/>
              <a:t>Matematika</a:t>
            </a:r>
            <a:r>
              <a:rPr lang="en-US" dirty="0" smtClean="0"/>
              <a:t>).</a:t>
            </a:r>
            <a:endParaRPr lang="id-ID" dirty="0" smtClean="0"/>
          </a:p>
          <a:p>
            <a:endParaRPr lang="id-ID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1875" r="56076" b="73958"/>
          <a:stretch>
            <a:fillRect/>
          </a:stretch>
        </p:blipFill>
        <p:spPr bwMode="auto">
          <a:xfrm>
            <a:off x="914400" y="4648200"/>
            <a:ext cx="6667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function.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program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mengenaik</a:t>
            </a:r>
            <a:r>
              <a:rPr lang="en-US" dirty="0" smtClean="0"/>
              <a:t> Declaration (</a:t>
            </a:r>
            <a:r>
              <a:rPr lang="en-US" dirty="0" err="1" smtClean="0"/>
              <a:t>Deklarasi</a:t>
            </a:r>
            <a:r>
              <a:rPr lang="en-US" dirty="0" smtClean="0"/>
              <a:t>),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function </a:t>
            </a:r>
            <a:r>
              <a:rPr lang="en-US" dirty="0" err="1" smtClean="0"/>
              <a:t>atau</a:t>
            </a:r>
            <a:r>
              <a:rPr lang="en-US" dirty="0" smtClean="0"/>
              <a:t> variable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pengenal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function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data.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beragamnya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.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 </a:t>
            </a:r>
            <a:r>
              <a:rPr lang="en-US" i="1" dirty="0" smtClean="0"/>
              <a:t>programming </a:t>
            </a:r>
            <a:r>
              <a:rPr lang="en-US" dirty="0" smtClean="0"/>
              <a:t>pun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diversifikasi</a:t>
            </a:r>
            <a:r>
              <a:rPr lang="en-US" dirty="0" smtClean="0"/>
              <a:t> yang </a:t>
            </a:r>
            <a:r>
              <a:rPr lang="en-US" dirty="0" err="1" smtClean="0"/>
              <a:t>tercipta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 </a:t>
            </a:r>
            <a:r>
              <a:rPr lang="en-US" i="1" dirty="0" smtClean="0"/>
              <a:t>programmer 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Mac, Linux, Windows, </a:t>
            </a:r>
            <a:r>
              <a:rPr lang="en-US" dirty="0" err="1" smtClean="0"/>
              <a:t>atau</a:t>
            </a:r>
            <a:r>
              <a:rPr lang="en-US" dirty="0" smtClean="0"/>
              <a:t> BSD. </a:t>
            </a:r>
            <a:endParaRPr lang="id-ID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,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ditawarkan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 </a:t>
            </a:r>
            <a:r>
              <a:rPr lang="en-US" i="1" dirty="0" smtClean="0"/>
              <a:t>text editor 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 </a:t>
            </a:r>
            <a:r>
              <a:rPr lang="en-US" i="1" dirty="0" smtClean="0"/>
              <a:t>fan base </a:t>
            </a:r>
            <a:r>
              <a:rPr lang="en-US" dirty="0" err="1" smtClean="0"/>
              <a:t>masing</a:t>
            </a:r>
            <a:r>
              <a:rPr lang="en-US" dirty="0" smtClean="0"/>
              <a:t> – </a:t>
            </a:r>
            <a:r>
              <a:rPr lang="en-US" dirty="0" err="1" smtClean="0"/>
              <a:t>masing</a:t>
            </a:r>
            <a:r>
              <a:rPr lang="en-US" dirty="0" smtClean="0"/>
              <a:t>. </a:t>
            </a:r>
            <a:endParaRPr lang="id-ID" dirty="0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C++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memperdalam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sampaikan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7708" r="68960" b="75000"/>
          <a:stretch>
            <a:fillRect/>
          </a:stretch>
        </p:blipFill>
        <p:spPr bwMode="auto">
          <a:xfrm>
            <a:off x="838200" y="1524000"/>
            <a:ext cx="352697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menemui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pertama</a:t>
            </a:r>
            <a:r>
              <a:rPr lang="en-US" dirty="0" smtClean="0"/>
              <a:t>, yang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"using namespace std;"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"return 0;"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keenam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 l="12518" t="15625" r="69912" b="69792"/>
          <a:stretch>
            <a:fillRect/>
          </a:stretch>
        </p:blipFill>
        <p:spPr bwMode="auto">
          <a:xfrm>
            <a:off x="914399" y="2438400"/>
            <a:ext cx="375557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using namespace std;</a:t>
            </a:r>
            <a:r>
              <a:rPr lang="en-US" dirty="0" smtClean="0"/>
              <a:t> 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std::</a:t>
            </a:r>
            <a:r>
              <a:rPr lang="en-US" dirty="0" err="1" smtClean="0"/>
              <a:t>cout</a:t>
            </a:r>
            <a:r>
              <a:rPr lang="en-US" dirty="0" smtClean="0"/>
              <a:t>. using namespace std;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namespace std,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"std"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namespace "std"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(std::</a:t>
            </a:r>
            <a:r>
              <a:rPr lang="en-US" dirty="0" err="1" smtClean="0"/>
              <a:t>cout</a:t>
            </a:r>
            <a:r>
              <a:rPr lang="en-US" dirty="0" smtClean="0"/>
              <a:t>),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anggotanya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endl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d-ID" dirty="0" smtClean="0"/>
          </a:p>
          <a:p>
            <a:r>
              <a:rPr lang="en-US" u="sng" dirty="0" err="1" smtClean="0"/>
              <a:t>endl</a:t>
            </a:r>
            <a:r>
              <a:rPr lang="en-US" u="sng" dirty="0" smtClean="0"/>
              <a:t> :</a:t>
            </a:r>
            <a:r>
              <a:rPr lang="en-US" dirty="0" smtClean="0"/>
              <a:t> 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namespace std (std::</a:t>
            </a:r>
            <a:r>
              <a:rPr lang="en-US" dirty="0" err="1" smtClean="0"/>
              <a:t>endl</a:t>
            </a:r>
            <a:r>
              <a:rPr lang="en-US" dirty="0" smtClean="0"/>
              <a:t>)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mengakhiri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program.</a:t>
            </a:r>
            <a:br>
              <a:rPr lang="en-US" dirty="0" smtClean="0"/>
            </a:br>
            <a:endParaRPr lang="id-ID" dirty="0" smtClean="0"/>
          </a:p>
          <a:p>
            <a:r>
              <a:rPr lang="en-US" u="sng" dirty="0" smtClean="0"/>
              <a:t>return 0 :</a:t>
            </a:r>
            <a:r>
              <a:rPr lang="en-US" dirty="0" smtClean="0"/>
              <a:t> 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program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normal </a:t>
            </a:r>
            <a:r>
              <a:rPr lang="en-US" dirty="0" err="1" smtClean="0"/>
              <a:t>dengan</a:t>
            </a:r>
            <a:r>
              <a:rPr lang="en-US" dirty="0" smtClean="0"/>
              <a:t> status = 0.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Menguji</a:t>
            </a:r>
            <a:r>
              <a:rPr lang="en-ID" dirty="0" smtClean="0"/>
              <a:t> </a:t>
            </a:r>
            <a:r>
              <a:rPr lang="en-ID" dirty="0" err="1" smtClean="0"/>
              <a:t>kode</a:t>
            </a:r>
            <a:r>
              <a:rPr lang="en-ID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 smtClean="0"/>
              <a:t>Ketika</a:t>
            </a:r>
            <a:r>
              <a:rPr lang="en-US" dirty="0" smtClean="0"/>
              <a:t> program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dikompilasi</a:t>
            </a:r>
            <a:r>
              <a:rPr lang="en-US" dirty="0" smtClean="0"/>
              <a:t>, program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pengeksekusian</a:t>
            </a:r>
            <a:r>
              <a:rPr lang="en-US" dirty="0" smtClean="0"/>
              <a:t> program,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  <a:endParaRPr lang="id-ID" dirty="0" smtClean="0"/>
          </a:p>
          <a:p>
            <a:pPr fontAlgn="base"/>
            <a:endParaRPr lang="en-US" dirty="0" smtClean="0"/>
          </a:p>
          <a:p>
            <a:pPr lvl="1" fontAlgn="base"/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 fontAlgn="base"/>
            <a:r>
              <a:rPr lang="en-US" dirty="0" err="1" smtClean="0"/>
              <a:t>Kesalahan</a:t>
            </a:r>
            <a:r>
              <a:rPr lang="en-US" dirty="0" smtClean="0"/>
              <a:t> runtime.</a:t>
            </a:r>
            <a:endParaRPr lang="id-ID" dirty="0" smtClean="0"/>
          </a:p>
          <a:p>
            <a:pPr fontAlgn="base">
              <a:buFont typeface="Arial" charset="0"/>
              <a:buChar char="•"/>
            </a:pPr>
            <a:endParaRPr lang="en-US" dirty="0" smtClean="0"/>
          </a:p>
          <a:p>
            <a:pPr fontAlgn="base"/>
            <a:r>
              <a:rPr lang="en-US" dirty="0" smtClean="0"/>
              <a:t>Mari </a:t>
            </a:r>
            <a:r>
              <a:rPr lang="en-US" dirty="0" err="1" smtClean="0"/>
              <a:t>dikupas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point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point yang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b="1" dirty="0" err="1" smtClean="0"/>
              <a:t>sintaks</a:t>
            </a:r>
            <a:endParaRPr lang="en-US" dirty="0" smtClean="0"/>
          </a:p>
          <a:p>
            <a:pPr fontAlgn="base"/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program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endParaRPr lang="id-ID" dirty="0" smtClean="0"/>
          </a:p>
          <a:p>
            <a:pPr fontAlgn="base"/>
            <a:r>
              <a:rPr lang="en-US" dirty="0" err="1" smtClean="0"/>
              <a:t>Misalanya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(;),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error yang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program(</a:t>
            </a:r>
            <a:r>
              <a:rPr lang="en-US" dirty="0" err="1" smtClean="0"/>
              <a:t>sintaks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programmernya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menaati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C++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C++</a:t>
            </a:r>
            <a:r>
              <a:rPr lang="en-US" dirty="0" smtClean="0"/>
              <a:t>, </a:t>
            </a:r>
            <a:r>
              <a:rPr lang="en-US" dirty="0" err="1" smtClean="0"/>
              <a:t>mengharuskan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(;).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46069" cy="1817333"/>
          </a:xfrm>
        </p:spPr>
        <p:txBody>
          <a:bodyPr/>
          <a:lstStyle/>
          <a:p>
            <a:r>
              <a:rPr lang="sv-SE" dirty="0" smtClean="0"/>
              <a:t>Bila kode program diatas dieksekusi, keluaran yang dihasilkan seperti berikut ini: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5625" r="55490" b="57292"/>
          <a:stretch>
            <a:fillRect/>
          </a:stretch>
        </p:blipFill>
        <p:spPr bwMode="auto">
          <a:xfrm>
            <a:off x="457200" y="609600"/>
            <a:ext cx="6324600" cy="298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 t="82292" r="55857" b="8333"/>
          <a:stretch>
            <a:fillRect/>
          </a:stretch>
        </p:blipFill>
        <p:spPr bwMode="auto">
          <a:xfrm>
            <a:off x="457200" y="4876800"/>
            <a:ext cx="8296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b="1" dirty="0" err="1" smtClean="0"/>
              <a:t>logika</a:t>
            </a:r>
            <a:endParaRPr lang="en-US" dirty="0" smtClean="0"/>
          </a:p>
          <a:p>
            <a:pPr fontAlgn="base"/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31.4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phi, </a:t>
            </a:r>
            <a:r>
              <a:rPr lang="en-US" dirty="0" err="1" smtClean="0"/>
              <a:t>padahan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dalah</a:t>
            </a:r>
            <a:r>
              <a:rPr lang="en-US" dirty="0" smtClean="0"/>
              <a:t> 3.14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phi.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, </a:t>
            </a:r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ditimbulkan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phi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322269" cy="3116393"/>
          </a:xfrm>
        </p:spPr>
        <p:txBody>
          <a:bodyPr/>
          <a:lstStyle/>
          <a:p>
            <a:pPr fontAlgn="base"/>
            <a:r>
              <a:rPr lang="sv-SE" dirty="0" smtClean="0"/>
              <a:t>Bila kode program diatas dieksekusi, keluaran yang dihasilkan seperti berikut ini:</a:t>
            </a:r>
          </a:p>
          <a:p>
            <a:pPr fontAlgn="base"/>
            <a:r>
              <a:rPr lang="sv-SE" dirty="0" smtClean="0"/>
              <a:t>Luas lingkarannya adalah : 1766.25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5625" r="50805" b="61458"/>
          <a:stretch>
            <a:fillRect/>
          </a:stretch>
        </p:blipFill>
        <p:spPr bwMode="auto">
          <a:xfrm>
            <a:off x="457200" y="609600"/>
            <a:ext cx="632806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Kesalahan</a:t>
            </a:r>
            <a:r>
              <a:rPr lang="en-US" b="1" dirty="0" smtClean="0"/>
              <a:t> runtime</a:t>
            </a:r>
            <a:endParaRPr lang="en-US" dirty="0" smtClean="0"/>
          </a:p>
          <a:p>
            <a:pPr fontAlgn="base"/>
            <a:r>
              <a:rPr lang="en-US" dirty="0" err="1" smtClean="0"/>
              <a:t>Terkahir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runtime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fatal.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0,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program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diberhentikan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. 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3352800"/>
            <a:ext cx="8246069" cy="2807933"/>
          </a:xfrm>
        </p:spPr>
        <p:txBody>
          <a:bodyPr/>
          <a:lstStyle/>
          <a:p>
            <a:pPr fontAlgn="base"/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,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[Error] invalid operands of types 'const char*' and 'const char [4]' to binary 'operator+'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5625" r="47877" b="63542"/>
          <a:stretch>
            <a:fillRect/>
          </a:stretch>
        </p:blipFill>
        <p:spPr bwMode="auto">
          <a:xfrm>
            <a:off x="457200" y="762000"/>
            <a:ext cx="699516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 programmer </a:t>
            </a:r>
            <a:r>
              <a:rPr lang="en-US" dirty="0" err="1" smtClean="0"/>
              <a:t>kenyamanan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konsentrasi</a:t>
            </a:r>
            <a:r>
              <a:rPr lang="en-US" dirty="0" smtClean="0"/>
              <a:t> yang  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gangguan-gangguan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M</a:t>
            </a:r>
            <a:r>
              <a:rPr lang="en-US" dirty="0" err="1" smtClean="0"/>
              <a:t>ungkin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programmer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kebiasannya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S</a:t>
            </a:r>
            <a:r>
              <a:rPr lang="en-US" dirty="0" err="1" smtClean="0"/>
              <a:t>eperti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bugil</a:t>
            </a:r>
            <a:r>
              <a:rPr lang="en-US" dirty="0" smtClean="0"/>
              <a:t> (programmer </a:t>
            </a:r>
            <a:r>
              <a:rPr lang="en-US" dirty="0" err="1" smtClean="0"/>
              <a:t>tertentu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malam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endParaRPr lang="id-ID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terminologi</a:t>
            </a:r>
            <a:r>
              <a:rPr lang="en-US" dirty="0" smtClean="0"/>
              <a:t> program,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bug. Bug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program. </a:t>
            </a:r>
            <a:r>
              <a:rPr lang="en-US" dirty="0" err="1" smtClean="0"/>
              <a:t>Pencarian</a:t>
            </a:r>
            <a:r>
              <a:rPr lang="en-US" dirty="0" smtClean="0"/>
              <a:t> bug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ibarat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jerami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programmer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prianti</a:t>
            </a:r>
            <a:r>
              <a:rPr lang="en-US" dirty="0" smtClean="0"/>
              <a:t> yang </a:t>
            </a:r>
            <a:r>
              <a:rPr lang="en-US" dirty="0" err="1" smtClean="0"/>
              <a:t>dinamakan</a:t>
            </a:r>
            <a:r>
              <a:rPr lang="en-US" dirty="0" smtClean="0"/>
              <a:t> debugger,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membetulkannya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debugging.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K</a:t>
            </a:r>
            <a:r>
              <a:rPr lang="en-US" dirty="0" smtClean="0"/>
              <a:t>arena </a:t>
            </a:r>
            <a:r>
              <a:rPr lang="en-US" dirty="0" err="1" smtClean="0"/>
              <a:t>kegiatan</a:t>
            </a:r>
            <a:r>
              <a:rPr lang="en-US" dirty="0" smtClean="0"/>
              <a:t> coding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kefokusan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mengkoversinya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text editor pun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programmer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program. </a:t>
            </a:r>
            <a:endParaRPr lang="id-ID" dirty="0" smtClean="0"/>
          </a:p>
          <a:p>
            <a:r>
              <a:rPr lang="id-ID" dirty="0" smtClean="0"/>
              <a:t>A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text editor yang  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gratis </a:t>
            </a:r>
            <a:r>
              <a:rPr lang="en-US" dirty="0" err="1" smtClean="0"/>
              <a:t>sampai</a:t>
            </a:r>
            <a:r>
              <a:rPr lang="en-US" dirty="0" smtClean="0"/>
              <a:t> yang </a:t>
            </a:r>
            <a:r>
              <a:rPr lang="en-US" dirty="0" err="1" smtClean="0"/>
              <a:t>berbayar</a:t>
            </a:r>
            <a:r>
              <a:rPr lang="en-US" dirty="0" smtClean="0"/>
              <a:t>. </a:t>
            </a:r>
          </a:p>
          <a:p>
            <a:r>
              <a:rPr lang="id-ID" dirty="0" smtClean="0"/>
              <a:t>Misal untuk text editor pemrograman C++ kita menggunakan Turbo C++ atau Dev C++ terbaru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 err="1" smtClean="0"/>
              <a:t>Intergrated</a:t>
            </a:r>
            <a:r>
              <a:rPr lang="en-US" b="1" dirty="0" smtClean="0"/>
              <a:t> </a:t>
            </a:r>
            <a:r>
              <a:rPr lang="en-US" b="1" dirty="0" err="1" smtClean="0"/>
              <a:t>Developerd</a:t>
            </a:r>
            <a:r>
              <a:rPr lang="en-US" b="1" dirty="0" smtClean="0"/>
              <a:t> </a:t>
            </a:r>
            <a:r>
              <a:rPr lang="en-US" b="1" dirty="0" err="1" smtClean="0"/>
              <a:t>Enviroment</a:t>
            </a:r>
            <a:r>
              <a:rPr lang="en-US" b="1" dirty="0" smtClean="0"/>
              <a:t> (IDE)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programmer.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untilitas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IDE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  <a:endParaRPr lang="id-ID" dirty="0" smtClean="0"/>
          </a:p>
          <a:p>
            <a:pPr fontAlgn="base"/>
            <a:r>
              <a:rPr lang="en-US" u="sng" dirty="0" smtClean="0"/>
              <a:t>Editor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.</a:t>
            </a:r>
          </a:p>
          <a:p>
            <a:pPr fontAlgn="base"/>
            <a:r>
              <a:rPr lang="en-US" u="sng" dirty="0" smtClean="0"/>
              <a:t>Compiler</a:t>
            </a:r>
            <a:r>
              <a:rPr lang="en-US" dirty="0" smtClean="0"/>
              <a:t>,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penterjemah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programmer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.</a:t>
            </a:r>
          </a:p>
          <a:p>
            <a:pPr fontAlgn="base"/>
            <a:r>
              <a:rPr lang="en-US" u="sng" dirty="0" smtClean="0"/>
              <a:t>Debugger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programmer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mengkoreksi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program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/>
              <a:t>Macam-macam</a:t>
            </a:r>
            <a:r>
              <a:rPr lang="en-US" u="sng" dirty="0" smtClean="0"/>
              <a:t> IDE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Anjuta</a:t>
            </a:r>
            <a:r>
              <a:rPr lang="en-US" dirty="0" smtClean="0"/>
              <a:t>, Code::Blocks, </a:t>
            </a:r>
            <a:r>
              <a:rPr lang="en-US" dirty="0" err="1" smtClean="0"/>
              <a:t>CodeLite</a:t>
            </a:r>
            <a:r>
              <a:rPr lang="en-US" dirty="0" smtClean="0"/>
              <a:t>, Dev-C++, Eclipse, </a:t>
            </a:r>
            <a:r>
              <a:rPr lang="en-US" dirty="0" err="1" smtClean="0"/>
              <a:t>Geany</a:t>
            </a:r>
            <a:r>
              <a:rPr lang="en-US" dirty="0" smtClean="0"/>
              <a:t>, GNAT Programming Studio, GNOME Builder,</a:t>
            </a:r>
            <a:r>
              <a:rPr lang="id-ID" dirty="0" smtClean="0"/>
              <a:t> </a:t>
            </a:r>
            <a:r>
              <a:rPr lang="en-US" dirty="0" err="1" smtClean="0"/>
              <a:t>KDevelop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Kuzya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MonoDevelop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QDevelop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Qt Creator,</a:t>
            </a:r>
            <a:r>
              <a:rPr lang="id-ID" dirty="0" smtClean="0"/>
              <a:t> </a:t>
            </a:r>
            <a:r>
              <a:rPr lang="en-US" dirty="0" err="1" smtClean="0"/>
              <a:t>SharpDevelop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Ultimate++, </a:t>
            </a:r>
            <a:r>
              <a:rPr lang="en-US" dirty="0" err="1" smtClean="0"/>
              <a:t>OpenWatcom</a:t>
            </a:r>
            <a:r>
              <a:rPr lang="en-US" dirty="0" smtClean="0"/>
              <a:t>, </a:t>
            </a:r>
            <a:r>
              <a:rPr lang="en-US" dirty="0" err="1" smtClean="0"/>
              <a:t>Pelles</a:t>
            </a:r>
            <a:r>
              <a:rPr lang="en-US" dirty="0" smtClean="0"/>
              <a:t> C, </a:t>
            </a:r>
            <a:r>
              <a:rPr lang="en-US" dirty="0" err="1" smtClean="0"/>
              <a:t>Philasmicos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Studio, Oracle Developer Studio, Visual Studio Community,</a:t>
            </a:r>
            <a:r>
              <a:rPr lang="id-ID" dirty="0" smtClean="0"/>
              <a:t> </a:t>
            </a:r>
            <a:r>
              <a:rPr lang="en-US" dirty="0" err="1" smtClean="0"/>
              <a:t>Xcode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C++Builder,</a:t>
            </a:r>
            <a:r>
              <a:rPr lang="id-ID" dirty="0" smtClean="0"/>
              <a:t> </a:t>
            </a:r>
            <a:r>
              <a:rPr lang="en-US" dirty="0" smtClean="0"/>
              <a:t>CodeWarrior,</a:t>
            </a:r>
            <a:r>
              <a:rPr lang="id-ID" smtClean="0"/>
              <a:t> </a:t>
            </a:r>
            <a:r>
              <a:rPr lang="en-US" smtClean="0"/>
              <a:t>MyEclipse</a:t>
            </a:r>
            <a:r>
              <a:rPr lang="en-US" dirty="0" smtClean="0"/>
              <a:t>, Visual Studio, By </a:t>
            </a:r>
            <a:r>
              <a:rPr lang="en-US" dirty="0" err="1" smtClean="0"/>
              <a:t>JetBrains</a:t>
            </a:r>
            <a:r>
              <a:rPr lang="en-US" dirty="0" smtClean="0"/>
              <a:t>, </a:t>
            </a:r>
            <a:r>
              <a:rPr lang="en-US" dirty="0" err="1" smtClean="0"/>
              <a:t>IntelliJ</a:t>
            </a:r>
            <a:r>
              <a:rPr lang="en-US" dirty="0" smtClean="0"/>
              <a:t> IDEA, </a:t>
            </a:r>
            <a:r>
              <a:rPr lang="en-US" dirty="0" err="1" smtClean="0"/>
              <a:t>AppCode</a:t>
            </a:r>
            <a:r>
              <a:rPr lang="en-US" dirty="0" smtClean="0"/>
              <a:t>, </a:t>
            </a:r>
            <a:r>
              <a:rPr lang="en-US" dirty="0" err="1" smtClean="0"/>
              <a:t>CLion</a:t>
            </a:r>
            <a:r>
              <a:rPr lang="en-US" dirty="0" smtClean="0"/>
              <a:t>, IBM </a:t>
            </a:r>
            <a:r>
              <a:rPr lang="en-US" dirty="0" err="1" smtClean="0"/>
              <a:t>VisualAge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Borland.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L</a:t>
            </a:r>
            <a:r>
              <a:rPr lang="en-US" dirty="0" err="1" smtClean="0"/>
              <a:t>ingkungan</a:t>
            </a:r>
            <a:r>
              <a:rPr lang="en-US" dirty="0" smtClean="0"/>
              <a:t> </a:t>
            </a:r>
            <a:r>
              <a:rPr lang="id-ID" dirty="0" err="1" smtClean="0"/>
              <a:t>K</a:t>
            </a:r>
            <a:r>
              <a:rPr lang="en-US" dirty="0" err="1" smtClean="0"/>
              <a:t>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mengaktifkan</a:t>
            </a:r>
            <a:r>
              <a:rPr lang="en-US" b="1" dirty="0" smtClean="0"/>
              <a:t> Dev C++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caranya</a:t>
            </a:r>
            <a:r>
              <a:rPr lang="en-US" b="1" dirty="0" smtClean="0"/>
              <a:t>, </a:t>
            </a:r>
            <a:r>
              <a:rPr lang="en-US" b="1" dirty="0" err="1" smtClean="0"/>
              <a:t>salah</a:t>
            </a:r>
            <a:r>
              <a:rPr lang="en-US" b="1" dirty="0" smtClean="0"/>
              <a:t> </a:t>
            </a:r>
            <a:r>
              <a:rPr lang="en-US" b="1" dirty="0" err="1" smtClean="0"/>
              <a:t>satunya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  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star,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all program,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Bloodshed Dev-C++,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Dev-C++.</a:t>
            </a:r>
            <a:endParaRPr lang="id-ID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 Dev-C++.</a:t>
            </a:r>
            <a:endParaRPr lang="en-US" dirty="0"/>
          </a:p>
        </p:txBody>
      </p:sp>
      <p:pic>
        <p:nvPicPr>
          <p:cNvPr id="2050" name="Picture 2" descr="http://1.bp.blogspot.com/-qM0ykyRTw9o/UT9Yr9TBK-I/AAAAAAAAABs/fTrIPSJJSDY/s200/blog+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3276600" cy="203149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Selanjutnya</a:t>
            </a:r>
            <a:r>
              <a:rPr lang="en-US" dirty="0" smtClean="0"/>
              <a:t> close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02" name="Picture 2" descr="http://4.bp.blogspot.com/---8fimlS1Uc/UT9afys0IqI/AAAAAAAAAB0/IQBJomB_pOQ/s1600/blog+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4038600" cy="28670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1045</TotalTime>
  <Words>1125</Words>
  <Application>Microsoft Office PowerPoint</Application>
  <PresentationFormat>On-screen Show (4:3)</PresentationFormat>
  <Paragraphs>117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Theme2</vt:lpstr>
      <vt:lpstr>Custom Design</vt:lpstr>
      <vt:lpstr>1_Custom Design</vt:lpstr>
      <vt:lpstr>Theme7</vt:lpstr>
      <vt:lpstr>K.1 Pemrograman Dasar</vt:lpstr>
      <vt:lpstr>Editor</vt:lpstr>
      <vt:lpstr>Slide 3</vt:lpstr>
      <vt:lpstr>Slide 4</vt:lpstr>
      <vt:lpstr>Slide 5</vt:lpstr>
      <vt:lpstr>Slide 6</vt:lpstr>
      <vt:lpstr>Macam-macam IDE C/C++</vt:lpstr>
      <vt:lpstr>Lingkungan Kerja</vt:lpstr>
      <vt:lpstr>Slide 9</vt:lpstr>
      <vt:lpstr>Slide 10</vt:lpstr>
      <vt:lpstr>Slide 11</vt:lpstr>
      <vt:lpstr>Slide 12</vt:lpstr>
      <vt:lpstr>Slide 13</vt:lpstr>
      <vt:lpstr>Struktur program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Menguji kode program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K.1 Pemrograman Dasar</dc:title>
  <dc:creator>#root</dc:creator>
  <cp:lastModifiedBy>Windows User</cp:lastModifiedBy>
  <cp:revision>129</cp:revision>
  <dcterms:created xsi:type="dcterms:W3CDTF">2006-08-16T00:00:00Z</dcterms:created>
  <dcterms:modified xsi:type="dcterms:W3CDTF">2017-08-13T13:59:43Z</dcterms:modified>
</cp:coreProperties>
</file>