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1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8" r:id="rId40"/>
    <p:sldId id="309" r:id="rId41"/>
    <p:sldId id="310" r:id="rId42"/>
    <p:sldId id="311" r:id="rId43"/>
    <p:sldId id="307" r:id="rId44"/>
    <p:sldId id="29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5" autoAdjust="0"/>
    <p:restoredTop sz="94660"/>
  </p:normalViewPr>
  <p:slideViewPr>
    <p:cSldViewPr>
      <p:cViewPr varScale="1">
        <p:scale>
          <a:sx n="68" d="100"/>
          <a:sy n="68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4" y="4039820"/>
            <a:ext cx="7787955" cy="1320637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4" y="5566870"/>
            <a:ext cx="778795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94066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46069" cy="456419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27605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5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4607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635728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4"/>
            <a:ext cx="4123035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35729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60065"/>
            <a:ext cx="4106566" cy="303505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Pemrograman Dasar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Tipe</a:t>
            </a:r>
            <a:r>
              <a:rPr lang="en-US" dirty="0" smtClean="0">
                <a:solidFill>
                  <a:schemeClr val="bg1"/>
                </a:solidFill>
              </a:rPr>
              <a:t> data, </a:t>
            </a:r>
            <a:r>
              <a:rPr lang="en-US" dirty="0" err="1" smtClean="0">
                <a:solidFill>
                  <a:schemeClr val="bg1"/>
                </a:solidFill>
              </a:rPr>
              <a:t>Variabel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Konstanta</a:t>
            </a:r>
            <a:r>
              <a:rPr lang="en-US" dirty="0" smtClean="0">
                <a:solidFill>
                  <a:schemeClr val="bg1"/>
                </a:solidFill>
              </a:rPr>
              <a:t>, Operator, </a:t>
            </a:r>
            <a:r>
              <a:rPr lang="en-ID" dirty="0" err="1" smtClean="0">
                <a:solidFill>
                  <a:schemeClr val="bg1"/>
                </a:solidFill>
              </a:rPr>
              <a:t>Ekspresi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integer: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2</a:t>
            </a:r>
          </a:p>
          <a:p>
            <a:pPr fontAlgn="base"/>
            <a:r>
              <a:rPr lang="en-US" dirty="0" smtClean="0"/>
              <a:t>5</a:t>
            </a:r>
          </a:p>
          <a:p>
            <a:pPr fontAlgn="base"/>
            <a:r>
              <a:rPr lang="en-US" dirty="0" smtClean="0"/>
              <a:t>-10</a:t>
            </a:r>
          </a:p>
          <a:p>
            <a:pPr fontAlgn="base"/>
            <a:r>
              <a:rPr lang="en-US" dirty="0" smtClean="0"/>
              <a:t>135</a:t>
            </a:r>
          </a:p>
          <a:p>
            <a:pPr fontAlgn="base"/>
            <a:r>
              <a:rPr lang="en-US" dirty="0" smtClean="0"/>
              <a:t>2008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6984" t="29167" r="71889" b="67708"/>
          <a:stretch>
            <a:fillRect/>
          </a:stretch>
        </p:blipFill>
        <p:spPr bwMode="auto">
          <a:xfrm>
            <a:off x="457200" y="48006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integer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minus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plus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pemprograman</a:t>
            </a:r>
            <a:r>
              <a:rPr lang="en-US" dirty="0" smtClean="0"/>
              <a:t> C++,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beberap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integer,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r>
              <a:rPr lang="en-US" b="1" dirty="0" smtClean="0"/>
              <a:t>Real (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riil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  <p:pic>
        <p:nvPicPr>
          <p:cNvPr id="22530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063" y="5410200"/>
            <a:ext cx="6462337" cy="114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pecahannya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kosinus</a:t>
            </a:r>
            <a:r>
              <a:rPr lang="en-US" dirty="0" smtClean="0"/>
              <a:t>,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real: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0.5</a:t>
            </a:r>
          </a:p>
          <a:p>
            <a:pPr fontAlgn="base"/>
            <a:r>
              <a:rPr lang="en-US" dirty="0" smtClean="0"/>
              <a:t>0.17</a:t>
            </a:r>
          </a:p>
          <a:p>
            <a:pPr fontAlgn="base"/>
            <a:r>
              <a:rPr lang="en-US" dirty="0" smtClean="0"/>
              <a:t>-3.465</a:t>
            </a:r>
          </a:p>
          <a:p>
            <a:pPr fontAlgn="base"/>
            <a:r>
              <a:rPr lang="en-US" dirty="0" smtClean="0"/>
              <a:t>92.0</a:t>
            </a:r>
          </a:p>
          <a:p>
            <a:pPr fontAlgn="base"/>
            <a:r>
              <a:rPr lang="en-US" dirty="0" smtClean="0"/>
              <a:t>4.3000+E9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6984" t="31598" r="71889" b="65624"/>
          <a:stretch>
            <a:fillRect/>
          </a:stretch>
        </p:blipFill>
        <p:spPr bwMode="auto">
          <a:xfrm>
            <a:off x="533400" y="44958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teoritis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data real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minus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plus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real,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integer,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ketelitian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Char (</a:t>
            </a:r>
            <a:r>
              <a:rPr lang="en-US" b="1" dirty="0" err="1" smtClean="0"/>
              <a:t>karakter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diperlukan</a:t>
            </a:r>
            <a:r>
              <a:rPr lang="en-US" dirty="0" smtClean="0"/>
              <a:t> 1 byte </a:t>
            </a:r>
            <a:r>
              <a:rPr lang="en-US" dirty="0" err="1" smtClean="0"/>
              <a:t>atau</a:t>
            </a:r>
            <a:r>
              <a:rPr lang="en-US" dirty="0" smtClean="0"/>
              <a:t> 8 bit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program,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char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null </a:t>
            </a:r>
            <a:r>
              <a:rPr lang="en-US" dirty="0" err="1" smtClean="0"/>
              <a:t>atau</a:t>
            </a:r>
            <a:r>
              <a:rPr lang="en-US" dirty="0" smtClean="0"/>
              <a:t> nil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"".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char: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"5"</a:t>
            </a:r>
          </a:p>
          <a:p>
            <a:pPr fontAlgn="base"/>
            <a:r>
              <a:rPr lang="en-US" dirty="0" smtClean="0"/>
              <a:t>"A"</a:t>
            </a:r>
          </a:p>
          <a:p>
            <a:pPr fontAlgn="base"/>
            <a:r>
              <a:rPr lang="en-US" dirty="0" smtClean="0"/>
              <a:t>"?"</a:t>
            </a:r>
          </a:p>
          <a:p>
            <a:pPr fontAlgn="base"/>
            <a:r>
              <a:rPr lang="en-US" dirty="0" smtClean="0"/>
              <a:t>"+"</a:t>
            </a:r>
          </a:p>
          <a:p>
            <a:pPr fontAlgn="base"/>
            <a:r>
              <a:rPr lang="en-US" dirty="0" smtClean="0"/>
              <a:t>"$“</a:t>
            </a:r>
            <a:endParaRPr lang="id-ID" dirty="0" smtClean="0"/>
          </a:p>
          <a:p>
            <a:pPr fontAlgn="base"/>
            <a:endParaRPr lang="id-ID" dirty="0" smtClean="0"/>
          </a:p>
          <a:p>
            <a:pPr fontAlgn="base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5 </a:t>
            </a:r>
            <a:r>
              <a:rPr lang="en-US" dirty="0" err="1" smtClean="0"/>
              <a:t>adalah</a:t>
            </a:r>
            <a:r>
              <a:rPr lang="en-US" dirty="0" smtClean="0"/>
              <a:t> integer </a:t>
            </a:r>
            <a:r>
              <a:rPr lang="en-US" dirty="0" err="1" smtClean="0"/>
              <a:t>sedangkan</a:t>
            </a:r>
            <a:r>
              <a:rPr lang="en-US" dirty="0" smtClean="0"/>
              <a:t> "5" </a:t>
            </a:r>
            <a:r>
              <a:rPr lang="en-US" dirty="0" err="1" smtClean="0"/>
              <a:t>adalah</a:t>
            </a:r>
            <a:r>
              <a:rPr lang="en-US" dirty="0" smtClean="0"/>
              <a:t> char.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6984" t="33681" r="71889" b="63888"/>
          <a:stretch>
            <a:fillRect/>
          </a:stretch>
        </p:blipFill>
        <p:spPr bwMode="auto">
          <a:xfrm>
            <a:off x="28956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String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string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, string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string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, </a:t>
            </a:r>
            <a:r>
              <a:rPr lang="en-US" dirty="0" err="1" smtClean="0"/>
              <a:t>dibutuhkan</a:t>
            </a:r>
            <a:r>
              <a:rPr lang="en-US" dirty="0" smtClean="0"/>
              <a:t> 1 byte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karakternya</a:t>
            </a:r>
            <a:r>
              <a:rPr lang="en-US" dirty="0" smtClean="0"/>
              <a:t>. </a:t>
            </a:r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,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string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 String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null yang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"".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string: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"BANDUNG"</a:t>
            </a:r>
          </a:p>
          <a:p>
            <a:pPr fontAlgn="base"/>
            <a:r>
              <a:rPr lang="en-US" dirty="0" smtClean="0"/>
              <a:t>"</a:t>
            </a:r>
            <a:r>
              <a:rPr lang="en-US" dirty="0" err="1" smtClean="0"/>
              <a:t>Politeknik</a:t>
            </a:r>
            <a:r>
              <a:rPr lang="en-US" dirty="0" smtClean="0"/>
              <a:t> Telkom Bandung"</a:t>
            </a:r>
          </a:p>
          <a:p>
            <a:pPr fontAlgn="base"/>
            <a:r>
              <a:rPr lang="en-US" dirty="0" smtClean="0"/>
              <a:t>"ABC3456"</a:t>
            </a:r>
          </a:p>
          <a:p>
            <a:pPr fontAlgn="base"/>
            <a:r>
              <a:rPr lang="en-US" dirty="0" smtClean="0"/>
              <a:t>"</a:t>
            </a:r>
            <a:r>
              <a:rPr lang="en-US" dirty="0" err="1" smtClean="0"/>
              <a:t>Lucu</a:t>
            </a:r>
            <a:r>
              <a:rPr lang="en-US" dirty="0" smtClean="0"/>
              <a:t>"</a:t>
            </a:r>
          </a:p>
          <a:p>
            <a:pPr fontAlgn="base"/>
            <a:r>
              <a:rPr lang="en-US" dirty="0" smtClean="0"/>
              <a:t>"30202001"</a:t>
            </a:r>
          </a:p>
          <a:p>
            <a:pPr fontAlgn="base"/>
            <a:r>
              <a:rPr lang="en-US" dirty="0" smtClean="0"/>
              <a:t>"z“</a:t>
            </a:r>
            <a:endParaRPr lang="id-ID" dirty="0" smtClean="0"/>
          </a:p>
          <a:p>
            <a:pPr fontAlgn="base"/>
            <a:endParaRPr lang="id-ID" dirty="0" smtClean="0"/>
          </a:p>
          <a:p>
            <a:pPr fontAlgn="base"/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("z")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string.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6984" t="35418" r="63300" b="61804"/>
          <a:stretch>
            <a:fillRect/>
          </a:stretch>
        </p:blipFill>
        <p:spPr bwMode="auto">
          <a:xfrm>
            <a:off x="609600" y="4724400"/>
            <a:ext cx="5943600" cy="47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Boolean (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logika</a:t>
            </a:r>
            <a:r>
              <a:rPr lang="en-US" b="1" dirty="0" smtClean="0"/>
              <a:t>)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False,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dilambangkan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0.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kondisi-kondisi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program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range yang </a:t>
            </a:r>
            <a:r>
              <a:rPr lang="en-US" dirty="0" err="1" smtClean="0"/>
              <a:t>memili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: lulus - </a:t>
            </a:r>
            <a:r>
              <a:rPr lang="en-US" dirty="0" err="1" smtClean="0"/>
              <a:t>tidak</a:t>
            </a:r>
            <a:r>
              <a:rPr lang="en-US" dirty="0" smtClean="0"/>
              <a:t> lulus, member - </a:t>
            </a:r>
            <a:r>
              <a:rPr lang="en-US" dirty="0" err="1" smtClean="0"/>
              <a:t>bukan</a:t>
            </a:r>
            <a:r>
              <a:rPr lang="en-US" dirty="0" smtClean="0"/>
              <a:t> member.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6984" t="37297" r="69619" b="59556"/>
          <a:stretch>
            <a:fillRect/>
          </a:stretch>
        </p:blipFill>
        <p:spPr bwMode="auto">
          <a:xfrm>
            <a:off x="762000" y="594360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Operator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identikan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bermain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integer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, program "</a:t>
            </a:r>
            <a:r>
              <a:rPr lang="en-US" dirty="0" err="1" smtClean="0"/>
              <a:t>memesan</a:t>
            </a:r>
            <a:r>
              <a:rPr lang="en-US" dirty="0" smtClean="0"/>
              <a:t>"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 l="16984" t="20833" r="69546" b="66667"/>
          <a:stretch>
            <a:fillRect/>
          </a:stretch>
        </p:blipFill>
        <p:spPr bwMode="auto">
          <a:xfrm>
            <a:off x="2209800" y="1524000"/>
            <a:ext cx="5562600" cy="290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1828800"/>
            <a:ext cx="2438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22860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7432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2004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3657600"/>
            <a:ext cx="2514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62600" y="1066800"/>
            <a:ext cx="990600" cy="76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flowchart,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dirty="0" smtClean="0"/>
          </a:p>
          <a:p>
            <a:r>
              <a:rPr lang="sv-SE" dirty="0" smtClean="0"/>
              <a:t>x : integer</a:t>
            </a:r>
            <a:br>
              <a:rPr lang="sv-SE" dirty="0" smtClean="0"/>
            </a:br>
            <a:r>
              <a:rPr lang="sv-SE" dirty="0" smtClean="0"/>
              <a:t>nama : string</a:t>
            </a:r>
            <a:br>
              <a:rPr lang="sv-SE" dirty="0" smtClean="0"/>
            </a:br>
            <a:r>
              <a:rPr lang="sv-SE" dirty="0" smtClean="0"/>
              <a:t>tinggiBadan: real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psedeucode</a:t>
            </a:r>
            <a:r>
              <a:rPr lang="en-US" dirty="0" smtClean="0"/>
              <a:t> :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KAMUS DATA {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    x : integer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nama</a:t>
            </a:r>
            <a:r>
              <a:rPr lang="en-US" dirty="0" smtClean="0"/>
              <a:t>: string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tinggiBadan</a:t>
            </a:r>
            <a:r>
              <a:rPr lang="en-US" dirty="0" smtClean="0"/>
              <a:t>: real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jenisKelamin</a:t>
            </a:r>
            <a:r>
              <a:rPr lang="en-US" dirty="0" smtClean="0"/>
              <a:t> : char</a:t>
            </a:r>
            <a:br>
              <a:rPr lang="en-US" dirty="0" smtClean="0"/>
            </a:br>
            <a:r>
              <a:rPr lang="en-US" dirty="0" smtClean="0"/>
              <a:t>    status :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program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baiknya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format </a:t>
            </a:r>
            <a:r>
              <a:rPr lang="en-US" dirty="0" err="1" smtClean="0"/>
              <a:t>penulisan</a:t>
            </a:r>
            <a:r>
              <a:rPr lang="en-US" dirty="0" smtClean="0"/>
              <a:t> program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// </a:t>
            </a:r>
            <a:r>
              <a:rPr lang="en-US" dirty="0" err="1" smtClean="0"/>
              <a:t>Contoh</a:t>
            </a:r>
            <a:r>
              <a:rPr lang="en-US" dirty="0" smtClean="0"/>
              <a:t> Program C++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/* Program </a:t>
            </a:r>
            <a:r>
              <a:rPr lang="en-US" dirty="0" err="1" smtClean="0"/>
              <a:t>Utama</a:t>
            </a:r>
            <a:r>
              <a:rPr lang="en-US" dirty="0" smtClean="0"/>
              <a:t> */</a:t>
            </a:r>
            <a:br>
              <a:rPr lang="en-US" dirty="0" smtClean="0"/>
            </a:br>
            <a:r>
              <a:rPr lang="en-US" dirty="0" smtClean="0"/>
              <a:t>main()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printf</a:t>
            </a:r>
            <a:r>
              <a:rPr lang="en-US" dirty="0" smtClean="0"/>
              <a:t> ("Hello World !");</a:t>
            </a:r>
            <a:br>
              <a:rPr lang="en-US" dirty="0" smtClean="0"/>
            </a:br>
            <a:r>
              <a:rPr lang="en-US" dirty="0" smtClean="0"/>
              <a:t>    return 0;</a:t>
            </a:r>
            <a:br>
              <a:rPr lang="en-US" dirty="0" smtClean="0"/>
            </a:br>
            <a:r>
              <a:rPr lang="en-US" dirty="0" smtClean="0"/>
              <a:t> 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Keterangan</a:t>
            </a:r>
            <a:r>
              <a:rPr lang="en-US" b="1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diawalannya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doubleslash</a:t>
            </a:r>
            <a:r>
              <a:rPr lang="en-US" dirty="0" smtClean="0"/>
              <a:t> (//).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/* .. */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/* </a:t>
            </a:r>
            <a:r>
              <a:rPr lang="en-US" dirty="0" err="1" smtClean="0"/>
              <a:t>dan</a:t>
            </a:r>
            <a:r>
              <a:rPr lang="en-US" dirty="0" smtClean="0"/>
              <a:t> */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3 </a:t>
            </a:r>
            <a:r>
              <a:rPr lang="en-US" dirty="0" err="1" smtClean="0"/>
              <a:t>dan</a:t>
            </a:r>
            <a:r>
              <a:rPr lang="en-US" dirty="0" smtClean="0"/>
              <a:t> 4.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5.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code #include, yang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crash (#).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preprocessor directive. preprocessor directive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memberitahukan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compiler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berbagaimacam</a:t>
            </a:r>
            <a:r>
              <a:rPr lang="en-US" dirty="0" smtClean="0"/>
              <a:t> </a:t>
            </a:r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(include) file </a:t>
            </a:r>
            <a:r>
              <a:rPr lang="en-US" dirty="0" err="1" smtClean="0"/>
              <a:t>librari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stdio.h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program.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5 – 8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5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main()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program </a:t>
            </a:r>
            <a:r>
              <a:rPr lang="en-US" dirty="0" err="1" smtClean="0"/>
              <a:t>utama</a:t>
            </a:r>
            <a:r>
              <a:rPr lang="en-US" dirty="0" smtClean="0"/>
              <a:t>. </a:t>
            </a:r>
            <a:r>
              <a:rPr lang="en-US" dirty="0" err="1" smtClean="0"/>
              <a:t>Maksudnya</a:t>
            </a:r>
            <a:r>
              <a:rPr lang="en-US" dirty="0" smtClean="0"/>
              <a:t> </a:t>
            </a:r>
            <a:r>
              <a:rPr lang="en-US" dirty="0" err="1" smtClean="0"/>
              <a:t>adalaha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program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ke-5 (</a:t>
            </a:r>
            <a:r>
              <a:rPr lang="en-US" dirty="0" err="1" smtClean="0"/>
              <a:t>tanda</a:t>
            </a:r>
            <a:r>
              <a:rPr lang="en-US" dirty="0" smtClean="0"/>
              <a:t> {)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ke-8.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dke-6 (</a:t>
            </a:r>
            <a:r>
              <a:rPr lang="en-US" dirty="0" err="1" smtClean="0"/>
              <a:t>printf</a:t>
            </a:r>
            <a:r>
              <a:rPr lang="en-US" dirty="0" smtClean="0"/>
              <a:t>("Hello World !"))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“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” </a:t>
            </a:r>
            <a:r>
              <a:rPr lang="en-US" dirty="0" err="1" smtClean="0"/>
              <a:t>kelayar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ke-7 (return 0)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perogram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semicolon (;).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dirty="0" smtClean="0"/>
              <a:t>Untuk menuliskan variabel, kita dapat menuliskannya pada bagian isi program. Contoh penulisan variabelnya adalah :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() 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br>
              <a:rPr lang="en-US" dirty="0" smtClean="0"/>
            </a:br>
            <a:r>
              <a:rPr lang="en-US" dirty="0" smtClean="0"/>
              <a:t>    string </a:t>
            </a:r>
            <a:r>
              <a:rPr lang="en-US" dirty="0" err="1" smtClean="0"/>
              <a:t>nama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float BB;</a:t>
            </a:r>
            <a:br>
              <a:rPr lang="en-US" dirty="0" smtClean="0"/>
            </a:br>
            <a:r>
              <a:rPr lang="en-US" dirty="0" smtClean="0"/>
              <a:t>    char </a:t>
            </a:r>
            <a:r>
              <a:rPr lang="en-US" dirty="0" err="1" smtClean="0"/>
              <a:t>jKelamin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bool</a:t>
            </a:r>
            <a:r>
              <a:rPr lang="en-US" dirty="0" smtClean="0"/>
              <a:t> status;</a:t>
            </a:r>
            <a:br>
              <a:rPr lang="en-US" dirty="0" smtClean="0"/>
            </a:br>
            <a:r>
              <a:rPr lang="en-US" dirty="0" smtClean="0"/>
              <a:t>    ...</a:t>
            </a:r>
            <a:br>
              <a:rPr lang="en-US" dirty="0" smtClean="0"/>
            </a:br>
            <a:r>
              <a:rPr lang="en-US" dirty="0" smtClean="0"/>
              <a:t> }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data.</a:t>
            </a:r>
            <a:endParaRPr lang="id-ID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dimiliki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,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panduan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diacu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lain: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Contoh</a:t>
            </a:r>
            <a:r>
              <a:rPr lang="en-US" i="1" dirty="0" smtClean="0"/>
              <a:t>: </a:t>
            </a:r>
            <a:r>
              <a:rPr lang="en-US" i="1" dirty="0" err="1" smtClean="0"/>
              <a:t>diawali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'c'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char, '</a:t>
            </a:r>
            <a:r>
              <a:rPr lang="en-US" i="1" dirty="0" err="1" smtClean="0"/>
              <a:t>i</a:t>
            </a:r>
            <a:r>
              <a:rPr lang="en-US" i="1" dirty="0" smtClean="0"/>
              <a:t>' </a:t>
            </a:r>
            <a:r>
              <a:rPr lang="en-US" i="1" dirty="0" err="1" smtClean="0"/>
              <a:t>untuk</a:t>
            </a:r>
            <a:r>
              <a:rPr lang="en-US" i="1" dirty="0" smtClean="0"/>
              <a:t> integer, 's' </a:t>
            </a:r>
            <a:r>
              <a:rPr lang="en-US" i="1" dirty="0" err="1" smtClean="0"/>
              <a:t>untuk</a:t>
            </a:r>
            <a:r>
              <a:rPr lang="en-US" i="1" dirty="0" smtClean="0"/>
              <a:t> string,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seterusnya</a:t>
            </a:r>
            <a:r>
              <a:rPr lang="en-US" i="1" dirty="0" smtClean="0"/>
              <a:t>. </a:t>
            </a:r>
            <a:r>
              <a:rPr lang="en-US" i="1" dirty="0" err="1" smtClean="0"/>
              <a:t>Panduan</a:t>
            </a:r>
            <a:r>
              <a:rPr lang="en-US" i="1" dirty="0" smtClean="0"/>
              <a:t> </a:t>
            </a:r>
            <a:r>
              <a:rPr lang="en-US" i="1" dirty="0" err="1" smtClean="0"/>
              <a:t>penamaan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disebut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Charles </a:t>
            </a:r>
            <a:r>
              <a:rPr lang="en-US" i="1" dirty="0" err="1" smtClean="0"/>
              <a:t>Simyoni</a:t>
            </a:r>
            <a:r>
              <a:rPr lang="en-US" i="1" dirty="0" smtClean="0"/>
              <a:t> </a:t>
            </a:r>
            <a:r>
              <a:rPr lang="en-US" i="1" dirty="0" err="1" smtClean="0"/>
              <a:t>Hungarion</a:t>
            </a:r>
            <a:r>
              <a:rPr lang="en-US" i="1" dirty="0" smtClean="0"/>
              <a:t> Notation.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Contoh</a:t>
            </a:r>
            <a:r>
              <a:rPr lang="en-US" i="1" dirty="0" smtClean="0"/>
              <a:t>: </a:t>
            </a:r>
            <a:r>
              <a:rPr lang="en-US" i="1" dirty="0" err="1" smtClean="0"/>
              <a:t>sNama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string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menyimpan</a:t>
            </a:r>
            <a:r>
              <a:rPr lang="en-US" i="1" dirty="0" smtClean="0"/>
              <a:t> </a:t>
            </a:r>
            <a:r>
              <a:rPr lang="en-US" i="1" dirty="0" err="1" smtClean="0"/>
              <a:t>nama</a:t>
            </a:r>
            <a:r>
              <a:rPr lang="en-US" i="1" dirty="0" smtClean="0"/>
              <a:t>, </a:t>
            </a:r>
            <a:r>
              <a:rPr lang="en-US" i="1" dirty="0" err="1" smtClean="0"/>
              <a:t>cJenisKelamin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char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menyimpan</a:t>
            </a:r>
            <a:r>
              <a:rPr lang="en-US" i="1" dirty="0" smtClean="0"/>
              <a:t> </a:t>
            </a:r>
            <a:r>
              <a:rPr lang="en-US" i="1" dirty="0" err="1" smtClean="0"/>
              <a:t>jenis</a:t>
            </a:r>
            <a:r>
              <a:rPr lang="en-US" i="1" dirty="0" smtClean="0"/>
              <a:t> </a:t>
            </a:r>
            <a:r>
              <a:rPr lang="en-US" i="1" dirty="0" err="1" smtClean="0"/>
              <a:t>kelamin</a:t>
            </a:r>
            <a:r>
              <a:rPr lang="en-US" i="1" dirty="0" smtClean="0"/>
              <a:t>, </a:t>
            </a:r>
            <a:r>
              <a:rPr lang="en-US" i="1" dirty="0" err="1" smtClean="0"/>
              <a:t>bStatus</a:t>
            </a:r>
            <a:r>
              <a:rPr lang="en-US" i="1" dirty="0" smtClean="0"/>
              <a:t>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variabel</a:t>
            </a:r>
            <a:r>
              <a:rPr lang="en-US" i="1" dirty="0" smtClean="0"/>
              <a:t>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menyimpan</a:t>
            </a:r>
            <a:r>
              <a:rPr lang="en-US" i="1" dirty="0" smtClean="0"/>
              <a:t> status.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! @ # $ % ^ &amp; * ( ) { } [ ] ’ ” ; : &lt; &gt; , . / ? | </a:t>
            </a:r>
            <a:r>
              <a:rPr lang="en-US" dirty="0" err="1" smtClean="0"/>
              <a:t>dan</a:t>
            </a:r>
            <a:r>
              <a:rPr lang="en-US" dirty="0" smtClean="0"/>
              <a:t> \.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‘_’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Contoh</a:t>
            </a:r>
            <a:r>
              <a:rPr lang="en-US" i="1" dirty="0" smtClean="0"/>
              <a:t>: </a:t>
            </a:r>
            <a:r>
              <a:rPr lang="en-US" i="1" dirty="0" err="1" smtClean="0"/>
              <a:t>cJenis_kelamin</a:t>
            </a:r>
            <a:r>
              <a:rPr lang="en-US" i="1" dirty="0" smtClean="0"/>
              <a:t>, </a:t>
            </a:r>
            <a:r>
              <a:rPr lang="en-US" i="1" dirty="0" err="1" smtClean="0"/>
              <a:t>sNama_orang_tua</a:t>
            </a:r>
            <a:r>
              <a:rPr lang="en-US" i="1" dirty="0" smtClean="0"/>
              <a:t>, </a:t>
            </a:r>
            <a:r>
              <a:rPr lang="en-US" i="1" dirty="0" err="1" smtClean="0"/>
              <a:t>iNilai_akhir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Cara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Contoh</a:t>
            </a:r>
            <a:r>
              <a:rPr lang="en-US" i="1" dirty="0" smtClean="0"/>
              <a:t>: </a:t>
            </a:r>
            <a:r>
              <a:rPr lang="en-US" i="1" dirty="0" err="1" smtClean="0"/>
              <a:t>cJenisKelamin</a:t>
            </a:r>
            <a:r>
              <a:rPr lang="en-US" i="1" dirty="0" smtClean="0"/>
              <a:t>, </a:t>
            </a:r>
            <a:r>
              <a:rPr lang="en-US" i="1" dirty="0" err="1" smtClean="0"/>
              <a:t>sNamaOrangTua</a:t>
            </a:r>
            <a:r>
              <a:rPr lang="en-US" i="1" dirty="0" smtClean="0"/>
              <a:t>, </a:t>
            </a:r>
            <a:r>
              <a:rPr lang="en-US" i="1" dirty="0" err="1" smtClean="0"/>
              <a:t>iNilaiAkhir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,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id-ID" dirty="0" smtClean="0"/>
          </a:p>
          <a:p>
            <a:endParaRPr lang="id-ID" b="1" dirty="0" smtClean="0"/>
          </a:p>
          <a:p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langsung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cJenisKelamin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"P"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sNamaOrangTua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"Jeremy Thomas"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iNilaiAkhir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99</a:t>
            </a:r>
            <a:endParaRPr lang="id-ID" dirty="0" smtClean="0">
              <a:latin typeface="Courier New" pitchFamily="49" charset="0"/>
              <a:cs typeface="Courier New" pitchFamily="49" charset="0"/>
            </a:endParaRPr>
          </a:p>
          <a:p>
            <a:endParaRPr lang="id-ID" dirty="0" smtClean="0"/>
          </a:p>
          <a:p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inputan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cJenisKelamin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sNamaOrangTua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Input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iNilaiAkhir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dirty="0" smtClean="0"/>
              <a:t>Contoh program untuk memberikan nilai pada sebuah variab</a:t>
            </a:r>
            <a:r>
              <a:rPr lang="id-ID" dirty="0" smtClean="0"/>
              <a:t>le: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main()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lA,lB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secara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Langsung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20;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Joko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Handono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Pengisian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i”,&amp;lB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s”,&amp;NamaB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Menampilkan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Kelayar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i”,lA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i”,lB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s”,NamaA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 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 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s”,NamaB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 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diatas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"%</a:t>
            </a:r>
            <a:r>
              <a:rPr lang="en-US" dirty="0" err="1" smtClean="0"/>
              <a:t>i</a:t>
            </a:r>
            <a:r>
              <a:rPr lang="en-US" dirty="0" smtClean="0"/>
              <a:t>" </a:t>
            </a:r>
            <a:r>
              <a:rPr lang="en-US" dirty="0" err="1" smtClean="0"/>
              <a:t>dan</a:t>
            </a:r>
            <a:r>
              <a:rPr lang="en-US" dirty="0" smtClean="0"/>
              <a:t> "%s".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menkonfersi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dilayar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pemprograman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C++ </a:t>
            </a:r>
            <a:r>
              <a:rPr lang="en-US" dirty="0" err="1" smtClean="0"/>
              <a:t>nilai</a:t>
            </a:r>
            <a:r>
              <a:rPr lang="en-US" dirty="0" smtClean="0"/>
              <a:t> input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program,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dideklarasikan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ke-10, </a:t>
            </a:r>
            <a:r>
              <a:rPr lang="en-US" dirty="0" err="1" smtClean="0"/>
              <a:t>variabel</a:t>
            </a:r>
            <a:r>
              <a:rPr lang="en-US" dirty="0" smtClean="0"/>
              <a:t> "</a:t>
            </a:r>
            <a:r>
              <a:rPr lang="en-US" dirty="0" err="1" smtClean="0"/>
              <a:t>lB</a:t>
            </a:r>
            <a:r>
              <a:rPr lang="en-US" dirty="0" smtClean="0"/>
              <a:t>"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integer.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integer,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"%</a:t>
            </a:r>
            <a:r>
              <a:rPr lang="en-US" dirty="0" err="1" smtClean="0"/>
              <a:t>i</a:t>
            </a:r>
            <a:r>
              <a:rPr lang="en-US" dirty="0" smtClean="0"/>
              <a:t>". </a:t>
            </a:r>
            <a:r>
              <a:rPr lang="en-US" dirty="0" err="1" smtClean="0"/>
              <a:t>Biasanya</a:t>
            </a:r>
            <a:r>
              <a:rPr lang="en-US" dirty="0" smtClean="0"/>
              <a:t>, string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float -&gt; %f, String -&gt; %s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string “&amp;”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10 </a:t>
            </a:r>
            <a:r>
              <a:rPr lang="en-US" dirty="0" err="1" smtClean="0"/>
              <a:t>dan</a:t>
            </a:r>
            <a:r>
              <a:rPr lang="en-US" dirty="0" smtClean="0"/>
              <a:t> 11.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identifier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konstan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ubah</a:t>
            </a:r>
            <a:r>
              <a:rPr lang="en-US" dirty="0" smtClean="0"/>
              <a:t>.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tetapan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phi (</a:t>
            </a:r>
            <a:r>
              <a:rPr lang="el-GR" dirty="0" smtClean="0"/>
              <a:t>π), 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id-ID" dirty="0" smtClean="0"/>
          </a:p>
          <a:p>
            <a:r>
              <a:rPr lang="en-US" dirty="0" smtClean="0"/>
              <a:t>Identifier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pengenal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pengidentifikasi</a:t>
            </a:r>
            <a:r>
              <a:rPr lang="en-US" dirty="0" smtClean="0"/>
              <a:t> yang </a:t>
            </a:r>
            <a:r>
              <a:rPr lang="en-US" dirty="0" err="1" smtClean="0"/>
              <a:t>didekralasikan</a:t>
            </a:r>
            <a:r>
              <a:rPr lang="en-US" dirty="0" smtClean="0"/>
              <a:t> agar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mengenalinya</a:t>
            </a:r>
            <a:r>
              <a:rPr lang="en-US" dirty="0" smtClean="0"/>
              <a:t>. Identifier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, </a:t>
            </a:r>
            <a:r>
              <a:rPr lang="en-US" dirty="0" err="1" smtClean="0"/>
              <a:t>konstanta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i="1" dirty="0" smtClean="0"/>
              <a:t>Di bawah ini adalah tabel Beberapa Tipe Dasar dalam Bahasa 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9263" y="1597025"/>
          <a:ext cx="8466137" cy="511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72"/>
                <a:gridCol w="986860"/>
                <a:gridCol w="2467149"/>
                <a:gridCol w="1621269"/>
                <a:gridCol w="2185187"/>
              </a:tblGrid>
              <a:tr h="3576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 err="1"/>
                        <a:t>Tipe</a:t>
                      </a:r>
                      <a:r>
                        <a:rPr lang="en-US" sz="1100" dirty="0"/>
                        <a:t> Data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Lebar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Jangkauan Nilai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Kata Kunci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Kode Format</a:t>
                      </a:r>
                    </a:p>
                  </a:txBody>
                  <a:tcPr marL="128730" marR="128730" marT="128730" marB="128730" anchor="ctr"/>
                </a:tc>
              </a:tr>
              <a:tr h="5422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Integer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16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-32.768 s.d. 32.767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int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%d atau %i</a:t>
                      </a:r>
                    </a:p>
                  </a:txBody>
                  <a:tcPr marL="128730" marR="128730" marT="128730" marB="128730" anchor="ctr"/>
                </a:tc>
              </a:tr>
              <a:tr h="5422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Unsigned integer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16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0 s.d. 65.535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unsigned int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%u</a:t>
                      </a:r>
                    </a:p>
                  </a:txBody>
                  <a:tcPr marL="128730" marR="128730" marT="128730" marB="128730" anchor="ctr"/>
                </a:tc>
              </a:tr>
              <a:tr h="7267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 Long integer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32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-2.147.483.648 s.d.</a:t>
                      </a:r>
                    </a:p>
                    <a:p>
                      <a:pPr algn="ctr" fontAlgn="base"/>
                      <a:r>
                        <a:rPr lang="en-US" sz="1100"/>
                        <a:t>2.147.483.649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long int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/>
                        <a:t> %Id </a:t>
                      </a:r>
                      <a:r>
                        <a:rPr lang="en-US" sz="1100" dirty="0" err="1"/>
                        <a:t>atau</a:t>
                      </a:r>
                      <a:r>
                        <a:rPr lang="en-US" sz="1100" dirty="0"/>
                        <a:t> %</a:t>
                      </a:r>
                      <a:r>
                        <a:rPr lang="en-US" sz="1100" dirty="0" err="1"/>
                        <a:t>li</a:t>
                      </a:r>
                      <a:endParaRPr lang="en-US" sz="1100" dirty="0"/>
                    </a:p>
                  </a:txBody>
                  <a:tcPr marL="128730" marR="128730" marT="128730" marB="128730" anchor="ctr"/>
                </a:tc>
              </a:tr>
              <a:tr h="5422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 Unsigned long integer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32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/>
                        <a:t> 0 </a:t>
                      </a:r>
                      <a:r>
                        <a:rPr lang="en-US" sz="1100" dirty="0" err="1"/>
                        <a:t>s.d</a:t>
                      </a:r>
                      <a:r>
                        <a:rPr lang="en-US" sz="1100" dirty="0"/>
                        <a:t>. 4.294.967.296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unsigned long int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/>
                        <a:t> %</a:t>
                      </a:r>
                      <a:r>
                        <a:rPr lang="en-US" sz="1100" dirty="0" err="1"/>
                        <a:t>lu</a:t>
                      </a:r>
                      <a:endParaRPr lang="en-US" sz="1100" dirty="0"/>
                    </a:p>
                  </a:txBody>
                  <a:tcPr marL="128730" marR="128730" marT="128730" marB="128730" anchor="ctr"/>
                </a:tc>
              </a:tr>
              <a:tr h="5422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dirty="0"/>
                        <a:t> Float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32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3,4 x 10-38 s.d 3,4 x 1038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float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%f</a:t>
                      </a:r>
                    </a:p>
                  </a:txBody>
                  <a:tcPr marL="128730" marR="128730" marT="128730" marB="128730" anchor="ctr"/>
                </a:tc>
              </a:tr>
              <a:tr h="5422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 Double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64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1,7 x 10-308 s.d 1,7 x 10308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double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%lf</a:t>
                      </a:r>
                    </a:p>
                  </a:txBody>
                  <a:tcPr marL="128730" marR="128730" marT="128730" marB="128730" anchor="ctr"/>
                </a:tc>
              </a:tr>
              <a:tr h="7267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 Long Double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80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3,4 x 10-4.932 s.d. 1,1 x 104.932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long double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%Lf</a:t>
                      </a:r>
                    </a:p>
                  </a:txBody>
                  <a:tcPr marL="128730" marR="128730" marT="128730" marB="128730" anchor="ctr"/>
                </a:tc>
              </a:tr>
              <a:tr h="3576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/>
                        <a:t> Char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8 bit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-128 s.d. 127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/>
                        <a:t> char</a:t>
                      </a:r>
                    </a:p>
                  </a:txBody>
                  <a:tcPr marL="128730" marR="128730" marT="128730" marB="12873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/>
                        <a:t> %c</a:t>
                      </a:r>
                    </a:p>
                  </a:txBody>
                  <a:tcPr marL="128730" marR="128730" marT="128730" marB="12873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identifier </a:t>
            </a:r>
            <a:r>
              <a:rPr lang="en-US" dirty="0" err="1" smtClean="0"/>
              <a:t>pada</a:t>
            </a:r>
            <a:r>
              <a:rPr lang="en-US" dirty="0" smtClean="0"/>
              <a:t> program,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diperrhatikan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– C++ </a:t>
            </a:r>
            <a:r>
              <a:rPr lang="en-US" dirty="0" err="1" smtClean="0"/>
              <a:t>bersifat</a:t>
            </a:r>
            <a:r>
              <a:rPr lang="en-US" dirty="0" smtClean="0"/>
              <a:t> case sensitive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– Identifier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– Identifier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karakter-karakter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#, @, ?, !, $, </a:t>
            </a:r>
            <a:r>
              <a:rPr lang="en-US" dirty="0" err="1" smtClean="0"/>
              <a:t>dan</a:t>
            </a:r>
            <a:r>
              <a:rPr lang="en-US" dirty="0" smtClean="0"/>
              <a:t> lain-lain).</a:t>
            </a:r>
            <a:br>
              <a:rPr lang="en-US" dirty="0" smtClean="0"/>
            </a:br>
            <a:r>
              <a:rPr lang="en-US" dirty="0" smtClean="0"/>
              <a:t>– Identifier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C++, </a:t>
            </a:r>
            <a:r>
              <a:rPr lang="en-US" dirty="0" err="1" smtClean="0"/>
              <a:t>seperti</a:t>
            </a:r>
            <a:r>
              <a:rPr lang="en-US" dirty="0" smtClean="0"/>
              <a:t> break, return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 err="1" smtClean="0"/>
              <a:t>Nama</a:t>
            </a:r>
            <a:r>
              <a:rPr lang="en-US" dirty="0" smtClean="0"/>
              <a:t> identifier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id-ID" dirty="0" smtClean="0"/>
              <a:t>:</a:t>
            </a:r>
          </a:p>
          <a:p>
            <a:r>
              <a:rPr lang="en-US" b="1" dirty="0" smtClean="0"/>
              <a:t>A. </a:t>
            </a:r>
            <a:r>
              <a:rPr lang="en-US" b="1" dirty="0" err="1" smtClean="0"/>
              <a:t>Menggunakan</a:t>
            </a:r>
            <a:r>
              <a:rPr lang="en-US" b="1" dirty="0" smtClean="0"/>
              <a:t>  preprocessor define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contoh koding konstanta dan variabel di dalam bahasa pemrograman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4528224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smtClean="0"/>
              <a:t>B. Menggunakan kata kunci cost</a:t>
            </a:r>
          </a:p>
          <a:p>
            <a:endParaRPr lang="en-US" dirty="0"/>
          </a:p>
        </p:txBody>
      </p:sp>
      <p:pic>
        <p:nvPicPr>
          <p:cNvPr id="41986" name="Picture 2" descr="contoh koding konstanta dan variabel di dalam bahasa pemrograman C++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4219575" cy="3267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Expresi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pemanggila</a:t>
            </a:r>
            <a:r>
              <a:rPr lang="en-US" dirty="0" smtClean="0"/>
              <a:t> </a:t>
            </a:r>
            <a:r>
              <a:rPr lang="en-US" dirty="0" err="1" smtClean="0"/>
              <a:t>fungsi,operand,dan</a:t>
            </a:r>
            <a:r>
              <a:rPr lang="en-US" dirty="0" smtClean="0"/>
              <a:t> operator.</a:t>
            </a:r>
            <a:br>
              <a:rPr lang="en-US" dirty="0" smtClean="0"/>
            </a:br>
            <a:r>
              <a:rPr lang="en-US" dirty="0" err="1" smtClean="0"/>
              <a:t>bahasa</a:t>
            </a:r>
            <a:r>
              <a:rPr lang="en-US" dirty="0" smtClean="0"/>
              <a:t> C++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pemecahan</a:t>
            </a:r>
            <a:r>
              <a:rPr lang="en-US" dirty="0" smtClean="0"/>
              <a:t> </a:t>
            </a:r>
            <a:r>
              <a:rPr lang="en-US" dirty="0" err="1" smtClean="0"/>
              <a:t>masalah-masalah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program.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operator yang </a:t>
            </a:r>
            <a:r>
              <a:rPr lang="en-US" dirty="0" err="1" smtClean="0"/>
              <a:t>diapit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x + y</a:t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operan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"+"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operatornya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25, 13, 7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7.5, 19.655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r>
              <a:rPr lang="en-US" dirty="0" smtClean="0"/>
              <a:t> -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pencacahan</a:t>
            </a:r>
            <a:r>
              <a:rPr lang="en-US" dirty="0" smtClean="0"/>
              <a:t> (</a:t>
            </a:r>
            <a:r>
              <a:rPr lang="en-US" dirty="0" err="1" smtClean="0"/>
              <a:t>Ingat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cacah</a:t>
            </a:r>
            <a:r>
              <a:rPr lang="en-US" dirty="0" smtClean="0"/>
              <a:t> : 1, 2, 3, 4, ...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 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20. </a:t>
            </a:r>
            <a:r>
              <a:rPr lang="en-US" dirty="0" err="1" smtClean="0"/>
              <a:t>Angka</a:t>
            </a:r>
            <a:r>
              <a:rPr lang="en-US" dirty="0" smtClean="0"/>
              <a:t> 20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: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20,5.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2 :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yang </a:t>
            </a:r>
            <a:r>
              <a:rPr lang="en-US" dirty="0" err="1" smtClean="0"/>
              <a:t>diparkir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r>
              <a:rPr lang="en-US" dirty="0" smtClean="0"/>
              <a:t>. 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50,33 </a:t>
            </a:r>
            <a:r>
              <a:rPr lang="en-US" dirty="0" err="1" smtClean="0"/>
              <a:t>atau</a:t>
            </a:r>
            <a:r>
              <a:rPr lang="en-US" dirty="0" smtClean="0"/>
              <a:t> 40/7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parkir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3 :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data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"</a:t>
            </a:r>
            <a:r>
              <a:rPr lang="en-US" dirty="0" err="1" smtClean="0"/>
              <a:t>Bambang</a:t>
            </a:r>
            <a:r>
              <a:rPr lang="en-US" dirty="0" smtClean="0"/>
              <a:t> </a:t>
            </a:r>
            <a:r>
              <a:rPr lang="en-US" dirty="0" err="1" smtClean="0"/>
              <a:t>Pamungkas</a:t>
            </a:r>
            <a:r>
              <a:rPr lang="en-US" dirty="0" smtClean="0"/>
              <a:t>"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program. </a:t>
            </a:r>
            <a:r>
              <a:rPr lang="en-US" dirty="0" err="1" smtClean="0"/>
              <a:t>Pendeklarasi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/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kategorik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Berikut</a:t>
            </a:r>
            <a:r>
              <a:rPr lang="en-US" b="1" dirty="0" smtClean="0"/>
              <a:t> </a:t>
            </a:r>
            <a:r>
              <a:rPr lang="en-US" b="1" dirty="0" err="1" smtClean="0"/>
              <a:t>merupakan</a:t>
            </a:r>
            <a:r>
              <a:rPr lang="en-US" b="1" dirty="0" smtClean="0"/>
              <a:t>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beberapa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dasar</a:t>
            </a:r>
            <a:r>
              <a:rPr lang="en-US" b="1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Integer (</a:t>
            </a:r>
            <a:r>
              <a:rPr lang="en-US" b="1" dirty="0" err="1" smtClean="0"/>
              <a:t>bilangan</a:t>
            </a:r>
            <a:r>
              <a:rPr lang="en-US" b="1" dirty="0" smtClean="0"/>
              <a:t> </a:t>
            </a:r>
            <a:r>
              <a:rPr lang="en-US" b="1" dirty="0" err="1" smtClean="0"/>
              <a:t>bulat</a:t>
            </a:r>
            <a:r>
              <a:rPr lang="en-US" b="1" dirty="0" smtClean="0"/>
              <a:t>)</a:t>
            </a:r>
            <a:endParaRPr lang="id-ID" b="1" dirty="0" smtClean="0"/>
          </a:p>
          <a:p>
            <a:endParaRPr lang="id-ID" b="1" dirty="0" smtClean="0"/>
          </a:p>
          <a:p>
            <a:endParaRPr lang="id-ID" b="1" dirty="0" smtClean="0"/>
          </a:p>
          <a:p>
            <a:endParaRPr lang="id-ID" dirty="0" smtClean="0"/>
          </a:p>
          <a:p>
            <a:r>
              <a:rPr lang="en-US" dirty="0" smtClean="0"/>
              <a:t>Integer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.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Pengertian Tipe Data, Variabel dan Operator Dalam Pemrogra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504039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236</TotalTime>
  <Words>1917</Words>
  <Application>Microsoft Office PowerPoint</Application>
  <PresentationFormat>On-screen Show (4:3)</PresentationFormat>
  <Paragraphs>173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Theme7</vt:lpstr>
      <vt:lpstr>Pemrograman Dasar</vt:lpstr>
      <vt:lpstr>Slide 2</vt:lpstr>
      <vt:lpstr>Tipe Data</vt:lpstr>
      <vt:lpstr>Di bawah ini adalah tabel Beberapa Tipe Dasar dalam Bahasa C</vt:lpstr>
      <vt:lpstr>Slide 5</vt:lpstr>
      <vt:lpstr>Contoh :</vt:lpstr>
      <vt:lpstr>Slide 7</vt:lpstr>
      <vt:lpstr>Slide 8</vt:lpstr>
      <vt:lpstr>Berikut merupakan contoh beberapa tipe data dasar :</vt:lpstr>
      <vt:lpstr>Contoh integer:</vt:lpstr>
      <vt:lpstr>Slide 11</vt:lpstr>
      <vt:lpstr>Slide 12</vt:lpstr>
      <vt:lpstr>Contoh real:</vt:lpstr>
      <vt:lpstr>Slide 14</vt:lpstr>
      <vt:lpstr>Slide 15</vt:lpstr>
      <vt:lpstr>Contoh char:</vt:lpstr>
      <vt:lpstr>Slide 17</vt:lpstr>
      <vt:lpstr>Contoh string: </vt:lpstr>
      <vt:lpstr>Slide 19</vt:lpstr>
      <vt:lpstr>Variabel</vt:lpstr>
      <vt:lpstr>Slide 21</vt:lpstr>
      <vt:lpstr>Slide 22</vt:lpstr>
      <vt:lpstr>Slide 23</vt:lpstr>
      <vt:lpstr>Slide 24</vt:lpstr>
      <vt:lpstr>Keterangan :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Konstanta</vt:lpstr>
      <vt:lpstr>Slide 40</vt:lpstr>
      <vt:lpstr>Slide 41</vt:lpstr>
      <vt:lpstr>Slide 42</vt:lpstr>
      <vt:lpstr>Expresi</vt:lpstr>
      <vt:lpstr>Operator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#root</dc:creator>
  <cp:lastModifiedBy>Windows User</cp:lastModifiedBy>
  <cp:revision>81</cp:revision>
  <dcterms:created xsi:type="dcterms:W3CDTF">2006-08-16T00:00:00Z</dcterms:created>
  <dcterms:modified xsi:type="dcterms:W3CDTF">2017-08-15T17:45:44Z</dcterms:modified>
</cp:coreProperties>
</file>