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3" r:id="rId1"/>
    <p:sldMasterId id="2147483980" r:id="rId2"/>
    <p:sldMasterId id="2147483992" r:id="rId3"/>
    <p:sldMasterId id="2147484054" r:id="rId4"/>
  </p:sldMasterIdLst>
  <p:notesMasterIdLst>
    <p:notesMasterId r:id="rId3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4" r:id="rId21"/>
    <p:sldId id="272" r:id="rId22"/>
    <p:sldId id="273" r:id="rId23"/>
    <p:sldId id="275" r:id="rId24"/>
    <p:sldId id="279" r:id="rId25"/>
    <p:sldId id="280" r:id="rId26"/>
    <p:sldId id="276" r:id="rId27"/>
    <p:sldId id="277" r:id="rId28"/>
    <p:sldId id="27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11" autoAdjust="0"/>
    <p:restoredTop sz="94660"/>
  </p:normalViewPr>
  <p:slideViewPr>
    <p:cSldViewPr>
      <p:cViewPr varScale="1">
        <p:scale>
          <a:sx n="68" d="100"/>
          <a:sy n="68" d="100"/>
        </p:scale>
        <p:origin x="156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317C82-0835-4948-8908-1AD9D8A46F3C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17E7C4-6157-4CC5-89CE-F543067C2C7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5"/>
            <a:ext cx="40386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5"/>
            <a:ext cx="40386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4584"/>
            <a:ext cx="4040188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5935"/>
            <a:ext cx="4040188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534584"/>
            <a:ext cx="4041775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2175935"/>
            <a:ext cx="4041775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73056"/>
            <a:ext cx="3008313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25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100"/>
            <a:ext cx="3008313" cy="46905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72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3833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868"/>
            <a:ext cx="5486400" cy="8043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5169"/>
            <a:ext cx="20574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5169"/>
            <a:ext cx="6019800" cy="58504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1486"/>
            <a:ext cx="77724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508788"/>
            <a:ext cx="8496944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2411015"/>
            <a:ext cx="8496944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31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186"/>
            <a:ext cx="7772400" cy="15007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4584"/>
            <a:ext cx="4040188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5934"/>
            <a:ext cx="4040188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4584"/>
            <a:ext cx="4041775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5934"/>
            <a:ext cx="4041775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25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0"/>
            <a:ext cx="3008313" cy="46905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72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3833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868"/>
            <a:ext cx="5486400" cy="8043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5168"/>
            <a:ext cx="20574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5168"/>
            <a:ext cx="6019800" cy="58504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4374" y="4039820"/>
            <a:ext cx="7787955" cy="1320637"/>
          </a:xfrm>
          <a:effectLst/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374" y="5566870"/>
            <a:ext cx="7787955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1316767"/>
            <a:ext cx="6912768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2218995"/>
            <a:ext cx="6912768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833015"/>
            <a:ext cx="7940660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96540"/>
            <a:ext cx="8246069" cy="4564193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09" y="527605"/>
            <a:ext cx="671902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0" y="1443835"/>
            <a:ext cx="6719020" cy="427574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1FA87-425A-4EBE-9790-53063232703C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457D-FDEB-4A3B-BA05-6CEEC3A69F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3014"/>
            <a:ext cx="8229600" cy="5846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680310"/>
            <a:ext cx="8246070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6" y="1635728"/>
            <a:ext cx="4123034" cy="57162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360064"/>
            <a:ext cx="4123035" cy="3035058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635729"/>
            <a:ext cx="4106566" cy="571630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360065"/>
            <a:ext cx="4106566" cy="3035058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700"/>
            </a:lvl1pPr>
            <a:lvl2pPr marL="321457" indent="0" algn="ctr">
              <a:buNone/>
              <a:defRPr sz="1400"/>
            </a:lvl2pPr>
            <a:lvl3pPr marL="642915" indent="0" algn="ctr">
              <a:buNone/>
              <a:defRPr sz="1300"/>
            </a:lvl3pPr>
            <a:lvl4pPr marL="964372" indent="0" algn="ctr">
              <a:buNone/>
              <a:defRPr sz="1100"/>
            </a:lvl4pPr>
            <a:lvl5pPr marL="1285829" indent="0" algn="ctr">
              <a:buNone/>
              <a:defRPr sz="1100"/>
            </a:lvl5pPr>
            <a:lvl6pPr marL="1607287" indent="0" algn="ctr">
              <a:buNone/>
              <a:defRPr sz="1100"/>
            </a:lvl6pPr>
            <a:lvl7pPr marL="1928744" indent="0" algn="ctr">
              <a:buNone/>
              <a:defRPr sz="1100"/>
            </a:lvl7pPr>
            <a:lvl8pPr marL="2250201" indent="0" algn="ctr">
              <a:buNone/>
              <a:defRPr sz="1100"/>
            </a:lvl8pPr>
            <a:lvl9pPr marL="2571659" indent="0" algn="ctr">
              <a:buNone/>
              <a:defRPr sz="11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427" y="6356822"/>
            <a:ext cx="2057176" cy="3650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9399" y="6356822"/>
            <a:ext cx="3085207" cy="3650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8399" y="6356822"/>
            <a:ext cx="2057177" cy="3650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428" y="365001"/>
            <a:ext cx="7887146" cy="132605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428" y="1826122"/>
            <a:ext cx="7887146" cy="43509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427" y="6356822"/>
            <a:ext cx="2057176" cy="3650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9399" y="6356822"/>
            <a:ext cx="3085207" cy="3650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8399" y="6356822"/>
            <a:ext cx="2057177" cy="3650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428" y="365001"/>
            <a:ext cx="7887146" cy="132605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628427" y="6356822"/>
            <a:ext cx="2057176" cy="3650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7C3A134-F1C3-464B-BF47-54DC2DE08F52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9399" y="6356822"/>
            <a:ext cx="3085207" cy="3650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8399" y="6356822"/>
            <a:ext cx="2057177" cy="3650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1489"/>
            <a:ext cx="77724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31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187"/>
            <a:ext cx="7772400" cy="15007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9" r:id="rId6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85" r:id="rId5"/>
    <p:sldLayoutId id="2147483986" r:id="rId6"/>
    <p:sldLayoutId id="2147483987" r:id="rId7"/>
    <p:sldLayoutId id="2147483988" r:id="rId8"/>
    <p:sldLayoutId id="2147483989" r:id="rId9"/>
    <p:sldLayoutId id="2147483990" r:id="rId10"/>
    <p:sldLayoutId id="2147483991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3" r:id="rId1"/>
    <p:sldLayoutId id="2147483994" r:id="rId2"/>
    <p:sldLayoutId id="2147483995" r:id="rId3"/>
    <p:sldLayoutId id="2147483996" r:id="rId4"/>
    <p:sldLayoutId id="2147483997" r:id="rId5"/>
    <p:sldLayoutId id="2147483998" r:id="rId6"/>
    <p:sldLayoutId id="2147483999" r:id="rId7"/>
    <p:sldLayoutId id="2147484000" r:id="rId8"/>
    <p:sldLayoutId id="2147484001" r:id="rId9"/>
    <p:sldLayoutId id="2147484002" r:id="rId10"/>
    <p:sldLayoutId id="2147484003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56" r:id="rId2"/>
    <p:sldLayoutId id="2147484057" r:id="rId3"/>
    <p:sldLayoutId id="2147484058" r:id="rId4"/>
    <p:sldLayoutId id="2147484059" r:id="rId5"/>
    <p:sldLayoutId id="2147484060" r:id="rId6"/>
    <p:sldLayoutId id="2147484061" r:id="rId7"/>
    <p:sldLayoutId id="2147484062" r:id="rId8"/>
    <p:sldLayoutId id="2147484063" r:id="rId9"/>
    <p:sldLayoutId id="2147484064" r:id="rId10"/>
    <p:sldLayoutId id="2147484065" r:id="rId11"/>
    <p:sldLayoutId id="2147484066" r:id="rId12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K.1 Pemrograman Dasar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id-ID">
                <a:solidFill>
                  <a:schemeClr val="bg1"/>
                </a:solidFill>
              </a:rPr>
              <a:t>Perulangan (Looping)</a:t>
            </a:r>
            <a:endParaRPr lang="id-ID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cap="all" dirty="0">
                <a:effectLst/>
              </a:rPr>
              <a:t>PERNYATAAN WHILE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823310" y="1443835"/>
            <a:ext cx="6719020" cy="4275740"/>
          </a:xfrm>
        </p:spPr>
        <p:txBody>
          <a:bodyPr>
            <a:normAutofit fontScale="85000" lnSpcReduction="20000"/>
          </a:bodyPr>
          <a:lstStyle/>
          <a:p>
            <a:r>
              <a:rPr lang="id-ID" dirty="0"/>
              <a:t>Pernyataan while bisa diterjemahkan “selama kondisi memenuhi syarat perulangan, jalankan perintah dalam blok secara berulang”.</a:t>
            </a:r>
            <a:br>
              <a:rPr lang="id-ID" dirty="0"/>
            </a:br>
            <a:br>
              <a:rPr lang="id-ID" dirty="0"/>
            </a:br>
            <a:endParaRPr lang="id-ID" dirty="0"/>
          </a:p>
          <a:p>
            <a:r>
              <a:rPr lang="id-ID" dirty="0"/>
              <a:t>Memiliki bentuk umum seperti berikut:</a:t>
            </a:r>
            <a:br>
              <a:rPr lang="id-ID" dirty="0"/>
            </a:br>
            <a:br>
              <a:rPr lang="id-ID" dirty="0"/>
            </a:br>
            <a:r>
              <a:rPr lang="id-ID" b="1" dirty="0"/>
              <a:t>inisialisasi; </a:t>
            </a:r>
            <a:br>
              <a:rPr lang="id-ID" dirty="0"/>
            </a:br>
            <a:r>
              <a:rPr lang="id-ID" b="1" dirty="0"/>
              <a:t>while (syarat perulangan) { </a:t>
            </a:r>
            <a:br>
              <a:rPr lang="id-ID" dirty="0"/>
            </a:br>
            <a:r>
              <a:rPr lang="id-ID" dirty="0"/>
              <a:t>	</a:t>
            </a:r>
            <a:r>
              <a:rPr lang="id-ID" b="1" dirty="0"/>
              <a:t>pernyataan 1; </a:t>
            </a:r>
            <a:br>
              <a:rPr lang="id-ID" dirty="0"/>
            </a:br>
            <a:r>
              <a:rPr lang="id-ID" dirty="0"/>
              <a:t>	</a:t>
            </a:r>
            <a:r>
              <a:rPr lang="id-ID" b="1" dirty="0"/>
              <a:t>pernyataan N; </a:t>
            </a:r>
            <a:br>
              <a:rPr lang="id-ID" dirty="0"/>
            </a:br>
            <a:r>
              <a:rPr lang="id-ID" dirty="0"/>
              <a:t>	</a:t>
            </a:r>
            <a:r>
              <a:rPr lang="id-ID" b="1" dirty="0"/>
              <a:t>perubah nilai; </a:t>
            </a:r>
            <a:br>
              <a:rPr lang="id-ID" dirty="0"/>
            </a:br>
            <a:r>
              <a:rPr lang="id-ID" b="1" dirty="0"/>
              <a:t>}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3259274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823310" y="1443835"/>
            <a:ext cx="6719020" cy="4275740"/>
          </a:xfrm>
        </p:spPr>
        <p:txBody>
          <a:bodyPr>
            <a:normAutofit/>
          </a:bodyPr>
          <a:lstStyle/>
          <a:p>
            <a:r>
              <a:rPr lang="id-ID" dirty="0"/>
              <a:t>Contoh Program 1:</a:t>
            </a:r>
          </a:p>
          <a:p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A4C2DA-86E3-4195-BE87-9673C022B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095804"/>
            <a:ext cx="5472684" cy="316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66896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823310" y="1443835"/>
            <a:ext cx="6719020" cy="4275740"/>
          </a:xfrm>
        </p:spPr>
        <p:txBody>
          <a:bodyPr>
            <a:normAutofit/>
          </a:bodyPr>
          <a:lstStyle/>
          <a:p>
            <a:r>
              <a:rPr lang="id-ID" dirty="0"/>
              <a:t>Contoh Program 2:</a:t>
            </a:r>
          </a:p>
          <a:p>
            <a:endParaRPr lang="id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D75DF9-80B6-4AD8-B06E-9CC3ABB49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287" y="2057400"/>
            <a:ext cx="6321287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62912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cap="all" dirty="0">
                <a:effectLst/>
              </a:rPr>
              <a:t>PERNYATAAN DO – WHILE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823310" y="1443835"/>
            <a:ext cx="6719020" cy="4275740"/>
          </a:xfrm>
        </p:spPr>
        <p:txBody>
          <a:bodyPr>
            <a:normAutofit fontScale="85000" lnSpcReduction="20000"/>
          </a:bodyPr>
          <a:lstStyle/>
          <a:p>
            <a:r>
              <a:rPr lang="id-ID" dirty="0"/>
              <a:t>Dalam pernyataan do – while akan menjalankan perintah terlebih dahulu, kemudian akan melakukan pengujian di akhir perulangan. Perhatikan diagram di bawah ini.</a:t>
            </a:r>
            <a:br>
              <a:rPr lang="id-ID" dirty="0"/>
            </a:br>
            <a:br>
              <a:rPr lang="id-ID" dirty="0"/>
            </a:br>
            <a:endParaRPr lang="id-ID" dirty="0"/>
          </a:p>
          <a:p>
            <a:r>
              <a:rPr lang="id-ID" dirty="0"/>
              <a:t>Memiliki bentuk umum seperti berikut:</a:t>
            </a:r>
            <a:br>
              <a:rPr lang="id-ID" dirty="0"/>
            </a:br>
            <a:br>
              <a:rPr lang="id-ID" dirty="0"/>
            </a:br>
            <a:r>
              <a:rPr lang="id-ID" b="1" dirty="0"/>
              <a:t>inisialisasi;</a:t>
            </a:r>
            <a:br>
              <a:rPr lang="id-ID" dirty="0"/>
            </a:br>
            <a:r>
              <a:rPr lang="id-ID" b="1" dirty="0"/>
              <a:t>do { </a:t>
            </a:r>
            <a:br>
              <a:rPr lang="id-ID" dirty="0"/>
            </a:br>
            <a:r>
              <a:rPr lang="id-ID" dirty="0"/>
              <a:t>	</a:t>
            </a:r>
            <a:r>
              <a:rPr lang="id-ID" b="1" dirty="0"/>
              <a:t>pernyataan 1; </a:t>
            </a:r>
            <a:br>
              <a:rPr lang="id-ID" dirty="0"/>
            </a:br>
            <a:r>
              <a:rPr lang="id-ID" dirty="0"/>
              <a:t>	</a:t>
            </a:r>
            <a:r>
              <a:rPr lang="id-ID" b="1" dirty="0"/>
              <a:t>pernyataan N; </a:t>
            </a:r>
            <a:br>
              <a:rPr lang="id-ID" dirty="0"/>
            </a:br>
            <a:r>
              <a:rPr lang="id-ID" dirty="0"/>
              <a:t>	</a:t>
            </a:r>
            <a:r>
              <a:rPr lang="id-ID" b="1" dirty="0"/>
              <a:t>perubah nilai;</a:t>
            </a:r>
            <a:br>
              <a:rPr lang="id-ID" dirty="0"/>
            </a:br>
            <a:r>
              <a:rPr lang="id-ID" b="1" dirty="0"/>
              <a:t>} while(syarat perulangan);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8850901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08B8-56FD-4398-B65C-01D186DB7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Flow Chart </a:t>
            </a:r>
            <a:r>
              <a:rPr lang="en-US" dirty="0" err="1">
                <a:effectLst/>
              </a:rPr>
              <a:t>Pernyataan</a:t>
            </a:r>
            <a:r>
              <a:rPr lang="en-US" dirty="0">
                <a:effectLst/>
              </a:rPr>
              <a:t> do – while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55E30-01C7-4897-9AD7-8607D99C9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9956" y="1443835"/>
            <a:ext cx="3912373" cy="4275740"/>
          </a:xfrm>
        </p:spPr>
        <p:txBody>
          <a:bodyPr>
            <a:normAutofit lnSpcReduction="10000"/>
          </a:bodyPr>
          <a:lstStyle/>
          <a:p>
            <a:r>
              <a:rPr lang="id-ID" dirty="0"/>
              <a:t>Dari diagram di samping dapat disimpulkan bahwa, dalam perulangan do – while, minimal akan ada satu kali perintah yang dijalankan meski kondidi perulangan tidak memenuhi syarat.</a:t>
            </a:r>
          </a:p>
        </p:txBody>
      </p:sp>
      <p:pic>
        <p:nvPicPr>
          <p:cNvPr id="1026" name="Picture 2" descr="Flow Chart Pernyataan do – while">
            <a:extLst>
              <a:ext uri="{FF2B5EF4-FFF2-40B4-BE49-F238E27FC236}">
                <a16:creationId xmlns:a16="http://schemas.microsoft.com/office/drawing/2014/main" id="{32F311CD-A960-4D1D-9143-43DE51707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309" y="1461419"/>
            <a:ext cx="2690736" cy="425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90060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D471B-69FC-4314-BA2A-0EA1DF24F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EF624-1DA4-4FB8-95E6-D9AD44498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Contoh Program 1: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237813-47F6-42F7-8CC6-210C40AA3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658" y="1998824"/>
            <a:ext cx="6526342" cy="371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67815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D471B-69FC-4314-BA2A-0EA1DF24F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cap="all" dirty="0">
                <a:effectLst/>
              </a:rPr>
              <a:t>PERNYATAAN BREAK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EF624-1DA4-4FB8-95E6-D9AD44498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Pernyataan break digunakan untuk keluar dari perulangan. Biasanya perintah break ini disimpan dalam percabangan.</a:t>
            </a:r>
          </a:p>
        </p:txBody>
      </p:sp>
    </p:spTree>
    <p:extLst>
      <p:ext uri="{BB962C8B-B14F-4D97-AF65-F5344CB8AC3E}">
        <p14:creationId xmlns:p14="http://schemas.microsoft.com/office/powerpoint/2010/main" val="311398026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D471B-69FC-4314-BA2A-0EA1DF24F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EF624-1DA4-4FB8-95E6-D9AD44498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Contoh Program 1: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73021B-1E2E-45D3-9D8A-D66B08C6F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309" y="2133600"/>
            <a:ext cx="4548963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41587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D471B-69FC-4314-BA2A-0EA1DF24F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cap="all" dirty="0">
                <a:effectLst/>
              </a:rPr>
              <a:t>PERNYATAAN 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EF624-1DA4-4FB8-95E6-D9AD44498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Pernyataan continue digunakan untuk mengarahkan eksekusi ke iterasi/perulangan berikutnya dengan mengabaikan perintah/pernyataan lain yang ada dibawahnya.</a:t>
            </a:r>
          </a:p>
        </p:txBody>
      </p:sp>
    </p:spTree>
    <p:extLst>
      <p:ext uri="{BB962C8B-B14F-4D97-AF65-F5344CB8AC3E}">
        <p14:creationId xmlns:p14="http://schemas.microsoft.com/office/powerpoint/2010/main" val="413650254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D471B-69FC-4314-BA2A-0EA1DF24F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id-ID" cap="all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EF624-1DA4-4FB8-95E6-D9AD44498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Contoh Program 1: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FAC012-11DE-4FFF-A869-D4D853419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068" y="2006270"/>
            <a:ext cx="5313731" cy="286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27442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Percabangan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Perulangan digunakan untuk menjalankan satu atau lebih perintah secara berulang selama kondisi tertentu.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D471B-69FC-4314-BA2A-0EA1DF24F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cap="all" dirty="0">
                <a:effectLst/>
              </a:rPr>
              <a:t>PERULANGAN BERSARANG (NESTED LOOP)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EF624-1DA4-4FB8-95E6-D9AD44498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Nested loop adalah perulangan yang diletakan dalam perulangan lainnya. </a:t>
            </a:r>
          </a:p>
          <a:p>
            <a:r>
              <a:rPr lang="id-ID" dirty="0"/>
              <a:t>Dalam Nested loop ini bisa menggunakan pernyataan for, while, do – while atau kombinasi dari ketiga pernyataan tersebut.</a:t>
            </a:r>
          </a:p>
        </p:txBody>
      </p:sp>
    </p:spTree>
    <p:extLst>
      <p:ext uri="{BB962C8B-B14F-4D97-AF65-F5344CB8AC3E}">
        <p14:creationId xmlns:p14="http://schemas.microsoft.com/office/powerpoint/2010/main" val="16848290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D471B-69FC-4314-BA2A-0EA1DF24F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cap="all" dirty="0">
                <a:effectLst/>
              </a:rPr>
              <a:t>BERSARANG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EF624-1DA4-4FB8-95E6-D9AD44498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id-ID" dirty="0"/>
              <a:t>for(; ; ) {</a:t>
            </a:r>
          </a:p>
          <a:p>
            <a:pPr marL="400050" lvl="1" indent="0">
              <a:buNone/>
            </a:pPr>
            <a:r>
              <a:rPr lang="id-ID" dirty="0"/>
              <a:t>   for(; ;) {</a:t>
            </a:r>
          </a:p>
          <a:p>
            <a:pPr marL="400050" lvl="1" indent="0">
              <a:buNone/>
            </a:pPr>
            <a:r>
              <a:rPr lang="id-ID" dirty="0"/>
              <a:t>       //kode diletakkan disini...</a:t>
            </a:r>
          </a:p>
          <a:p>
            <a:pPr marL="400050" lvl="1" indent="0">
              <a:buNone/>
            </a:pPr>
            <a:r>
              <a:rPr lang="id-ID" dirty="0"/>
              <a:t>   }</a:t>
            </a:r>
          </a:p>
          <a:p>
            <a:pPr marL="400050" lvl="1" indent="0">
              <a:buNone/>
            </a:pPr>
            <a:r>
              <a:rPr lang="id-ID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776059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D471B-69FC-4314-BA2A-0EA1DF24F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cap="all" dirty="0">
                <a:effectLst/>
              </a:rPr>
              <a:t>BERSARANG Do 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EF624-1DA4-4FB8-95E6-D9AD44498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00050" lvl="1" indent="0">
              <a:buNone/>
            </a:pPr>
            <a:r>
              <a:rPr lang="id-ID" dirty="0"/>
              <a:t>do {</a:t>
            </a:r>
          </a:p>
          <a:p>
            <a:pPr marL="400050" lvl="1" indent="0">
              <a:buNone/>
            </a:pPr>
            <a:r>
              <a:rPr lang="id-ID" dirty="0"/>
              <a:t>    //kode dapat diletakkan disini...</a:t>
            </a:r>
          </a:p>
          <a:p>
            <a:pPr marL="400050" lvl="1" indent="0">
              <a:buNone/>
            </a:pPr>
            <a:r>
              <a:rPr lang="id-ID" dirty="0"/>
              <a:t>    for(; ; ) {</a:t>
            </a:r>
          </a:p>
          <a:p>
            <a:pPr marL="400050" lvl="1" indent="0">
              <a:buNone/>
            </a:pPr>
            <a:r>
              <a:rPr lang="id-ID" dirty="0"/>
              <a:t>        //kode dapat diletakkan disini...</a:t>
            </a:r>
          </a:p>
          <a:p>
            <a:pPr marL="400050" lvl="1" indent="0">
              <a:buNone/>
            </a:pPr>
            <a:r>
              <a:rPr lang="id-ID" dirty="0"/>
              <a:t>        while(true) {</a:t>
            </a:r>
          </a:p>
          <a:p>
            <a:pPr marL="400050" lvl="1" indent="0">
              <a:buNone/>
            </a:pPr>
            <a:r>
              <a:rPr lang="id-ID" dirty="0"/>
              <a:t>            //kode dapat diletakkan disini...</a:t>
            </a:r>
          </a:p>
          <a:p>
            <a:pPr marL="400050" lvl="1" indent="0">
              <a:buNone/>
            </a:pPr>
            <a:r>
              <a:rPr lang="id-ID" dirty="0"/>
              <a:t>        }</a:t>
            </a:r>
          </a:p>
          <a:p>
            <a:pPr marL="400050" lvl="1" indent="0">
              <a:buNone/>
            </a:pPr>
            <a:r>
              <a:rPr lang="id-ID" dirty="0"/>
              <a:t>        //kode dapat diletakkan disini...</a:t>
            </a:r>
          </a:p>
          <a:p>
            <a:pPr marL="400050" lvl="1" indent="0">
              <a:buNone/>
            </a:pPr>
            <a:r>
              <a:rPr lang="id-ID" dirty="0"/>
              <a:t>    }</a:t>
            </a:r>
          </a:p>
          <a:p>
            <a:pPr marL="400050" lvl="1" indent="0">
              <a:buNone/>
            </a:pPr>
            <a:r>
              <a:rPr lang="id-ID" dirty="0"/>
              <a:t>    //kode dapat diletakkan disini...</a:t>
            </a:r>
          </a:p>
          <a:p>
            <a:pPr marL="400050" lvl="1" indent="0">
              <a:buNone/>
            </a:pPr>
            <a:r>
              <a:rPr lang="id-ID" dirty="0"/>
              <a:t>} while(condition);</a:t>
            </a:r>
          </a:p>
        </p:txBody>
      </p:sp>
    </p:spTree>
    <p:extLst>
      <p:ext uri="{BB962C8B-B14F-4D97-AF65-F5344CB8AC3E}">
        <p14:creationId xmlns:p14="http://schemas.microsoft.com/office/powerpoint/2010/main" val="192883254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D471B-69FC-4314-BA2A-0EA1DF24F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id-ID" cap="all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EF624-1DA4-4FB8-95E6-D9AD44498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Contoh Program 1: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D40508-3796-4CCD-9EDD-E33407A4A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788" y="2057400"/>
            <a:ext cx="5525457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648160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D471B-69FC-4314-BA2A-0EA1DF24F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id-ID" cap="all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EF624-1DA4-4FB8-95E6-D9AD44498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Contoh Program 2: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A88045-93C5-43C4-99BA-73AD667A8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182" y="2209800"/>
            <a:ext cx="545743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14757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D471B-69FC-4314-BA2A-0EA1DF24F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id-ID" cap="all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EF624-1DA4-4FB8-95E6-D9AD44498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Contoh Program 3: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0D5CFD-BEA0-401F-B39D-840220CCB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309" y="1981200"/>
            <a:ext cx="533400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80851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dirty="0"/>
              <a:t>Dalam perulangan, umumnya terdiri dari 3 komponen, yaitu: </a:t>
            </a:r>
          </a:p>
          <a:p>
            <a:pPr lvl="1"/>
            <a:r>
              <a:rPr lang="id-ID" b="1" dirty="0"/>
              <a:t>Nilai Awal/Inisialisasi,</a:t>
            </a:r>
            <a:r>
              <a:rPr lang="id-ID" dirty="0"/>
              <a:t> yaitu menentukan nilai awal dalam perulangan </a:t>
            </a:r>
          </a:p>
          <a:p>
            <a:pPr lvl="1"/>
            <a:r>
              <a:rPr lang="id-ID" b="1" dirty="0"/>
              <a:t>Syarat Perulangan,</a:t>
            </a:r>
            <a:r>
              <a:rPr lang="id-ID" dirty="0"/>
              <a:t> jika nilai memenuhi kondisi tertentu, perulangan akan dilanjutkan, jika tidak, perulangan akan dihentikan.</a:t>
            </a:r>
          </a:p>
          <a:p>
            <a:pPr lvl="1"/>
            <a:r>
              <a:rPr lang="id-ID" b="1" dirty="0"/>
              <a:t>Perubah Nilai,</a:t>
            </a:r>
            <a:r>
              <a:rPr lang="id-ID" dirty="0"/>
              <a:t> selama perulangan berlangsung nilai akan diubah secara kontinyu</a:t>
            </a:r>
          </a:p>
        </p:txBody>
      </p:sp>
    </p:spTree>
    <p:extLst>
      <p:ext uri="{BB962C8B-B14F-4D97-AF65-F5344CB8AC3E}">
        <p14:creationId xmlns:p14="http://schemas.microsoft.com/office/powerpoint/2010/main" val="168406528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Flow Chart </a:t>
            </a:r>
            <a:r>
              <a:rPr lang="en-US" dirty="0" err="1">
                <a:effectLst/>
              </a:rPr>
              <a:t>Pernyataan</a:t>
            </a:r>
            <a:r>
              <a:rPr lang="en-US" dirty="0">
                <a:effectLst/>
              </a:rPr>
              <a:t> </a:t>
            </a:r>
            <a:r>
              <a:rPr lang="id-ID" dirty="0">
                <a:effectLst/>
              </a:rPr>
              <a:t>for - while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Perhatikan diagram berikut:</a:t>
            </a:r>
          </a:p>
        </p:txBody>
      </p:sp>
      <p:pic>
        <p:nvPicPr>
          <p:cNvPr id="1026" name="Picture 2" descr="Flow Chart Perulangan">
            <a:extLst>
              <a:ext uri="{FF2B5EF4-FFF2-40B4-BE49-F238E27FC236}">
                <a16:creationId xmlns:a16="http://schemas.microsoft.com/office/drawing/2014/main" id="{DF27510D-84C0-415F-ACAD-696A7EA7A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153" y="2029130"/>
            <a:ext cx="3024847" cy="394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42444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Ada beberapa jenis perulangan yang bisa digunakan dalam bahasa pemrograman C++, diantaranya adalah pernyataan :</a:t>
            </a:r>
          </a:p>
          <a:p>
            <a:pPr lvl="1"/>
            <a:r>
              <a:rPr lang="id-ID" b="1" dirty="0"/>
              <a:t>for </a:t>
            </a:r>
            <a:endParaRPr lang="id-ID" dirty="0"/>
          </a:p>
          <a:p>
            <a:pPr lvl="1"/>
            <a:r>
              <a:rPr lang="id-ID" b="1" dirty="0"/>
              <a:t>while</a:t>
            </a:r>
            <a:endParaRPr lang="id-ID" dirty="0"/>
          </a:p>
          <a:p>
            <a:pPr lvl="1"/>
            <a:r>
              <a:rPr lang="id-ID" b="1" dirty="0"/>
              <a:t>do .. while 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1196947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cap="all" dirty="0"/>
              <a:t>PERNYATAAN FOR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d-ID" dirty="0"/>
              <a:t>Pernyataan for bisa diterjemahkan “lakukan perulangan selama nilai memenuhi syarat perulangan, untuk mejalankan perintah (dalam blok) dengan nilai akan diubah sebanyak perubah nilai”.</a:t>
            </a:r>
          </a:p>
          <a:p>
            <a:pPr marL="0" indent="0">
              <a:buNone/>
            </a:pPr>
            <a:br>
              <a:rPr lang="id-ID" dirty="0"/>
            </a:br>
            <a:endParaRPr lang="id-ID" dirty="0"/>
          </a:p>
          <a:p>
            <a:r>
              <a:rPr lang="id-ID" dirty="0"/>
              <a:t>Memiliki bentuk umum seperti berikut:</a:t>
            </a:r>
          </a:p>
          <a:p>
            <a:pPr marL="0" indent="0">
              <a:buNone/>
            </a:pPr>
            <a:br>
              <a:rPr lang="id-ID" dirty="0"/>
            </a:br>
            <a:endParaRPr lang="id-ID" dirty="0"/>
          </a:p>
          <a:p>
            <a:pPr marL="400050" lvl="1" indent="0">
              <a:buNone/>
            </a:pPr>
            <a:r>
              <a:rPr lang="id-ID" b="1" dirty="0"/>
              <a:t>for (inisialisasi; syarat perulangan; perubah nilai) {</a:t>
            </a:r>
            <a:endParaRPr lang="id-ID" dirty="0"/>
          </a:p>
          <a:p>
            <a:pPr marL="400050" lvl="1" indent="0">
              <a:buNone/>
            </a:pPr>
            <a:r>
              <a:rPr lang="id-ID" b="1" dirty="0"/>
              <a:t>	Pernyataan 1; Pernyataan N </a:t>
            </a:r>
            <a:endParaRPr lang="id-ID" dirty="0"/>
          </a:p>
          <a:p>
            <a:pPr marL="400050" lvl="1" indent="0">
              <a:buNone/>
            </a:pPr>
            <a:r>
              <a:rPr lang="id-ID" b="1" dirty="0"/>
              <a:t>}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8149442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823310" y="1443835"/>
            <a:ext cx="6719020" cy="4275740"/>
          </a:xfrm>
        </p:spPr>
        <p:txBody>
          <a:bodyPr>
            <a:normAutofit/>
          </a:bodyPr>
          <a:lstStyle/>
          <a:p>
            <a:r>
              <a:rPr lang="id-ID" dirty="0"/>
              <a:t>Contoh Program 1:</a:t>
            </a:r>
          </a:p>
          <a:p>
            <a:endParaRPr lang="id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DD9D69-302F-4588-B0F1-0B62453B4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127592"/>
            <a:ext cx="6259918" cy="297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20434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823310" y="1443835"/>
            <a:ext cx="6719020" cy="4275740"/>
          </a:xfrm>
        </p:spPr>
        <p:txBody>
          <a:bodyPr>
            <a:normAutofit/>
          </a:bodyPr>
          <a:lstStyle/>
          <a:p>
            <a:r>
              <a:rPr lang="id-ID" dirty="0"/>
              <a:t>Contoh Program 2:</a:t>
            </a:r>
          </a:p>
          <a:p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7F104C-B9C2-4524-9CFE-1522962E8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854" y="2057400"/>
            <a:ext cx="6092283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26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cap="all" dirty="0">
                <a:effectLst/>
              </a:rPr>
              <a:t>PERNYATAAN WHILE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823310" y="1443835"/>
            <a:ext cx="6719020" cy="4275740"/>
          </a:xfrm>
        </p:spPr>
        <p:txBody>
          <a:bodyPr>
            <a:normAutofit fontScale="85000" lnSpcReduction="20000"/>
          </a:bodyPr>
          <a:lstStyle/>
          <a:p>
            <a:r>
              <a:rPr lang="id-ID" dirty="0"/>
              <a:t>Pernyataan while bisa diterjemahkan “selama kondisi memenuhi syarat perulangan, jalankan perintah dalam blok secara berulang”.</a:t>
            </a:r>
            <a:br>
              <a:rPr lang="id-ID" dirty="0"/>
            </a:br>
            <a:br>
              <a:rPr lang="id-ID" dirty="0"/>
            </a:br>
            <a:endParaRPr lang="id-ID" dirty="0"/>
          </a:p>
          <a:p>
            <a:r>
              <a:rPr lang="id-ID" dirty="0"/>
              <a:t>Memiliki bentuk umum seperti berikut:</a:t>
            </a:r>
            <a:br>
              <a:rPr lang="id-ID" dirty="0"/>
            </a:br>
            <a:br>
              <a:rPr lang="id-ID" dirty="0"/>
            </a:br>
            <a:r>
              <a:rPr lang="id-ID" b="1" dirty="0"/>
              <a:t>inisialisasi; </a:t>
            </a:r>
            <a:br>
              <a:rPr lang="id-ID" dirty="0"/>
            </a:br>
            <a:r>
              <a:rPr lang="id-ID" b="1" dirty="0"/>
              <a:t>while (syarat perulangan) { </a:t>
            </a:r>
            <a:br>
              <a:rPr lang="id-ID" dirty="0"/>
            </a:br>
            <a:r>
              <a:rPr lang="id-ID" dirty="0"/>
              <a:t>	</a:t>
            </a:r>
            <a:r>
              <a:rPr lang="id-ID" b="1" dirty="0"/>
              <a:t>pernyataan 1; </a:t>
            </a:r>
            <a:br>
              <a:rPr lang="id-ID" dirty="0"/>
            </a:br>
            <a:r>
              <a:rPr lang="id-ID" dirty="0"/>
              <a:t>	</a:t>
            </a:r>
            <a:r>
              <a:rPr lang="id-ID" b="1" dirty="0"/>
              <a:t>pernyataan N; </a:t>
            </a:r>
            <a:br>
              <a:rPr lang="id-ID" dirty="0"/>
            </a:br>
            <a:r>
              <a:rPr lang="id-ID" dirty="0"/>
              <a:t>	</a:t>
            </a:r>
            <a:r>
              <a:rPr lang="id-ID" b="1" dirty="0"/>
              <a:t>perubah nilai; </a:t>
            </a:r>
            <a:br>
              <a:rPr lang="id-ID" dirty="0"/>
            </a:br>
            <a:r>
              <a:rPr lang="id-ID" b="1" dirty="0"/>
              <a:t>}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4917597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eme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1053</TotalTime>
  <Words>388</Words>
  <Application>Microsoft Office PowerPoint</Application>
  <PresentationFormat>On-screen Show (4:3)</PresentationFormat>
  <Paragraphs>68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Malgun Gothic</vt:lpstr>
      <vt:lpstr>Arial</vt:lpstr>
      <vt:lpstr>Calibri</vt:lpstr>
      <vt:lpstr>Theme2</vt:lpstr>
      <vt:lpstr>Custom Design</vt:lpstr>
      <vt:lpstr>1_Custom Design</vt:lpstr>
      <vt:lpstr>Theme7</vt:lpstr>
      <vt:lpstr>K.1 Pemrograman Dasar</vt:lpstr>
      <vt:lpstr>Percabangan</vt:lpstr>
      <vt:lpstr>PowerPoint Presentation</vt:lpstr>
      <vt:lpstr>Flow Chart Pernyataan for - while</vt:lpstr>
      <vt:lpstr>PowerPoint Presentation</vt:lpstr>
      <vt:lpstr>PERNYATAAN FOR</vt:lpstr>
      <vt:lpstr>PowerPoint Presentation</vt:lpstr>
      <vt:lpstr>PowerPoint Presentation</vt:lpstr>
      <vt:lpstr>PERNYATAAN WHILE</vt:lpstr>
      <vt:lpstr>PERNYATAAN WHILE</vt:lpstr>
      <vt:lpstr>PowerPoint Presentation</vt:lpstr>
      <vt:lpstr>PowerPoint Presentation</vt:lpstr>
      <vt:lpstr>PERNYATAAN DO – WHILE</vt:lpstr>
      <vt:lpstr>Flow Chart Pernyataan do – while</vt:lpstr>
      <vt:lpstr>PowerPoint Presentation</vt:lpstr>
      <vt:lpstr>PERNYATAAN BREAK</vt:lpstr>
      <vt:lpstr>PowerPoint Presentation</vt:lpstr>
      <vt:lpstr>PERNYATAAN CONTINUE</vt:lpstr>
      <vt:lpstr>PowerPoint Presentation</vt:lpstr>
      <vt:lpstr>PERULANGAN BERSARANG (NESTED LOOP)</vt:lpstr>
      <vt:lpstr>BERSARANG FOR</vt:lpstr>
      <vt:lpstr>BERSARANG Do WHILE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K.1 Pemrograman Dasar</dc:title>
  <dc:creator>#root</dc:creator>
  <cp:lastModifiedBy>user</cp:lastModifiedBy>
  <cp:revision>145</cp:revision>
  <dcterms:created xsi:type="dcterms:W3CDTF">2006-08-16T00:00:00Z</dcterms:created>
  <dcterms:modified xsi:type="dcterms:W3CDTF">2018-02-08T05:29:07Z</dcterms:modified>
</cp:coreProperties>
</file>