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 id="2147483980" r:id="rId2"/>
    <p:sldMasterId id="2147483992" r:id="rId3"/>
    <p:sldMasterId id="2147484054" r:id="rId4"/>
  </p:sldMasterIdLst>
  <p:notesMasterIdLst>
    <p:notesMasterId r:id="rId22"/>
  </p:notesMasterIdLst>
  <p:sldIdLst>
    <p:sldId id="256" r:id="rId5"/>
    <p:sldId id="257" r:id="rId6"/>
    <p:sldId id="260" r:id="rId7"/>
    <p:sldId id="258" r:id="rId8"/>
    <p:sldId id="265" r:id="rId9"/>
    <p:sldId id="261" r:id="rId10"/>
    <p:sldId id="262" r:id="rId11"/>
    <p:sldId id="263" r:id="rId12"/>
    <p:sldId id="259" r:id="rId13"/>
    <p:sldId id="264" r:id="rId14"/>
    <p:sldId id="266" r:id="rId15"/>
    <p:sldId id="267" r:id="rId16"/>
    <p:sldId id="268" r:id="rId17"/>
    <p:sldId id="269" r:id="rId18"/>
    <p:sldId id="272"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1" autoAdjust="0"/>
    <p:restoredTop sz="94660"/>
  </p:normalViewPr>
  <p:slideViewPr>
    <p:cSldViewPr>
      <p:cViewPr varScale="1">
        <p:scale>
          <a:sx n="68" d="100"/>
          <a:sy n="68" d="100"/>
        </p:scale>
        <p:origin x="15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17C82-0835-4948-8908-1AD9D8A46F3C}" type="datetimeFigureOut">
              <a:rPr lang="en-US" smtClean="0"/>
              <a:t>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17E7C4-6157-4CC5-89CE-F543067C2C7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935"/>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534584"/>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2175935"/>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6"/>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5"/>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868"/>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9"/>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9"/>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6"/>
            <a:ext cx="7772400" cy="146896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508788"/>
            <a:ext cx="8496944" cy="614197"/>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405880" y="2411015"/>
            <a:ext cx="8496944" cy="3994316"/>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114694378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186"/>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934"/>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4584"/>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5934"/>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868"/>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8"/>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8"/>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4" y="4039820"/>
            <a:ext cx="7787955" cy="1320637"/>
          </a:xfrm>
          <a:effectLst/>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54374" y="5566870"/>
            <a:ext cx="7787955" cy="61082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1316767"/>
            <a:ext cx="6912768" cy="614197"/>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1990056" y="2218995"/>
            <a:ext cx="6912768" cy="3994316"/>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92280821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7940660" cy="610820"/>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596540"/>
            <a:ext cx="8246069" cy="456419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27605"/>
            <a:ext cx="6719020" cy="763525"/>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823310" y="1443835"/>
            <a:ext cx="6719020"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1FA87-425A-4EBE-9790-53063232703C}"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457D-FDEB-4A3B-BA05-6CEEC3A69F0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46070" cy="610820"/>
          </a:xfrm>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448966" y="1635728"/>
            <a:ext cx="4123034" cy="571629"/>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360064"/>
            <a:ext cx="4123035" cy="3035058"/>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1" y="1635729"/>
            <a:ext cx="4106566" cy="571630"/>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360065"/>
            <a:ext cx="4106566" cy="3035058"/>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C3A134-F1C3-464B-BF47-54DC2DE08F52}" type="datetimeFigureOut">
              <a:rPr lang="en-US" smtClean="0"/>
              <a:pPr/>
              <a:t>2/8/2018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02977311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200"/>
            </a:lvl1pPr>
          </a:lstStyle>
          <a:p>
            <a:r>
              <a:rPr lang="en-US"/>
              <a:t>Click to edit Master title style</a:t>
            </a:r>
            <a:endParaRPr lang="en-GB"/>
          </a:p>
        </p:txBody>
      </p:sp>
      <p:sp>
        <p:nvSpPr>
          <p:cNvPr id="3" name="Subtitle 2"/>
          <p:cNvSpPr>
            <a:spLocks noGrp="1"/>
          </p:cNvSpPr>
          <p:nvPr>
            <p:ph type="subTitle" idx="1"/>
          </p:nvPr>
        </p:nvSpPr>
        <p:spPr>
          <a:xfrm>
            <a:off x="1143000" y="3602037"/>
            <a:ext cx="6858000" cy="1655763"/>
          </a:xfrm>
          <a:prstGeom prst="rect">
            <a:avLst/>
          </a:prstGeom>
        </p:spPr>
        <p:txBody>
          <a:bodyPr/>
          <a:lstStyle>
            <a:lvl1pPr marL="0" indent="0" algn="ctr">
              <a:buNone/>
              <a:defRPr sz="1700"/>
            </a:lvl1pPr>
            <a:lvl2pPr marL="321457" indent="0" algn="ctr">
              <a:buNone/>
              <a:defRPr sz="1400"/>
            </a:lvl2pPr>
            <a:lvl3pPr marL="642915" indent="0" algn="ctr">
              <a:buNone/>
              <a:defRPr sz="1300"/>
            </a:lvl3pPr>
            <a:lvl4pPr marL="964372" indent="0" algn="ctr">
              <a:buNone/>
              <a:defRPr sz="1100"/>
            </a:lvl4pPr>
            <a:lvl5pPr marL="1285829" indent="0" algn="ctr">
              <a:buNone/>
              <a:defRPr sz="1100"/>
            </a:lvl5pPr>
            <a:lvl6pPr marL="1607287" indent="0" algn="ctr">
              <a:buNone/>
              <a:defRPr sz="1100"/>
            </a:lvl6pPr>
            <a:lvl7pPr marL="1928744" indent="0" algn="ctr">
              <a:buNone/>
              <a:defRPr sz="1100"/>
            </a:lvl7pPr>
            <a:lvl8pPr marL="2250201" indent="0" algn="ctr">
              <a:buNone/>
              <a:defRPr sz="1100"/>
            </a:lvl8pPr>
            <a:lvl9pPr marL="2571659" indent="0" algn="ctr">
              <a:buNone/>
              <a:defRPr sz="1100"/>
            </a:lvl9pPr>
          </a:lstStyle>
          <a:p>
            <a:r>
              <a:rPr lang="en-US"/>
              <a:t>Click to edit Master subtitle style</a:t>
            </a:r>
            <a:endParaRPr lang="en-GB"/>
          </a:p>
        </p:txBody>
      </p:sp>
      <p:sp>
        <p:nvSpPr>
          <p:cNvPr id="4" name="Date Placeholder 3"/>
          <p:cNvSpPr>
            <a:spLocks noGrp="1"/>
          </p:cNvSpPr>
          <p:nvPr>
            <p:ph type="dt" sz="half" idx="10"/>
          </p:nvPr>
        </p:nvSpPr>
        <p:spPr>
          <a:xfrm>
            <a:off x="628427" y="6356822"/>
            <a:ext cx="2057176" cy="365001"/>
          </a:xfrm>
          <a:prstGeom prst="rect">
            <a:avLst/>
          </a:prstGeom>
        </p:spPr>
        <p:txBody>
          <a:bodyPr/>
          <a:lstStyle>
            <a:lvl1pPr>
              <a:defRPr/>
            </a:lvl1pPr>
          </a:lstStyle>
          <a:p>
            <a:fld id="{1D8BD707-D9CF-40AE-B4C6-C98DA3205C09}" type="datetimeFigureOut">
              <a:rPr lang="en-US" smtClean="0"/>
              <a:pPr/>
              <a:t>2/8/2018</a:t>
            </a:fld>
            <a:endParaRPr lang="en-US"/>
          </a:p>
        </p:txBody>
      </p:sp>
      <p:sp>
        <p:nvSpPr>
          <p:cNvPr id="5" name="Footer Placeholder 4"/>
          <p:cNvSpPr>
            <a:spLocks noGrp="1"/>
          </p:cNvSpPr>
          <p:nvPr>
            <p:ph type="ftr" sz="quarter" idx="11"/>
          </p:nvPr>
        </p:nvSpPr>
        <p:spPr>
          <a:xfrm>
            <a:off x="3029399" y="6356822"/>
            <a:ext cx="3085207" cy="36500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458399" y="6356822"/>
            <a:ext cx="2057177" cy="365001"/>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428" y="365001"/>
            <a:ext cx="7887146" cy="1326059"/>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628428" y="1826122"/>
            <a:ext cx="7887146" cy="43509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28427" y="6356822"/>
            <a:ext cx="2057176" cy="365001"/>
          </a:xfrm>
          <a:prstGeom prst="rect">
            <a:avLst/>
          </a:prstGeom>
        </p:spPr>
        <p:txBody>
          <a:bodyPr/>
          <a:lstStyle>
            <a:lvl1pPr>
              <a:defRPr/>
            </a:lvl1pPr>
          </a:lstStyle>
          <a:p>
            <a:fld id="{1D8BD707-D9CF-40AE-B4C6-C98DA3205C09}" type="datetimeFigureOut">
              <a:rPr lang="en-US" smtClean="0"/>
              <a:pPr/>
              <a:t>2/8/2018</a:t>
            </a:fld>
            <a:endParaRPr lang="en-US"/>
          </a:p>
        </p:txBody>
      </p:sp>
      <p:sp>
        <p:nvSpPr>
          <p:cNvPr id="5" name="Footer Placeholder 4"/>
          <p:cNvSpPr>
            <a:spLocks noGrp="1"/>
          </p:cNvSpPr>
          <p:nvPr>
            <p:ph type="ftr" sz="quarter" idx="11"/>
          </p:nvPr>
        </p:nvSpPr>
        <p:spPr>
          <a:xfrm>
            <a:off x="3029399" y="6356822"/>
            <a:ext cx="3085207" cy="365001"/>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458399" y="6356822"/>
            <a:ext cx="2057177" cy="365001"/>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428" y="365001"/>
            <a:ext cx="7887146" cy="1326059"/>
          </a:xfrm>
          <a:prstGeom prst="rect">
            <a:avLst/>
          </a:prstGeom>
        </p:spPr>
        <p:txBody>
          <a:bodyPr/>
          <a:lstStyle/>
          <a:p>
            <a:r>
              <a:rPr lang="en-US"/>
              <a:t>Click to edit Master title style</a:t>
            </a:r>
            <a:endParaRPr lang="en-GB"/>
          </a:p>
        </p:txBody>
      </p:sp>
      <p:sp>
        <p:nvSpPr>
          <p:cNvPr id="3" name="Date Placeholder 3"/>
          <p:cNvSpPr>
            <a:spLocks noGrp="1"/>
          </p:cNvSpPr>
          <p:nvPr>
            <p:ph type="dt" sz="half" idx="10"/>
          </p:nvPr>
        </p:nvSpPr>
        <p:spPr>
          <a:xfrm>
            <a:off x="628427" y="6356822"/>
            <a:ext cx="2057176" cy="365001"/>
          </a:xfrm>
          <a:prstGeom prst="rect">
            <a:avLst/>
          </a:prstGeom>
        </p:spPr>
        <p:txBody>
          <a:bodyPr/>
          <a:lstStyle>
            <a:lvl1pPr>
              <a:defRPr/>
            </a:lvl1pPr>
          </a:lstStyle>
          <a:p>
            <a:fld id="{D7C3A134-F1C3-464B-BF47-54DC2DE08F52}" type="datetimeFigureOut">
              <a:rPr lang="en-US" smtClean="0"/>
              <a:pPr/>
              <a:t>2/8/2018</a:t>
            </a:fld>
            <a:endParaRPr lang="en-US"/>
          </a:p>
        </p:txBody>
      </p:sp>
      <p:sp>
        <p:nvSpPr>
          <p:cNvPr id="4" name="Footer Placeholder 4"/>
          <p:cNvSpPr>
            <a:spLocks noGrp="1"/>
          </p:cNvSpPr>
          <p:nvPr>
            <p:ph type="ftr" sz="quarter" idx="11"/>
          </p:nvPr>
        </p:nvSpPr>
        <p:spPr>
          <a:xfrm>
            <a:off x="3029399" y="6356822"/>
            <a:ext cx="3085207" cy="365001"/>
          </a:xfrm>
          <a:prstGeom prst="rect">
            <a:avLst/>
          </a:prstGeom>
        </p:spPr>
        <p:txBody>
          <a:bodyPr/>
          <a:lstStyle>
            <a:lvl1pPr>
              <a:defRPr/>
            </a:lvl1pPr>
          </a:lstStyle>
          <a:p>
            <a:endParaRPr kumimoji="0" lang="en-US"/>
          </a:p>
        </p:txBody>
      </p:sp>
      <p:sp>
        <p:nvSpPr>
          <p:cNvPr id="5" name="Slide Number Placeholder 5"/>
          <p:cNvSpPr>
            <a:spLocks noGrp="1"/>
          </p:cNvSpPr>
          <p:nvPr>
            <p:ph type="sldNum" sz="quarter" idx="12"/>
          </p:nvPr>
        </p:nvSpPr>
        <p:spPr>
          <a:xfrm>
            <a:off x="6458399" y="6356822"/>
            <a:ext cx="2057177" cy="365001"/>
          </a:xfrm>
          <a:prstGeom prst="rect">
            <a:avLst/>
          </a:prstGeom>
        </p:spPr>
        <p:txBody>
          <a:bodyPr/>
          <a:lstStyle>
            <a:lvl1pPr>
              <a:defRPr/>
            </a:lvl1pPr>
          </a:lstStyle>
          <a:p>
            <a:fld id="{9648F39E-9C37-485F-AC97-16BB4BDF9F49}" type="slidenum">
              <a:rPr kumimoji="0" lang="en-US" smtClean="0"/>
              <a:pPr/>
              <a:t>‹#›</a:t>
            </a:fld>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9"/>
            <a:ext cx="7772400" cy="146896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187"/>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4.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Lst>
  <p:transition/>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4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2/8/2018</a:t>
            </a:fld>
            <a:endParaRPr lang="en-US"/>
          </a:p>
        </p:txBody>
      </p:sp>
      <p:sp>
        <p:nvSpPr>
          <p:cNvPr id="5" name="Footer Placeholder 4"/>
          <p:cNvSpPr>
            <a:spLocks noGrp="1"/>
          </p:cNvSpPr>
          <p:nvPr>
            <p:ph type="ftr" sz="quarter" idx="3"/>
          </p:nvPr>
        </p:nvSpPr>
        <p:spPr>
          <a:xfrm>
            <a:off x="3124200" y="6356354"/>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4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2/8/2018</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K.1 Pemrograman Dasar</a:t>
            </a:r>
            <a:endParaRPr lang="en-US" dirty="0"/>
          </a:p>
        </p:txBody>
      </p:sp>
      <p:sp>
        <p:nvSpPr>
          <p:cNvPr id="8" name="Subtitle 7"/>
          <p:cNvSpPr>
            <a:spLocks noGrp="1"/>
          </p:cNvSpPr>
          <p:nvPr>
            <p:ph type="subTitle" idx="1"/>
          </p:nvPr>
        </p:nvSpPr>
        <p:spPr/>
        <p:txBody>
          <a:bodyPr/>
          <a:lstStyle/>
          <a:p>
            <a:pPr lvl="0"/>
            <a:r>
              <a:rPr lang="id-ID" dirty="0">
                <a:solidFill>
                  <a:schemeClr val="bg1"/>
                </a:solidFill>
              </a:rPr>
              <a:t>Array / Larik</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B460-D658-4B11-AD94-D198DD34E5E1}"/>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EFB58DB7-AFB5-4629-94A0-BE0D8E88734D}"/>
              </a:ext>
            </a:extLst>
          </p:cNvPr>
          <p:cNvSpPr>
            <a:spLocks noGrp="1"/>
          </p:cNvSpPr>
          <p:nvPr>
            <p:ph idx="1"/>
          </p:nvPr>
        </p:nvSpPr>
        <p:spPr/>
        <p:txBody>
          <a:bodyPr/>
          <a:lstStyle/>
          <a:p>
            <a:r>
              <a:rPr lang="id-ID" dirty="0"/>
              <a:t>Ilustrasi</a:t>
            </a:r>
          </a:p>
        </p:txBody>
      </p:sp>
      <p:pic>
        <p:nvPicPr>
          <p:cNvPr id="6146" name="Picture 2" descr="Implementasi dalam C++">
            <a:extLst>
              <a:ext uri="{FF2B5EF4-FFF2-40B4-BE49-F238E27FC236}">
                <a16:creationId xmlns:a16="http://schemas.microsoft.com/office/drawing/2014/main" id="{D93A89C3-B953-4F78-8C63-0028B96A7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967" y="3303920"/>
            <a:ext cx="2785033" cy="2110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2.bp.blogspot.com/-tr2Mg8bpsIo/Vr9ZEmNbZ3I/AAAAAAAAIuU/yZSbFXGEXfo/s1600/array%2B2%2Bdimensi%2Bilustrasi.PNG">
            <a:extLst>
              <a:ext uri="{FF2B5EF4-FFF2-40B4-BE49-F238E27FC236}">
                <a16:creationId xmlns:a16="http://schemas.microsoft.com/office/drawing/2014/main" id="{7FAAFA07-D822-4B1B-868D-011E842F6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692" y="2155124"/>
            <a:ext cx="6719019" cy="965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1553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1210-7B71-43E7-8AB7-DB8257AFBEC2}"/>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5E833551-F8B3-4B60-A532-B62E181AFEFF}"/>
              </a:ext>
            </a:extLst>
          </p:cNvPr>
          <p:cNvSpPr>
            <a:spLocks noGrp="1"/>
          </p:cNvSpPr>
          <p:nvPr>
            <p:ph idx="1"/>
          </p:nvPr>
        </p:nvSpPr>
        <p:spPr/>
        <p:txBody>
          <a:bodyPr>
            <a:normAutofit fontScale="70000" lnSpcReduction="20000"/>
          </a:bodyPr>
          <a:lstStyle/>
          <a:p>
            <a:r>
              <a:rPr lang="id-ID" dirty="0"/>
              <a:t>Bentuk umum pendeklarasian array dua dimensi:</a:t>
            </a:r>
          </a:p>
          <a:p>
            <a:pPr marL="400050" lvl="1" indent="0">
              <a:buNone/>
            </a:pPr>
            <a:r>
              <a:rPr lang="id-ID" dirty="0"/>
              <a:t>Tipe_data nama_variabel[jumlah_baris][jumlah_kolom]</a:t>
            </a:r>
          </a:p>
          <a:p>
            <a:endParaRPr lang="id-ID" dirty="0"/>
          </a:p>
          <a:p>
            <a:r>
              <a:rPr lang="id-ID" dirty="0"/>
              <a:t>Inisialisasi Array:</a:t>
            </a:r>
          </a:p>
          <a:p>
            <a:pPr marL="457200" lvl="1" indent="0">
              <a:buNone/>
            </a:pPr>
            <a:r>
              <a:rPr lang="id-ID" dirty="0"/>
              <a:t>Tipe_data nama_variabel[jumlah_baris][jumlah_kolom] = {{elm1-1}, {elm-n-n}}</a:t>
            </a:r>
          </a:p>
          <a:p>
            <a:endParaRPr lang="id-ID" dirty="0"/>
          </a:p>
          <a:p>
            <a:r>
              <a:rPr lang="id-ID" dirty="0"/>
              <a:t>Dari ilustrasi di atas, dapat kita implementasikan seperti berikut:</a:t>
            </a:r>
          </a:p>
          <a:p>
            <a:pPr marL="400050" lvl="1" indent="0">
              <a:buNone/>
            </a:pPr>
            <a:r>
              <a:rPr lang="id-ID" dirty="0"/>
              <a:t>int ar2[3][6] = { </a:t>
            </a:r>
          </a:p>
          <a:p>
            <a:pPr marL="400050" lvl="1" indent="0">
              <a:buNone/>
            </a:pPr>
            <a:r>
              <a:rPr lang="id-ID" dirty="0"/>
              <a:t>{55, 2, 66, 166, 6, 16}, </a:t>
            </a:r>
          </a:p>
          <a:p>
            <a:pPr marL="400050" lvl="1" indent="0">
              <a:buNone/>
            </a:pPr>
            <a:r>
              <a:rPr lang="id-ID" dirty="0"/>
              <a:t>{66, 55, 4, 35, 23, 77}, </a:t>
            </a:r>
          </a:p>
          <a:p>
            <a:pPr marL="400050" lvl="1" indent="0">
              <a:buNone/>
            </a:pPr>
            <a:r>
              <a:rPr lang="id-ID" dirty="0"/>
              <a:t>{55, 55, 556, 511, 55, 51} </a:t>
            </a:r>
          </a:p>
          <a:p>
            <a:pPr marL="400050" lvl="1" indent="0">
              <a:buNone/>
            </a:pPr>
            <a:r>
              <a:rPr lang="id-ID" dirty="0"/>
              <a:t>}</a:t>
            </a:r>
          </a:p>
        </p:txBody>
      </p:sp>
    </p:spTree>
    <p:extLst>
      <p:ext uri="{BB962C8B-B14F-4D97-AF65-F5344CB8AC3E}">
        <p14:creationId xmlns:p14="http://schemas.microsoft.com/office/powerpoint/2010/main" val="29176426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8BBB-BA01-4F8A-AE6D-26CA48872649}"/>
              </a:ext>
            </a:extLst>
          </p:cNvPr>
          <p:cNvSpPr>
            <a:spLocks noGrp="1"/>
          </p:cNvSpPr>
          <p:nvPr>
            <p:ph type="title"/>
          </p:nvPr>
        </p:nvSpPr>
        <p:spPr/>
        <p:txBody>
          <a:bodyPr/>
          <a:lstStyle/>
          <a:p>
            <a:r>
              <a:rPr lang="id-ID" dirty="0"/>
              <a:t>Contoh 1</a:t>
            </a:r>
          </a:p>
        </p:txBody>
      </p:sp>
      <p:sp>
        <p:nvSpPr>
          <p:cNvPr id="3" name="Content Placeholder 2">
            <a:extLst>
              <a:ext uri="{FF2B5EF4-FFF2-40B4-BE49-F238E27FC236}">
                <a16:creationId xmlns:a16="http://schemas.microsoft.com/office/drawing/2014/main" id="{0017F603-C37B-4BD8-81D9-3A384B06C0C6}"/>
              </a:ext>
            </a:extLst>
          </p:cNvPr>
          <p:cNvSpPr>
            <a:spLocks noGrp="1"/>
          </p:cNvSpPr>
          <p:nvPr>
            <p:ph idx="1"/>
          </p:nvPr>
        </p:nvSpPr>
        <p:spPr/>
        <p:txBody>
          <a:bodyPr/>
          <a:lstStyle/>
          <a:p>
            <a:endParaRPr lang="id-ID"/>
          </a:p>
        </p:txBody>
      </p:sp>
      <p:pic>
        <p:nvPicPr>
          <p:cNvPr id="4" name="Picture 3">
            <a:extLst>
              <a:ext uri="{FF2B5EF4-FFF2-40B4-BE49-F238E27FC236}">
                <a16:creationId xmlns:a16="http://schemas.microsoft.com/office/drawing/2014/main" id="{3ADF3628-3625-4519-A9C9-A1C593947161}"/>
              </a:ext>
            </a:extLst>
          </p:cNvPr>
          <p:cNvPicPr>
            <a:picLocks noChangeAspect="1"/>
          </p:cNvPicPr>
          <p:nvPr/>
        </p:nvPicPr>
        <p:blipFill>
          <a:blip r:embed="rId2"/>
          <a:stretch>
            <a:fillRect/>
          </a:stretch>
        </p:blipFill>
        <p:spPr>
          <a:xfrm>
            <a:off x="1839721" y="1447800"/>
            <a:ext cx="4210050" cy="5200650"/>
          </a:xfrm>
          <a:prstGeom prst="rect">
            <a:avLst/>
          </a:prstGeom>
        </p:spPr>
      </p:pic>
    </p:spTree>
    <p:extLst>
      <p:ext uri="{BB962C8B-B14F-4D97-AF65-F5344CB8AC3E}">
        <p14:creationId xmlns:p14="http://schemas.microsoft.com/office/powerpoint/2010/main" val="10332522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4B42-192D-4712-8223-FB4BF7C8C7CE}"/>
              </a:ext>
            </a:extLst>
          </p:cNvPr>
          <p:cNvSpPr>
            <a:spLocks noGrp="1"/>
          </p:cNvSpPr>
          <p:nvPr>
            <p:ph type="title"/>
          </p:nvPr>
        </p:nvSpPr>
        <p:spPr/>
        <p:txBody>
          <a:bodyPr/>
          <a:lstStyle/>
          <a:p>
            <a:r>
              <a:rPr lang="id-ID" dirty="0"/>
              <a:t>Array Multi Dimensi</a:t>
            </a:r>
          </a:p>
        </p:txBody>
      </p:sp>
      <p:sp>
        <p:nvSpPr>
          <p:cNvPr id="3" name="Content Placeholder 2">
            <a:extLst>
              <a:ext uri="{FF2B5EF4-FFF2-40B4-BE49-F238E27FC236}">
                <a16:creationId xmlns:a16="http://schemas.microsoft.com/office/drawing/2014/main" id="{2AA2E9BA-221B-45D2-90B7-E163C2C3F30A}"/>
              </a:ext>
            </a:extLst>
          </p:cNvPr>
          <p:cNvSpPr>
            <a:spLocks noGrp="1"/>
          </p:cNvSpPr>
          <p:nvPr>
            <p:ph idx="1"/>
          </p:nvPr>
        </p:nvSpPr>
        <p:spPr/>
        <p:txBody>
          <a:bodyPr>
            <a:normAutofit fontScale="92500"/>
          </a:bodyPr>
          <a:lstStyle/>
          <a:p>
            <a:pPr fontAlgn="base"/>
            <a:r>
              <a:rPr lang="id-ID" dirty="0"/>
              <a:t>Array Multidimensi merupakan array yang serupa dengan array satu dimensi maupun array dua dimensi, namun array multidimensi dapat memiliki memori yang lebih besar. </a:t>
            </a:r>
          </a:p>
          <a:p>
            <a:pPr fontAlgn="base"/>
            <a:r>
              <a:rPr lang="id-ID" dirty="0"/>
              <a:t>Biasanya array multidimensi digunakan untuk menyebut array dengan dimensi lebih dari dua atau array yang mempunyai lebih dari dua subskrip, seperti untuk menyebut array tiga dimensi, empat dimensi, lima dimensi dan seterusnya.</a:t>
            </a:r>
          </a:p>
        </p:txBody>
      </p:sp>
    </p:spTree>
    <p:extLst>
      <p:ext uri="{BB962C8B-B14F-4D97-AF65-F5344CB8AC3E}">
        <p14:creationId xmlns:p14="http://schemas.microsoft.com/office/powerpoint/2010/main" val="16230962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44DB-95F9-44CA-9B97-8CFCA4A36F66}"/>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4B726F68-9559-45AD-BE47-F00F34ECD587}"/>
              </a:ext>
            </a:extLst>
          </p:cNvPr>
          <p:cNvSpPr>
            <a:spLocks noGrp="1"/>
          </p:cNvSpPr>
          <p:nvPr>
            <p:ph idx="1"/>
          </p:nvPr>
        </p:nvSpPr>
        <p:spPr/>
        <p:txBody>
          <a:bodyPr/>
          <a:lstStyle/>
          <a:p>
            <a:r>
              <a:rPr lang="id-ID" dirty="0"/>
              <a:t>Ilustrasi</a:t>
            </a:r>
          </a:p>
        </p:txBody>
      </p:sp>
      <p:pic>
        <p:nvPicPr>
          <p:cNvPr id="7170" name="Picture 2" descr="Ilustrasi array tiga dimensi dengan 24 elemen">
            <a:extLst>
              <a:ext uri="{FF2B5EF4-FFF2-40B4-BE49-F238E27FC236}">
                <a16:creationId xmlns:a16="http://schemas.microsoft.com/office/drawing/2014/main" id="{FBBBE302-4957-4352-8C96-8698AB2C6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09" y="2110092"/>
            <a:ext cx="60960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3997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826-3EC2-4972-9D1C-85BD326B8CE3}"/>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FB24514C-2BA0-440D-889B-D8B5287E781F}"/>
              </a:ext>
            </a:extLst>
          </p:cNvPr>
          <p:cNvSpPr>
            <a:spLocks noGrp="1"/>
          </p:cNvSpPr>
          <p:nvPr>
            <p:ph idx="1"/>
          </p:nvPr>
        </p:nvSpPr>
        <p:spPr/>
        <p:txBody>
          <a:bodyPr/>
          <a:lstStyle/>
          <a:p>
            <a:r>
              <a:rPr lang="id-ID" dirty="0"/>
              <a:t>Ilustrasi</a:t>
            </a:r>
          </a:p>
        </p:txBody>
      </p:sp>
      <p:pic>
        <p:nvPicPr>
          <p:cNvPr id="10242" name="Picture 2" descr="Ilustrasi Array 'LARIK' yang merupakan contoh Array Tiga Dimensi">
            <a:extLst>
              <a:ext uri="{FF2B5EF4-FFF2-40B4-BE49-F238E27FC236}">
                <a16:creationId xmlns:a16="http://schemas.microsoft.com/office/drawing/2014/main" id="{E4EA1EBE-5C97-4DA3-A2FC-258768DAC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09" y="2032790"/>
            <a:ext cx="60960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0982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AA68-1489-497A-A28B-A8494FFA6F94}"/>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679DDF26-E122-4D36-88E3-18A6785FF3A9}"/>
              </a:ext>
            </a:extLst>
          </p:cNvPr>
          <p:cNvSpPr>
            <a:spLocks noGrp="1"/>
          </p:cNvSpPr>
          <p:nvPr>
            <p:ph idx="1"/>
          </p:nvPr>
        </p:nvSpPr>
        <p:spPr/>
        <p:txBody>
          <a:bodyPr>
            <a:normAutofit fontScale="92500" lnSpcReduction="10000"/>
          </a:bodyPr>
          <a:lstStyle/>
          <a:p>
            <a:r>
              <a:rPr lang="id-ID" dirty="0"/>
              <a:t>Bentuk umum pendeklarasian array dua dimensi:</a:t>
            </a:r>
          </a:p>
          <a:p>
            <a:pPr marL="400050" lvl="1" indent="0">
              <a:buNone/>
            </a:pPr>
            <a:r>
              <a:rPr lang="id-ID" dirty="0"/>
              <a:t>Tipe_data nama_variabel[ukuran 1][ukuran 2]...[ukuran N]</a:t>
            </a:r>
          </a:p>
          <a:p>
            <a:pPr marL="0" indent="0">
              <a:buNone/>
            </a:pPr>
            <a:endParaRPr lang="id-ID" dirty="0"/>
          </a:p>
          <a:p>
            <a:r>
              <a:rPr lang="id-ID" dirty="0"/>
              <a:t>Dari ilustrasi di atas, dapat kita implementasikan seperti berikut:</a:t>
            </a:r>
          </a:p>
          <a:p>
            <a:pPr marL="400050" lvl="1" indent="0">
              <a:buNone/>
            </a:pPr>
            <a:r>
              <a:rPr lang="id-ID" dirty="0"/>
              <a:t>Int arraym[2][3][4] = {{{1,2,3,4},{5,6,7,8},{9,10,11,12}} , {{13,14,15,16},{17,18,19,20},{21,22,23,24}}};</a:t>
            </a:r>
          </a:p>
        </p:txBody>
      </p:sp>
    </p:spTree>
    <p:extLst>
      <p:ext uri="{BB962C8B-B14F-4D97-AF65-F5344CB8AC3E}">
        <p14:creationId xmlns:p14="http://schemas.microsoft.com/office/powerpoint/2010/main" val="275094722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7A28-F9FC-462E-8DA6-5FD727B7C4AA}"/>
              </a:ext>
            </a:extLst>
          </p:cNvPr>
          <p:cNvSpPr>
            <a:spLocks noGrp="1"/>
          </p:cNvSpPr>
          <p:nvPr>
            <p:ph type="title"/>
          </p:nvPr>
        </p:nvSpPr>
        <p:spPr/>
        <p:txBody>
          <a:bodyPr/>
          <a:lstStyle/>
          <a:p>
            <a:r>
              <a:rPr lang="id-ID" dirty="0"/>
              <a:t>Contoh 1</a:t>
            </a:r>
          </a:p>
        </p:txBody>
      </p:sp>
      <p:sp>
        <p:nvSpPr>
          <p:cNvPr id="3" name="Content Placeholder 2">
            <a:extLst>
              <a:ext uri="{FF2B5EF4-FFF2-40B4-BE49-F238E27FC236}">
                <a16:creationId xmlns:a16="http://schemas.microsoft.com/office/drawing/2014/main" id="{4815FCEC-6D07-45CD-A9E9-8CA9358B52D9}"/>
              </a:ext>
            </a:extLst>
          </p:cNvPr>
          <p:cNvSpPr>
            <a:spLocks noGrp="1"/>
          </p:cNvSpPr>
          <p:nvPr>
            <p:ph idx="1"/>
          </p:nvPr>
        </p:nvSpPr>
        <p:spPr/>
        <p:txBody>
          <a:bodyPr/>
          <a:lstStyle/>
          <a:p>
            <a:endParaRPr lang="id-ID"/>
          </a:p>
        </p:txBody>
      </p:sp>
      <p:pic>
        <p:nvPicPr>
          <p:cNvPr id="4" name="Picture 3">
            <a:extLst>
              <a:ext uri="{FF2B5EF4-FFF2-40B4-BE49-F238E27FC236}">
                <a16:creationId xmlns:a16="http://schemas.microsoft.com/office/drawing/2014/main" id="{BE5AFEFB-CCE3-451F-AA72-9DF6AD62FA1D}"/>
              </a:ext>
            </a:extLst>
          </p:cNvPr>
          <p:cNvPicPr>
            <a:picLocks noChangeAspect="1"/>
          </p:cNvPicPr>
          <p:nvPr/>
        </p:nvPicPr>
        <p:blipFill>
          <a:blip r:embed="rId2"/>
          <a:stretch>
            <a:fillRect/>
          </a:stretch>
        </p:blipFill>
        <p:spPr>
          <a:xfrm>
            <a:off x="1805724" y="1443835"/>
            <a:ext cx="6896100" cy="5457825"/>
          </a:xfrm>
          <a:prstGeom prst="rect">
            <a:avLst/>
          </a:prstGeom>
        </p:spPr>
      </p:pic>
    </p:spTree>
    <p:extLst>
      <p:ext uri="{BB962C8B-B14F-4D97-AF65-F5344CB8AC3E}">
        <p14:creationId xmlns:p14="http://schemas.microsoft.com/office/powerpoint/2010/main" val="9844680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Array</a:t>
            </a:r>
            <a:endParaRPr lang="en-US" dirty="0"/>
          </a:p>
        </p:txBody>
      </p:sp>
      <p:sp>
        <p:nvSpPr>
          <p:cNvPr id="4" name="Content Placeholder 3"/>
          <p:cNvSpPr>
            <a:spLocks noGrp="1"/>
          </p:cNvSpPr>
          <p:nvPr>
            <p:ph idx="1"/>
          </p:nvPr>
        </p:nvSpPr>
        <p:spPr/>
        <p:txBody>
          <a:bodyPr>
            <a:normAutofit/>
          </a:bodyPr>
          <a:lstStyle/>
          <a:p>
            <a:r>
              <a:rPr lang="id-ID" dirty="0"/>
              <a:t>Array adalah suatu data terstruktur yang terdiri dari sejumlah elemen yang memiliki tipe data yang sama. </a:t>
            </a:r>
          </a:p>
          <a:p>
            <a:r>
              <a:rPr lang="id-ID" dirty="0"/>
              <a:t>Elemen-elemen array tersusun secara sekuensial dalam memori komputer. </a:t>
            </a:r>
          </a:p>
          <a:p>
            <a:r>
              <a:rPr lang="id-ID" dirty="0"/>
              <a:t>Array dapat berupa satu dimensi, dua dimensi, tiga dimensi ataupun banyak dimensi (multi dimensi).</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Content Placeholder 3"/>
          <p:cNvSpPr>
            <a:spLocks noGrp="1"/>
          </p:cNvSpPr>
          <p:nvPr>
            <p:ph idx="1"/>
          </p:nvPr>
        </p:nvSpPr>
        <p:spPr/>
        <p:txBody>
          <a:bodyPr>
            <a:normAutofit/>
          </a:bodyPr>
          <a:lstStyle/>
          <a:p>
            <a:endParaRPr lang="id-ID" dirty="0"/>
          </a:p>
        </p:txBody>
      </p:sp>
      <p:pic>
        <p:nvPicPr>
          <p:cNvPr id="1026" name="Picture 2" descr="Implementasi Array Dalam C++">
            <a:extLst>
              <a:ext uri="{FF2B5EF4-FFF2-40B4-BE49-F238E27FC236}">
                <a16:creationId xmlns:a16="http://schemas.microsoft.com/office/drawing/2014/main" id="{9CA495CC-A0E9-4D23-85CC-4AE0F9F62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894" y="1443835"/>
            <a:ext cx="443865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4123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302D-8D8F-4ACD-926F-80D1ED8BFBD8}"/>
              </a:ext>
            </a:extLst>
          </p:cNvPr>
          <p:cNvSpPr>
            <a:spLocks noGrp="1"/>
          </p:cNvSpPr>
          <p:nvPr>
            <p:ph type="title"/>
          </p:nvPr>
        </p:nvSpPr>
        <p:spPr/>
        <p:txBody>
          <a:bodyPr/>
          <a:lstStyle/>
          <a:p>
            <a:r>
              <a:rPr lang="id-ID" dirty="0"/>
              <a:t>Array 1 Dimensi</a:t>
            </a:r>
          </a:p>
        </p:txBody>
      </p:sp>
      <p:sp>
        <p:nvSpPr>
          <p:cNvPr id="3" name="Content Placeholder 2">
            <a:extLst>
              <a:ext uri="{FF2B5EF4-FFF2-40B4-BE49-F238E27FC236}">
                <a16:creationId xmlns:a16="http://schemas.microsoft.com/office/drawing/2014/main" id="{44540863-DEB6-41DD-B0D2-DED942D837E0}"/>
              </a:ext>
            </a:extLst>
          </p:cNvPr>
          <p:cNvSpPr>
            <a:spLocks noGrp="1"/>
          </p:cNvSpPr>
          <p:nvPr>
            <p:ph idx="1"/>
          </p:nvPr>
        </p:nvSpPr>
        <p:spPr/>
        <p:txBody>
          <a:bodyPr/>
          <a:lstStyle/>
          <a:p>
            <a:r>
              <a:rPr lang="id-ID" dirty="0"/>
              <a:t>Array Satu dimensi tidak lain adalah kumpulan elemen-elemen identik yang tersusun dalam satu baris. </a:t>
            </a:r>
          </a:p>
          <a:p>
            <a:r>
              <a:rPr lang="id-ID" dirty="0"/>
              <a:t>Elemen-elemen tersebut memiliki tipe data yang sama, tetapi isi dari elemen tersebut boleh berbeda.</a:t>
            </a:r>
          </a:p>
        </p:txBody>
      </p:sp>
    </p:spTree>
    <p:extLst>
      <p:ext uri="{BB962C8B-B14F-4D97-AF65-F5344CB8AC3E}">
        <p14:creationId xmlns:p14="http://schemas.microsoft.com/office/powerpoint/2010/main" val="42262085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B8B4-513F-4324-8D67-772EEA8A16EA}"/>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CB4A5746-B726-4E98-9AD0-E4A9EDF5D2BB}"/>
              </a:ext>
            </a:extLst>
          </p:cNvPr>
          <p:cNvSpPr>
            <a:spLocks noGrp="1"/>
          </p:cNvSpPr>
          <p:nvPr>
            <p:ph idx="1"/>
          </p:nvPr>
        </p:nvSpPr>
        <p:spPr/>
        <p:txBody>
          <a:bodyPr/>
          <a:lstStyle/>
          <a:p>
            <a:r>
              <a:rPr lang="id-ID" dirty="0"/>
              <a:t>Ilustrasi</a:t>
            </a:r>
          </a:p>
        </p:txBody>
      </p:sp>
      <p:pic>
        <p:nvPicPr>
          <p:cNvPr id="4" name="Picture 2" descr="https://2.bp.blogspot.com/-kV3T3m7PCZE/Vr9V-MpbOOI/AAAAAAAAIuE/hP3SvNsBRtI/s1600/array%2B1%2Bdimensi.PNG">
            <a:extLst>
              <a:ext uri="{FF2B5EF4-FFF2-40B4-BE49-F238E27FC236}">
                <a16:creationId xmlns:a16="http://schemas.microsoft.com/office/drawing/2014/main" id="{16B07575-A873-4AAF-B794-20751A1E9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657" y="2286000"/>
            <a:ext cx="6617368"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16709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2B34-22C2-452C-95CF-F72D9E29BECF}"/>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B82403E8-EDE3-4EB7-A6BC-3DBBA2AFF584}"/>
              </a:ext>
            </a:extLst>
          </p:cNvPr>
          <p:cNvSpPr>
            <a:spLocks noGrp="1"/>
          </p:cNvSpPr>
          <p:nvPr>
            <p:ph idx="1"/>
          </p:nvPr>
        </p:nvSpPr>
        <p:spPr/>
        <p:txBody>
          <a:bodyPr>
            <a:normAutofit fontScale="85000" lnSpcReduction="10000"/>
          </a:bodyPr>
          <a:lstStyle/>
          <a:p>
            <a:r>
              <a:rPr lang="id-ID" dirty="0"/>
              <a:t>Bentuk umum pendeklarasian array satu dimensi:</a:t>
            </a:r>
          </a:p>
          <a:p>
            <a:pPr marL="400050" lvl="1" indent="0">
              <a:buNone/>
            </a:pPr>
            <a:r>
              <a:rPr lang="id-ID" dirty="0"/>
              <a:t>Tipe_data nama_variabel[ukuran]</a:t>
            </a:r>
          </a:p>
          <a:p>
            <a:endParaRPr lang="id-ID" dirty="0"/>
          </a:p>
          <a:p>
            <a:r>
              <a:rPr lang="id-ID" dirty="0"/>
              <a:t>Inisialisasi Array:</a:t>
            </a:r>
          </a:p>
          <a:p>
            <a:pPr marL="400050" lvl="1" indent="0">
              <a:buNone/>
            </a:pPr>
            <a:r>
              <a:rPr lang="id-ID" dirty="0"/>
              <a:t>Tipe_data nama_variabel[ukuran] = {elemen1, elemen2, elemen-n}</a:t>
            </a:r>
          </a:p>
          <a:p>
            <a:endParaRPr lang="id-ID" dirty="0"/>
          </a:p>
          <a:p>
            <a:r>
              <a:rPr lang="id-ID" dirty="0"/>
              <a:t>Dari ilustrasi di atas, dapat kita implementasikan seperti berikut:</a:t>
            </a:r>
          </a:p>
          <a:p>
            <a:pPr marL="400050" lvl="1" indent="0">
              <a:buNone/>
            </a:pPr>
            <a:r>
              <a:rPr lang="id-ID" dirty="0"/>
              <a:t>int nilai[10] = {100, 56, 67, 3, 88, 66, 11, 16, 45}</a:t>
            </a:r>
          </a:p>
        </p:txBody>
      </p:sp>
    </p:spTree>
    <p:extLst>
      <p:ext uri="{BB962C8B-B14F-4D97-AF65-F5344CB8AC3E}">
        <p14:creationId xmlns:p14="http://schemas.microsoft.com/office/powerpoint/2010/main" val="295655875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5D3A-2A9A-4EE9-BC7B-03277BA7A1EC}"/>
              </a:ext>
            </a:extLst>
          </p:cNvPr>
          <p:cNvSpPr>
            <a:spLocks noGrp="1"/>
          </p:cNvSpPr>
          <p:nvPr>
            <p:ph type="title"/>
          </p:nvPr>
        </p:nvSpPr>
        <p:spPr/>
        <p:txBody>
          <a:bodyPr/>
          <a:lstStyle/>
          <a:p>
            <a:r>
              <a:rPr lang="id-ID" dirty="0"/>
              <a:t>Contoh 1</a:t>
            </a:r>
          </a:p>
        </p:txBody>
      </p:sp>
      <p:sp>
        <p:nvSpPr>
          <p:cNvPr id="3" name="Content Placeholder 2">
            <a:extLst>
              <a:ext uri="{FF2B5EF4-FFF2-40B4-BE49-F238E27FC236}">
                <a16:creationId xmlns:a16="http://schemas.microsoft.com/office/drawing/2014/main" id="{E2A059B2-A2C5-48D7-84A0-D0C936CDDD6E}"/>
              </a:ext>
            </a:extLst>
          </p:cNvPr>
          <p:cNvSpPr>
            <a:spLocks noGrp="1"/>
          </p:cNvSpPr>
          <p:nvPr>
            <p:ph idx="1"/>
          </p:nvPr>
        </p:nvSpPr>
        <p:spPr/>
        <p:txBody>
          <a:bodyPr/>
          <a:lstStyle/>
          <a:p>
            <a:endParaRPr lang="id-ID"/>
          </a:p>
        </p:txBody>
      </p:sp>
      <p:pic>
        <p:nvPicPr>
          <p:cNvPr id="5" name="Picture 4">
            <a:extLst>
              <a:ext uri="{FF2B5EF4-FFF2-40B4-BE49-F238E27FC236}">
                <a16:creationId xmlns:a16="http://schemas.microsoft.com/office/drawing/2014/main" id="{D6232F22-58D4-44C0-86D7-F84F239C3166}"/>
              </a:ext>
            </a:extLst>
          </p:cNvPr>
          <p:cNvPicPr>
            <a:picLocks noChangeAspect="1"/>
          </p:cNvPicPr>
          <p:nvPr/>
        </p:nvPicPr>
        <p:blipFill>
          <a:blip r:embed="rId2"/>
          <a:stretch>
            <a:fillRect/>
          </a:stretch>
        </p:blipFill>
        <p:spPr>
          <a:xfrm>
            <a:off x="1822137" y="1443835"/>
            <a:ext cx="5498553" cy="4078673"/>
          </a:xfrm>
          <a:prstGeom prst="rect">
            <a:avLst/>
          </a:prstGeom>
        </p:spPr>
      </p:pic>
    </p:spTree>
    <p:extLst>
      <p:ext uri="{BB962C8B-B14F-4D97-AF65-F5344CB8AC3E}">
        <p14:creationId xmlns:p14="http://schemas.microsoft.com/office/powerpoint/2010/main" val="29998134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5D3A-2A9A-4EE9-BC7B-03277BA7A1EC}"/>
              </a:ext>
            </a:extLst>
          </p:cNvPr>
          <p:cNvSpPr>
            <a:spLocks noGrp="1"/>
          </p:cNvSpPr>
          <p:nvPr>
            <p:ph type="title"/>
          </p:nvPr>
        </p:nvSpPr>
        <p:spPr/>
        <p:txBody>
          <a:bodyPr/>
          <a:lstStyle/>
          <a:p>
            <a:r>
              <a:rPr lang="id-ID" dirty="0"/>
              <a:t>Contoh 2</a:t>
            </a:r>
          </a:p>
        </p:txBody>
      </p:sp>
      <p:sp>
        <p:nvSpPr>
          <p:cNvPr id="3" name="Content Placeholder 2">
            <a:extLst>
              <a:ext uri="{FF2B5EF4-FFF2-40B4-BE49-F238E27FC236}">
                <a16:creationId xmlns:a16="http://schemas.microsoft.com/office/drawing/2014/main" id="{E2A059B2-A2C5-48D7-84A0-D0C936CDDD6E}"/>
              </a:ext>
            </a:extLst>
          </p:cNvPr>
          <p:cNvSpPr>
            <a:spLocks noGrp="1"/>
          </p:cNvSpPr>
          <p:nvPr>
            <p:ph idx="1"/>
          </p:nvPr>
        </p:nvSpPr>
        <p:spPr/>
        <p:txBody>
          <a:bodyPr/>
          <a:lstStyle/>
          <a:p>
            <a:endParaRPr lang="id-ID"/>
          </a:p>
        </p:txBody>
      </p:sp>
      <p:pic>
        <p:nvPicPr>
          <p:cNvPr id="4" name="Picture 3">
            <a:extLst>
              <a:ext uri="{FF2B5EF4-FFF2-40B4-BE49-F238E27FC236}">
                <a16:creationId xmlns:a16="http://schemas.microsoft.com/office/drawing/2014/main" id="{01B61518-F6D2-4806-8EA7-0F842B412E41}"/>
              </a:ext>
            </a:extLst>
          </p:cNvPr>
          <p:cNvPicPr>
            <a:picLocks noChangeAspect="1"/>
          </p:cNvPicPr>
          <p:nvPr/>
        </p:nvPicPr>
        <p:blipFill>
          <a:blip r:embed="rId2"/>
          <a:stretch>
            <a:fillRect/>
          </a:stretch>
        </p:blipFill>
        <p:spPr>
          <a:xfrm>
            <a:off x="1823308" y="1425077"/>
            <a:ext cx="3989201" cy="4294497"/>
          </a:xfrm>
          <a:prstGeom prst="rect">
            <a:avLst/>
          </a:prstGeom>
        </p:spPr>
      </p:pic>
    </p:spTree>
    <p:extLst>
      <p:ext uri="{BB962C8B-B14F-4D97-AF65-F5344CB8AC3E}">
        <p14:creationId xmlns:p14="http://schemas.microsoft.com/office/powerpoint/2010/main" val="35423032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4B42-192D-4712-8223-FB4BF7C8C7CE}"/>
              </a:ext>
            </a:extLst>
          </p:cNvPr>
          <p:cNvSpPr>
            <a:spLocks noGrp="1"/>
          </p:cNvSpPr>
          <p:nvPr>
            <p:ph type="title"/>
          </p:nvPr>
        </p:nvSpPr>
        <p:spPr/>
        <p:txBody>
          <a:bodyPr/>
          <a:lstStyle/>
          <a:p>
            <a:r>
              <a:rPr lang="id-ID" dirty="0"/>
              <a:t>Array 2 Dimensi</a:t>
            </a:r>
          </a:p>
        </p:txBody>
      </p:sp>
      <p:sp>
        <p:nvSpPr>
          <p:cNvPr id="3" name="Content Placeholder 2">
            <a:extLst>
              <a:ext uri="{FF2B5EF4-FFF2-40B4-BE49-F238E27FC236}">
                <a16:creationId xmlns:a16="http://schemas.microsoft.com/office/drawing/2014/main" id="{2AA2E9BA-221B-45D2-90B7-E163C2C3F30A}"/>
              </a:ext>
            </a:extLst>
          </p:cNvPr>
          <p:cNvSpPr>
            <a:spLocks noGrp="1"/>
          </p:cNvSpPr>
          <p:nvPr>
            <p:ph idx="1"/>
          </p:nvPr>
        </p:nvSpPr>
        <p:spPr/>
        <p:txBody>
          <a:bodyPr/>
          <a:lstStyle/>
          <a:p>
            <a:r>
              <a:rPr lang="id-ID" dirty="0"/>
              <a:t>Array dua dimensi merupakan perluasan dari array satu dimensi. </a:t>
            </a:r>
          </a:p>
          <a:p>
            <a:r>
              <a:rPr lang="id-ID" dirty="0"/>
              <a:t>Jika array satu dimensi hanya terdiri dari sebuah baris dan beberapa kolom elemen, maka array dua dimensi terdiri dari beberapa baris dan beberapa kolom elemen yang bertipe sama.</a:t>
            </a:r>
          </a:p>
        </p:txBody>
      </p:sp>
    </p:spTree>
    <p:extLst>
      <p:ext uri="{BB962C8B-B14F-4D97-AF65-F5344CB8AC3E}">
        <p14:creationId xmlns:p14="http://schemas.microsoft.com/office/powerpoint/2010/main" val="1710856383"/>
      </p:ext>
    </p:extLst>
  </p:cSld>
  <p:clrMapOvr>
    <a:masterClrMapping/>
  </p:clrMapOvr>
  <p:transition/>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1156</TotalTime>
  <Words>442</Words>
  <Application>Microsoft Office PowerPoint</Application>
  <PresentationFormat>On-screen Show (4:3)</PresentationFormat>
  <Paragraphs>48</Paragraphs>
  <Slides>17</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17</vt:i4>
      </vt:variant>
    </vt:vector>
  </HeadingPairs>
  <TitlesOfParts>
    <vt:vector size="24" baseType="lpstr">
      <vt:lpstr>Malgun Gothic</vt:lpstr>
      <vt:lpstr>Arial</vt:lpstr>
      <vt:lpstr>Calibri</vt:lpstr>
      <vt:lpstr>Theme2</vt:lpstr>
      <vt:lpstr>Custom Design</vt:lpstr>
      <vt:lpstr>1_Custom Design</vt:lpstr>
      <vt:lpstr>Theme7</vt:lpstr>
      <vt:lpstr>K.1 Pemrograman Dasar</vt:lpstr>
      <vt:lpstr>Array</vt:lpstr>
      <vt:lpstr>PowerPoint Presentation</vt:lpstr>
      <vt:lpstr>Array 1 Dimensi</vt:lpstr>
      <vt:lpstr>PowerPoint Presentation</vt:lpstr>
      <vt:lpstr>PowerPoint Presentation</vt:lpstr>
      <vt:lpstr>Contoh 1</vt:lpstr>
      <vt:lpstr>Contoh 2</vt:lpstr>
      <vt:lpstr>Array 2 Dimensi</vt:lpstr>
      <vt:lpstr>PowerPoint Presentation</vt:lpstr>
      <vt:lpstr>PowerPoint Presentation</vt:lpstr>
      <vt:lpstr>Contoh 1</vt:lpstr>
      <vt:lpstr>Array Multi Dimensi</vt:lpstr>
      <vt:lpstr>PowerPoint Presentation</vt:lpstr>
      <vt:lpstr>PowerPoint Presentation</vt:lpstr>
      <vt:lpstr>PowerPoint Presentation</vt:lpstr>
      <vt:lpstr>Contoh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K.1 Pemrograman Dasar</dc:title>
  <dc:creator>#root</dc:creator>
  <cp:lastModifiedBy>user</cp:lastModifiedBy>
  <cp:revision>163</cp:revision>
  <dcterms:created xsi:type="dcterms:W3CDTF">2006-08-16T00:00:00Z</dcterms:created>
  <dcterms:modified xsi:type="dcterms:W3CDTF">2018-02-08T08:14:33Z</dcterms:modified>
</cp:coreProperties>
</file>