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four things that are needed for a team to work well and make good decisions...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Groupthink: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too many individuals thinking alike (think of CEO and executive team) or Enron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Analysis and Estimation</a:t>
            </a:r>
            <a:br>
              <a:rPr lang="en"/>
            </a:br>
            <a:r>
              <a:rPr i="1" lang="en" sz="3000"/>
              <a:t>My </a:t>
            </a:r>
            <a:r>
              <a:rPr i="1" lang="en" sz="3000"/>
              <a:t>Experience</a:t>
            </a:r>
            <a:r>
              <a:rPr i="1" lang="en" sz="3000"/>
              <a:t> At Boeing</a:t>
            </a:r>
            <a:br>
              <a:rPr lang="en"/>
            </a:br>
            <a:endParaRPr sz="1800"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By:   Misha Ward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2987150"/>
            <a:ext cx="53340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3950" y="2910950"/>
            <a:ext cx="5960075" cy="18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729450" y="1697875"/>
            <a:ext cx="4975200" cy="21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Project Manager </a:t>
            </a:r>
            <a:r>
              <a:rPr b="1" lang="en" sz="1900"/>
              <a:t>Takeaways</a:t>
            </a:r>
            <a:r>
              <a:rPr b="1" lang="en" sz="1900"/>
              <a:t>:</a:t>
            </a:r>
            <a:endParaRPr b="1" sz="1900"/>
          </a:p>
          <a:p>
            <a:pPr indent="-34925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The procurement process is important for managing costs</a:t>
            </a:r>
            <a:endParaRPr sz="1900"/>
          </a:p>
          <a:p>
            <a:pPr indent="-3492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Use available tools to help you stay on budget</a:t>
            </a:r>
            <a:endParaRPr sz="1900"/>
          </a:p>
          <a:p>
            <a:pPr indent="-3492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Leverage your team to help reduce costs and solve problems</a:t>
            </a:r>
            <a:endParaRPr sz="19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350" y="1926475"/>
            <a:ext cx="3209615" cy="2140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85" name="Shape 285"/>
          <p:cNvGrpSpPr/>
          <p:nvPr/>
        </p:nvGrpSpPr>
        <p:grpSpPr>
          <a:xfrm>
            <a:off x="2283710" y="96825"/>
            <a:ext cx="1606073" cy="297225"/>
            <a:chOff x="2283710" y="2306625"/>
            <a:chExt cx="1606073" cy="297225"/>
          </a:xfrm>
        </p:grpSpPr>
        <p:sp>
          <p:nvSpPr>
            <p:cNvPr id="286" name="Shape 286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3768859" y="96825"/>
            <a:ext cx="1606073" cy="297225"/>
            <a:chOff x="3768859" y="2306625"/>
            <a:chExt cx="1606073" cy="297225"/>
          </a:xfrm>
        </p:grpSpPr>
        <p:sp>
          <p:nvSpPr>
            <p:cNvPr id="289" name="Shape 289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5256641" y="96825"/>
            <a:ext cx="1606073" cy="297225"/>
            <a:chOff x="5256641" y="2306625"/>
            <a:chExt cx="1606073" cy="297225"/>
          </a:xfrm>
        </p:grpSpPr>
        <p:sp>
          <p:nvSpPr>
            <p:cNvPr id="292" name="Shape 292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Shape 294"/>
          <p:cNvGrpSpPr/>
          <p:nvPr/>
        </p:nvGrpSpPr>
        <p:grpSpPr>
          <a:xfrm>
            <a:off x="6741789" y="96825"/>
            <a:ext cx="1606073" cy="297225"/>
            <a:chOff x="6741789" y="2306625"/>
            <a:chExt cx="1606073" cy="297225"/>
          </a:xfrm>
        </p:grpSpPr>
        <p:sp>
          <p:nvSpPr>
            <p:cNvPr id="295" name="Shape 295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796138" y="96825"/>
            <a:ext cx="1606073" cy="297225"/>
            <a:chOff x="796138" y="2306625"/>
            <a:chExt cx="1606073" cy="297225"/>
          </a:xfrm>
        </p:grpSpPr>
        <p:sp>
          <p:nvSpPr>
            <p:cNvPr id="298" name="Shape 298"/>
            <p:cNvSpPr/>
            <p:nvPr/>
          </p:nvSpPr>
          <p:spPr>
            <a:xfrm flipH="1">
              <a:off x="796138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796311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Shape 300"/>
          <p:cNvGrpSpPr/>
          <p:nvPr/>
        </p:nvGrpSpPr>
        <p:grpSpPr>
          <a:xfrm>
            <a:off x="3768973" y="96825"/>
            <a:ext cx="1606073" cy="297225"/>
            <a:chOff x="2283710" y="2306625"/>
            <a:chExt cx="1606073" cy="297225"/>
          </a:xfrm>
        </p:grpSpPr>
        <p:sp>
          <p:nvSpPr>
            <p:cNvPr id="301" name="Shape 301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5256660" y="96825"/>
            <a:ext cx="1606073" cy="297225"/>
            <a:chOff x="2283710" y="2306625"/>
            <a:chExt cx="1606073" cy="297225"/>
          </a:xfrm>
        </p:grpSpPr>
        <p:sp>
          <p:nvSpPr>
            <p:cNvPr id="304" name="Shape 304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Shape 306"/>
          <p:cNvGrpSpPr/>
          <p:nvPr/>
        </p:nvGrpSpPr>
        <p:grpSpPr>
          <a:xfrm>
            <a:off x="6741835" y="96825"/>
            <a:ext cx="1606073" cy="297225"/>
            <a:chOff x="2283710" y="2306625"/>
            <a:chExt cx="1606073" cy="297225"/>
          </a:xfrm>
        </p:grpSpPr>
        <p:sp>
          <p:nvSpPr>
            <p:cNvPr id="307" name="Shape 307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100" y="1917525"/>
            <a:ext cx="3979799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 txBox="1"/>
          <p:nvPr/>
        </p:nvSpPr>
        <p:spPr>
          <a:xfrm>
            <a:off x="2372400" y="1682900"/>
            <a:ext cx="43992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Questions?</a:t>
            </a:r>
            <a:endParaRPr b="1"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Background</a:t>
            </a:r>
            <a:endParaRPr sz="2400"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Procurement Process</a:t>
            </a:r>
            <a:endParaRPr sz="2400"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Cost Analysis and Estimation Tools</a:t>
            </a:r>
            <a:endParaRPr sz="2400"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Process Improvements</a:t>
            </a:r>
            <a:endParaRPr sz="2400"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Conclusion</a:t>
            </a:r>
            <a:endParaRPr sz="2400"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75" y="353150"/>
            <a:ext cx="4877025" cy="4877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Shape 97"/>
          <p:cNvGrpSpPr/>
          <p:nvPr/>
        </p:nvGrpSpPr>
        <p:grpSpPr>
          <a:xfrm>
            <a:off x="3768859" y="96825"/>
            <a:ext cx="1606073" cy="297225"/>
            <a:chOff x="3768859" y="2306625"/>
            <a:chExt cx="1606073" cy="297225"/>
          </a:xfrm>
        </p:grpSpPr>
        <p:sp>
          <p:nvSpPr>
            <p:cNvPr id="98" name="Shape 98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Shape 100"/>
          <p:cNvGrpSpPr/>
          <p:nvPr/>
        </p:nvGrpSpPr>
        <p:grpSpPr>
          <a:xfrm>
            <a:off x="5256641" y="96825"/>
            <a:ext cx="1606073" cy="297225"/>
            <a:chOff x="5256641" y="2306625"/>
            <a:chExt cx="1606073" cy="297225"/>
          </a:xfrm>
        </p:grpSpPr>
        <p:sp>
          <p:nvSpPr>
            <p:cNvPr id="101" name="Shape 101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Shape 103"/>
          <p:cNvGrpSpPr/>
          <p:nvPr/>
        </p:nvGrpSpPr>
        <p:grpSpPr>
          <a:xfrm>
            <a:off x="6741789" y="96825"/>
            <a:ext cx="1606073" cy="297225"/>
            <a:chOff x="6741789" y="2306625"/>
            <a:chExt cx="1606073" cy="297225"/>
          </a:xfrm>
        </p:grpSpPr>
        <p:sp>
          <p:nvSpPr>
            <p:cNvPr id="104" name="Shape 104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Shape 106"/>
          <p:cNvGrpSpPr/>
          <p:nvPr/>
        </p:nvGrpSpPr>
        <p:grpSpPr>
          <a:xfrm>
            <a:off x="2283709" y="89675"/>
            <a:ext cx="1606073" cy="297225"/>
            <a:chOff x="3768859" y="2306625"/>
            <a:chExt cx="1606073" cy="297225"/>
          </a:xfrm>
        </p:grpSpPr>
        <p:sp>
          <p:nvSpPr>
            <p:cNvPr id="107" name="Shape 107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Shape 109"/>
          <p:cNvGrpSpPr/>
          <p:nvPr/>
        </p:nvGrpSpPr>
        <p:grpSpPr>
          <a:xfrm>
            <a:off x="795909" y="96825"/>
            <a:ext cx="1606073" cy="297225"/>
            <a:chOff x="3768859" y="2306625"/>
            <a:chExt cx="1606073" cy="297225"/>
          </a:xfrm>
        </p:grpSpPr>
        <p:sp>
          <p:nvSpPr>
            <p:cNvPr id="110" name="Shape 110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Shape 112"/>
          <p:cNvSpPr txBox="1"/>
          <p:nvPr/>
        </p:nvSpPr>
        <p:spPr>
          <a:xfrm rot="756633">
            <a:off x="1261843" y="436675"/>
            <a:ext cx="1368616" cy="451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Progress bar!</a:t>
            </a:r>
            <a:endParaRPr b="1"/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581279">
            <a:off x="2602125" y="344809"/>
            <a:ext cx="557074" cy="498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</a:t>
            </a:r>
            <a:r>
              <a:rPr lang="en"/>
              <a:t>Background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B</a:t>
            </a:r>
            <a:r>
              <a:rPr b="1" lang="en" sz="2000"/>
              <a:t>usiness degree from UW Bothell</a:t>
            </a:r>
            <a:endParaRPr b="1" sz="20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Worked at Amazon.com for roughly 4 years</a:t>
            </a:r>
            <a:endParaRPr b="1" sz="2000"/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Two finance internships</a:t>
            </a:r>
            <a:endParaRPr sz="2000"/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Treasury </a:t>
            </a:r>
            <a:r>
              <a:rPr lang="en" sz="2000"/>
              <a:t>experience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Worked at Boeing for 1.5 years</a:t>
            </a:r>
            <a:endParaRPr b="1" sz="2000"/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Procurement Financial Analysis for software</a:t>
            </a:r>
            <a:endParaRPr sz="2000"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075" y="3042000"/>
            <a:ext cx="1475275" cy="117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6100" y="1999150"/>
            <a:ext cx="1544700" cy="10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1650" y="787900"/>
            <a:ext cx="1209199" cy="1110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Shape 123"/>
          <p:cNvGrpSpPr/>
          <p:nvPr/>
        </p:nvGrpSpPr>
        <p:grpSpPr>
          <a:xfrm>
            <a:off x="3768859" y="96825"/>
            <a:ext cx="1606073" cy="297225"/>
            <a:chOff x="3768859" y="2306625"/>
            <a:chExt cx="1606073" cy="297225"/>
          </a:xfrm>
        </p:grpSpPr>
        <p:sp>
          <p:nvSpPr>
            <p:cNvPr id="124" name="Shape 124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Shape 126"/>
          <p:cNvGrpSpPr/>
          <p:nvPr/>
        </p:nvGrpSpPr>
        <p:grpSpPr>
          <a:xfrm>
            <a:off x="5256641" y="96825"/>
            <a:ext cx="1606073" cy="297225"/>
            <a:chOff x="5256641" y="2306625"/>
            <a:chExt cx="1606073" cy="297225"/>
          </a:xfrm>
        </p:grpSpPr>
        <p:sp>
          <p:nvSpPr>
            <p:cNvPr id="127" name="Shape 127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6741789" y="96825"/>
            <a:ext cx="1606073" cy="297225"/>
            <a:chOff x="6741789" y="2306625"/>
            <a:chExt cx="1606073" cy="297225"/>
          </a:xfrm>
        </p:grpSpPr>
        <p:sp>
          <p:nvSpPr>
            <p:cNvPr id="130" name="Shape 130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796138" y="96825"/>
            <a:ext cx="1606073" cy="297225"/>
            <a:chOff x="796138" y="2306625"/>
            <a:chExt cx="1606073" cy="297225"/>
          </a:xfrm>
        </p:grpSpPr>
        <p:sp>
          <p:nvSpPr>
            <p:cNvPr id="133" name="Shape 133"/>
            <p:cNvSpPr/>
            <p:nvPr/>
          </p:nvSpPr>
          <p:spPr>
            <a:xfrm flipH="1">
              <a:off x="796138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796311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2283709" y="96825"/>
            <a:ext cx="1606073" cy="297225"/>
            <a:chOff x="3768859" y="2306625"/>
            <a:chExt cx="1606073" cy="297225"/>
          </a:xfrm>
        </p:grpSpPr>
        <p:sp>
          <p:nvSpPr>
            <p:cNvPr id="136" name="Shape 136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Boeing Background - Continued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729450" y="2002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Vendors included:</a:t>
            </a:r>
            <a:r>
              <a:rPr lang="en" sz="1800"/>
              <a:t> Microsoft (Word, PowerPoint, Excel, etc.) </a:t>
            </a:r>
            <a:r>
              <a:rPr lang="en" sz="1800"/>
              <a:t>Tableau, SAP and many more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Procurement types: </a:t>
            </a:r>
            <a:r>
              <a:rPr lang="en" sz="1800"/>
              <a:t>Software as a Service, Subscription, Purchase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Procurement amounts:</a:t>
            </a:r>
            <a:r>
              <a:rPr lang="en" sz="1800"/>
              <a:t>  Anywhere from $100,000 to $500,000,000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Primary objective: </a:t>
            </a:r>
            <a:r>
              <a:rPr lang="en" sz="1800"/>
              <a:t> Achieve cost savings and ensure high quality</a:t>
            </a:r>
            <a:endParaRPr sz="1800"/>
          </a:p>
        </p:txBody>
      </p:sp>
      <p:grpSp>
        <p:nvGrpSpPr>
          <p:cNvPr id="144" name="Shape 144"/>
          <p:cNvGrpSpPr/>
          <p:nvPr/>
        </p:nvGrpSpPr>
        <p:grpSpPr>
          <a:xfrm>
            <a:off x="3768859" y="96825"/>
            <a:ext cx="1606073" cy="297225"/>
            <a:chOff x="3768859" y="2306625"/>
            <a:chExt cx="1606073" cy="297225"/>
          </a:xfrm>
        </p:grpSpPr>
        <p:sp>
          <p:nvSpPr>
            <p:cNvPr id="145" name="Shape 145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Shape 147"/>
          <p:cNvGrpSpPr/>
          <p:nvPr/>
        </p:nvGrpSpPr>
        <p:grpSpPr>
          <a:xfrm>
            <a:off x="5256641" y="96825"/>
            <a:ext cx="1606073" cy="297225"/>
            <a:chOff x="5256641" y="2306625"/>
            <a:chExt cx="1606073" cy="297225"/>
          </a:xfrm>
        </p:grpSpPr>
        <p:sp>
          <p:nvSpPr>
            <p:cNvPr id="148" name="Shape 148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Shape 150"/>
          <p:cNvGrpSpPr/>
          <p:nvPr/>
        </p:nvGrpSpPr>
        <p:grpSpPr>
          <a:xfrm>
            <a:off x="6741789" y="96825"/>
            <a:ext cx="1606073" cy="297225"/>
            <a:chOff x="6741789" y="2306625"/>
            <a:chExt cx="1606073" cy="297225"/>
          </a:xfrm>
        </p:grpSpPr>
        <p:sp>
          <p:nvSpPr>
            <p:cNvPr id="151" name="Shape 151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Shape 153"/>
          <p:cNvGrpSpPr/>
          <p:nvPr/>
        </p:nvGrpSpPr>
        <p:grpSpPr>
          <a:xfrm>
            <a:off x="796138" y="96825"/>
            <a:ext cx="1606073" cy="297225"/>
            <a:chOff x="796138" y="2306625"/>
            <a:chExt cx="1606073" cy="297225"/>
          </a:xfrm>
        </p:grpSpPr>
        <p:sp>
          <p:nvSpPr>
            <p:cNvPr id="154" name="Shape 154"/>
            <p:cNvSpPr/>
            <p:nvPr/>
          </p:nvSpPr>
          <p:spPr>
            <a:xfrm flipH="1">
              <a:off x="796138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796311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Shape 156"/>
          <p:cNvGrpSpPr/>
          <p:nvPr/>
        </p:nvGrpSpPr>
        <p:grpSpPr>
          <a:xfrm>
            <a:off x="2283709" y="96825"/>
            <a:ext cx="1606073" cy="297225"/>
            <a:chOff x="3768859" y="2306625"/>
            <a:chExt cx="1606073" cy="297225"/>
          </a:xfrm>
        </p:grpSpPr>
        <p:sp>
          <p:nvSpPr>
            <p:cNvPr id="157" name="Shape 157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Boeing Background - Continued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Department </a:t>
            </a:r>
            <a:r>
              <a:rPr b="1" lang="en" sz="1800"/>
              <a:t>Challenges:</a:t>
            </a:r>
            <a:endParaRPr b="1"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Standardization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Analysis c</a:t>
            </a:r>
            <a:r>
              <a:rPr lang="en" sz="1800"/>
              <a:t>onsistency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Managing stakeholders expectations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Lack of data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Preventing errors in analysis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Complexity of software</a:t>
            </a:r>
            <a:endParaRPr sz="1800"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650" y="2018225"/>
            <a:ext cx="3592901" cy="23918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66" name="Shape 166"/>
          <p:cNvGrpSpPr/>
          <p:nvPr/>
        </p:nvGrpSpPr>
        <p:grpSpPr>
          <a:xfrm>
            <a:off x="3768859" y="96825"/>
            <a:ext cx="1606073" cy="297225"/>
            <a:chOff x="3768859" y="2306625"/>
            <a:chExt cx="1606073" cy="297225"/>
          </a:xfrm>
        </p:grpSpPr>
        <p:sp>
          <p:nvSpPr>
            <p:cNvPr id="167" name="Shape 167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Shape 169"/>
          <p:cNvGrpSpPr/>
          <p:nvPr/>
        </p:nvGrpSpPr>
        <p:grpSpPr>
          <a:xfrm>
            <a:off x="5256641" y="96825"/>
            <a:ext cx="1606073" cy="297225"/>
            <a:chOff x="5256641" y="2306625"/>
            <a:chExt cx="1606073" cy="297225"/>
          </a:xfrm>
        </p:grpSpPr>
        <p:sp>
          <p:nvSpPr>
            <p:cNvPr id="170" name="Shape 170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6741789" y="96825"/>
            <a:ext cx="1606073" cy="297225"/>
            <a:chOff x="6741789" y="2306625"/>
            <a:chExt cx="1606073" cy="297225"/>
          </a:xfrm>
        </p:grpSpPr>
        <p:sp>
          <p:nvSpPr>
            <p:cNvPr id="173" name="Shape 173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Shape 175"/>
          <p:cNvGrpSpPr/>
          <p:nvPr/>
        </p:nvGrpSpPr>
        <p:grpSpPr>
          <a:xfrm>
            <a:off x="796138" y="96825"/>
            <a:ext cx="1606073" cy="297225"/>
            <a:chOff x="796138" y="2306625"/>
            <a:chExt cx="1606073" cy="297225"/>
          </a:xfrm>
        </p:grpSpPr>
        <p:sp>
          <p:nvSpPr>
            <p:cNvPr id="176" name="Shape 176"/>
            <p:cNvSpPr/>
            <p:nvPr/>
          </p:nvSpPr>
          <p:spPr>
            <a:xfrm flipH="1">
              <a:off x="796138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96311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Shape 178"/>
          <p:cNvGrpSpPr/>
          <p:nvPr/>
        </p:nvGrpSpPr>
        <p:grpSpPr>
          <a:xfrm>
            <a:off x="2283709" y="96825"/>
            <a:ext cx="1606073" cy="297225"/>
            <a:chOff x="3768859" y="2306625"/>
            <a:chExt cx="1606073" cy="297225"/>
          </a:xfrm>
        </p:grpSpPr>
        <p:sp>
          <p:nvSpPr>
            <p:cNvPr id="179" name="Shape 179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Procurement </a:t>
            </a:r>
            <a:r>
              <a:rPr lang="en"/>
              <a:t>Process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729450" y="1697875"/>
            <a:ext cx="4228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" sz="1600"/>
              <a:t>Request for Proposal (RFP)</a:t>
            </a:r>
            <a:endParaRPr b="1" sz="16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Business groups or PMs would request software to procure</a:t>
            </a:r>
            <a:endParaRPr sz="16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Procurement Agent (PA) would gather specifications  from team</a:t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775" y="1318650"/>
            <a:ext cx="3958626" cy="20564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Shape 188"/>
          <p:cNvSpPr txBox="1"/>
          <p:nvPr/>
        </p:nvSpPr>
        <p:spPr>
          <a:xfrm>
            <a:off x="729450" y="3593025"/>
            <a:ext cx="81873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AutoNum type="alphaLcPeriod" startAt="3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Finance would help draft RFP templates for vendors to fill out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AutoNum type="alphaLcPeriod" startAt="3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Procurement agent would send out cost templates and requirements to supplier</a:t>
            </a:r>
            <a:endParaRPr/>
          </a:p>
        </p:txBody>
      </p:sp>
      <p:grpSp>
        <p:nvGrpSpPr>
          <p:cNvPr id="189" name="Shape 189"/>
          <p:cNvGrpSpPr/>
          <p:nvPr/>
        </p:nvGrpSpPr>
        <p:grpSpPr>
          <a:xfrm>
            <a:off x="2283710" y="96825"/>
            <a:ext cx="1606073" cy="297225"/>
            <a:chOff x="2283710" y="2306625"/>
            <a:chExt cx="1606073" cy="297225"/>
          </a:xfrm>
        </p:grpSpPr>
        <p:sp>
          <p:nvSpPr>
            <p:cNvPr id="190" name="Shape 190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Shape 192"/>
          <p:cNvGrpSpPr/>
          <p:nvPr/>
        </p:nvGrpSpPr>
        <p:grpSpPr>
          <a:xfrm>
            <a:off x="3768859" y="96825"/>
            <a:ext cx="1606073" cy="297225"/>
            <a:chOff x="3768859" y="2306625"/>
            <a:chExt cx="1606073" cy="297225"/>
          </a:xfrm>
        </p:grpSpPr>
        <p:sp>
          <p:nvSpPr>
            <p:cNvPr id="193" name="Shape 193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Shape 195"/>
          <p:cNvGrpSpPr/>
          <p:nvPr/>
        </p:nvGrpSpPr>
        <p:grpSpPr>
          <a:xfrm>
            <a:off x="5256641" y="96825"/>
            <a:ext cx="1606073" cy="297225"/>
            <a:chOff x="5256641" y="2306625"/>
            <a:chExt cx="1606073" cy="297225"/>
          </a:xfrm>
        </p:grpSpPr>
        <p:sp>
          <p:nvSpPr>
            <p:cNvPr id="196" name="Shape 196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Shape 198"/>
          <p:cNvGrpSpPr/>
          <p:nvPr/>
        </p:nvGrpSpPr>
        <p:grpSpPr>
          <a:xfrm>
            <a:off x="6741789" y="96825"/>
            <a:ext cx="1606073" cy="297225"/>
            <a:chOff x="6741789" y="2306625"/>
            <a:chExt cx="1606073" cy="297225"/>
          </a:xfrm>
        </p:grpSpPr>
        <p:sp>
          <p:nvSpPr>
            <p:cNvPr id="199" name="Shape 199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Shape 201"/>
          <p:cNvGrpSpPr/>
          <p:nvPr/>
        </p:nvGrpSpPr>
        <p:grpSpPr>
          <a:xfrm>
            <a:off x="796138" y="96825"/>
            <a:ext cx="1606073" cy="297225"/>
            <a:chOff x="796138" y="2306625"/>
            <a:chExt cx="1606073" cy="297225"/>
          </a:xfrm>
        </p:grpSpPr>
        <p:sp>
          <p:nvSpPr>
            <p:cNvPr id="202" name="Shape 202"/>
            <p:cNvSpPr/>
            <p:nvPr/>
          </p:nvSpPr>
          <p:spPr>
            <a:xfrm flipH="1">
              <a:off x="796138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796311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Procurement Process - Continued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b="1" lang="en" sz="1600"/>
              <a:t>Proposal Analysis</a:t>
            </a:r>
            <a:endParaRPr b="1" sz="16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Business groups, Finance, and sometimes Legal would review the RFPs</a:t>
            </a:r>
            <a:endParaRPr sz="16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Groups would rate the RPF based on Quality, Cost, and Terms and Conditions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b="1" lang="en" sz="1600"/>
              <a:t>Negotiations and Counter Negotiations</a:t>
            </a:r>
            <a:endParaRPr b="1" sz="16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The procurement team would choose vendors to negotiate to lower cost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b="1" lang="en" sz="1600"/>
              <a:t>Procurement Approval</a:t>
            </a:r>
            <a:endParaRPr b="1" sz="16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The process ended with the procurement being approved by all stakeholders (usually department VPs)</a:t>
            </a:r>
            <a:endParaRPr sz="1600"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175" y="632350"/>
            <a:ext cx="2077100" cy="13847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11" name="Shape 211"/>
          <p:cNvGrpSpPr/>
          <p:nvPr/>
        </p:nvGrpSpPr>
        <p:grpSpPr>
          <a:xfrm>
            <a:off x="2283710" y="96825"/>
            <a:ext cx="1606073" cy="297225"/>
            <a:chOff x="2283710" y="2306625"/>
            <a:chExt cx="1606073" cy="297225"/>
          </a:xfrm>
        </p:grpSpPr>
        <p:sp>
          <p:nvSpPr>
            <p:cNvPr id="212" name="Shape 212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Shape 214"/>
          <p:cNvGrpSpPr/>
          <p:nvPr/>
        </p:nvGrpSpPr>
        <p:grpSpPr>
          <a:xfrm>
            <a:off x="3768859" y="96825"/>
            <a:ext cx="1606073" cy="297225"/>
            <a:chOff x="3768859" y="2306625"/>
            <a:chExt cx="1606073" cy="297225"/>
          </a:xfrm>
        </p:grpSpPr>
        <p:sp>
          <p:nvSpPr>
            <p:cNvPr id="215" name="Shape 215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Shape 217"/>
          <p:cNvGrpSpPr/>
          <p:nvPr/>
        </p:nvGrpSpPr>
        <p:grpSpPr>
          <a:xfrm>
            <a:off x="5256641" y="96825"/>
            <a:ext cx="1606073" cy="297225"/>
            <a:chOff x="5256641" y="2306625"/>
            <a:chExt cx="1606073" cy="297225"/>
          </a:xfrm>
        </p:grpSpPr>
        <p:sp>
          <p:nvSpPr>
            <p:cNvPr id="218" name="Shape 218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Shape 220"/>
          <p:cNvGrpSpPr/>
          <p:nvPr/>
        </p:nvGrpSpPr>
        <p:grpSpPr>
          <a:xfrm>
            <a:off x="6741789" y="96825"/>
            <a:ext cx="1606073" cy="297225"/>
            <a:chOff x="6741789" y="2306625"/>
            <a:chExt cx="1606073" cy="297225"/>
          </a:xfrm>
        </p:grpSpPr>
        <p:sp>
          <p:nvSpPr>
            <p:cNvPr id="221" name="Shape 221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Shape 223"/>
          <p:cNvGrpSpPr/>
          <p:nvPr/>
        </p:nvGrpSpPr>
        <p:grpSpPr>
          <a:xfrm>
            <a:off x="796138" y="96825"/>
            <a:ext cx="1606073" cy="297225"/>
            <a:chOff x="796138" y="2306625"/>
            <a:chExt cx="1606073" cy="297225"/>
          </a:xfrm>
        </p:grpSpPr>
        <p:sp>
          <p:nvSpPr>
            <p:cNvPr id="224" name="Shape 224"/>
            <p:cNvSpPr/>
            <p:nvPr/>
          </p:nvSpPr>
          <p:spPr>
            <a:xfrm flipH="1">
              <a:off x="796138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96311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Analysis and </a:t>
            </a:r>
            <a:r>
              <a:rPr lang="en"/>
              <a:t>Estimation</a:t>
            </a:r>
            <a:r>
              <a:rPr lang="en"/>
              <a:t> Tools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729450" y="1701450"/>
            <a:ext cx="7856700" cy="29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Labor Rate Database 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Kept track of historical, consultant, Government, and paid online databases labor rates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Templates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Automated templates that took in data from suppliers and provided cost breakdowns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Statistical Tools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Software, Excel templates including complex regression analysis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Net Present Value (NPV) Calculations</a:t>
            </a:r>
            <a:endParaRPr b="1" sz="1800"/>
          </a:p>
        </p:txBody>
      </p:sp>
      <p:grpSp>
        <p:nvGrpSpPr>
          <p:cNvPr id="232" name="Shape 232"/>
          <p:cNvGrpSpPr/>
          <p:nvPr/>
        </p:nvGrpSpPr>
        <p:grpSpPr>
          <a:xfrm>
            <a:off x="2283710" y="96825"/>
            <a:ext cx="1606073" cy="297225"/>
            <a:chOff x="2283710" y="2306625"/>
            <a:chExt cx="1606073" cy="297225"/>
          </a:xfrm>
        </p:grpSpPr>
        <p:sp>
          <p:nvSpPr>
            <p:cNvPr id="233" name="Shape 233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3768859" y="96825"/>
            <a:ext cx="1606073" cy="297225"/>
            <a:chOff x="3768859" y="2306625"/>
            <a:chExt cx="1606073" cy="297225"/>
          </a:xfrm>
        </p:grpSpPr>
        <p:sp>
          <p:nvSpPr>
            <p:cNvPr id="236" name="Shape 236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Shape 238"/>
          <p:cNvGrpSpPr/>
          <p:nvPr/>
        </p:nvGrpSpPr>
        <p:grpSpPr>
          <a:xfrm>
            <a:off x="5256641" y="96825"/>
            <a:ext cx="1606073" cy="297225"/>
            <a:chOff x="5256641" y="2306625"/>
            <a:chExt cx="1606073" cy="297225"/>
          </a:xfrm>
        </p:grpSpPr>
        <p:sp>
          <p:nvSpPr>
            <p:cNvPr id="239" name="Shape 239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Shape 241"/>
          <p:cNvGrpSpPr/>
          <p:nvPr/>
        </p:nvGrpSpPr>
        <p:grpSpPr>
          <a:xfrm>
            <a:off x="6741789" y="96825"/>
            <a:ext cx="1606073" cy="297225"/>
            <a:chOff x="6741789" y="2306625"/>
            <a:chExt cx="1606073" cy="297225"/>
          </a:xfrm>
        </p:grpSpPr>
        <p:sp>
          <p:nvSpPr>
            <p:cNvPr id="242" name="Shape 242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796138" y="96825"/>
            <a:ext cx="1606073" cy="297225"/>
            <a:chOff x="796138" y="2306625"/>
            <a:chExt cx="1606073" cy="297225"/>
          </a:xfrm>
        </p:grpSpPr>
        <p:sp>
          <p:nvSpPr>
            <p:cNvPr id="245" name="Shape 245"/>
            <p:cNvSpPr/>
            <p:nvPr/>
          </p:nvSpPr>
          <p:spPr>
            <a:xfrm flipH="1">
              <a:off x="796138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796311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3768973" y="96825"/>
            <a:ext cx="1606073" cy="297225"/>
            <a:chOff x="2283710" y="2306625"/>
            <a:chExt cx="1606073" cy="297225"/>
          </a:xfrm>
        </p:grpSpPr>
        <p:sp>
          <p:nvSpPr>
            <p:cNvPr id="248" name="Shape 248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Process/Tools Improvements</a:t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786050" y="1774075"/>
            <a:ext cx="5867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Templates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Improved quality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Consistency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Standardization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Tracking Metrics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Errors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Labor Rates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Prior procurements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New Databases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Improved data</a:t>
            </a:r>
            <a:endParaRPr b="1" sz="1800"/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2143113"/>
            <a:ext cx="3810000" cy="2543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57" name="Shape 257"/>
          <p:cNvGrpSpPr/>
          <p:nvPr/>
        </p:nvGrpSpPr>
        <p:grpSpPr>
          <a:xfrm>
            <a:off x="2283710" y="96825"/>
            <a:ext cx="1606073" cy="297225"/>
            <a:chOff x="2283710" y="2306625"/>
            <a:chExt cx="1606073" cy="297225"/>
          </a:xfrm>
        </p:grpSpPr>
        <p:sp>
          <p:nvSpPr>
            <p:cNvPr id="258" name="Shape 258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3768859" y="96825"/>
            <a:ext cx="1606073" cy="297225"/>
            <a:chOff x="3768859" y="2306625"/>
            <a:chExt cx="1606073" cy="297225"/>
          </a:xfrm>
        </p:grpSpPr>
        <p:sp>
          <p:nvSpPr>
            <p:cNvPr id="261" name="Shape 261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5256641" y="96825"/>
            <a:ext cx="1606073" cy="297225"/>
            <a:chOff x="5256641" y="2306625"/>
            <a:chExt cx="1606073" cy="297225"/>
          </a:xfrm>
        </p:grpSpPr>
        <p:sp>
          <p:nvSpPr>
            <p:cNvPr id="264" name="Shape 264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Shape 266"/>
          <p:cNvGrpSpPr/>
          <p:nvPr/>
        </p:nvGrpSpPr>
        <p:grpSpPr>
          <a:xfrm>
            <a:off x="6741789" y="96825"/>
            <a:ext cx="1606073" cy="297225"/>
            <a:chOff x="6741789" y="2306625"/>
            <a:chExt cx="1606073" cy="297225"/>
          </a:xfrm>
        </p:grpSpPr>
        <p:sp>
          <p:nvSpPr>
            <p:cNvPr id="267" name="Shape 267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Shape 269"/>
          <p:cNvGrpSpPr/>
          <p:nvPr/>
        </p:nvGrpSpPr>
        <p:grpSpPr>
          <a:xfrm>
            <a:off x="796138" y="96825"/>
            <a:ext cx="1606073" cy="297225"/>
            <a:chOff x="796138" y="2306625"/>
            <a:chExt cx="1606073" cy="297225"/>
          </a:xfrm>
        </p:grpSpPr>
        <p:sp>
          <p:nvSpPr>
            <p:cNvPr id="270" name="Shape 270"/>
            <p:cNvSpPr/>
            <p:nvPr/>
          </p:nvSpPr>
          <p:spPr>
            <a:xfrm flipH="1">
              <a:off x="796138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796311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Shape 272"/>
          <p:cNvGrpSpPr/>
          <p:nvPr/>
        </p:nvGrpSpPr>
        <p:grpSpPr>
          <a:xfrm>
            <a:off x="3768973" y="96825"/>
            <a:ext cx="1606073" cy="297225"/>
            <a:chOff x="2283710" y="2306625"/>
            <a:chExt cx="1606073" cy="297225"/>
          </a:xfrm>
        </p:grpSpPr>
        <p:sp>
          <p:nvSpPr>
            <p:cNvPr id="273" name="Shape 273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Shape 275"/>
          <p:cNvGrpSpPr/>
          <p:nvPr/>
        </p:nvGrpSpPr>
        <p:grpSpPr>
          <a:xfrm>
            <a:off x="5256660" y="96825"/>
            <a:ext cx="1606073" cy="297225"/>
            <a:chOff x="2283710" y="2306625"/>
            <a:chExt cx="1606073" cy="297225"/>
          </a:xfrm>
        </p:grpSpPr>
        <p:sp>
          <p:nvSpPr>
            <p:cNvPr id="276" name="Shape 276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