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70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4" r:id="rId13"/>
    <p:sldId id="275" r:id="rId14"/>
    <p:sldId id="265" r:id="rId15"/>
    <p:sldId id="266" r:id="rId16"/>
    <p:sldId id="267" r:id="rId17"/>
    <p:sldId id="268" r:id="rId18"/>
    <p:sldId id="269" r:id="rId19"/>
    <p:sldId id="276" r:id="rId20"/>
    <p:sldId id="277" r:id="rId21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3F799-1152-4539-A28C-F7A15C5FBE91}" v="16" dt="2022-07-24T18:57:18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>
      <p:cViewPr varScale="1">
        <p:scale>
          <a:sx n="119" d="100"/>
          <a:sy n="119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60120" y="4526280"/>
            <a:ext cx="10268712" cy="1508759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960120" y="2587752"/>
            <a:ext cx="4815840" cy="359359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2992" y="2583371"/>
            <a:ext cx="4815840" cy="359359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60120" y="3594538"/>
            <a:ext cx="4818888" cy="258680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09944" y="3594538"/>
            <a:ext cx="4818888" cy="258680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0" y="2267712"/>
            <a:ext cx="6571469" cy="4590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A37D6D71-8B28-4ED6-B932-04B197003D23}" type="datetimeFigureOut">
              <a:rPr lang="en-US"/>
              <a:t>7/24/2022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960120" y="6356350"/>
            <a:ext cx="5504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fld id="{F97E8200-1950-409B-82E7-99938E7AE355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6600" cap="all" spc="12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01000"/>
        </a:lnSpc>
        <a:spcBef>
          <a:spcPts val="700"/>
        </a:spcBef>
        <a:spcAft>
          <a:spcPts val="700"/>
        </a:spcAft>
        <a:buFont typeface="Arial"/>
        <a:buNone/>
        <a:defRPr sz="2600" spc="5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>
        <a:lnSpc>
          <a:spcPct val="101000"/>
        </a:lnSpc>
        <a:spcBef>
          <a:spcPts val="400"/>
        </a:spcBef>
        <a:spcAft>
          <a:spcPts val="400"/>
        </a:spcAft>
        <a:buClrTx/>
        <a:buFont typeface="Wingdings"/>
        <a:buChar char="§"/>
        <a:defRPr sz="2300" spc="5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>
        <a:lnSpc>
          <a:spcPct val="101000"/>
        </a:lnSpc>
        <a:spcBef>
          <a:spcPts val="400"/>
        </a:spcBef>
        <a:spcAft>
          <a:spcPts val="400"/>
        </a:spcAft>
        <a:buFont typeface="Arial"/>
        <a:buNone/>
        <a:defRPr sz="1800" b="1" spc="5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>
        <a:lnSpc>
          <a:spcPct val="101000"/>
        </a:lnSpc>
        <a:spcBef>
          <a:spcPts val="400"/>
        </a:spcBef>
        <a:spcAft>
          <a:spcPts val="400"/>
        </a:spcAft>
        <a:buClrTx/>
        <a:buFont typeface="Wingdings"/>
        <a:buChar char="§"/>
        <a:defRPr sz="1800" spc="5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>
        <a:lnSpc>
          <a:spcPct val="101000"/>
        </a:lnSpc>
        <a:spcBef>
          <a:spcPts val="400"/>
        </a:spcBef>
        <a:spcAft>
          <a:spcPts val="400"/>
        </a:spcAft>
        <a:buFont typeface="Arial"/>
        <a:buNone/>
        <a:defRPr sz="1800" b="1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2" name="Picture 3"/>
          <p:cNvPicPr>
            <a:picLocks noChangeAspect="1"/>
          </p:cNvPicPr>
          <p:nvPr/>
        </p:nvPicPr>
        <p:blipFill>
          <a:blip r:embed="rId2"/>
          <a:srcRect t="2021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763325"/>
            <a:ext cx="12191999" cy="5627414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960438" y="1486894"/>
            <a:ext cx="10267950" cy="2684004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de-DE" sz="6200">
                <a:solidFill>
                  <a:srgbClr val="FFFFFF"/>
                </a:solidFill>
                <a:ea typeface="Calibri Light"/>
                <a:cs typeface="Calibri Light"/>
              </a:rPr>
              <a:t>Arithmetik in Zahlensystemen mit ganzzahliger Basis (A318)</a:t>
            </a:r>
            <a:endParaRPr lang="de-DE" sz="62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960438" y="4294461"/>
            <a:ext cx="10267950" cy="1271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  <a:defRPr/>
            </a:pPr>
            <a:endParaRPr lang="de-DE" sz="1700">
              <a:ea typeface="Calibri"/>
              <a:cs typeface="Calibri"/>
            </a:endParaRPr>
          </a:p>
          <a:p>
            <a:pPr>
              <a:lnSpc>
                <a:spcPct val="91000"/>
              </a:lnSpc>
              <a:defRPr/>
            </a:pPr>
            <a:r>
              <a:rPr lang="de-DE" sz="1700">
                <a:ea typeface="Calibri"/>
                <a:cs typeface="Calibri"/>
              </a:rPr>
              <a:t>Referenten:</a:t>
            </a:r>
            <a:endParaRPr/>
          </a:p>
          <a:p>
            <a:pPr>
              <a:lnSpc>
                <a:spcPct val="91000"/>
              </a:lnSpc>
              <a:defRPr/>
            </a:pPr>
            <a:r>
              <a:rPr lang="de-DE" sz="1700">
                <a:ea typeface="Calibri"/>
                <a:cs typeface="Calibri"/>
              </a:rPr>
              <a:t>Jonas Nögel - Selim Mert </a:t>
            </a:r>
            <a:r>
              <a:rPr lang="de-DE" sz="1700">
                <a:ea typeface="+mn-lt"/>
                <a:cs typeface="+mn-lt"/>
              </a:rPr>
              <a:t>Kaştan - Maxim Balajan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5C644-341C-8B38-9E45-14AF5E8F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2B815-9B75-D0F2-F13D-2B277D51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 Eingabewerte ganzzahlig sind, und Operation ‘+‘, ‘-‘ oder ‘*‘ ist, ist das </a:t>
            </a:r>
            <a:r>
              <a:rPr lang="de-DE" dirty="0">
                <a:sym typeface="Wingdings" pitchFamily="2" charset="2"/>
              </a:rPr>
              <a:t>Ergebnis ebenfalls ganzzahlig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Korrektheit: Ausgegebenes und erwartetes Ergebnis stimmen komplett (inkl. Einerstelle) überein</a:t>
            </a:r>
            <a:br>
              <a:rPr lang="de-DE" dirty="0"/>
            </a:br>
            <a:r>
              <a:rPr lang="de-DE" dirty="0">
                <a:sym typeface="Wingdings" pitchFamily="2" charset="2"/>
              </a:rPr>
              <a:t> Korrektheit impliziert Genauigkeit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Rechenalgorithmen nicht kritisch, allerdings deren Umsetzung und Anwendung auf Strings beliebiger Länge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91118B-5231-5AD0-C1CF-04BE292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17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5C644-341C-8B38-9E45-14AF5E8F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2B815-9B75-D0F2-F13D-2B277D51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Idee: „Abarbeiten“ der String-Zahlen durch zwei voneinander unabhängige Pointer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Beispiel: Basis = 3, Alphabet =„012“, Operation: „2“ + „21“ = „100“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Bei Multiplikation: z1 verändert sich erst, nachdem z2 die ganze Zahl abgelaufen ist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88F938-8510-AB3A-EEE1-659B5C7F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62" y="3429000"/>
            <a:ext cx="5735783" cy="207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B7197A-2C8C-46A3-737F-5E6B5726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5C644-341C-8B38-9E45-14AF5E8F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F2B815-9B75-D0F2-F13D-2B277D512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de-DE" dirty="0"/>
                  <a:t>Referenzimplementierung: Konvertieren der Werte in Dezimal-system, und Berechnung durch Computer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dirty="0"/>
                  <a:t>Problem: Darstellungsbereich der Datentypen ist begrenzt (z.B. int64_t auf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dirty="0"/>
                  <a:t>Idee: Ähnlich zu Hauptimplementierung, Unterteilen der Zahlen in darstellbare Teile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dirty="0"/>
                  <a:t>Beispiel: Basis 16,  Länge der Teile: 2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dirty="0"/>
                  <a:t>Wie soll Länge der darstellbaren Teile gewählt werden?</a:t>
                </a:r>
              </a:p>
              <a:p>
                <a:r>
                  <a:rPr lang="de-DE" dirty="0"/>
                  <a:t>	Addition/Subtraktion: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𝑏𝑎𝑠𝑖𝑠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de-DE" dirty="0"/>
                  <a:t>	Multiplikation: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𝑏𝑎𝑠𝑖𝑠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F2B815-9B75-D0F2-F13D-2B277D512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4" t="-24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AD10BD1B-A7AC-6BCB-170E-397F395D73C4}"/>
              </a:ext>
            </a:extLst>
          </p:cNvPr>
          <p:cNvSpPr txBox="1"/>
          <p:nvPr/>
        </p:nvSpPr>
        <p:spPr>
          <a:xfrm>
            <a:off x="2722331" y="4275273"/>
            <a:ext cx="4759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0x</a:t>
            </a:r>
            <a:r>
              <a:rPr lang="de-DE" dirty="0">
                <a:solidFill>
                  <a:srgbClr val="008F00"/>
                </a:solidFill>
              </a:rPr>
              <a:t>12</a:t>
            </a:r>
            <a:r>
              <a:rPr lang="de-DE" dirty="0">
                <a:solidFill>
                  <a:srgbClr val="0070C0"/>
                </a:solidFill>
              </a:rPr>
              <a:t>AB</a:t>
            </a:r>
            <a:r>
              <a:rPr lang="de-DE" dirty="0"/>
              <a:t> + 0x</a:t>
            </a:r>
            <a:r>
              <a:rPr lang="de-DE" dirty="0">
                <a:solidFill>
                  <a:srgbClr val="008F00"/>
                </a:solidFill>
              </a:rPr>
              <a:t>AB</a:t>
            </a:r>
            <a:r>
              <a:rPr lang="de-DE" dirty="0">
                <a:solidFill>
                  <a:srgbClr val="0070C0"/>
                </a:solidFill>
              </a:rPr>
              <a:t>34</a:t>
            </a:r>
            <a:r>
              <a:rPr lang="de-DE" dirty="0"/>
              <a:t> = 0x</a:t>
            </a:r>
            <a:r>
              <a:rPr lang="de-DE" dirty="0">
                <a:solidFill>
                  <a:srgbClr val="008F00"/>
                </a:solidFill>
              </a:rPr>
              <a:t>BD</a:t>
            </a:r>
            <a:r>
              <a:rPr lang="de-DE" dirty="0">
                <a:solidFill>
                  <a:srgbClr val="0070C0"/>
                </a:solidFill>
              </a:rPr>
              <a:t>DF</a:t>
            </a:r>
          </a:p>
          <a:p>
            <a:r>
              <a:rPr lang="de-DE" dirty="0">
                <a:solidFill>
                  <a:srgbClr val="0070C0"/>
                </a:solidFill>
              </a:rPr>
              <a:t>Schritt 1</a:t>
            </a:r>
            <a:r>
              <a:rPr lang="de-DE" dirty="0"/>
              <a:t>: </a:t>
            </a:r>
            <a:r>
              <a:rPr lang="de-DE" dirty="0">
                <a:solidFill>
                  <a:srgbClr val="0070C0"/>
                </a:solidFill>
              </a:rPr>
              <a:t>0xAB</a:t>
            </a:r>
            <a:r>
              <a:rPr lang="de-DE" dirty="0"/>
              <a:t> + </a:t>
            </a:r>
            <a:r>
              <a:rPr lang="de-DE" dirty="0">
                <a:solidFill>
                  <a:srgbClr val="0070C0"/>
                </a:solidFill>
              </a:rPr>
              <a:t>0x34</a:t>
            </a:r>
            <a:r>
              <a:rPr lang="de-DE" dirty="0"/>
              <a:t> = 171 + 52 = 223 = </a:t>
            </a:r>
            <a:r>
              <a:rPr lang="de-DE" dirty="0">
                <a:solidFill>
                  <a:srgbClr val="0070C0"/>
                </a:solidFill>
              </a:rPr>
              <a:t>DF</a:t>
            </a:r>
          </a:p>
          <a:p>
            <a:r>
              <a:rPr lang="de-DE" dirty="0">
                <a:solidFill>
                  <a:srgbClr val="008F00"/>
                </a:solidFill>
              </a:rPr>
              <a:t>Schritt</a:t>
            </a:r>
            <a:r>
              <a:rPr lang="de-DE" dirty="0"/>
              <a:t> </a:t>
            </a:r>
            <a:r>
              <a:rPr lang="de-DE" dirty="0">
                <a:solidFill>
                  <a:srgbClr val="008F00"/>
                </a:solidFill>
              </a:rPr>
              <a:t>2</a:t>
            </a:r>
            <a:r>
              <a:rPr lang="de-DE" dirty="0"/>
              <a:t>: </a:t>
            </a:r>
            <a:r>
              <a:rPr lang="de-DE" dirty="0">
                <a:solidFill>
                  <a:srgbClr val="008F00"/>
                </a:solidFill>
              </a:rPr>
              <a:t>0x12</a:t>
            </a:r>
            <a:r>
              <a:rPr lang="de-DE" dirty="0"/>
              <a:t> + </a:t>
            </a:r>
            <a:r>
              <a:rPr lang="de-DE" dirty="0">
                <a:solidFill>
                  <a:srgbClr val="008F00"/>
                </a:solidFill>
              </a:rPr>
              <a:t>0xAB</a:t>
            </a:r>
            <a:r>
              <a:rPr lang="de-DE" dirty="0"/>
              <a:t> = 18 + 171 = 189 = </a:t>
            </a:r>
            <a:r>
              <a:rPr lang="de-DE" dirty="0">
                <a:solidFill>
                  <a:srgbClr val="008F00"/>
                </a:solidFill>
              </a:rPr>
              <a:t>BD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8FD41B9-5F33-8558-5C68-B6A9C337449B}"/>
              </a:ext>
            </a:extLst>
          </p:cNvPr>
          <p:cNvSpPr txBox="1"/>
          <p:nvPr/>
        </p:nvSpPr>
        <p:spPr>
          <a:xfrm>
            <a:off x="7491845" y="6307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91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5C644-341C-8B38-9E45-14AF5E8F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2B815-9B75-D0F2-F13D-2B277D51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Testen der beiden Implementierungen im Hinblick auf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Generelle Korrektheit</a:t>
            </a:r>
          </a:p>
          <a:p>
            <a:pPr marL="788670" lvl="1" indent="-514350">
              <a:buFont typeface="+mj-lt"/>
              <a:buAutoNum type="alphaLcParenR"/>
            </a:pPr>
            <a:r>
              <a:rPr lang="de-DE" dirty="0"/>
              <a:t>Basen ungleich 10</a:t>
            </a:r>
          </a:p>
          <a:p>
            <a:pPr marL="788670" lvl="1" indent="-514350">
              <a:buFont typeface="+mj-lt"/>
              <a:buAutoNum type="alphaLcParenR"/>
            </a:pPr>
            <a:r>
              <a:rPr lang="de-DE" dirty="0"/>
              <a:t>Operanden verschiedener Länge</a:t>
            </a:r>
          </a:p>
          <a:p>
            <a:pPr marL="788670" lvl="1" indent="-514350">
              <a:buFont typeface="+mj-lt"/>
              <a:buAutoNum type="alphaLcParenR"/>
            </a:pPr>
            <a:r>
              <a:rPr lang="de-DE" dirty="0"/>
              <a:t>Vorangestellte Nullen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Korrektheit bei sehr großen Werten (&gt;2</a:t>
            </a:r>
            <a:r>
              <a:rPr lang="de-DE" baseline="30000" dirty="0"/>
              <a:t>63</a:t>
            </a:r>
            <a:r>
              <a:rPr lang="de-DE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14667D-ED09-A27F-564E-0DF79977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Performance 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0000" lnSpcReduction="4000"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de-DE" i="1"/>
              <a:t>Hardware:</a:t>
            </a:r>
            <a:r>
              <a:rPr lang="de-DE"/>
              <a:t> MacBook Air M1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en-GB" i="1"/>
              <a:t>Compiler-Stufe:</a:t>
            </a:r>
            <a:r>
              <a:rPr lang="en-GB"/>
              <a:t> O3 </a:t>
            </a:r>
            <a:endParaRPr lang="de-DE"/>
          </a:p>
          <a:p>
            <a:pPr marL="457200" indent="-457200">
              <a:buFont typeface="Arial"/>
              <a:buChar char="•"/>
              <a:defRPr/>
            </a:pPr>
            <a:r>
              <a:rPr lang="de-DE" i="1"/>
              <a:t>Basis:</a:t>
            </a:r>
            <a:r>
              <a:rPr lang="de-DE"/>
              <a:t> 50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de-DE"/>
              <a:t>15 unterschiedliche Zahlenpaare 15-mal berechnet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de-DE"/>
              <a:t>V0 für Hauptimplementierung ,</a:t>
            </a:r>
            <a:br>
              <a:rPr lang="de-DE"/>
            </a:br>
            <a:r>
              <a:rPr lang="de-DE"/>
              <a:t>V1 für Referenzimplementierung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endParaRPr lang="de-DE"/>
          </a:p>
          <a:p>
            <a:pPr marL="457200" indent="-457200">
              <a:buFont typeface="Arial"/>
              <a:buChar char="•"/>
              <a:defRPr/>
            </a:pPr>
            <a:endParaRPr lang="de-DE"/>
          </a:p>
          <a:p>
            <a:pPr marL="457200" indent="-457200">
              <a:buFont typeface="Arial"/>
              <a:buChar char="•"/>
              <a:defRPr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E3EB4F-FFC6-54F7-84EE-D0C75562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t>Addition und subtraktion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705508" y="5396594"/>
            <a:ext cx="3851447" cy="146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t>Lineare Laufzeit</a:t>
            </a:r>
          </a:p>
          <a:p>
            <a:pPr marL="285750" indent="-285750">
              <a:buFont typeface="Arial"/>
              <a:buChar char="•"/>
              <a:defRPr/>
            </a:pPr>
            <a:r>
              <a:t>O(n)</a:t>
            </a:r>
          </a:p>
          <a:p>
            <a:pPr marL="285750" indent="-285750">
              <a:buFont typeface="Arial"/>
              <a:buChar char="•"/>
              <a:defRPr/>
            </a:pPr>
            <a:r>
              <a:t>V1 halb so schnell wie V0</a:t>
            </a:r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V0 bei Addi/-Subtraktion</a:t>
            </a:r>
            <a:b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bevorzugt</a:t>
            </a:r>
            <a:endParaRPr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57808" y="2804478"/>
            <a:ext cx="7547701" cy="3398839"/>
          </a:xfrm>
          <a:prstGeom prst="rect">
            <a:avLst/>
          </a:prstGeom>
        </p:spPr>
      </p:pic>
      <p:pic>
        <p:nvPicPr>
          <p:cNvPr id="15" name="Picture 14" descr="Table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521359" y="2429636"/>
            <a:ext cx="4216400" cy="28321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96F014-7852-7DBC-825C-F8269CB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Multiplikation</a:t>
            </a:r>
          </a:p>
        </p:txBody>
      </p:sp>
      <p:pic>
        <p:nvPicPr>
          <p:cNvPr id="5" name="Content Placeholder 4" descr="Chart, line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488614" y="2546350"/>
            <a:ext cx="6992019" cy="2965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8031336" y="5037831"/>
            <a:ext cx="3617654" cy="173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t>Quadratische Laufzeit</a:t>
            </a:r>
          </a:p>
          <a:p>
            <a:pPr marL="285750" indent="-285750">
              <a:buFont typeface="Arial"/>
              <a:buChar char="•"/>
              <a:defRPr/>
            </a:pPr>
            <a:r>
              <a:t>O(n^2)</a:t>
            </a:r>
          </a:p>
          <a:p>
            <a:pPr marL="285750" indent="-285750">
              <a:buFont typeface="Arial"/>
              <a:buChar char="•"/>
              <a:defRPr/>
            </a:pPr>
            <a:r>
              <a:t>V1 effizienter als V0</a:t>
            </a:r>
          </a:p>
          <a:p>
            <a:pPr>
              <a:defRPr/>
            </a:pPr>
            <a:r>
              <a:t>   -&gt; V1 bei Multiplikation</a:t>
            </a:r>
            <a:br>
              <a:rPr/>
            </a:br>
            <a:r>
              <a:t>       bevorzugt</a:t>
            </a:r>
          </a:p>
          <a:p>
            <a:pPr marL="285750" indent="-285750">
              <a:buFont typeface="Arial"/>
              <a:buChar char="•"/>
              <a:defRPr/>
            </a:pPr>
            <a:endParaRPr/>
          </a:p>
        </p:txBody>
      </p:sp>
      <p:pic>
        <p:nvPicPr>
          <p:cNvPr id="8" name="Picture 7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207377" y="2546350"/>
            <a:ext cx="3302000" cy="17653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BB3248-F584-0F31-E56B-A308840A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Zusammenfassung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71994" indent="-371994">
              <a:buFont typeface="Arial"/>
              <a:buChar char="•"/>
              <a:defRPr/>
            </a:pPr>
            <a:r>
              <a:rPr lang="de-DE"/>
              <a:t>Beide Implementierung mit verschiedenen Ansätzen und unterschiedlichen Resultaten</a:t>
            </a:r>
          </a:p>
          <a:p>
            <a:pPr marL="371994" indent="-371994">
              <a:buFont typeface="Arial"/>
              <a:buChar char="•"/>
              <a:defRPr/>
            </a:pPr>
            <a:r>
              <a:rPr lang="de-DE"/>
              <a:t>Korrekte Implementierung durch diverse Tests sichergestellt</a:t>
            </a:r>
          </a:p>
          <a:p>
            <a:pPr marL="400050" lvl="1" indent="0">
              <a:buClrTx/>
              <a:buFont typeface="Arial"/>
              <a:buNone/>
              <a:defRPr/>
            </a:pPr>
            <a:r>
              <a:rPr lang="de-DE"/>
              <a:t>-&gt; Mögliches Zusammenführen beider Implementierungen </a:t>
            </a:r>
          </a:p>
          <a:p>
            <a:pPr marL="400050" lvl="1" indent="0">
              <a:buClrTx/>
              <a:buFont typeface="Arial"/>
              <a:buNone/>
              <a:defRPr/>
            </a:pPr>
            <a:r>
              <a:rPr lang="de-DE"/>
              <a:t>    bei einer potentiellen Veröffentlichung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75A903-1C84-1A02-EFB7-1B418575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1373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Fragen?</a:t>
            </a:r>
          </a:p>
        </p:txBody>
      </p:sp>
      <p:sp>
        <p:nvSpPr>
          <p:cNvPr id="20229644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44D137-74DD-FE58-56AE-A08DFE34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5C644-341C-8B38-9E45-14AF5E8F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0F1ED0-62FF-1696-7FDA-E52F5D57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2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BDBF2-44C1-B80B-1011-51166B21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97C67-020D-5350-689D-73C0B1D8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587752"/>
            <a:ext cx="10346167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Konventionelles Zahlensystem: Basis 10, Ziffern 0 – 9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e-DE" b="0" dirty="0"/>
              <a:t>Nur eines von (unendlich) Vielen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e-DE" b="0" dirty="0"/>
              <a:t>Beispiele für andere Zahlensysteme: Binär- (Basis = 2), Oktal- (8), Hexadezimalsystem (16)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Theoretisch können Basis und Alphabet beliebig gewählt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Aber: Meist nur Unterstützung für genannte Systeme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Idee: Implementierung einer Funktion, die mit jeglichem System zurecht kommt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78F021-C2E2-A0F8-E9F0-05961632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 smtClean="0"/>
              <a:pPr algn="l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20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A57BB81-D2E3-7158-B413-BE0D27A2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5935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Testen der generellen Korrektheit</a:t>
            </a:r>
          </a:p>
          <a:p>
            <a:pPr marL="788670" lvl="1" indent="-514350">
              <a:buFont typeface="+mj-lt"/>
              <a:buAutoNum type="alphaL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Testen der Korrektheit bei sehr großen Werten (&gt;2</a:t>
            </a:r>
            <a:r>
              <a:rPr lang="de-DE" baseline="30000" dirty="0"/>
              <a:t>63</a:t>
            </a:r>
            <a:r>
              <a:rPr lang="de-DE" dirty="0"/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E5C644-341C-8B38-9E45-14AF5E8F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</a:t>
            </a:r>
            <a:r>
              <a:rPr lang="de-DE" dirty="0" err="1"/>
              <a:t>up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6ABECC-DE1D-1E2D-9E0D-D35074929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-509"/>
          <a:stretch/>
        </p:blipFill>
        <p:spPr>
          <a:xfrm>
            <a:off x="1590740" y="3145189"/>
            <a:ext cx="5250444" cy="14499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4C0BA42-BF44-D349-4A6A-2F0CC1DBF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07" b="219"/>
          <a:stretch/>
        </p:blipFill>
        <p:spPr>
          <a:xfrm>
            <a:off x="1590740" y="5335120"/>
            <a:ext cx="5667924" cy="120506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B69E11-62AA-0749-E5AF-AC94D4F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4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BDBF2-44C1-B80B-1011-51166B21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97C67-020D-5350-689D-73C0B1D8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587752"/>
            <a:ext cx="10346167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Signatur: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Parameter: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e-DE" b="0" dirty="0" err="1"/>
              <a:t>base</a:t>
            </a:r>
            <a:r>
              <a:rPr lang="de-DE" b="0" dirty="0"/>
              <a:t>: Basis des Zahlensystems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e-DE" b="0" dirty="0" err="1"/>
              <a:t>alph</a:t>
            </a:r>
            <a:r>
              <a:rPr lang="de-DE" b="0" dirty="0"/>
              <a:t>: Alphabet des Zahlensystems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e-DE" b="0" dirty="0"/>
              <a:t>z1 &amp; z2: Operanden der durchzuführenden Operation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e-DE" b="0" dirty="0" err="1"/>
              <a:t>Op</a:t>
            </a:r>
            <a:r>
              <a:rPr lang="de-DE" b="0" dirty="0"/>
              <a:t>: Durchzuführende Operation (‘+‘, ‘-‘ oder ‘*‘)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e-DE" b="0" dirty="0" err="1"/>
              <a:t>Result</a:t>
            </a:r>
            <a:r>
              <a:rPr lang="de-DE" b="0" dirty="0"/>
              <a:t>: Buffer, an dem Ergebnis gespeichert werden soll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78F021-C2E2-A0F8-E9F0-05961632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 smtClean="0"/>
              <a:pPr algn="l"/>
              <a:t>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A10C99-4F52-8834-28D6-260AE40D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14" y="3118898"/>
            <a:ext cx="9557945" cy="7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Lösungsansatz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de-DE" b="1"/>
              <a:t>Inhalt:</a:t>
            </a:r>
            <a:endParaRPr/>
          </a:p>
          <a:p>
            <a:pPr marL="731520" lvl="1" indent="-457200">
              <a:buFont typeface="Arial"/>
              <a:buChar char="•"/>
              <a:defRPr/>
            </a:pPr>
            <a:r>
              <a:rPr lang="de-DE" i="1">
                <a:ea typeface="+mn-lt"/>
                <a:cs typeface="+mn-lt"/>
              </a:rPr>
              <a:t>Rahmenbedingungen</a:t>
            </a:r>
            <a:endParaRPr lang="de-DE" i="1"/>
          </a:p>
          <a:p>
            <a:pPr marL="731520" lvl="1" indent="-457200">
              <a:buChar char="•"/>
              <a:defRPr/>
            </a:pPr>
            <a:r>
              <a:rPr lang="de-DE" i="1">
                <a:ea typeface="+mn-lt"/>
                <a:cs typeface="+mn-lt"/>
              </a:rPr>
              <a:t>Addition und Subtraktion</a:t>
            </a:r>
            <a:endParaRPr/>
          </a:p>
          <a:p>
            <a:pPr marL="731520" lvl="1" indent="-457200">
              <a:buChar char="•"/>
              <a:defRPr/>
            </a:pPr>
            <a:r>
              <a:rPr lang="de-DE" i="1">
                <a:ea typeface="+mn-lt"/>
                <a:cs typeface="+mn-lt"/>
              </a:rPr>
              <a:t>Multiplikation</a:t>
            </a:r>
            <a:endParaRPr/>
          </a:p>
          <a:p>
            <a:pPr marL="731520" lvl="1" indent="-457200">
              <a:buChar char="•"/>
              <a:defRPr/>
            </a:pPr>
            <a:r>
              <a:rPr lang="de-DE" i="1">
                <a:ea typeface="+mn-lt"/>
                <a:cs typeface="+mn-lt"/>
              </a:rPr>
              <a:t>Bewertung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Rahmenbedingungen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defRPr/>
            </a:pPr>
            <a:r>
              <a:rPr lang="de-DE" b="1"/>
              <a:t>Erlaubte Eingaben:</a:t>
            </a:r>
            <a:endParaRPr lang="de-DE"/>
          </a:p>
          <a:p>
            <a:pPr marL="731520" lvl="1" indent="-457200">
              <a:buChar char="•"/>
              <a:defRPr/>
            </a:pPr>
            <a:r>
              <a:rPr lang="de-DE" i="1">
                <a:ea typeface="+mn-lt"/>
                <a:cs typeface="+mn-lt"/>
              </a:rPr>
              <a:t>Alphabet:</a:t>
            </a:r>
            <a:endParaRPr/>
          </a:p>
          <a:p>
            <a:pPr marL="731520" lvl="2">
              <a:buFont typeface="Wingdings"/>
              <a:buChar char="•"/>
              <a:defRPr/>
            </a:pPr>
            <a:r>
              <a:rPr lang="de-DE" b="0">
                <a:ea typeface="+mn-lt"/>
                <a:cs typeface="+mn-lt"/>
              </a:rPr>
              <a:t> Kein Vorkommen des Null-Byte und des Minus-Zeichen im Alphabet</a:t>
            </a:r>
            <a:endParaRPr/>
          </a:p>
          <a:p>
            <a:pPr marL="731520" lvl="2">
              <a:buFont typeface="Wingdings"/>
              <a:buChar char="•"/>
              <a:defRPr/>
            </a:pPr>
            <a:r>
              <a:rPr lang="de-DE" b="0">
                <a:ea typeface="+mn-lt"/>
                <a:cs typeface="+mn-lt"/>
              </a:rPr>
              <a:t> Kein wiederholtes Aufkommen der selben Zeichen      </a:t>
            </a:r>
            <a:endParaRPr lang="de-DE" b="0"/>
          </a:p>
          <a:p>
            <a:pPr marL="731520" lvl="1" indent="-457200">
              <a:buFont typeface="Arial"/>
              <a:buChar char="•"/>
              <a:defRPr/>
            </a:pPr>
            <a:r>
              <a:rPr lang="de-DE" i="1">
                <a:ea typeface="+mn-lt"/>
                <a:cs typeface="+mn-lt"/>
              </a:rPr>
              <a:t>Basis:</a:t>
            </a:r>
            <a:endParaRPr lang="de-DE" b="1" i="1">
              <a:ea typeface="+mn-lt"/>
              <a:cs typeface="+mn-lt"/>
            </a:endParaRPr>
          </a:p>
          <a:p>
            <a:pPr marL="731520" lvl="2">
              <a:buFont typeface="Arial"/>
              <a:buChar char="•"/>
              <a:defRPr/>
            </a:pPr>
            <a:r>
              <a:rPr lang="de-DE" b="1">
                <a:ea typeface="+mn-lt"/>
                <a:cs typeface="+mn-lt"/>
              </a:rPr>
              <a:t> </a:t>
            </a:r>
            <a:r>
              <a:rPr lang="de-DE" b="0">
                <a:ea typeface="+mn-lt"/>
                <a:cs typeface="+mn-lt"/>
              </a:rPr>
              <a:t>B = [−254, 254]\{−1, 0, 1} </a:t>
            </a:r>
            <a:endParaRPr/>
          </a:p>
          <a:p>
            <a:pPr marL="731520" lvl="2">
              <a:buFont typeface="Arial"/>
              <a:buChar char="•"/>
              <a:defRPr/>
            </a:pPr>
            <a:r>
              <a:rPr lang="de-DE" b="0">
                <a:ea typeface="+mn-lt"/>
                <a:cs typeface="+mn-lt"/>
              </a:rPr>
              <a:t> Absoluter Wert der Basis gleich der Länge des Alphabetes</a:t>
            </a:r>
            <a:endParaRPr/>
          </a:p>
          <a:p>
            <a:pPr marL="731520" lvl="1" indent="-457200">
              <a:buFont typeface="Arial"/>
              <a:buChar char="•"/>
              <a:defRPr/>
            </a:pPr>
            <a:r>
              <a:rPr lang="de-DE" i="1">
                <a:ea typeface="+mn-lt"/>
                <a:cs typeface="+mn-lt"/>
              </a:rPr>
              <a:t>Zahlen:</a:t>
            </a:r>
            <a:endParaRPr/>
          </a:p>
          <a:p>
            <a:pPr marL="731520" lvl="2">
              <a:buFont typeface="Arial"/>
              <a:buChar char="•"/>
              <a:defRPr/>
            </a:pPr>
            <a:r>
              <a:rPr lang="de-DE" b="0">
                <a:ea typeface="+mn-lt"/>
                <a:cs typeface="+mn-lt"/>
              </a:rPr>
              <a:t> Nur Zeichen des Alphabets</a:t>
            </a:r>
            <a:endParaRPr/>
          </a:p>
          <a:p>
            <a:pPr marL="731520" lvl="2">
              <a:buFont typeface="Arial"/>
              <a:buChar char="•"/>
              <a:defRPr/>
            </a:pPr>
            <a:r>
              <a:rPr lang="de-DE" b="0">
                <a:ea typeface="+mn-lt"/>
                <a:cs typeface="+mn-lt"/>
              </a:rPr>
              <a:t> Ausnahme bei positiven Basen: Minus-Zeichen am Anfang der Zahlen</a:t>
            </a:r>
            <a:br>
              <a:rPr lang="de-DE" b="0">
                <a:ea typeface="+mn-lt"/>
                <a:cs typeface="+mn-lt"/>
              </a:rPr>
            </a:br>
            <a:endParaRPr lang="de-DE" b="0">
              <a:ea typeface="+mn-lt"/>
              <a:cs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/>
              <a:t>Addition und </a:t>
            </a:r>
            <a:r>
              <a:rPr lang="de-DE">
                <a:ea typeface="+mj-lt"/>
                <a:cs typeface="+mj-lt"/>
              </a:rPr>
              <a:t>Subtraktion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defRPr/>
            </a:pPr>
            <a:r>
              <a:rPr lang="de-DE" b="1"/>
              <a:t>Umsetzung:</a:t>
            </a:r>
            <a:endParaRPr/>
          </a:p>
          <a:p>
            <a:pPr marL="731520" lvl="1" indent="-457200">
              <a:buChar char="•"/>
              <a:defRPr/>
            </a:pPr>
            <a:r>
              <a:rPr lang="de-DE"/>
              <a:t>Implementierung der schriftlichen Addition bzw. Subtraktion</a:t>
            </a:r>
            <a:endParaRPr/>
          </a:p>
          <a:p>
            <a:pPr marL="731520" lvl="1" indent="-457200">
              <a:buFont typeface="Wingdings"/>
              <a:buChar char="•"/>
              <a:defRPr/>
            </a:pPr>
            <a:r>
              <a:rPr lang="de-DE"/>
              <a:t>Umwandeln der Ziffern in numerische Werte zur Verrechnung und anschließendes Zurückwandeln</a:t>
            </a:r>
            <a:endParaRPr/>
          </a:p>
          <a:p>
            <a:pPr marL="731520" lvl="1" indent="-457200">
              <a:buFont typeface="Arial"/>
              <a:buChar char="•"/>
              <a:defRPr/>
            </a:pPr>
            <a:r>
              <a:rPr lang="de-DE"/>
              <a:t>Merken und anschließende Dazurechnen der Carry-Werte</a:t>
            </a:r>
            <a:endParaRPr/>
          </a:p>
          <a:p>
            <a:pPr indent="0">
              <a:buFont typeface="Arial"/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6</a:t>
            </a:fld>
            <a:endParaRPr lang="de-DE"/>
          </a:p>
        </p:txBody>
      </p:sp>
      <p:pic>
        <p:nvPicPr>
          <p:cNvPr id="10" name="Grafik 10" descr="Ein Bild, das Text enthält.&#10;&#10;Beschreibung automatisch generiert.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 bwMode="auto">
          <a:xfrm>
            <a:off x="6463475" y="3465767"/>
            <a:ext cx="471487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/>
              <a:t>Addition und </a:t>
            </a:r>
            <a:r>
              <a:rPr lang="de-DE">
                <a:ea typeface="+mj-lt"/>
                <a:cs typeface="+mj-lt"/>
              </a:rPr>
              <a:t>Subtraktion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de-DE" b="1"/>
              <a:t>Sonderfälle:</a:t>
            </a:r>
            <a:endParaRPr/>
          </a:p>
          <a:p>
            <a:pPr marL="731520" lvl="1" indent="-457200">
              <a:buChar char="•"/>
              <a:defRPr/>
            </a:pPr>
            <a:r>
              <a:rPr lang="de-DE" i="1"/>
              <a:t>Negative Basen</a:t>
            </a:r>
            <a:r>
              <a:rPr lang="de-DE"/>
              <a:t>:</a:t>
            </a:r>
            <a:endParaRPr/>
          </a:p>
          <a:p>
            <a:pPr marL="731520" lvl="2">
              <a:buFont typeface="Wingdings"/>
              <a:buChar char="•"/>
              <a:defRPr/>
            </a:pPr>
            <a:r>
              <a:rPr lang="de-DE" b="0"/>
              <a:t> Verändern der VZ für alle Carry-Werte</a:t>
            </a:r>
            <a:endParaRPr/>
          </a:p>
          <a:p>
            <a:pPr marL="731520" lvl="1" indent="-457200">
              <a:buChar char="•"/>
              <a:defRPr/>
            </a:pPr>
            <a:r>
              <a:rPr lang="de-DE" i="1"/>
              <a:t>Subtraktion bei pos. Basen:</a:t>
            </a:r>
            <a:endParaRPr/>
          </a:p>
          <a:p>
            <a:pPr marL="731520" lvl="2">
              <a:buFont typeface="Wingdings"/>
              <a:buChar char="•"/>
              <a:defRPr/>
            </a:pPr>
            <a:r>
              <a:rPr lang="de-DE" b="0"/>
              <a:t> Subtraktion einer kleineren von einer größeren Zahl nur indirekt möglich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>7</a:t>
            </a:fld>
            <a:endParaRPr lang="de-DE"/>
          </a:p>
        </p:txBody>
      </p:sp>
      <p:pic>
        <p:nvPicPr>
          <p:cNvPr id="7" name="Grafik 7" descr="Ein Bild, das Text enthält.&#10;&#10;Beschreibung automatisch generiert.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 bwMode="auto">
          <a:xfrm>
            <a:off x="6099246" y="2647238"/>
            <a:ext cx="4648200" cy="1743075"/>
          </a:xfrm>
          <a:prstGeom prst="rect">
            <a:avLst/>
          </a:prstGeom>
        </p:spPr>
      </p:pic>
      <p:pic>
        <p:nvPicPr>
          <p:cNvPr id="8" name="Grafik 8" descr="Ein Bild, das Text enthält.&#10;&#10;Beschreibung automatisch generiert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97492" y="4442885"/>
            <a:ext cx="4304370" cy="17398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Multiplikation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defRPr/>
            </a:pPr>
            <a:r>
              <a:rPr lang="de-DE" b="1"/>
              <a:t>Umsetzung:</a:t>
            </a:r>
            <a:endParaRPr/>
          </a:p>
          <a:p>
            <a:pPr marL="731520" lvl="1" indent="-457200">
              <a:buChar char="•"/>
              <a:defRPr/>
            </a:pPr>
            <a:r>
              <a:rPr lang="de-DE"/>
              <a:t>Erneutes Implementieren der schriftlichen Multiplikation</a:t>
            </a:r>
            <a:endParaRPr/>
          </a:p>
          <a:p>
            <a:pPr marL="731520" lvl="1" indent="-457200">
              <a:buFont typeface="Arial"/>
              <a:buChar char="•"/>
              <a:defRPr/>
            </a:pPr>
            <a:r>
              <a:rPr lang="de-DE"/>
              <a:t>Multiplizieren aller Ziffern einer Zahl mit zweiter Zahl und anschließende Addition aller Teilergebnisse</a:t>
            </a:r>
            <a:endParaRPr/>
          </a:p>
          <a:p>
            <a:pPr marL="731520" lvl="1" indent="-457200">
              <a:buFont typeface="Arial"/>
              <a:buChar char="•"/>
              <a:defRPr/>
            </a:pPr>
            <a:r>
              <a:rPr lang="de-DE"/>
              <a:t>Gleiche Regeln für Carry-Werte wie bei Addition und Subtraktion</a:t>
            </a:r>
            <a:endParaRPr/>
          </a:p>
        </p:txBody>
      </p:sp>
      <p:pic>
        <p:nvPicPr>
          <p:cNvPr id="5" name="Grafik 5" descr="Ein Bild, das Text enthält.&#10;&#10;Beschreibung automatisch generiert.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 bwMode="auto">
          <a:xfrm>
            <a:off x="6444425" y="3337180"/>
            <a:ext cx="4752975" cy="208597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BC058B-0363-2325-C249-19A8D829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de-DE"/>
              <a:t>Bewertung: Lösungsansatz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Char char="•"/>
              <a:defRPr/>
            </a:pPr>
            <a:r>
              <a:rPr lang="de-DE"/>
              <a:t>Einfacher Algorithmus zur Umsetzung von arithmetischen Operationen</a:t>
            </a:r>
            <a:endParaRPr/>
          </a:p>
          <a:p>
            <a:pPr marL="457200" indent="-457200">
              <a:buChar char="•"/>
              <a:defRPr/>
            </a:pPr>
            <a:r>
              <a:rPr lang="de-DE"/>
              <a:t>Im Gegensatz zu einer direkten Konvertierung auf alle Zahlenbereiche anwendbar</a:t>
            </a:r>
            <a:endParaRPr/>
          </a:p>
          <a:p>
            <a:pPr marL="457200" indent="-457200">
              <a:buChar char="•"/>
              <a:defRPr/>
            </a:pPr>
            <a:r>
              <a:rPr lang="de-DE"/>
              <a:t>Relativ gute Laufzeit</a:t>
            </a:r>
            <a:endParaRPr/>
          </a:p>
          <a:p>
            <a:pPr marL="731520" lvl="1" indent="-457200">
              <a:buFont typeface="Arial"/>
              <a:buChar char="•"/>
              <a:defRPr/>
            </a:pPr>
            <a:r>
              <a:rPr lang="de-DE" b="1"/>
              <a:t>Ausnahme:</a:t>
            </a:r>
            <a:r>
              <a:rPr lang="de-DE"/>
              <a:t> Multiplikation (Wiederholte Addition)</a:t>
            </a:r>
            <a:endParaRPr/>
          </a:p>
          <a:p>
            <a:pPr marL="731520" lvl="1" indent="-457200">
              <a:buFont typeface="Arial"/>
              <a:buChar char="•"/>
              <a:defRPr/>
            </a:pPr>
            <a:r>
              <a:rPr lang="de-DE" i="1"/>
              <a:t>Lösungsansatz:</a:t>
            </a:r>
            <a:r>
              <a:rPr lang="de-DE"/>
              <a:t> Hybrid-Implementierung der direkten Konvertierung mit der bereits beschriebenen Implementierung</a:t>
            </a:r>
            <a:endParaRPr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2A7022-9FD4-072A-37DB-9053AE9E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191634"/>
      </a:dk2>
      <a:lt2>
        <a:srgbClr val="F3F2F0"/>
      </a:lt2>
      <a:accent1>
        <a:srgbClr val="4D7CC3"/>
      </a:accent1>
      <a:accent2>
        <a:srgbClr val="403EB3"/>
      </a:accent2>
      <a:accent3>
        <a:srgbClr val="804DC3"/>
      </a:accent3>
      <a:accent4>
        <a:srgbClr val="9F3BB1"/>
      </a:accent4>
      <a:accent5>
        <a:srgbClr val="C34DA4"/>
      </a:accent5>
      <a:accent6>
        <a:srgbClr val="B13B61"/>
      </a:accent6>
      <a:hlink>
        <a:srgbClr val="B1823B"/>
      </a:hlink>
      <a:folHlink>
        <a:srgbClr val="7F7F7F"/>
      </a:folHlink>
    </a:clrScheme>
    <a:fontScheme name="Custom 167">
      <a:majorFont>
        <a:latin typeface="Franklin Gothic Demi Cond"/>
        <a:ea typeface="Arial"/>
        <a:cs typeface="Arial"/>
      </a:majorFont>
      <a:minorFont>
        <a:latin typeface="Franklin Gothic Medium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696</Words>
  <Application>Microsoft Office PowerPoint</Application>
  <DocSecurity>0</DocSecurity>
  <PresentationFormat>Breitbild</PresentationFormat>
  <Paragraphs>127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JuxtaposeVTI</vt:lpstr>
      <vt:lpstr>Arithmetik in Zahlensystemen mit ganzzahliger Basis (A318)</vt:lpstr>
      <vt:lpstr>Einleitung</vt:lpstr>
      <vt:lpstr>Einleitung</vt:lpstr>
      <vt:lpstr>Lösungsansatz</vt:lpstr>
      <vt:lpstr>Rahmenbedingungen</vt:lpstr>
      <vt:lpstr>Addition und Subtraktion</vt:lpstr>
      <vt:lpstr>Addition und Subtraktion</vt:lpstr>
      <vt:lpstr>Multiplikation</vt:lpstr>
      <vt:lpstr>Bewertung: Lösungsansatz</vt:lpstr>
      <vt:lpstr>Korrektheit</vt:lpstr>
      <vt:lpstr>Korrektheit</vt:lpstr>
      <vt:lpstr>Korrektheit</vt:lpstr>
      <vt:lpstr>Korrektheit</vt:lpstr>
      <vt:lpstr>Performance analyse</vt:lpstr>
      <vt:lpstr>Addition und subtraktion</vt:lpstr>
      <vt:lpstr>Multiplikation</vt:lpstr>
      <vt:lpstr>Zusammenfassung</vt:lpstr>
      <vt:lpstr>Fragen?</vt:lpstr>
      <vt:lpstr>Back up</vt:lpstr>
      <vt:lpstr>Back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Nögel, Jonas</cp:lastModifiedBy>
  <cp:revision>84</cp:revision>
  <dcterms:created xsi:type="dcterms:W3CDTF">2022-07-18T11:25:32Z</dcterms:created>
  <dcterms:modified xsi:type="dcterms:W3CDTF">2022-07-24T18:57:43Z</dcterms:modified>
  <cp:category/>
  <dc:identifier/>
  <cp:contentStatus/>
  <dc:language/>
  <cp:version/>
</cp:coreProperties>
</file>