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3"/>
  </p:notesMasterIdLst>
  <p:sldIdLst>
    <p:sldId id="256" r:id="rId2"/>
    <p:sldId id="258" r:id="rId3"/>
    <p:sldId id="259" r:id="rId4"/>
    <p:sldId id="262" r:id="rId5"/>
    <p:sldId id="264" r:id="rId6"/>
    <p:sldId id="265" r:id="rId7"/>
    <p:sldId id="266" r:id="rId8"/>
    <p:sldId id="267" r:id="rId9"/>
    <p:sldId id="300" r:id="rId10"/>
    <p:sldId id="268" r:id="rId11"/>
    <p:sldId id="273" r:id="rId12"/>
    <p:sldId id="275" r:id="rId13"/>
    <p:sldId id="276" r:id="rId14"/>
    <p:sldId id="277" r:id="rId15"/>
    <p:sldId id="279" r:id="rId16"/>
    <p:sldId id="281" r:id="rId17"/>
    <p:sldId id="283" r:id="rId18"/>
    <p:sldId id="284" r:id="rId19"/>
    <p:sldId id="285" r:id="rId20"/>
    <p:sldId id="286" r:id="rId21"/>
    <p:sldId id="287" r:id="rId22"/>
    <p:sldId id="288" r:id="rId23"/>
    <p:sldId id="290" r:id="rId24"/>
    <p:sldId id="282" r:id="rId25"/>
    <p:sldId id="292" r:id="rId26"/>
    <p:sldId id="293" r:id="rId27"/>
    <p:sldId id="298" r:id="rId28"/>
    <p:sldId id="294" r:id="rId29"/>
    <p:sldId id="296" r:id="rId30"/>
    <p:sldId id="297" r:id="rId31"/>
    <p:sldId id="299" r:id="rId32"/>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12" autoAdjust="0"/>
    <p:restoredTop sz="64909" autoAdjust="0"/>
  </p:normalViewPr>
  <p:slideViewPr>
    <p:cSldViewPr snapToGrid="0">
      <p:cViewPr varScale="1">
        <p:scale>
          <a:sx n="46" d="100"/>
          <a:sy n="46" d="100"/>
        </p:scale>
        <p:origin x="1776" y="4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A1869F-252E-40B3-AAB2-DD8A3FA7508F}" type="datetimeFigureOut">
              <a:rPr lang="nl-BE" smtClean="0"/>
              <a:t>22/06/2016</a:t>
            </a:fld>
            <a:endParaRPr lang="nl-B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258FC7-0201-4466-ADB5-A74DB40B06C0}" type="slidenum">
              <a:rPr lang="nl-BE" smtClean="0"/>
              <a:t>‹#›</a:t>
            </a:fld>
            <a:endParaRPr lang="nl-BE"/>
          </a:p>
        </p:txBody>
      </p:sp>
    </p:spTree>
    <p:extLst>
      <p:ext uri="{BB962C8B-B14F-4D97-AF65-F5344CB8AC3E}">
        <p14:creationId xmlns:p14="http://schemas.microsoft.com/office/powerpoint/2010/main" val="2021934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Goeiemiddag iedereen, welkom</a:t>
            </a:r>
            <a:r>
              <a:rPr lang="nl-BE" baseline="0" dirty="0" smtClean="0"/>
              <a:t> op de verdediging van mijn masterproef</a:t>
            </a:r>
            <a:endParaRPr lang="nl-BE" dirty="0"/>
          </a:p>
        </p:txBody>
      </p:sp>
      <p:sp>
        <p:nvSpPr>
          <p:cNvPr id="4" name="Slide Number Placeholder 3"/>
          <p:cNvSpPr>
            <a:spLocks noGrp="1"/>
          </p:cNvSpPr>
          <p:nvPr>
            <p:ph type="sldNum" sz="quarter" idx="10"/>
          </p:nvPr>
        </p:nvSpPr>
        <p:spPr/>
        <p:txBody>
          <a:bodyPr/>
          <a:lstStyle/>
          <a:p>
            <a:fld id="{6D258FC7-0201-4466-ADB5-A74DB40B06C0}" type="slidenum">
              <a:rPr lang="nl-BE" smtClean="0"/>
              <a:t>1</a:t>
            </a:fld>
            <a:endParaRPr lang="nl-BE"/>
          </a:p>
        </p:txBody>
      </p:sp>
    </p:spTree>
    <p:extLst>
      <p:ext uri="{BB962C8B-B14F-4D97-AF65-F5344CB8AC3E}">
        <p14:creationId xmlns:p14="http://schemas.microsoft.com/office/powerpoint/2010/main" val="14197824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baseline="0" dirty="0" smtClean="0"/>
              <a:t>Algoritme voor het vergelijken van audiofragmenten. Andere toepassing: detectie van latency tussen audiofragmenten. </a:t>
            </a:r>
          </a:p>
          <a:p>
            <a:r>
              <a:rPr lang="nl-BE" baseline="0" dirty="0" smtClean="0"/>
              <a:t>Snel, robuust: uitleggen (slechte kwaliteit,....)</a:t>
            </a:r>
          </a:p>
          <a:p>
            <a:r>
              <a:rPr lang="nl-BE" baseline="0" dirty="0" smtClean="0"/>
              <a:t>Niet nauwkeurig: ander algoritme nodig</a:t>
            </a:r>
          </a:p>
        </p:txBody>
      </p:sp>
      <p:sp>
        <p:nvSpPr>
          <p:cNvPr id="4" name="Slide Number Placeholder 3"/>
          <p:cNvSpPr>
            <a:spLocks noGrp="1"/>
          </p:cNvSpPr>
          <p:nvPr>
            <p:ph type="sldNum" sz="quarter" idx="10"/>
          </p:nvPr>
        </p:nvSpPr>
        <p:spPr/>
        <p:txBody>
          <a:bodyPr/>
          <a:lstStyle/>
          <a:p>
            <a:fld id="{6D258FC7-0201-4466-ADB5-A74DB40B06C0}" type="slidenum">
              <a:rPr lang="nl-BE" smtClean="0"/>
              <a:t>10</a:t>
            </a:fld>
            <a:endParaRPr lang="nl-BE"/>
          </a:p>
        </p:txBody>
      </p:sp>
    </p:spTree>
    <p:extLst>
      <p:ext uri="{BB962C8B-B14F-4D97-AF65-F5344CB8AC3E}">
        <p14:creationId xmlns:p14="http://schemas.microsoft.com/office/powerpoint/2010/main" val="593506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Een</a:t>
            </a:r>
            <a:r>
              <a:rPr lang="nl-BE" baseline="0" dirty="0" smtClean="0"/>
              <a:t> tweede algoritme is het berekenen van de kruiscovariantie. Deze berekening bepaalt de mate waarin twee signalen op elkaar gelijken, en plakt op deze gelijkenis een getal. Hoe hoger het getal, hoe hoger de gelijkenis. De latency kan bepaalt worden door de kruiscovariantie te berekenen voor elke mogelijke cyclische verschuiving. </a:t>
            </a:r>
          </a:p>
          <a:p>
            <a:r>
              <a:rPr lang="nl-BE" baseline="0" dirty="0" smtClean="0"/>
              <a:t>Een voorbeeldje zal de werking van dit algoritme verduidelijken</a:t>
            </a:r>
          </a:p>
          <a:p>
            <a:endParaRPr lang="nl-BE" baseline="0" dirty="0" smtClean="0"/>
          </a:p>
          <a:p>
            <a:r>
              <a:rPr lang="nl-BE" baseline="0" dirty="0" smtClean="0"/>
              <a:t>--------------------------------</a:t>
            </a:r>
            <a:endParaRPr lang="nl-BE" dirty="0" smtClean="0"/>
          </a:p>
          <a:p>
            <a:endParaRPr lang="nl-BE" dirty="0" smtClean="0"/>
          </a:p>
          <a:p>
            <a:r>
              <a:rPr lang="nl-BE" dirty="0" smtClean="0"/>
              <a:t>Bepaalt latency</a:t>
            </a:r>
            <a:r>
              <a:rPr lang="nl-BE" baseline="0" dirty="0" smtClean="0"/>
              <a:t> != is de latency. Eigenlijk gebeurt er nog een berekening afhankelijk van welke latency tov welke latency berekent wordt</a:t>
            </a:r>
            <a:endParaRPr lang="nl-BE" dirty="0"/>
          </a:p>
        </p:txBody>
      </p:sp>
      <p:sp>
        <p:nvSpPr>
          <p:cNvPr id="4" name="Slide Number Placeholder 3"/>
          <p:cNvSpPr>
            <a:spLocks noGrp="1"/>
          </p:cNvSpPr>
          <p:nvPr>
            <p:ph type="sldNum" sz="quarter" idx="10"/>
          </p:nvPr>
        </p:nvSpPr>
        <p:spPr/>
        <p:txBody>
          <a:bodyPr/>
          <a:lstStyle/>
          <a:p>
            <a:fld id="{6D258FC7-0201-4466-ADB5-A74DB40B06C0}" type="slidenum">
              <a:rPr lang="nl-BE" smtClean="0"/>
              <a:t>11</a:t>
            </a:fld>
            <a:endParaRPr lang="nl-BE"/>
          </a:p>
        </p:txBody>
      </p:sp>
    </p:spTree>
    <p:extLst>
      <p:ext uri="{BB962C8B-B14F-4D97-AF65-F5344CB8AC3E}">
        <p14:creationId xmlns:p14="http://schemas.microsoft.com/office/powerpoint/2010/main" val="1153887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Stel we hebben twee audiofragmenten, het tweede</a:t>
            </a:r>
            <a:r>
              <a:rPr lang="nl-BE" baseline="0" dirty="0" smtClean="0"/>
              <a:t> audiofragmenten heeft een bepaalde latency ten opzichte van het eerste audiofragment. De pijlen tonen plaatsen aan in de golfvorm die gelijk zijn.</a:t>
            </a:r>
            <a:endParaRPr lang="nl-BE" dirty="0"/>
          </a:p>
        </p:txBody>
      </p:sp>
      <p:sp>
        <p:nvSpPr>
          <p:cNvPr id="4" name="Slide Number Placeholder 3"/>
          <p:cNvSpPr>
            <a:spLocks noGrp="1"/>
          </p:cNvSpPr>
          <p:nvPr>
            <p:ph type="sldNum" sz="quarter" idx="10"/>
          </p:nvPr>
        </p:nvSpPr>
        <p:spPr/>
        <p:txBody>
          <a:bodyPr/>
          <a:lstStyle/>
          <a:p>
            <a:fld id="{6D258FC7-0201-4466-ADB5-A74DB40B06C0}" type="slidenum">
              <a:rPr lang="nl-BE" smtClean="0"/>
              <a:t>12</a:t>
            </a:fld>
            <a:endParaRPr lang="nl-BE"/>
          </a:p>
        </p:txBody>
      </p:sp>
    </p:spTree>
    <p:extLst>
      <p:ext uri="{BB962C8B-B14F-4D97-AF65-F5344CB8AC3E}">
        <p14:creationId xmlns:p14="http://schemas.microsoft.com/office/powerpoint/2010/main" val="39320592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Op deze slide is de latency</a:t>
            </a:r>
            <a:r>
              <a:rPr lang="nl-BE" baseline="0" dirty="0" smtClean="0"/>
              <a:t> van het tweede audiofragmant aangeduid.</a:t>
            </a:r>
            <a:endParaRPr lang="nl-BE" dirty="0"/>
          </a:p>
        </p:txBody>
      </p:sp>
      <p:sp>
        <p:nvSpPr>
          <p:cNvPr id="4" name="Slide Number Placeholder 3"/>
          <p:cNvSpPr>
            <a:spLocks noGrp="1"/>
          </p:cNvSpPr>
          <p:nvPr>
            <p:ph type="sldNum" sz="quarter" idx="10"/>
          </p:nvPr>
        </p:nvSpPr>
        <p:spPr/>
        <p:txBody>
          <a:bodyPr/>
          <a:lstStyle/>
          <a:p>
            <a:fld id="{6D258FC7-0201-4466-ADB5-A74DB40B06C0}" type="slidenum">
              <a:rPr lang="nl-BE" smtClean="0"/>
              <a:t>13</a:t>
            </a:fld>
            <a:endParaRPr lang="nl-BE"/>
          </a:p>
        </p:txBody>
      </p:sp>
    </p:spTree>
    <p:extLst>
      <p:ext uri="{BB962C8B-B14F-4D97-AF65-F5344CB8AC3E}">
        <p14:creationId xmlns:p14="http://schemas.microsoft.com/office/powerpoint/2010/main" val="39000984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De initiele</a:t>
            </a:r>
            <a:r>
              <a:rPr lang="nl-BE" baseline="0" dirty="0" smtClean="0"/>
              <a:t> kruiscovariantiewaarde is 5,9. Per verschuiving wordt deze waarde opnieuw berekent, en het maximum wordt bijgehouden. &lt;klik&gt; nu heeft het algoritme de maximum kruiscovariantiewaarde bereikt, de waarde is nu 15,8. Het algoritme gaat vervolgens verder maar heeft zal geen hogere waarde meer bereiken.</a:t>
            </a:r>
            <a:endParaRPr lang="nl-BE" dirty="0"/>
          </a:p>
        </p:txBody>
      </p:sp>
      <p:sp>
        <p:nvSpPr>
          <p:cNvPr id="4" name="Slide Number Placeholder 3"/>
          <p:cNvSpPr>
            <a:spLocks noGrp="1"/>
          </p:cNvSpPr>
          <p:nvPr>
            <p:ph type="sldNum" sz="quarter" idx="10"/>
          </p:nvPr>
        </p:nvSpPr>
        <p:spPr/>
        <p:txBody>
          <a:bodyPr/>
          <a:lstStyle/>
          <a:p>
            <a:fld id="{6D258FC7-0201-4466-ADB5-A74DB40B06C0}" type="slidenum">
              <a:rPr lang="nl-BE" smtClean="0"/>
              <a:t>14</a:t>
            </a:fld>
            <a:endParaRPr lang="nl-BE"/>
          </a:p>
        </p:txBody>
      </p:sp>
    </p:spTree>
    <p:extLst>
      <p:ext uri="{BB962C8B-B14F-4D97-AF65-F5344CB8AC3E}">
        <p14:creationId xmlns:p14="http://schemas.microsoft.com/office/powerpoint/2010/main" val="3992554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200" i="1" dirty="0" smtClean="0"/>
              <a:t>Dit</a:t>
            </a:r>
            <a:r>
              <a:rPr lang="nl-BE" sz="1200" i="1" baseline="0" dirty="0" smtClean="0"/>
              <a:t> algoritme heeft twee grote problemen: het eerste probleem is de performantie, de tijdscomplexiteit is kwadratisch in het aantal samples van de audiofragment. Audio aan lage kwaliteit bevat 8000 samples per seconde. Het aantal berekeningen loopt hierdoor zeer snel op.</a:t>
            </a:r>
          </a:p>
          <a:p>
            <a:pPr marL="0" marR="0" indent="0" algn="l" defTabSz="914400" rtl="0" eaLnBrk="1" fontAlgn="auto" latinLnBrk="0" hangingPunct="1">
              <a:lnSpc>
                <a:spcPct val="100000"/>
              </a:lnSpc>
              <a:spcBef>
                <a:spcPts val="0"/>
              </a:spcBef>
              <a:spcAft>
                <a:spcPts val="0"/>
              </a:spcAft>
              <a:buClrTx/>
              <a:buSzTx/>
              <a:buFontTx/>
              <a:buNone/>
              <a:tabLst/>
              <a:defRPr/>
            </a:pPr>
            <a:endParaRPr lang="nl-BE" sz="1200" i="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BE" sz="1200" i="1" baseline="0" dirty="0" smtClean="0"/>
              <a:t>Een pos</a:t>
            </a:r>
            <a:r>
              <a:rPr lang="nl-BE" sz="1200" i="0" baseline="0" dirty="0" smtClean="0"/>
              <a:t>itief aspect aan het algoritme is haar nauwkeurigheid, die is minder dan 1 ms. Het eerste probleem kan worden opgelost door de latency tussen twee audiostreams eerst ruw te berekenen met het acoustic fingerprinting algoritme. Door dit te doen is het voldoende om het kruiscovariantie algoritme op een zeer klein stukje audio uit te voeren.</a:t>
            </a:r>
            <a:endParaRPr lang="nl-BE" sz="1200" i="1" dirty="0" smtClean="0"/>
          </a:p>
        </p:txBody>
      </p:sp>
      <p:sp>
        <p:nvSpPr>
          <p:cNvPr id="4" name="Slide Number Placeholder 3"/>
          <p:cNvSpPr>
            <a:spLocks noGrp="1"/>
          </p:cNvSpPr>
          <p:nvPr>
            <p:ph type="sldNum" sz="quarter" idx="10"/>
          </p:nvPr>
        </p:nvSpPr>
        <p:spPr/>
        <p:txBody>
          <a:bodyPr/>
          <a:lstStyle/>
          <a:p>
            <a:fld id="{6D258FC7-0201-4466-ADB5-A74DB40B06C0}" type="slidenum">
              <a:rPr lang="nl-BE" smtClean="0"/>
              <a:t>15</a:t>
            </a:fld>
            <a:endParaRPr lang="nl-BE"/>
          </a:p>
        </p:txBody>
      </p:sp>
    </p:spTree>
    <p:extLst>
      <p:ext uri="{BB962C8B-B14F-4D97-AF65-F5344CB8AC3E}">
        <p14:creationId xmlns:p14="http://schemas.microsoft.com/office/powerpoint/2010/main" val="1202199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Een tweede probleem is dat het kruiscovariantie algoritme zeer gevoelig is voor ruis en andere storende geluiden.</a:t>
            </a:r>
            <a:r>
              <a:rPr lang="nl-BE" baseline="0" dirty="0" smtClean="0"/>
              <a:t> Dit probleem kan worden opgelost door het algoritme meerdere malen op verschillende plaatsen uit te voeren. De meest voorkomende latency is dan het uiteindelijke resultaat. Dit is geen probleem voor de performantie aangezien het aantal samples per buffer nog steeds zeer beperkt blijft. </a:t>
            </a:r>
            <a:endParaRPr lang="nl-BE" dirty="0"/>
          </a:p>
        </p:txBody>
      </p:sp>
      <p:sp>
        <p:nvSpPr>
          <p:cNvPr id="4" name="Slide Number Placeholder 3"/>
          <p:cNvSpPr>
            <a:spLocks noGrp="1"/>
          </p:cNvSpPr>
          <p:nvPr>
            <p:ph type="sldNum" sz="quarter" idx="10"/>
          </p:nvPr>
        </p:nvSpPr>
        <p:spPr/>
        <p:txBody>
          <a:bodyPr/>
          <a:lstStyle/>
          <a:p>
            <a:fld id="{6D258FC7-0201-4466-ADB5-A74DB40B06C0}" type="slidenum">
              <a:rPr lang="nl-BE" smtClean="0"/>
              <a:t>16</a:t>
            </a:fld>
            <a:endParaRPr lang="nl-BE"/>
          </a:p>
        </p:txBody>
      </p:sp>
    </p:spTree>
    <p:extLst>
      <p:ext uri="{BB962C8B-B14F-4D97-AF65-F5344CB8AC3E}">
        <p14:creationId xmlns:p14="http://schemas.microsoft.com/office/powerpoint/2010/main" val="17910560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Een voorbeeldje zal alles</a:t>
            </a:r>
            <a:r>
              <a:rPr lang="nl-BE" baseline="0" dirty="0" smtClean="0"/>
              <a:t> wat duidelijker maken. We hebben twee audiofragmenten van 10s met daartussen een latency van 2,5 seconden.</a:t>
            </a:r>
            <a:endParaRPr lang="nl-BE" dirty="0"/>
          </a:p>
        </p:txBody>
      </p:sp>
      <p:sp>
        <p:nvSpPr>
          <p:cNvPr id="4" name="Slide Number Placeholder 3"/>
          <p:cNvSpPr>
            <a:spLocks noGrp="1"/>
          </p:cNvSpPr>
          <p:nvPr>
            <p:ph type="sldNum" sz="quarter" idx="10"/>
          </p:nvPr>
        </p:nvSpPr>
        <p:spPr/>
        <p:txBody>
          <a:bodyPr/>
          <a:lstStyle/>
          <a:p>
            <a:fld id="{6D258FC7-0201-4466-ADB5-A74DB40B06C0}" type="slidenum">
              <a:rPr lang="nl-BE" smtClean="0"/>
              <a:t>17</a:t>
            </a:fld>
            <a:endParaRPr lang="nl-BE"/>
          </a:p>
        </p:txBody>
      </p:sp>
    </p:spTree>
    <p:extLst>
      <p:ext uri="{BB962C8B-B14F-4D97-AF65-F5344CB8AC3E}">
        <p14:creationId xmlns:p14="http://schemas.microsoft.com/office/powerpoint/2010/main" val="11285622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De pijltjes tonen enkele</a:t>
            </a:r>
            <a:r>
              <a:rPr lang="nl-BE" baseline="0" dirty="0" smtClean="0"/>
              <a:t> gelijke plaatsen tussen de twee audiofragmenten.</a:t>
            </a:r>
            <a:endParaRPr lang="nl-BE" dirty="0"/>
          </a:p>
        </p:txBody>
      </p:sp>
      <p:sp>
        <p:nvSpPr>
          <p:cNvPr id="4" name="Slide Number Placeholder 3"/>
          <p:cNvSpPr>
            <a:spLocks noGrp="1"/>
          </p:cNvSpPr>
          <p:nvPr>
            <p:ph type="sldNum" sz="quarter" idx="10"/>
          </p:nvPr>
        </p:nvSpPr>
        <p:spPr/>
        <p:txBody>
          <a:bodyPr/>
          <a:lstStyle/>
          <a:p>
            <a:fld id="{6D258FC7-0201-4466-ADB5-A74DB40B06C0}" type="slidenum">
              <a:rPr lang="nl-BE" smtClean="0"/>
              <a:t>18</a:t>
            </a:fld>
            <a:endParaRPr lang="nl-BE"/>
          </a:p>
        </p:txBody>
      </p:sp>
    </p:spTree>
    <p:extLst>
      <p:ext uri="{BB962C8B-B14F-4D97-AF65-F5344CB8AC3E}">
        <p14:creationId xmlns:p14="http://schemas.microsoft.com/office/powerpoint/2010/main" val="1470497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Op</a:t>
            </a:r>
            <a:r>
              <a:rPr lang="nl-BE" baseline="0" dirty="0" smtClean="0"/>
              <a:t> deze slide wordt is de werkelijke latency aangeduid.</a:t>
            </a:r>
            <a:endParaRPr lang="nl-BE" dirty="0"/>
          </a:p>
        </p:txBody>
      </p:sp>
      <p:sp>
        <p:nvSpPr>
          <p:cNvPr id="4" name="Slide Number Placeholder 3"/>
          <p:cNvSpPr>
            <a:spLocks noGrp="1"/>
          </p:cNvSpPr>
          <p:nvPr>
            <p:ph type="sldNum" sz="quarter" idx="10"/>
          </p:nvPr>
        </p:nvSpPr>
        <p:spPr/>
        <p:txBody>
          <a:bodyPr/>
          <a:lstStyle/>
          <a:p>
            <a:fld id="{6D258FC7-0201-4466-ADB5-A74DB40B06C0}" type="slidenum">
              <a:rPr lang="nl-BE" smtClean="0"/>
              <a:t>19</a:t>
            </a:fld>
            <a:endParaRPr lang="nl-BE"/>
          </a:p>
        </p:txBody>
      </p:sp>
    </p:spTree>
    <p:extLst>
      <p:ext uri="{BB962C8B-B14F-4D97-AF65-F5344CB8AC3E}">
        <p14:creationId xmlns:p14="http://schemas.microsoft.com/office/powerpoint/2010/main" val="2148063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Ik heb mijn onderzoek gedaan aan het IPEM. Dit is een</a:t>
            </a:r>
            <a:r>
              <a:rPr lang="nl-BE" baseline="0" dirty="0" smtClean="0"/>
              <a:t> onderzoeksgroep voor musicologie waar veel experimenten worden uitgevoerd met verschillende soorten sensoren. </a:t>
            </a:r>
            <a:endParaRPr lang="nl-BE" dirty="0"/>
          </a:p>
        </p:txBody>
      </p:sp>
      <p:sp>
        <p:nvSpPr>
          <p:cNvPr id="4" name="Slide Number Placeholder 3"/>
          <p:cNvSpPr>
            <a:spLocks noGrp="1"/>
          </p:cNvSpPr>
          <p:nvPr>
            <p:ph type="sldNum" sz="quarter" idx="10"/>
          </p:nvPr>
        </p:nvSpPr>
        <p:spPr/>
        <p:txBody>
          <a:bodyPr/>
          <a:lstStyle/>
          <a:p>
            <a:fld id="{6D258FC7-0201-4466-ADB5-A74DB40B06C0}" type="slidenum">
              <a:rPr lang="nl-BE" smtClean="0"/>
              <a:t>2</a:t>
            </a:fld>
            <a:endParaRPr lang="nl-BE"/>
          </a:p>
        </p:txBody>
      </p:sp>
    </p:spTree>
    <p:extLst>
      <p:ext uri="{BB962C8B-B14F-4D97-AF65-F5344CB8AC3E}">
        <p14:creationId xmlns:p14="http://schemas.microsoft.com/office/powerpoint/2010/main" val="12598235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Eerst wordt het acoustic fingerprinting</a:t>
            </a:r>
            <a:r>
              <a:rPr lang="nl-BE" baseline="0" dirty="0" smtClean="0"/>
              <a:t> algoritme uitgevoerd dat de ruwe latency berekend. In werkelijkheid is het algoritme helemaal niet zo onnauwkeurig, de proporties in dit voorbeeld kloppen niet helemaal, maar de werking is grafisch anders erg moeilijk weer te geven.</a:t>
            </a:r>
          </a:p>
          <a:p>
            <a:endParaRPr lang="nl-BE" baseline="0" dirty="0" smtClean="0"/>
          </a:p>
          <a:p>
            <a:r>
              <a:rPr lang="nl-BE" baseline="0" dirty="0" smtClean="0"/>
              <a:t>Na het berekenen van de ruwe latency wordt deze van één audiofragment weggeknipt. Nu is de latency beperkt tot de minimale nauwkeurigheid van het acoustic fingerprinting algoritme.</a:t>
            </a:r>
          </a:p>
        </p:txBody>
      </p:sp>
      <p:sp>
        <p:nvSpPr>
          <p:cNvPr id="4" name="Slide Number Placeholder 3"/>
          <p:cNvSpPr>
            <a:spLocks noGrp="1"/>
          </p:cNvSpPr>
          <p:nvPr>
            <p:ph type="sldNum" sz="quarter" idx="10"/>
          </p:nvPr>
        </p:nvSpPr>
        <p:spPr/>
        <p:txBody>
          <a:bodyPr/>
          <a:lstStyle/>
          <a:p>
            <a:fld id="{6D258FC7-0201-4466-ADB5-A74DB40B06C0}" type="slidenum">
              <a:rPr lang="nl-BE" smtClean="0"/>
              <a:t>20</a:t>
            </a:fld>
            <a:endParaRPr lang="nl-BE"/>
          </a:p>
        </p:txBody>
      </p:sp>
    </p:spTree>
    <p:extLst>
      <p:ext uri="{BB962C8B-B14F-4D97-AF65-F5344CB8AC3E}">
        <p14:creationId xmlns:p14="http://schemas.microsoft.com/office/powerpoint/2010/main" val="34182346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Dus één deel wordt</a:t>
            </a:r>
            <a:r>
              <a:rPr lang="nl-BE" baseline="0" dirty="0" smtClean="0"/>
              <a:t> weggeknipt waardoor de latency zeer beperkt is. </a:t>
            </a:r>
            <a:endParaRPr lang="nl-BE" dirty="0"/>
          </a:p>
        </p:txBody>
      </p:sp>
      <p:sp>
        <p:nvSpPr>
          <p:cNvPr id="4" name="Slide Number Placeholder 3"/>
          <p:cNvSpPr>
            <a:spLocks noGrp="1"/>
          </p:cNvSpPr>
          <p:nvPr>
            <p:ph type="sldNum" sz="quarter" idx="10"/>
          </p:nvPr>
        </p:nvSpPr>
        <p:spPr/>
        <p:txBody>
          <a:bodyPr/>
          <a:lstStyle/>
          <a:p>
            <a:fld id="{6D258FC7-0201-4466-ADB5-A74DB40B06C0}" type="slidenum">
              <a:rPr lang="nl-BE" smtClean="0"/>
              <a:t>21</a:t>
            </a:fld>
            <a:endParaRPr lang="nl-BE"/>
          </a:p>
        </p:txBody>
      </p:sp>
    </p:spTree>
    <p:extLst>
      <p:ext uri="{BB962C8B-B14F-4D97-AF65-F5344CB8AC3E}">
        <p14:creationId xmlns:p14="http://schemas.microsoft.com/office/powerpoint/2010/main" val="41683693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Vervolgens wordt het kruiscovariantie</a:t>
            </a:r>
            <a:r>
              <a:rPr lang="nl-BE" baseline="0" dirty="0" smtClean="0"/>
              <a:t> algoritme op verschillende plaatsen uitgevoerd en wordt er bijgehouden welke latency het meeste voorkomt. De meest voorkomende latency is het uiteindelijke resultaat</a:t>
            </a:r>
            <a:endParaRPr lang="nl-BE" dirty="0"/>
          </a:p>
        </p:txBody>
      </p:sp>
      <p:sp>
        <p:nvSpPr>
          <p:cNvPr id="4" name="Slide Number Placeholder 3"/>
          <p:cNvSpPr>
            <a:spLocks noGrp="1"/>
          </p:cNvSpPr>
          <p:nvPr>
            <p:ph type="sldNum" sz="quarter" idx="10"/>
          </p:nvPr>
        </p:nvSpPr>
        <p:spPr/>
        <p:txBody>
          <a:bodyPr/>
          <a:lstStyle/>
          <a:p>
            <a:fld id="{6D258FC7-0201-4466-ADB5-A74DB40B06C0}" type="slidenum">
              <a:rPr lang="nl-BE" smtClean="0"/>
              <a:t>22</a:t>
            </a:fld>
            <a:endParaRPr lang="nl-BE"/>
          </a:p>
        </p:txBody>
      </p:sp>
    </p:spTree>
    <p:extLst>
      <p:ext uri="{BB962C8B-B14F-4D97-AF65-F5344CB8AC3E}">
        <p14:creationId xmlns:p14="http://schemas.microsoft.com/office/powerpoint/2010/main" val="3763968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Na het berekenen</a:t>
            </a:r>
            <a:r>
              <a:rPr lang="nl-BE" baseline="0" dirty="0" smtClean="0"/>
              <a:t> van de latency met de kruiscovariantie methode moeten deze worden samengevoegd met de latency het acoustic fingerprinting algoritme. Hierbij moet rekening gehouden worden of het acoustic fingerprinting algoritme de latency heeft onderschat of overschat. In het post-processing synchronisatiesysteem werd hier geen rekening mee gehouden, dit leidde tot foutieve resultaten.</a:t>
            </a:r>
            <a:endParaRPr lang="nl-BE" dirty="0"/>
          </a:p>
        </p:txBody>
      </p:sp>
      <p:sp>
        <p:nvSpPr>
          <p:cNvPr id="4" name="Slide Number Placeholder 3"/>
          <p:cNvSpPr>
            <a:spLocks noGrp="1"/>
          </p:cNvSpPr>
          <p:nvPr>
            <p:ph type="sldNum" sz="quarter" idx="10"/>
          </p:nvPr>
        </p:nvSpPr>
        <p:spPr/>
        <p:txBody>
          <a:bodyPr/>
          <a:lstStyle/>
          <a:p>
            <a:fld id="{6D258FC7-0201-4466-ADB5-A74DB40B06C0}" type="slidenum">
              <a:rPr lang="nl-BE" smtClean="0"/>
              <a:t>23</a:t>
            </a:fld>
            <a:endParaRPr lang="nl-BE"/>
          </a:p>
        </p:txBody>
      </p:sp>
    </p:spTree>
    <p:extLst>
      <p:ext uri="{BB962C8B-B14F-4D97-AF65-F5344CB8AC3E}">
        <p14:creationId xmlns:p14="http://schemas.microsoft.com/office/powerpoint/2010/main" val="633673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De algoritmes zojuist</a:t>
            </a:r>
            <a:r>
              <a:rPr lang="nl-BE" baseline="0" dirty="0" smtClean="0"/>
              <a:t> besproken algoritmes kunnen onmogelijk de latency bepalen zonder een bepaalde hoeveelheid data te analyseren. Daarom moeten de audiostreams gebufferd worden.</a:t>
            </a:r>
            <a:endParaRPr lang="nl-BE" dirty="0"/>
          </a:p>
        </p:txBody>
      </p:sp>
      <p:sp>
        <p:nvSpPr>
          <p:cNvPr id="4" name="Slide Number Placeholder 3"/>
          <p:cNvSpPr>
            <a:spLocks noGrp="1"/>
          </p:cNvSpPr>
          <p:nvPr>
            <p:ph type="sldNum" sz="quarter" idx="10"/>
          </p:nvPr>
        </p:nvSpPr>
        <p:spPr/>
        <p:txBody>
          <a:bodyPr/>
          <a:lstStyle/>
          <a:p>
            <a:fld id="{6D258FC7-0201-4466-ADB5-A74DB40B06C0}" type="slidenum">
              <a:rPr lang="nl-BE" smtClean="0"/>
              <a:t>24</a:t>
            </a:fld>
            <a:endParaRPr lang="nl-BE"/>
          </a:p>
        </p:txBody>
      </p:sp>
    </p:spTree>
    <p:extLst>
      <p:ext uri="{BB962C8B-B14F-4D97-AF65-F5344CB8AC3E}">
        <p14:creationId xmlns:p14="http://schemas.microsoft.com/office/powerpoint/2010/main" val="10763616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Nadat de latency op</a:t>
            </a:r>
            <a:r>
              <a:rPr lang="nl-BE" baseline="0" dirty="0" smtClean="0"/>
              <a:t> een buffer bepaald is wordt het aantal samples met waarde 0 berekent die aan de audiostreams en datastreams moeten worden toegevoegd. Bij audiostreams zorgt het toevoegen van deze samples voor een korte stilte. </a:t>
            </a:r>
          </a:p>
          <a:p>
            <a:r>
              <a:rPr lang="nl-BE" baseline="0" dirty="0" smtClean="0"/>
              <a:t>Wanneer er geen latencywijziging gedetecteerd zullen er ook geen lege sampels worden toegevoegd.</a:t>
            </a:r>
          </a:p>
          <a:p>
            <a:endParaRPr lang="nl-BE" baseline="0" dirty="0" smtClean="0"/>
          </a:p>
          <a:p>
            <a:r>
              <a:rPr lang="nl-BE" baseline="0" dirty="0" smtClean="0"/>
              <a:t>Dit was eigenlijk de werking van het volledige synchronisatieproces.</a:t>
            </a:r>
            <a:endParaRPr lang="nl-BE" dirty="0"/>
          </a:p>
        </p:txBody>
      </p:sp>
      <p:sp>
        <p:nvSpPr>
          <p:cNvPr id="4" name="Slide Number Placeholder 3"/>
          <p:cNvSpPr>
            <a:spLocks noGrp="1"/>
          </p:cNvSpPr>
          <p:nvPr>
            <p:ph type="sldNum" sz="quarter" idx="10"/>
          </p:nvPr>
        </p:nvSpPr>
        <p:spPr/>
        <p:txBody>
          <a:bodyPr/>
          <a:lstStyle/>
          <a:p>
            <a:fld id="{6D258FC7-0201-4466-ADB5-A74DB40B06C0}" type="slidenum">
              <a:rPr lang="nl-BE" smtClean="0"/>
              <a:t>25</a:t>
            </a:fld>
            <a:endParaRPr lang="nl-BE"/>
          </a:p>
        </p:txBody>
      </p:sp>
    </p:spTree>
    <p:extLst>
      <p:ext uri="{BB962C8B-B14F-4D97-AF65-F5344CB8AC3E}">
        <p14:creationId xmlns:p14="http://schemas.microsoft.com/office/powerpoint/2010/main" val="10891408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Als de</a:t>
            </a:r>
            <a:r>
              <a:rPr lang="nl-BE" baseline="0" dirty="0" smtClean="0"/>
              <a:t> algoritmes heb ik vervolgens in gepakt in een gebruiksvriendelijke, en modulaire interface. Dit is geen klassieke gebruikersinterface in de enge zin van het woord maar enkele Max/MSP modules die afhankelijk van het experiment op met elkaar kunenn worden verbonden. De eerste module die ik geschreven heb is de TeensyReader. Met deze module is het mogelijk om sensordata en audio van een Teensy in te lezen in Max/MSP. De tweede module is de Sync module. Deze module voert de synchronisatie uit. Met behulp van een parameter kan worden aangegeven welke datastreams gekoppeld zijn aan welke audiostreams. De output van deze module zijn de gesynchroniseerde streams. Met behulp van een ingebouwde max/msp module kunnen deze streams worden weggeschreven naar een bestand.</a:t>
            </a:r>
            <a:endParaRPr lang="nl-BE" dirty="0"/>
          </a:p>
        </p:txBody>
      </p:sp>
      <p:sp>
        <p:nvSpPr>
          <p:cNvPr id="4" name="Slide Number Placeholder 3"/>
          <p:cNvSpPr>
            <a:spLocks noGrp="1"/>
          </p:cNvSpPr>
          <p:nvPr>
            <p:ph type="sldNum" sz="quarter" idx="10"/>
          </p:nvPr>
        </p:nvSpPr>
        <p:spPr/>
        <p:txBody>
          <a:bodyPr/>
          <a:lstStyle/>
          <a:p>
            <a:fld id="{6D258FC7-0201-4466-ADB5-A74DB40B06C0}" type="slidenum">
              <a:rPr lang="nl-BE" smtClean="0"/>
              <a:t>26</a:t>
            </a:fld>
            <a:endParaRPr lang="nl-BE"/>
          </a:p>
        </p:txBody>
      </p:sp>
    </p:spTree>
    <p:extLst>
      <p:ext uri="{BB962C8B-B14F-4D97-AF65-F5344CB8AC3E}">
        <p14:creationId xmlns:p14="http://schemas.microsoft.com/office/powerpoint/2010/main" val="42571757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In</a:t>
            </a:r>
            <a:r>
              <a:rPr lang="nl-BE" baseline="0" dirty="0" smtClean="0"/>
              <a:t> mijn onderzoek heb ik een nieuw systeem ontwikkeld dat het mogelijk maakt om zonder post-processing stap de data van verschillende sensoren te synchroniseren. Dit met behulp van opnames van het omgevingsgeluid.  De algoritmes zijn robuust genoeg om te kunnen omgaan met opnames van slechte kwaliteit. Ook zijn er geen fouten meer bij het verfijnen van de resultaten.</a:t>
            </a:r>
          </a:p>
          <a:p>
            <a:endParaRPr lang="nl-BE" baseline="0" dirty="0" smtClean="0"/>
          </a:p>
          <a:p>
            <a:r>
              <a:rPr lang="nl-BE" baseline="0" dirty="0" smtClean="0"/>
              <a:t>Het volledige synchronisatiesysteem is gebruiksvriendelijk genoeg om gebruikt te kunnen worden door musicologen. Dit door gebruik te maken van enkele Max/MSP modules.</a:t>
            </a:r>
          </a:p>
        </p:txBody>
      </p:sp>
      <p:sp>
        <p:nvSpPr>
          <p:cNvPr id="4" name="Slide Number Placeholder 3"/>
          <p:cNvSpPr>
            <a:spLocks noGrp="1"/>
          </p:cNvSpPr>
          <p:nvPr>
            <p:ph type="sldNum" sz="quarter" idx="10"/>
          </p:nvPr>
        </p:nvSpPr>
        <p:spPr/>
        <p:txBody>
          <a:bodyPr/>
          <a:lstStyle/>
          <a:p>
            <a:fld id="{6D258FC7-0201-4466-ADB5-A74DB40B06C0}" type="slidenum">
              <a:rPr lang="nl-BE" smtClean="0"/>
              <a:t>27</a:t>
            </a:fld>
            <a:endParaRPr lang="nl-BE"/>
          </a:p>
        </p:txBody>
      </p:sp>
    </p:spTree>
    <p:extLst>
      <p:ext uri="{BB962C8B-B14F-4D97-AF65-F5344CB8AC3E}">
        <p14:creationId xmlns:p14="http://schemas.microsoft.com/office/powerpoint/2010/main" val="31728110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In</a:t>
            </a:r>
            <a:r>
              <a:rPr lang="nl-BE" baseline="0" dirty="0" smtClean="0"/>
              <a:t> de inleiding van deze presentatie is vermeld dat soms ook videostreams gesynchroniseerd moeten kunnen worden. Dit is in het huidige systeem niet mogelijk. Het systeem kan enkel om met  data die kan worden omgezet in een Max/MSP signaal. Max/MSP bevat een uitbreiding voor het bewerken van realtime video, maar deze piste moet nog verder onderzocht worden.</a:t>
            </a:r>
          </a:p>
          <a:p>
            <a:endParaRPr lang="nl-BE" baseline="0" dirty="0" smtClean="0"/>
          </a:p>
          <a:p>
            <a:r>
              <a:rPr lang="nl-BE" baseline="0" dirty="0" smtClean="0"/>
              <a:t>In sommige IPEM experimenten wordt ook gebruik gemaakt van MIDI data. Deze data wordt nog niet rechstreeks ondersteund door de synchronisatie module maar kan wel eventueel worden omgezet naar een Max/MSP signaal.</a:t>
            </a:r>
            <a:endParaRPr lang="nl-BE" dirty="0"/>
          </a:p>
        </p:txBody>
      </p:sp>
      <p:sp>
        <p:nvSpPr>
          <p:cNvPr id="4" name="Slide Number Placeholder 3"/>
          <p:cNvSpPr>
            <a:spLocks noGrp="1"/>
          </p:cNvSpPr>
          <p:nvPr>
            <p:ph type="sldNum" sz="quarter" idx="10"/>
          </p:nvPr>
        </p:nvSpPr>
        <p:spPr/>
        <p:txBody>
          <a:bodyPr/>
          <a:lstStyle/>
          <a:p>
            <a:fld id="{6D258FC7-0201-4466-ADB5-A74DB40B06C0}" type="slidenum">
              <a:rPr lang="nl-BE" smtClean="0"/>
              <a:t>28</a:t>
            </a:fld>
            <a:endParaRPr lang="nl-BE"/>
          </a:p>
        </p:txBody>
      </p:sp>
    </p:spTree>
    <p:extLst>
      <p:ext uri="{BB962C8B-B14F-4D97-AF65-F5344CB8AC3E}">
        <p14:creationId xmlns:p14="http://schemas.microsoft.com/office/powerpoint/2010/main" val="13949517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Als</a:t>
            </a:r>
            <a:r>
              <a:rPr lang="nl-BE" baseline="0" dirty="0" smtClean="0"/>
              <a:t> er nog tijd over is volgt nu een demo’tje.</a:t>
            </a:r>
            <a:endParaRPr lang="nl-BE" dirty="0"/>
          </a:p>
        </p:txBody>
      </p:sp>
      <p:sp>
        <p:nvSpPr>
          <p:cNvPr id="4" name="Slide Number Placeholder 3"/>
          <p:cNvSpPr>
            <a:spLocks noGrp="1"/>
          </p:cNvSpPr>
          <p:nvPr>
            <p:ph type="sldNum" sz="quarter" idx="10"/>
          </p:nvPr>
        </p:nvSpPr>
        <p:spPr/>
        <p:txBody>
          <a:bodyPr/>
          <a:lstStyle/>
          <a:p>
            <a:fld id="{6D258FC7-0201-4466-ADB5-A74DB40B06C0}" type="slidenum">
              <a:rPr lang="nl-BE" smtClean="0"/>
              <a:t>29</a:t>
            </a:fld>
            <a:endParaRPr lang="nl-BE"/>
          </a:p>
        </p:txBody>
      </p:sp>
    </p:spTree>
    <p:extLst>
      <p:ext uri="{BB962C8B-B14F-4D97-AF65-F5344CB8AC3E}">
        <p14:creationId xmlns:p14="http://schemas.microsoft.com/office/powerpoint/2010/main" val="4029160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Een</a:t>
            </a:r>
            <a:r>
              <a:rPr lang="nl-BE" baseline="0" dirty="0" smtClean="0"/>
              <a:t> probleem bij deze experimente is dat elke sensor datastream een andere latency heeft. Om de data goed te kunnen analyseren moet deze data gesynchroniseerd worden. De oorzaak van de latency kan variëren, de gegevensoverdracht kan standaard al voor een bepaalde latency zorgen. Wanneer de sensoren via een onbetrouwbaar tussenkanaal verwerkt worden, zoals een microcontroller, kunnen samples gedropt worden of kan drift ontstaan. De reden waarom ik hier over een microcontroller praat zal straks duidelijk worden.</a:t>
            </a:r>
            <a:endParaRPr lang="nl-BE" dirty="0"/>
          </a:p>
        </p:txBody>
      </p:sp>
      <p:sp>
        <p:nvSpPr>
          <p:cNvPr id="4" name="Slide Number Placeholder 3"/>
          <p:cNvSpPr>
            <a:spLocks noGrp="1"/>
          </p:cNvSpPr>
          <p:nvPr>
            <p:ph type="sldNum" sz="quarter" idx="10"/>
          </p:nvPr>
        </p:nvSpPr>
        <p:spPr/>
        <p:txBody>
          <a:bodyPr/>
          <a:lstStyle/>
          <a:p>
            <a:fld id="{6D258FC7-0201-4466-ADB5-A74DB40B06C0}" type="slidenum">
              <a:rPr lang="nl-BE" smtClean="0"/>
              <a:t>3</a:t>
            </a:fld>
            <a:endParaRPr lang="nl-BE"/>
          </a:p>
        </p:txBody>
      </p:sp>
    </p:spTree>
    <p:extLst>
      <p:ext uri="{BB962C8B-B14F-4D97-AF65-F5344CB8AC3E}">
        <p14:creationId xmlns:p14="http://schemas.microsoft.com/office/powerpoint/2010/main" val="3257666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Bij het IPEM bestaat er al een methode om sensor</a:t>
            </a:r>
            <a:r>
              <a:rPr lang="nl-BE" baseline="0" dirty="0" smtClean="0"/>
              <a:t> datastreams te synchroniseren. Bij deze methode wordt elke datastream vergezelt van een opname van het omgevingsgeluid. Aangezien het omgevingsgeluid sterk op elkaar lijkt is het bepalen van de latency tussen die opnames véél gemakkelijker.  Het is wel een vereiste dat de latency van de sensor data gelijk is aan de latency van de opname.</a:t>
            </a:r>
            <a:endParaRPr lang="nl-BE" dirty="0"/>
          </a:p>
        </p:txBody>
      </p:sp>
      <p:sp>
        <p:nvSpPr>
          <p:cNvPr id="4" name="Slide Number Placeholder 3"/>
          <p:cNvSpPr>
            <a:spLocks noGrp="1"/>
          </p:cNvSpPr>
          <p:nvPr>
            <p:ph type="sldNum" sz="quarter" idx="10"/>
          </p:nvPr>
        </p:nvSpPr>
        <p:spPr/>
        <p:txBody>
          <a:bodyPr/>
          <a:lstStyle/>
          <a:p>
            <a:fld id="{6D258FC7-0201-4466-ADB5-A74DB40B06C0}" type="slidenum">
              <a:rPr lang="nl-BE" smtClean="0"/>
              <a:t>4</a:t>
            </a:fld>
            <a:endParaRPr lang="nl-BE"/>
          </a:p>
        </p:txBody>
      </p:sp>
    </p:spTree>
    <p:extLst>
      <p:ext uri="{BB962C8B-B14F-4D97-AF65-F5344CB8AC3E}">
        <p14:creationId xmlns:p14="http://schemas.microsoft.com/office/powerpoint/2010/main" val="636227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Een microcontroller</a:t>
            </a:r>
            <a:r>
              <a:rPr lang="nl-BE" baseline="0" dirty="0" smtClean="0"/>
              <a:t> die bij het IPEM zeer veel gebruikt is een Teensy. Het meest rechste component is een microfon, het middelste component is een lichtsensor. Beide componenten zijn aangesloten op dezelfde Teensy. De latency is hierdoor te verwaarlozen.</a:t>
            </a:r>
            <a:endParaRPr lang="nl-BE" dirty="0" smtClean="0"/>
          </a:p>
          <a:p>
            <a:r>
              <a:rPr lang="nl-BE" baseline="0" dirty="0" smtClean="0"/>
              <a:t>Een jammer gevolg is wel dat de audio van een dergelijke microfoon aangesloten op een microcontroller soms van zeer slechte kwaliteit is.</a:t>
            </a:r>
            <a:endParaRPr lang="nl-BE" dirty="0"/>
          </a:p>
        </p:txBody>
      </p:sp>
      <p:sp>
        <p:nvSpPr>
          <p:cNvPr id="4" name="Slide Number Placeholder 3"/>
          <p:cNvSpPr>
            <a:spLocks noGrp="1"/>
          </p:cNvSpPr>
          <p:nvPr>
            <p:ph type="sldNum" sz="quarter" idx="10"/>
          </p:nvPr>
        </p:nvSpPr>
        <p:spPr/>
        <p:txBody>
          <a:bodyPr/>
          <a:lstStyle/>
          <a:p>
            <a:fld id="{6D258FC7-0201-4466-ADB5-A74DB40B06C0}" type="slidenum">
              <a:rPr lang="nl-BE" smtClean="0"/>
              <a:t>5</a:t>
            </a:fld>
            <a:endParaRPr lang="nl-BE"/>
          </a:p>
        </p:txBody>
      </p:sp>
    </p:spTree>
    <p:extLst>
      <p:ext uri="{BB962C8B-B14F-4D97-AF65-F5344CB8AC3E}">
        <p14:creationId xmlns:p14="http://schemas.microsoft.com/office/powerpoint/2010/main" val="1517395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Het huidige systeem</a:t>
            </a:r>
            <a:r>
              <a:rPr lang="nl-BE" baseline="0" dirty="0" smtClean="0"/>
              <a:t> maakt gebruik van twee algoritmen: acoustic fingerprinting en kruiscovariantie. De volledige synchronisatie moet als post-processing operatie worden uitgevoerd. Dit wil zeggen dat de opnames en bijhorende datastreams handmatig, wel met behulp van een tool, gesynchroniseerd moeten worden. Bij grote experimenten kan dit erg tijdrovend zijn. Het huidige systeem levert soms ook onnauwkeurige resultaten.</a:t>
            </a:r>
            <a:endParaRPr lang="nl-BE" dirty="0"/>
          </a:p>
        </p:txBody>
      </p:sp>
      <p:sp>
        <p:nvSpPr>
          <p:cNvPr id="4" name="Slide Number Placeholder 3"/>
          <p:cNvSpPr>
            <a:spLocks noGrp="1"/>
          </p:cNvSpPr>
          <p:nvPr>
            <p:ph type="sldNum" sz="quarter" idx="10"/>
          </p:nvPr>
        </p:nvSpPr>
        <p:spPr/>
        <p:txBody>
          <a:bodyPr/>
          <a:lstStyle/>
          <a:p>
            <a:fld id="{6D258FC7-0201-4466-ADB5-A74DB40B06C0}" type="slidenum">
              <a:rPr lang="nl-BE" smtClean="0"/>
              <a:t>6</a:t>
            </a:fld>
            <a:endParaRPr lang="nl-BE"/>
          </a:p>
        </p:txBody>
      </p:sp>
    </p:spTree>
    <p:extLst>
      <p:ext uri="{BB962C8B-B14F-4D97-AF65-F5344CB8AC3E}">
        <p14:creationId xmlns:p14="http://schemas.microsoft.com/office/powerpoint/2010/main" val="3347135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Dit is de</a:t>
            </a:r>
            <a:r>
              <a:rPr lang="nl-BE" baseline="0" dirty="0" smtClean="0"/>
              <a:t> gebruikersinterface van het huidge systeem. Een drag &amp; drop interface waarin de audiobestanden gesleept kunnen worden. Het is duidelijk dat dit enkel mogelijk is na het uitvoeren van het experiment.</a:t>
            </a:r>
            <a:endParaRPr lang="nl-BE" dirty="0"/>
          </a:p>
        </p:txBody>
      </p:sp>
      <p:sp>
        <p:nvSpPr>
          <p:cNvPr id="4" name="Slide Number Placeholder 3"/>
          <p:cNvSpPr>
            <a:spLocks noGrp="1"/>
          </p:cNvSpPr>
          <p:nvPr>
            <p:ph type="sldNum" sz="quarter" idx="10"/>
          </p:nvPr>
        </p:nvSpPr>
        <p:spPr/>
        <p:txBody>
          <a:bodyPr/>
          <a:lstStyle/>
          <a:p>
            <a:fld id="{6D258FC7-0201-4466-ADB5-A74DB40B06C0}" type="slidenum">
              <a:rPr lang="nl-BE" smtClean="0"/>
              <a:t>7</a:t>
            </a:fld>
            <a:endParaRPr lang="nl-BE"/>
          </a:p>
        </p:txBody>
      </p:sp>
    </p:spTree>
    <p:extLst>
      <p:ext uri="{BB962C8B-B14F-4D97-AF65-F5344CB8AC3E}">
        <p14:creationId xmlns:p14="http://schemas.microsoft.com/office/powerpoint/2010/main" val="4262713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De</a:t>
            </a:r>
            <a:r>
              <a:rPr lang="nl-BE" baseline="0" dirty="0" smtClean="0"/>
              <a:t> opdracht die ik heb gekregen voor mijn masterproef is het ontwikkelen van een systeem dat de post processing stap overbodig maakt. De gesynchroniseerde data moet onmiddelijk beschikbaar zijn na het experiment. Ook is het gewenst dat wijzigingen van de latency gedetecteerd kunnen worden. Verder moet het systeem nauwkeurig, performant en gebruiksvriendelijk zijn.</a:t>
            </a:r>
            <a:endParaRPr lang="nl-BE" dirty="0"/>
          </a:p>
        </p:txBody>
      </p:sp>
      <p:sp>
        <p:nvSpPr>
          <p:cNvPr id="4" name="Slide Number Placeholder 3"/>
          <p:cNvSpPr>
            <a:spLocks noGrp="1"/>
          </p:cNvSpPr>
          <p:nvPr>
            <p:ph type="sldNum" sz="quarter" idx="10"/>
          </p:nvPr>
        </p:nvSpPr>
        <p:spPr/>
        <p:txBody>
          <a:bodyPr/>
          <a:lstStyle/>
          <a:p>
            <a:fld id="{6D258FC7-0201-4466-ADB5-A74DB40B06C0}" type="slidenum">
              <a:rPr lang="nl-BE" smtClean="0"/>
              <a:t>8</a:t>
            </a:fld>
            <a:endParaRPr lang="nl-BE"/>
          </a:p>
        </p:txBody>
      </p:sp>
    </p:spTree>
    <p:extLst>
      <p:ext uri="{BB962C8B-B14F-4D97-AF65-F5344CB8AC3E}">
        <p14:creationId xmlns:p14="http://schemas.microsoft.com/office/powerpoint/2010/main" val="3564344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baseline="0" dirty="0" smtClean="0"/>
              <a:t>Verschillende testen hebben uitgewezen dat de algoritmen die in het huidige systeem gebruikt worden mits enkele wijzigingen en optimalisaties ook bruikbaar zijn in het realtime systeem.</a:t>
            </a:r>
          </a:p>
          <a:p>
            <a:endParaRPr lang="nl-BE" dirty="0"/>
          </a:p>
        </p:txBody>
      </p:sp>
      <p:sp>
        <p:nvSpPr>
          <p:cNvPr id="4" name="Slide Number Placeholder 3"/>
          <p:cNvSpPr>
            <a:spLocks noGrp="1"/>
          </p:cNvSpPr>
          <p:nvPr>
            <p:ph type="sldNum" sz="quarter" idx="10"/>
          </p:nvPr>
        </p:nvSpPr>
        <p:spPr/>
        <p:txBody>
          <a:bodyPr/>
          <a:lstStyle/>
          <a:p>
            <a:fld id="{6D258FC7-0201-4466-ADB5-A74DB40B06C0}" type="slidenum">
              <a:rPr lang="nl-BE" smtClean="0"/>
              <a:t>9</a:t>
            </a:fld>
            <a:endParaRPr lang="nl-BE"/>
          </a:p>
        </p:txBody>
      </p:sp>
    </p:spTree>
    <p:extLst>
      <p:ext uri="{BB962C8B-B14F-4D97-AF65-F5344CB8AC3E}">
        <p14:creationId xmlns:p14="http://schemas.microsoft.com/office/powerpoint/2010/main" val="3897514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A609A24-BD5E-4264-BF07-09401F4D73BD}" type="datetime1">
              <a:rPr lang="nl-BE" smtClean="0"/>
              <a:t>22/06/2016</a:t>
            </a:fld>
            <a:endParaRPr lang="nl-BE" dirty="0"/>
          </a:p>
        </p:txBody>
      </p:sp>
      <p:sp>
        <p:nvSpPr>
          <p:cNvPr id="5" name="Footer Placeholder 4"/>
          <p:cNvSpPr>
            <a:spLocks noGrp="1"/>
          </p:cNvSpPr>
          <p:nvPr>
            <p:ph type="ftr" sz="quarter" idx="11"/>
          </p:nvPr>
        </p:nvSpPr>
        <p:spPr/>
        <p:txBody>
          <a:bodyPr/>
          <a:lstStyle/>
          <a:p>
            <a:r>
              <a:rPr lang="nl-BE" smtClean="0"/>
              <a:t>Ward Van Assche</a:t>
            </a:r>
            <a:endParaRPr lang="nl-BE"/>
          </a:p>
        </p:txBody>
      </p:sp>
      <p:sp>
        <p:nvSpPr>
          <p:cNvPr id="6" name="Slide Number Placeholder 5"/>
          <p:cNvSpPr>
            <a:spLocks noGrp="1"/>
          </p:cNvSpPr>
          <p:nvPr>
            <p:ph type="sldNum" sz="quarter" idx="12"/>
          </p:nvPr>
        </p:nvSpPr>
        <p:spPr/>
        <p:txBody>
          <a:bodyPr/>
          <a:lstStyle/>
          <a:p>
            <a:fld id="{8F0D9BF3-09EC-4E86-BFE5-8C2BFDF0F787}" type="slidenum">
              <a:rPr lang="nl-BE" smtClean="0"/>
              <a:t>‹#›</a:t>
            </a:fld>
            <a:endParaRPr lang="nl-BE"/>
          </a:p>
        </p:txBody>
      </p:sp>
    </p:spTree>
    <p:extLst>
      <p:ext uri="{BB962C8B-B14F-4D97-AF65-F5344CB8AC3E}">
        <p14:creationId xmlns:p14="http://schemas.microsoft.com/office/powerpoint/2010/main" val="30455986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13D747-46AD-4735-9CED-B904637F605C}" type="datetime1">
              <a:rPr lang="nl-BE" smtClean="0"/>
              <a:t>22/06/2016</a:t>
            </a:fld>
            <a:endParaRPr lang="nl-BE"/>
          </a:p>
        </p:txBody>
      </p:sp>
      <p:sp>
        <p:nvSpPr>
          <p:cNvPr id="5" name="Footer Placeholder 4"/>
          <p:cNvSpPr>
            <a:spLocks noGrp="1"/>
          </p:cNvSpPr>
          <p:nvPr>
            <p:ph type="ftr" sz="quarter" idx="11"/>
          </p:nvPr>
        </p:nvSpPr>
        <p:spPr/>
        <p:txBody>
          <a:bodyPr/>
          <a:lstStyle/>
          <a:p>
            <a:r>
              <a:rPr lang="nl-BE" smtClean="0"/>
              <a:t>Ward Van Assche</a:t>
            </a:r>
            <a:endParaRPr lang="nl-BE"/>
          </a:p>
        </p:txBody>
      </p:sp>
      <p:sp>
        <p:nvSpPr>
          <p:cNvPr id="6" name="Slide Number Placeholder 5"/>
          <p:cNvSpPr>
            <a:spLocks noGrp="1"/>
          </p:cNvSpPr>
          <p:nvPr>
            <p:ph type="sldNum" sz="quarter" idx="12"/>
          </p:nvPr>
        </p:nvSpPr>
        <p:spPr/>
        <p:txBody>
          <a:bodyPr/>
          <a:lstStyle/>
          <a:p>
            <a:fld id="{8F0D9BF3-09EC-4E86-BFE5-8C2BFDF0F787}" type="slidenum">
              <a:rPr lang="nl-BE" smtClean="0"/>
              <a:t>‹#›</a:t>
            </a:fld>
            <a:endParaRPr lang="nl-BE"/>
          </a:p>
        </p:txBody>
      </p:sp>
    </p:spTree>
    <p:extLst>
      <p:ext uri="{BB962C8B-B14F-4D97-AF65-F5344CB8AC3E}">
        <p14:creationId xmlns:p14="http://schemas.microsoft.com/office/powerpoint/2010/main" val="2434675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89D0FD-BD31-474D-8D83-2DF4D7808FDA}" type="datetime1">
              <a:rPr lang="nl-BE" smtClean="0"/>
              <a:t>22/06/2016</a:t>
            </a:fld>
            <a:endParaRPr lang="nl-BE"/>
          </a:p>
        </p:txBody>
      </p:sp>
      <p:sp>
        <p:nvSpPr>
          <p:cNvPr id="5" name="Footer Placeholder 4"/>
          <p:cNvSpPr>
            <a:spLocks noGrp="1"/>
          </p:cNvSpPr>
          <p:nvPr>
            <p:ph type="ftr" sz="quarter" idx="11"/>
          </p:nvPr>
        </p:nvSpPr>
        <p:spPr/>
        <p:txBody>
          <a:bodyPr/>
          <a:lstStyle/>
          <a:p>
            <a:r>
              <a:rPr lang="nl-BE" smtClean="0"/>
              <a:t>Ward Van Assche</a:t>
            </a:r>
            <a:endParaRPr lang="nl-BE"/>
          </a:p>
        </p:txBody>
      </p:sp>
      <p:sp>
        <p:nvSpPr>
          <p:cNvPr id="6" name="Slide Number Placeholder 5"/>
          <p:cNvSpPr>
            <a:spLocks noGrp="1"/>
          </p:cNvSpPr>
          <p:nvPr>
            <p:ph type="sldNum" sz="quarter" idx="12"/>
          </p:nvPr>
        </p:nvSpPr>
        <p:spPr/>
        <p:txBody>
          <a:bodyPr/>
          <a:lstStyle/>
          <a:p>
            <a:fld id="{8F0D9BF3-09EC-4E86-BFE5-8C2BFDF0F787}" type="slidenum">
              <a:rPr lang="nl-BE" smtClean="0"/>
              <a:t>‹#›</a:t>
            </a:fld>
            <a:endParaRPr lang="nl-BE"/>
          </a:p>
        </p:txBody>
      </p:sp>
    </p:spTree>
    <p:extLst>
      <p:ext uri="{BB962C8B-B14F-4D97-AF65-F5344CB8AC3E}">
        <p14:creationId xmlns:p14="http://schemas.microsoft.com/office/powerpoint/2010/main" val="1025891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87156"/>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628650" y="1571223"/>
            <a:ext cx="7886700" cy="4605740"/>
          </a:xfrm>
        </p:spPr>
        <p:txBody>
          <a:bodyPr/>
          <a:lstStyle>
            <a:lvl2pPr>
              <a:defRPr sz="2000"/>
            </a:lvl2pPr>
            <a:lvl3pPr>
              <a:defRPr sz="1800"/>
            </a:lvl3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A18391E-300A-475E-896A-B679725501F5}" type="datetime1">
              <a:rPr lang="nl-BE" smtClean="0"/>
              <a:t>22/06/2016</a:t>
            </a:fld>
            <a:endParaRPr lang="nl-BE"/>
          </a:p>
        </p:txBody>
      </p:sp>
      <p:sp>
        <p:nvSpPr>
          <p:cNvPr id="5" name="Footer Placeholder 4"/>
          <p:cNvSpPr>
            <a:spLocks noGrp="1"/>
          </p:cNvSpPr>
          <p:nvPr>
            <p:ph type="ftr" sz="quarter" idx="11"/>
          </p:nvPr>
        </p:nvSpPr>
        <p:spPr/>
        <p:txBody>
          <a:bodyPr/>
          <a:lstStyle/>
          <a:p>
            <a:r>
              <a:rPr lang="nl-BE" smtClean="0"/>
              <a:t>Ward Van Assche</a:t>
            </a:r>
            <a:endParaRPr lang="nl-BE" dirty="0"/>
          </a:p>
        </p:txBody>
      </p:sp>
      <p:sp>
        <p:nvSpPr>
          <p:cNvPr id="6" name="Slide Number Placeholder 5"/>
          <p:cNvSpPr>
            <a:spLocks noGrp="1"/>
          </p:cNvSpPr>
          <p:nvPr>
            <p:ph type="sldNum" sz="quarter" idx="12"/>
          </p:nvPr>
        </p:nvSpPr>
        <p:spPr/>
        <p:txBody>
          <a:bodyPr/>
          <a:lstStyle/>
          <a:p>
            <a:fld id="{8F0D9BF3-09EC-4E86-BFE5-8C2BFDF0F787}" type="slidenum">
              <a:rPr lang="nl-BE" smtClean="0"/>
              <a:t>‹#›</a:t>
            </a:fld>
            <a:endParaRPr lang="nl-BE" dirty="0"/>
          </a:p>
        </p:txBody>
      </p:sp>
    </p:spTree>
    <p:extLst>
      <p:ext uri="{BB962C8B-B14F-4D97-AF65-F5344CB8AC3E}">
        <p14:creationId xmlns:p14="http://schemas.microsoft.com/office/powerpoint/2010/main" val="28125509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3C6A1FB-539C-41DB-8E20-D2A02D1C12D4}" type="datetime1">
              <a:rPr lang="nl-BE" smtClean="0"/>
              <a:t>22/06/2016</a:t>
            </a:fld>
            <a:endParaRPr lang="nl-BE"/>
          </a:p>
        </p:txBody>
      </p:sp>
      <p:sp>
        <p:nvSpPr>
          <p:cNvPr id="5" name="Footer Placeholder 4"/>
          <p:cNvSpPr>
            <a:spLocks noGrp="1"/>
          </p:cNvSpPr>
          <p:nvPr>
            <p:ph type="ftr" sz="quarter" idx="11"/>
          </p:nvPr>
        </p:nvSpPr>
        <p:spPr/>
        <p:txBody>
          <a:bodyPr/>
          <a:lstStyle/>
          <a:p>
            <a:r>
              <a:rPr lang="nl-BE" smtClean="0"/>
              <a:t>Ward Van Assche</a:t>
            </a:r>
            <a:endParaRPr lang="nl-BE"/>
          </a:p>
        </p:txBody>
      </p:sp>
      <p:sp>
        <p:nvSpPr>
          <p:cNvPr id="6" name="Slide Number Placeholder 5"/>
          <p:cNvSpPr>
            <a:spLocks noGrp="1"/>
          </p:cNvSpPr>
          <p:nvPr>
            <p:ph type="sldNum" sz="quarter" idx="12"/>
          </p:nvPr>
        </p:nvSpPr>
        <p:spPr/>
        <p:txBody>
          <a:bodyPr/>
          <a:lstStyle/>
          <a:p>
            <a:fld id="{8F0D9BF3-09EC-4E86-BFE5-8C2BFDF0F787}" type="slidenum">
              <a:rPr lang="nl-BE" smtClean="0"/>
              <a:t>‹#›</a:t>
            </a:fld>
            <a:endParaRPr lang="nl-BE"/>
          </a:p>
        </p:txBody>
      </p:sp>
    </p:spTree>
    <p:extLst>
      <p:ext uri="{BB962C8B-B14F-4D97-AF65-F5344CB8AC3E}">
        <p14:creationId xmlns:p14="http://schemas.microsoft.com/office/powerpoint/2010/main" val="15894177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7D8B97A-3667-4877-9F4E-8B5C2455DFAD}" type="datetime1">
              <a:rPr lang="nl-BE" smtClean="0"/>
              <a:t>22/06/2016</a:t>
            </a:fld>
            <a:endParaRPr lang="nl-BE"/>
          </a:p>
        </p:txBody>
      </p:sp>
      <p:sp>
        <p:nvSpPr>
          <p:cNvPr id="6" name="Footer Placeholder 5"/>
          <p:cNvSpPr>
            <a:spLocks noGrp="1"/>
          </p:cNvSpPr>
          <p:nvPr>
            <p:ph type="ftr" sz="quarter" idx="11"/>
          </p:nvPr>
        </p:nvSpPr>
        <p:spPr/>
        <p:txBody>
          <a:bodyPr/>
          <a:lstStyle/>
          <a:p>
            <a:r>
              <a:rPr lang="nl-BE" smtClean="0"/>
              <a:t>Ward Van Assche</a:t>
            </a:r>
            <a:endParaRPr lang="nl-BE"/>
          </a:p>
        </p:txBody>
      </p:sp>
      <p:sp>
        <p:nvSpPr>
          <p:cNvPr id="7" name="Slide Number Placeholder 6"/>
          <p:cNvSpPr>
            <a:spLocks noGrp="1"/>
          </p:cNvSpPr>
          <p:nvPr>
            <p:ph type="sldNum" sz="quarter" idx="12"/>
          </p:nvPr>
        </p:nvSpPr>
        <p:spPr/>
        <p:txBody>
          <a:bodyPr/>
          <a:lstStyle/>
          <a:p>
            <a:fld id="{8F0D9BF3-09EC-4E86-BFE5-8C2BFDF0F787}" type="slidenum">
              <a:rPr lang="nl-BE" smtClean="0"/>
              <a:t>‹#›</a:t>
            </a:fld>
            <a:endParaRPr lang="nl-BE"/>
          </a:p>
        </p:txBody>
      </p:sp>
    </p:spTree>
    <p:extLst>
      <p:ext uri="{BB962C8B-B14F-4D97-AF65-F5344CB8AC3E}">
        <p14:creationId xmlns:p14="http://schemas.microsoft.com/office/powerpoint/2010/main" val="280313966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2D1CEFB-B33C-4845-A4A0-1531DBF47E3C}" type="datetime1">
              <a:rPr lang="nl-BE" smtClean="0"/>
              <a:t>22/06/2016</a:t>
            </a:fld>
            <a:endParaRPr lang="nl-BE"/>
          </a:p>
        </p:txBody>
      </p:sp>
      <p:sp>
        <p:nvSpPr>
          <p:cNvPr id="8" name="Footer Placeholder 7"/>
          <p:cNvSpPr>
            <a:spLocks noGrp="1"/>
          </p:cNvSpPr>
          <p:nvPr>
            <p:ph type="ftr" sz="quarter" idx="11"/>
          </p:nvPr>
        </p:nvSpPr>
        <p:spPr/>
        <p:txBody>
          <a:bodyPr/>
          <a:lstStyle/>
          <a:p>
            <a:r>
              <a:rPr lang="nl-BE" smtClean="0"/>
              <a:t>Ward Van Assche</a:t>
            </a:r>
            <a:endParaRPr lang="nl-BE"/>
          </a:p>
        </p:txBody>
      </p:sp>
      <p:sp>
        <p:nvSpPr>
          <p:cNvPr id="9" name="Slide Number Placeholder 8"/>
          <p:cNvSpPr>
            <a:spLocks noGrp="1"/>
          </p:cNvSpPr>
          <p:nvPr>
            <p:ph type="sldNum" sz="quarter" idx="12"/>
          </p:nvPr>
        </p:nvSpPr>
        <p:spPr/>
        <p:txBody>
          <a:bodyPr/>
          <a:lstStyle/>
          <a:p>
            <a:fld id="{8F0D9BF3-09EC-4E86-BFE5-8C2BFDF0F787}" type="slidenum">
              <a:rPr lang="nl-BE" smtClean="0"/>
              <a:t>‹#›</a:t>
            </a:fld>
            <a:endParaRPr lang="nl-BE"/>
          </a:p>
        </p:txBody>
      </p:sp>
    </p:spTree>
    <p:extLst>
      <p:ext uri="{BB962C8B-B14F-4D97-AF65-F5344CB8AC3E}">
        <p14:creationId xmlns:p14="http://schemas.microsoft.com/office/powerpoint/2010/main" val="1115783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E33A3C1-4042-4630-BEB8-157147591A98}" type="datetime1">
              <a:rPr lang="nl-BE" smtClean="0"/>
              <a:t>22/06/2016</a:t>
            </a:fld>
            <a:endParaRPr lang="nl-BE"/>
          </a:p>
        </p:txBody>
      </p:sp>
      <p:sp>
        <p:nvSpPr>
          <p:cNvPr id="4" name="Footer Placeholder 3"/>
          <p:cNvSpPr>
            <a:spLocks noGrp="1"/>
          </p:cNvSpPr>
          <p:nvPr>
            <p:ph type="ftr" sz="quarter" idx="11"/>
          </p:nvPr>
        </p:nvSpPr>
        <p:spPr/>
        <p:txBody>
          <a:bodyPr/>
          <a:lstStyle/>
          <a:p>
            <a:r>
              <a:rPr lang="nl-BE" smtClean="0"/>
              <a:t>Ward Van Assche</a:t>
            </a:r>
            <a:endParaRPr lang="nl-BE"/>
          </a:p>
        </p:txBody>
      </p:sp>
      <p:sp>
        <p:nvSpPr>
          <p:cNvPr id="5" name="Slide Number Placeholder 4"/>
          <p:cNvSpPr>
            <a:spLocks noGrp="1"/>
          </p:cNvSpPr>
          <p:nvPr>
            <p:ph type="sldNum" sz="quarter" idx="12"/>
          </p:nvPr>
        </p:nvSpPr>
        <p:spPr/>
        <p:txBody>
          <a:bodyPr/>
          <a:lstStyle/>
          <a:p>
            <a:fld id="{8F0D9BF3-09EC-4E86-BFE5-8C2BFDF0F787}" type="slidenum">
              <a:rPr lang="nl-BE" smtClean="0"/>
              <a:t>‹#›</a:t>
            </a:fld>
            <a:endParaRPr lang="nl-BE"/>
          </a:p>
        </p:txBody>
      </p:sp>
    </p:spTree>
    <p:extLst>
      <p:ext uri="{BB962C8B-B14F-4D97-AF65-F5344CB8AC3E}">
        <p14:creationId xmlns:p14="http://schemas.microsoft.com/office/powerpoint/2010/main" val="1777858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4C45B7-D84F-4A6A-92AF-0567A1962BEE}" type="datetime1">
              <a:rPr lang="nl-BE" smtClean="0"/>
              <a:t>22/06/2016</a:t>
            </a:fld>
            <a:endParaRPr lang="nl-BE"/>
          </a:p>
        </p:txBody>
      </p:sp>
      <p:sp>
        <p:nvSpPr>
          <p:cNvPr id="3" name="Footer Placeholder 2"/>
          <p:cNvSpPr>
            <a:spLocks noGrp="1"/>
          </p:cNvSpPr>
          <p:nvPr>
            <p:ph type="ftr" sz="quarter" idx="11"/>
          </p:nvPr>
        </p:nvSpPr>
        <p:spPr/>
        <p:txBody>
          <a:bodyPr/>
          <a:lstStyle/>
          <a:p>
            <a:r>
              <a:rPr lang="nl-BE" smtClean="0"/>
              <a:t>Ward Van Assche</a:t>
            </a:r>
            <a:endParaRPr lang="nl-BE"/>
          </a:p>
        </p:txBody>
      </p:sp>
      <p:sp>
        <p:nvSpPr>
          <p:cNvPr id="4" name="Slide Number Placeholder 3"/>
          <p:cNvSpPr>
            <a:spLocks noGrp="1"/>
          </p:cNvSpPr>
          <p:nvPr>
            <p:ph type="sldNum" sz="quarter" idx="12"/>
          </p:nvPr>
        </p:nvSpPr>
        <p:spPr/>
        <p:txBody>
          <a:bodyPr/>
          <a:lstStyle/>
          <a:p>
            <a:fld id="{8F0D9BF3-09EC-4E86-BFE5-8C2BFDF0F787}" type="slidenum">
              <a:rPr lang="nl-BE" smtClean="0"/>
              <a:t>‹#›</a:t>
            </a:fld>
            <a:endParaRPr lang="nl-BE"/>
          </a:p>
        </p:txBody>
      </p:sp>
    </p:spTree>
    <p:extLst>
      <p:ext uri="{BB962C8B-B14F-4D97-AF65-F5344CB8AC3E}">
        <p14:creationId xmlns:p14="http://schemas.microsoft.com/office/powerpoint/2010/main" val="3757571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EA4AE07-5666-4598-8C8A-59AE6213E67B}" type="datetime1">
              <a:rPr lang="nl-BE" smtClean="0"/>
              <a:t>22/06/2016</a:t>
            </a:fld>
            <a:endParaRPr lang="nl-BE"/>
          </a:p>
        </p:txBody>
      </p:sp>
      <p:sp>
        <p:nvSpPr>
          <p:cNvPr id="6" name="Footer Placeholder 5"/>
          <p:cNvSpPr>
            <a:spLocks noGrp="1"/>
          </p:cNvSpPr>
          <p:nvPr>
            <p:ph type="ftr" sz="quarter" idx="11"/>
          </p:nvPr>
        </p:nvSpPr>
        <p:spPr/>
        <p:txBody>
          <a:bodyPr/>
          <a:lstStyle/>
          <a:p>
            <a:r>
              <a:rPr lang="nl-BE" smtClean="0"/>
              <a:t>Ward Van Assche</a:t>
            </a:r>
            <a:endParaRPr lang="nl-BE"/>
          </a:p>
        </p:txBody>
      </p:sp>
      <p:sp>
        <p:nvSpPr>
          <p:cNvPr id="7" name="Slide Number Placeholder 6"/>
          <p:cNvSpPr>
            <a:spLocks noGrp="1"/>
          </p:cNvSpPr>
          <p:nvPr>
            <p:ph type="sldNum" sz="quarter" idx="12"/>
          </p:nvPr>
        </p:nvSpPr>
        <p:spPr/>
        <p:txBody>
          <a:bodyPr/>
          <a:lstStyle/>
          <a:p>
            <a:fld id="{8F0D9BF3-09EC-4E86-BFE5-8C2BFDF0F787}" type="slidenum">
              <a:rPr lang="nl-BE" smtClean="0"/>
              <a:t>‹#›</a:t>
            </a:fld>
            <a:endParaRPr lang="nl-BE"/>
          </a:p>
        </p:txBody>
      </p:sp>
    </p:spTree>
    <p:extLst>
      <p:ext uri="{BB962C8B-B14F-4D97-AF65-F5344CB8AC3E}">
        <p14:creationId xmlns:p14="http://schemas.microsoft.com/office/powerpoint/2010/main" val="441569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C4110E9-AC1C-4142-A1BC-7943D31B29FC}" type="datetime1">
              <a:rPr lang="nl-BE" smtClean="0"/>
              <a:t>22/06/2016</a:t>
            </a:fld>
            <a:endParaRPr lang="nl-BE"/>
          </a:p>
        </p:txBody>
      </p:sp>
      <p:sp>
        <p:nvSpPr>
          <p:cNvPr id="6" name="Footer Placeholder 5"/>
          <p:cNvSpPr>
            <a:spLocks noGrp="1"/>
          </p:cNvSpPr>
          <p:nvPr>
            <p:ph type="ftr" sz="quarter" idx="11"/>
          </p:nvPr>
        </p:nvSpPr>
        <p:spPr/>
        <p:txBody>
          <a:bodyPr/>
          <a:lstStyle/>
          <a:p>
            <a:r>
              <a:rPr lang="nl-BE" smtClean="0"/>
              <a:t>Ward Van Assche</a:t>
            </a:r>
            <a:endParaRPr lang="nl-BE"/>
          </a:p>
        </p:txBody>
      </p:sp>
      <p:sp>
        <p:nvSpPr>
          <p:cNvPr id="7" name="Slide Number Placeholder 6"/>
          <p:cNvSpPr>
            <a:spLocks noGrp="1"/>
          </p:cNvSpPr>
          <p:nvPr>
            <p:ph type="sldNum" sz="quarter" idx="12"/>
          </p:nvPr>
        </p:nvSpPr>
        <p:spPr/>
        <p:txBody>
          <a:bodyPr/>
          <a:lstStyle/>
          <a:p>
            <a:fld id="{8F0D9BF3-09EC-4E86-BFE5-8C2BFDF0F787}" type="slidenum">
              <a:rPr lang="nl-BE" smtClean="0"/>
              <a:t>‹#›</a:t>
            </a:fld>
            <a:endParaRPr lang="nl-BE"/>
          </a:p>
        </p:txBody>
      </p:sp>
    </p:spTree>
    <p:extLst>
      <p:ext uri="{BB962C8B-B14F-4D97-AF65-F5344CB8AC3E}">
        <p14:creationId xmlns:p14="http://schemas.microsoft.com/office/powerpoint/2010/main" val="866014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31E04-626F-404F-94BC-AAB414E51BD1}" type="datetime1">
              <a:rPr lang="nl-BE" smtClean="0"/>
              <a:t>22/06/2016</a:t>
            </a:fld>
            <a:endParaRPr lang="nl-BE"/>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nl-BE" smtClean="0"/>
              <a:t>Ward Van Assche</a:t>
            </a:r>
            <a:endParaRPr lang="nl-BE"/>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solidFill>
              </a:defRPr>
            </a:lvl1pPr>
          </a:lstStyle>
          <a:p>
            <a:fld id="{8F0D9BF3-09EC-4E86-BFE5-8C2BFDF0F787}" type="slidenum">
              <a:rPr lang="nl-BE" smtClean="0"/>
              <a:pPr/>
              <a:t>‹#›</a:t>
            </a:fld>
            <a:endParaRPr lang="nl-BE" dirty="0"/>
          </a:p>
        </p:txBody>
      </p:sp>
      <p:pic>
        <p:nvPicPr>
          <p:cNvPr id="7" name="Picture 4" descr="http://www.huisstijl.ugent.be/elementen/logo/basic/log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285750" y="5871143"/>
            <a:ext cx="1060450" cy="750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0815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55175"/>
            <a:ext cx="9144000" cy="2100263"/>
          </a:xfrm>
        </p:spPr>
        <p:txBody>
          <a:bodyPr>
            <a:normAutofit/>
          </a:bodyPr>
          <a:lstStyle/>
          <a:p>
            <a:r>
              <a:rPr lang="nl-BE" sz="4800" dirty="0" smtClean="0"/>
              <a:t>Masterproef: </a:t>
            </a:r>
            <a:r>
              <a:rPr lang="nl-BE" sz="4800" b="1" dirty="0" smtClean="0"/>
              <a:t>Realtime signaal synchronisatie met acoustic fingerprinting</a:t>
            </a:r>
            <a:endParaRPr lang="nl-BE" sz="4800" b="1" dirty="0"/>
          </a:p>
        </p:txBody>
      </p:sp>
      <p:sp>
        <p:nvSpPr>
          <p:cNvPr id="3" name="Subtitle 2"/>
          <p:cNvSpPr>
            <a:spLocks noGrp="1"/>
          </p:cNvSpPr>
          <p:nvPr>
            <p:ph type="subTitle" idx="1"/>
          </p:nvPr>
        </p:nvSpPr>
        <p:spPr>
          <a:xfrm>
            <a:off x="0" y="4536977"/>
            <a:ext cx="9144000" cy="1655762"/>
          </a:xfrm>
        </p:spPr>
        <p:txBody>
          <a:bodyPr/>
          <a:lstStyle/>
          <a:p>
            <a:r>
              <a:rPr lang="nl-BE" b="1" dirty="0" smtClean="0"/>
              <a:t>Student</a:t>
            </a:r>
            <a:r>
              <a:rPr lang="nl-BE" dirty="0" smtClean="0"/>
              <a:t>: Ward Van Assche</a:t>
            </a:r>
          </a:p>
          <a:p>
            <a:r>
              <a:rPr lang="nl-BE" b="1" dirty="0" smtClean="0"/>
              <a:t>Promotoren</a:t>
            </a:r>
            <a:r>
              <a:rPr lang="nl-BE" dirty="0" smtClean="0"/>
              <a:t>: dr. </a:t>
            </a:r>
            <a:r>
              <a:rPr lang="nl-BE" dirty="0"/>
              <a:t>Marleen </a:t>
            </a:r>
            <a:r>
              <a:rPr lang="nl-BE" dirty="0" smtClean="0"/>
              <a:t>Denert, Joren Six</a:t>
            </a:r>
          </a:p>
          <a:p>
            <a:r>
              <a:rPr lang="nl-BE" dirty="0" smtClean="0"/>
              <a:t>23-04-2016</a:t>
            </a:r>
            <a:endParaRPr lang="nl-BE" dirty="0"/>
          </a:p>
        </p:txBody>
      </p:sp>
    </p:spTree>
    <p:extLst>
      <p:ext uri="{BB962C8B-B14F-4D97-AF65-F5344CB8AC3E}">
        <p14:creationId xmlns:p14="http://schemas.microsoft.com/office/powerpoint/2010/main" val="24003768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Acoustic fingerprinting [1]</a:t>
            </a:r>
            <a:endParaRPr lang="nl-BE" dirty="0"/>
          </a:p>
        </p:txBody>
      </p:sp>
      <p:sp>
        <p:nvSpPr>
          <p:cNvPr id="3" name="Content Placeholder 2"/>
          <p:cNvSpPr>
            <a:spLocks noGrp="1"/>
          </p:cNvSpPr>
          <p:nvPr>
            <p:ph idx="1"/>
          </p:nvPr>
        </p:nvSpPr>
        <p:spPr/>
        <p:txBody>
          <a:bodyPr/>
          <a:lstStyle/>
          <a:p>
            <a:r>
              <a:rPr lang="nl-BE" dirty="0" smtClean="0"/>
              <a:t>Werking: zie thesis </a:t>
            </a:r>
            <a:r>
              <a:rPr lang="nl-BE" dirty="0"/>
              <a:t>of [1]</a:t>
            </a:r>
            <a:endParaRPr lang="nl-BE" dirty="0" smtClean="0"/>
          </a:p>
          <a:p>
            <a:r>
              <a:rPr lang="nl-BE" dirty="0" smtClean="0"/>
              <a:t>Voordelen: </a:t>
            </a:r>
          </a:p>
          <a:p>
            <a:pPr lvl="1"/>
            <a:r>
              <a:rPr lang="nl-BE" sz="2800" dirty="0" smtClean="0"/>
              <a:t>Snel</a:t>
            </a:r>
          </a:p>
          <a:p>
            <a:pPr lvl="1"/>
            <a:r>
              <a:rPr lang="nl-BE" sz="2800" dirty="0" smtClean="0"/>
              <a:t>Robuust</a:t>
            </a:r>
          </a:p>
          <a:p>
            <a:r>
              <a:rPr lang="nl-BE" dirty="0" smtClean="0"/>
              <a:t>Nadelen:</a:t>
            </a:r>
          </a:p>
          <a:p>
            <a:pPr lvl="1"/>
            <a:r>
              <a:rPr lang="nl-BE" sz="2800" dirty="0" smtClean="0"/>
              <a:t>Niet zo nauwkeurig (standaard 32ms)</a:t>
            </a:r>
          </a:p>
        </p:txBody>
      </p:sp>
      <p:sp>
        <p:nvSpPr>
          <p:cNvPr id="4" name="Slide Number Placeholder 3"/>
          <p:cNvSpPr>
            <a:spLocks noGrp="1"/>
          </p:cNvSpPr>
          <p:nvPr>
            <p:ph type="sldNum" sz="quarter" idx="12"/>
          </p:nvPr>
        </p:nvSpPr>
        <p:spPr/>
        <p:txBody>
          <a:bodyPr/>
          <a:lstStyle/>
          <a:p>
            <a:fld id="{8F0D9BF3-09EC-4E86-BFE5-8C2BFDF0F787}" type="slidenum">
              <a:rPr lang="nl-BE" smtClean="0"/>
              <a:t>10</a:t>
            </a:fld>
            <a:endParaRPr lang="nl-BE" dirty="0"/>
          </a:p>
        </p:txBody>
      </p:sp>
      <p:sp>
        <p:nvSpPr>
          <p:cNvPr id="5" name="Footer Placeholder 4"/>
          <p:cNvSpPr>
            <a:spLocks noGrp="1"/>
          </p:cNvSpPr>
          <p:nvPr>
            <p:ph type="ftr" sz="quarter" idx="11"/>
          </p:nvPr>
        </p:nvSpPr>
        <p:spPr/>
        <p:txBody>
          <a:bodyPr/>
          <a:lstStyle/>
          <a:p>
            <a:r>
              <a:rPr lang="nl-BE" smtClean="0"/>
              <a:t>Ward Van Assche</a:t>
            </a:r>
            <a:endParaRPr lang="nl-BE" dirty="0"/>
          </a:p>
        </p:txBody>
      </p:sp>
    </p:spTree>
    <p:extLst>
      <p:ext uri="{BB962C8B-B14F-4D97-AF65-F5344CB8AC3E}">
        <p14:creationId xmlns:p14="http://schemas.microsoft.com/office/powerpoint/2010/main" val="14572031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Kruiscovariantie [2]</a:t>
            </a:r>
            <a:endParaRPr lang="nl-BE" dirty="0"/>
          </a:p>
        </p:txBody>
      </p:sp>
      <p:sp>
        <p:nvSpPr>
          <p:cNvPr id="3" name="Content Placeholder 2"/>
          <p:cNvSpPr>
            <a:spLocks noGrp="1"/>
          </p:cNvSpPr>
          <p:nvPr>
            <p:ph idx="1"/>
          </p:nvPr>
        </p:nvSpPr>
        <p:spPr/>
        <p:txBody>
          <a:bodyPr/>
          <a:lstStyle/>
          <a:p>
            <a:r>
              <a:rPr lang="nl-BE" dirty="0" smtClean="0"/>
              <a:t>Berekent de gelijkenis tussen twee signalen</a:t>
            </a:r>
          </a:p>
          <a:p>
            <a:r>
              <a:rPr lang="nl-BE" dirty="0" smtClean="0"/>
              <a:t>Resultaat: </a:t>
            </a:r>
            <a:r>
              <a:rPr lang="nl-BE" b="1" dirty="0" smtClean="0"/>
              <a:t>één getal</a:t>
            </a:r>
            <a:r>
              <a:rPr lang="nl-BE" dirty="0" smtClean="0"/>
              <a:t>, hoe hoger het getal, hoe hoger de gelijkenis</a:t>
            </a:r>
          </a:p>
          <a:p>
            <a:r>
              <a:rPr lang="nl-BE" dirty="0" smtClean="0"/>
              <a:t>Latency bepalen: kruiscovariantie berekenen voor élke cyclische verschuiving</a:t>
            </a:r>
          </a:p>
          <a:p>
            <a:r>
              <a:rPr lang="nl-BE" dirty="0" smtClean="0"/>
              <a:t>Verschuiving met </a:t>
            </a:r>
            <a:r>
              <a:rPr lang="nl-BE" b="1" dirty="0" smtClean="0"/>
              <a:t>hoogste kruiscovariantie: bepaalt latency</a:t>
            </a:r>
          </a:p>
        </p:txBody>
      </p:sp>
      <p:sp>
        <p:nvSpPr>
          <p:cNvPr id="4" name="Slide Number Placeholder 3"/>
          <p:cNvSpPr>
            <a:spLocks noGrp="1"/>
          </p:cNvSpPr>
          <p:nvPr>
            <p:ph type="sldNum" sz="quarter" idx="12"/>
          </p:nvPr>
        </p:nvSpPr>
        <p:spPr/>
        <p:txBody>
          <a:bodyPr/>
          <a:lstStyle/>
          <a:p>
            <a:fld id="{8F0D9BF3-09EC-4E86-BFE5-8C2BFDF0F787}" type="slidenum">
              <a:rPr lang="nl-BE" smtClean="0"/>
              <a:t>11</a:t>
            </a:fld>
            <a:endParaRPr lang="nl-BE" dirty="0"/>
          </a:p>
        </p:txBody>
      </p:sp>
      <p:sp>
        <p:nvSpPr>
          <p:cNvPr id="5" name="Footer Placeholder 4"/>
          <p:cNvSpPr>
            <a:spLocks noGrp="1"/>
          </p:cNvSpPr>
          <p:nvPr>
            <p:ph type="ftr" sz="quarter" idx="11"/>
          </p:nvPr>
        </p:nvSpPr>
        <p:spPr/>
        <p:txBody>
          <a:bodyPr/>
          <a:lstStyle/>
          <a:p>
            <a:r>
              <a:rPr lang="nl-BE" smtClean="0"/>
              <a:t>Ward Van Assche</a:t>
            </a:r>
            <a:endParaRPr lang="nl-BE" dirty="0"/>
          </a:p>
        </p:txBody>
      </p:sp>
    </p:spTree>
    <p:extLst>
      <p:ext uri="{BB962C8B-B14F-4D97-AF65-F5344CB8AC3E}">
        <p14:creationId xmlns:p14="http://schemas.microsoft.com/office/powerpoint/2010/main" val="10983515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606019"/>
            <a:ext cx="9144000" cy="1811577"/>
          </a:xfrm>
          <a:prstGeom prst="rect">
            <a:avLst/>
          </a:prstGeom>
        </p:spPr>
      </p:pic>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t="15349" b="20556"/>
          <a:stretch/>
        </p:blipFill>
        <p:spPr>
          <a:xfrm>
            <a:off x="0" y="4107543"/>
            <a:ext cx="9144000" cy="1161143"/>
          </a:xfrm>
          <a:prstGeom prst="rect">
            <a:avLst/>
          </a:prstGeom>
        </p:spPr>
      </p:pic>
      <p:sp>
        <p:nvSpPr>
          <p:cNvPr id="2" name="Title 1"/>
          <p:cNvSpPr>
            <a:spLocks noGrp="1"/>
          </p:cNvSpPr>
          <p:nvPr>
            <p:ph type="title"/>
          </p:nvPr>
        </p:nvSpPr>
        <p:spPr/>
        <p:txBody>
          <a:bodyPr/>
          <a:lstStyle/>
          <a:p>
            <a:r>
              <a:rPr lang="nl-BE" dirty="0" smtClean="0"/>
              <a:t>Kruiscovariantie: voorbeeld</a:t>
            </a:r>
            <a:endParaRPr lang="nl-BE" dirty="0"/>
          </a:p>
        </p:txBody>
      </p:sp>
      <p:sp>
        <p:nvSpPr>
          <p:cNvPr id="4" name="Slide Number Placeholder 3"/>
          <p:cNvSpPr>
            <a:spLocks noGrp="1"/>
          </p:cNvSpPr>
          <p:nvPr>
            <p:ph type="sldNum" sz="quarter" idx="12"/>
          </p:nvPr>
        </p:nvSpPr>
        <p:spPr/>
        <p:txBody>
          <a:bodyPr/>
          <a:lstStyle/>
          <a:p>
            <a:fld id="{8F0D9BF3-09EC-4E86-BFE5-8C2BFDF0F787}" type="slidenum">
              <a:rPr lang="nl-BE" smtClean="0"/>
              <a:t>12</a:t>
            </a:fld>
            <a:endParaRPr lang="nl-BE" dirty="0"/>
          </a:p>
        </p:txBody>
      </p:sp>
      <p:sp>
        <p:nvSpPr>
          <p:cNvPr id="22" name="TextBox 21"/>
          <p:cNvSpPr txBox="1"/>
          <p:nvPr/>
        </p:nvSpPr>
        <p:spPr>
          <a:xfrm>
            <a:off x="997400" y="1414746"/>
            <a:ext cx="188232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nl-BE" dirty="0" smtClean="0"/>
              <a:t>Audiofragment 1</a:t>
            </a:r>
            <a:endParaRPr lang="nl-BE" dirty="0"/>
          </a:p>
        </p:txBody>
      </p:sp>
      <p:sp>
        <p:nvSpPr>
          <p:cNvPr id="23" name="TextBox 22"/>
          <p:cNvSpPr txBox="1"/>
          <p:nvPr/>
        </p:nvSpPr>
        <p:spPr>
          <a:xfrm>
            <a:off x="1005586" y="3626941"/>
            <a:ext cx="188232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nl-BE" dirty="0" smtClean="0"/>
              <a:t>Audiofragment 2</a:t>
            </a:r>
            <a:endParaRPr lang="nl-BE" dirty="0"/>
          </a:p>
        </p:txBody>
      </p:sp>
      <p:cxnSp>
        <p:nvCxnSpPr>
          <p:cNvPr id="32" name="Straight Connector 31"/>
          <p:cNvCxnSpPr/>
          <p:nvPr/>
        </p:nvCxnSpPr>
        <p:spPr>
          <a:xfrm>
            <a:off x="0" y="1887502"/>
            <a:ext cx="9144000"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33" name="Straight Connector 32"/>
          <p:cNvCxnSpPr/>
          <p:nvPr/>
        </p:nvCxnSpPr>
        <p:spPr>
          <a:xfrm>
            <a:off x="2500" y="3074222"/>
            <a:ext cx="9144000"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34" name="Straight Connector 33"/>
          <p:cNvCxnSpPr/>
          <p:nvPr/>
        </p:nvCxnSpPr>
        <p:spPr>
          <a:xfrm>
            <a:off x="7260" y="4100935"/>
            <a:ext cx="9144000"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35" name="Straight Connector 34"/>
          <p:cNvCxnSpPr/>
          <p:nvPr/>
        </p:nvCxnSpPr>
        <p:spPr>
          <a:xfrm>
            <a:off x="9760" y="5287655"/>
            <a:ext cx="9144000"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4824239" y="2053046"/>
            <a:ext cx="2754048" cy="2177143"/>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429035" y="1959433"/>
            <a:ext cx="2754048" cy="2177143"/>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569723" y="2061028"/>
            <a:ext cx="2754048" cy="2177143"/>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1"/>
          </p:nvPr>
        </p:nvSpPr>
        <p:spPr/>
        <p:txBody>
          <a:bodyPr/>
          <a:lstStyle/>
          <a:p>
            <a:r>
              <a:rPr lang="nl-BE" smtClean="0"/>
              <a:t>Ward Van Assche</a:t>
            </a:r>
            <a:endParaRPr lang="nl-BE" dirty="0"/>
          </a:p>
        </p:txBody>
      </p:sp>
    </p:spTree>
    <p:extLst>
      <p:ext uri="{BB962C8B-B14F-4D97-AF65-F5344CB8AC3E}">
        <p14:creationId xmlns:p14="http://schemas.microsoft.com/office/powerpoint/2010/main" val="30062043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606019"/>
            <a:ext cx="9144000" cy="1811577"/>
          </a:xfrm>
          <a:prstGeom prst="rect">
            <a:avLst/>
          </a:prstGeom>
        </p:spPr>
      </p:pic>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t="15349" b="20556"/>
          <a:stretch/>
        </p:blipFill>
        <p:spPr>
          <a:xfrm>
            <a:off x="0" y="4107543"/>
            <a:ext cx="9144000" cy="1161143"/>
          </a:xfrm>
          <a:prstGeom prst="rect">
            <a:avLst/>
          </a:prstGeom>
        </p:spPr>
      </p:pic>
      <p:sp>
        <p:nvSpPr>
          <p:cNvPr id="2" name="Title 1"/>
          <p:cNvSpPr>
            <a:spLocks noGrp="1"/>
          </p:cNvSpPr>
          <p:nvPr>
            <p:ph type="title"/>
          </p:nvPr>
        </p:nvSpPr>
        <p:spPr/>
        <p:txBody>
          <a:bodyPr/>
          <a:lstStyle/>
          <a:p>
            <a:r>
              <a:rPr lang="nl-BE" dirty="0" smtClean="0"/>
              <a:t>Kruiscovariantie: voorbeeld</a:t>
            </a:r>
            <a:endParaRPr lang="nl-BE" dirty="0"/>
          </a:p>
        </p:txBody>
      </p:sp>
      <p:sp>
        <p:nvSpPr>
          <p:cNvPr id="4" name="Slide Number Placeholder 3"/>
          <p:cNvSpPr>
            <a:spLocks noGrp="1"/>
          </p:cNvSpPr>
          <p:nvPr>
            <p:ph type="sldNum" sz="quarter" idx="12"/>
          </p:nvPr>
        </p:nvSpPr>
        <p:spPr/>
        <p:txBody>
          <a:bodyPr/>
          <a:lstStyle/>
          <a:p>
            <a:fld id="{8F0D9BF3-09EC-4E86-BFE5-8C2BFDF0F787}" type="slidenum">
              <a:rPr lang="nl-BE" smtClean="0"/>
              <a:t>13</a:t>
            </a:fld>
            <a:endParaRPr lang="nl-BE" dirty="0"/>
          </a:p>
        </p:txBody>
      </p:sp>
      <p:sp>
        <p:nvSpPr>
          <p:cNvPr id="22" name="TextBox 21"/>
          <p:cNvSpPr txBox="1"/>
          <p:nvPr/>
        </p:nvSpPr>
        <p:spPr>
          <a:xfrm>
            <a:off x="997400" y="1414746"/>
            <a:ext cx="188232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nl-BE" dirty="0" smtClean="0"/>
              <a:t>Audiofragment 1</a:t>
            </a:r>
            <a:endParaRPr lang="nl-BE" dirty="0"/>
          </a:p>
        </p:txBody>
      </p:sp>
      <p:sp>
        <p:nvSpPr>
          <p:cNvPr id="23" name="TextBox 22"/>
          <p:cNvSpPr txBox="1"/>
          <p:nvPr/>
        </p:nvSpPr>
        <p:spPr>
          <a:xfrm>
            <a:off x="1005586" y="3626941"/>
            <a:ext cx="188232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nl-BE" dirty="0" smtClean="0"/>
              <a:t>Audiofragment 2</a:t>
            </a:r>
            <a:endParaRPr lang="nl-BE" dirty="0"/>
          </a:p>
        </p:txBody>
      </p:sp>
      <p:cxnSp>
        <p:nvCxnSpPr>
          <p:cNvPr id="32" name="Straight Connector 31"/>
          <p:cNvCxnSpPr/>
          <p:nvPr/>
        </p:nvCxnSpPr>
        <p:spPr>
          <a:xfrm>
            <a:off x="0" y="1887502"/>
            <a:ext cx="9144000"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33" name="Straight Connector 32"/>
          <p:cNvCxnSpPr/>
          <p:nvPr/>
        </p:nvCxnSpPr>
        <p:spPr>
          <a:xfrm>
            <a:off x="2500" y="3074222"/>
            <a:ext cx="9144000"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34" name="Straight Connector 33"/>
          <p:cNvCxnSpPr/>
          <p:nvPr/>
        </p:nvCxnSpPr>
        <p:spPr>
          <a:xfrm>
            <a:off x="7260" y="4100935"/>
            <a:ext cx="9144000"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35" name="Straight Connector 34"/>
          <p:cNvCxnSpPr/>
          <p:nvPr/>
        </p:nvCxnSpPr>
        <p:spPr>
          <a:xfrm>
            <a:off x="9760" y="5287655"/>
            <a:ext cx="9144000"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6" name="Straight Connector 5"/>
          <p:cNvCxnSpPr/>
          <p:nvPr/>
        </p:nvCxnSpPr>
        <p:spPr>
          <a:xfrm>
            <a:off x="4854" y="1887502"/>
            <a:ext cx="0" cy="3961755"/>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Straight Connector 17"/>
          <p:cNvCxnSpPr/>
          <p:nvPr/>
        </p:nvCxnSpPr>
        <p:spPr>
          <a:xfrm>
            <a:off x="2813368" y="1913797"/>
            <a:ext cx="0" cy="3961755"/>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16" name="Group 15"/>
          <p:cNvGrpSpPr/>
          <p:nvPr/>
        </p:nvGrpSpPr>
        <p:grpSpPr>
          <a:xfrm>
            <a:off x="77424" y="5534834"/>
            <a:ext cx="2666091" cy="338554"/>
            <a:chOff x="614136" y="5650952"/>
            <a:chExt cx="2666091" cy="338554"/>
          </a:xfrm>
        </p:grpSpPr>
        <p:cxnSp>
          <p:nvCxnSpPr>
            <p:cNvPr id="11" name="Straight Arrow Connector 10"/>
            <p:cNvCxnSpPr/>
            <p:nvPr/>
          </p:nvCxnSpPr>
          <p:spPr>
            <a:xfrm flipV="1">
              <a:off x="614136" y="5689599"/>
              <a:ext cx="2666091" cy="0"/>
            </a:xfrm>
            <a:prstGeom prst="straightConnector1">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4" name="TextBox 23"/>
            <p:cNvSpPr txBox="1"/>
            <p:nvPr/>
          </p:nvSpPr>
          <p:spPr>
            <a:xfrm>
              <a:off x="1575745" y="5650952"/>
              <a:ext cx="1303975" cy="33855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nl-BE" sz="1600" i="1" dirty="0" smtClean="0"/>
                <a:t>Latency</a:t>
              </a:r>
              <a:endParaRPr lang="nl-BE" sz="1600" i="1" dirty="0"/>
            </a:p>
          </p:txBody>
        </p:sp>
      </p:grpSp>
      <p:sp>
        <p:nvSpPr>
          <p:cNvPr id="3" name="Footer Placeholder 2"/>
          <p:cNvSpPr>
            <a:spLocks noGrp="1"/>
          </p:cNvSpPr>
          <p:nvPr>
            <p:ph type="ftr" sz="quarter" idx="11"/>
          </p:nvPr>
        </p:nvSpPr>
        <p:spPr/>
        <p:txBody>
          <a:bodyPr/>
          <a:lstStyle/>
          <a:p>
            <a:r>
              <a:rPr lang="nl-BE" smtClean="0"/>
              <a:t>Ward Van Assche</a:t>
            </a:r>
            <a:endParaRPr lang="nl-BE" dirty="0"/>
          </a:p>
        </p:txBody>
      </p:sp>
    </p:spTree>
    <p:extLst>
      <p:ext uri="{BB962C8B-B14F-4D97-AF65-F5344CB8AC3E}">
        <p14:creationId xmlns:p14="http://schemas.microsoft.com/office/powerpoint/2010/main" val="13288850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715509" y="6002769"/>
            <a:ext cx="3887005"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nl-BE" sz="2400" dirty="0" smtClean="0"/>
              <a:t>Kruiscovariantie:</a:t>
            </a:r>
            <a:endParaRPr lang="nl-BE" sz="2400" dirty="0"/>
          </a:p>
        </p:txBody>
      </p:sp>
      <p:sp>
        <p:nvSpPr>
          <p:cNvPr id="25" name="TextBox 24"/>
          <p:cNvSpPr txBox="1"/>
          <p:nvPr/>
        </p:nvSpPr>
        <p:spPr>
          <a:xfrm>
            <a:off x="3885772" y="5901171"/>
            <a:ext cx="1716742" cy="39426178"/>
          </a:xfrm>
          <a:prstGeom prst="rect">
            <a:avLst/>
          </a:prstGeom>
          <a:noFill/>
        </p:spPr>
        <p:txBody>
          <a:bodyPr wrap="square" rtlCol="0">
            <a:spAutoFit/>
          </a:bodyPr>
          <a:lstStyle/>
          <a:p>
            <a:pPr>
              <a:lnSpc>
                <a:spcPct val="150000"/>
              </a:lnSpc>
            </a:pPr>
            <a:r>
              <a:rPr lang="nl-BE" sz="2400" dirty="0" smtClean="0">
                <a:solidFill>
                  <a:schemeClr val="bg1"/>
                </a:solidFill>
                <a:latin typeface="Consolas" panose="020B0609020204030204" pitchFamily="49" charset="0"/>
              </a:rPr>
              <a:t>+5,9110</a:t>
            </a:r>
          </a:p>
          <a:p>
            <a:pPr>
              <a:lnSpc>
                <a:spcPct val="150000"/>
              </a:lnSpc>
            </a:pPr>
            <a:r>
              <a:rPr lang="nl-BE" sz="2400" dirty="0" smtClean="0">
                <a:solidFill>
                  <a:schemeClr val="bg1"/>
                </a:solidFill>
                <a:latin typeface="Consolas" panose="020B0609020204030204" pitchFamily="49" charset="0"/>
              </a:rPr>
              <a:t>+6,8836</a:t>
            </a:r>
          </a:p>
          <a:p>
            <a:pPr>
              <a:lnSpc>
                <a:spcPct val="150000"/>
              </a:lnSpc>
            </a:pPr>
            <a:r>
              <a:rPr lang="nl-BE" sz="2400" dirty="0" smtClean="0">
                <a:solidFill>
                  <a:schemeClr val="bg1"/>
                </a:solidFill>
                <a:latin typeface="Consolas" panose="020B0609020204030204" pitchFamily="49" charset="0"/>
              </a:rPr>
              <a:t>+5,6662</a:t>
            </a:r>
          </a:p>
          <a:p>
            <a:pPr>
              <a:lnSpc>
                <a:spcPct val="150000"/>
              </a:lnSpc>
            </a:pPr>
            <a:r>
              <a:rPr lang="nl-BE" sz="2400" dirty="0" smtClean="0">
                <a:solidFill>
                  <a:schemeClr val="bg1"/>
                </a:solidFill>
                <a:latin typeface="Consolas" panose="020B0609020204030204" pitchFamily="49" charset="0"/>
              </a:rPr>
              <a:t>+5,0268</a:t>
            </a:r>
          </a:p>
          <a:p>
            <a:pPr>
              <a:lnSpc>
                <a:spcPct val="150000"/>
              </a:lnSpc>
            </a:pPr>
            <a:r>
              <a:rPr lang="nl-BE" sz="2400" dirty="0" smtClean="0">
                <a:solidFill>
                  <a:schemeClr val="bg1"/>
                </a:solidFill>
                <a:latin typeface="Consolas" panose="020B0609020204030204" pitchFamily="49" charset="0"/>
              </a:rPr>
              <a:t>+4,8144</a:t>
            </a:r>
          </a:p>
          <a:p>
            <a:pPr>
              <a:lnSpc>
                <a:spcPct val="150000"/>
              </a:lnSpc>
            </a:pPr>
            <a:r>
              <a:rPr lang="nl-BE" sz="2400" dirty="0" smtClean="0">
                <a:solidFill>
                  <a:schemeClr val="bg1"/>
                </a:solidFill>
                <a:latin typeface="Consolas" panose="020B0609020204030204" pitchFamily="49" charset="0"/>
              </a:rPr>
              <a:t>+3,8517</a:t>
            </a:r>
          </a:p>
          <a:p>
            <a:pPr>
              <a:lnSpc>
                <a:spcPct val="150000"/>
              </a:lnSpc>
            </a:pPr>
            <a:r>
              <a:rPr lang="nl-BE" sz="2400" dirty="0" smtClean="0">
                <a:solidFill>
                  <a:schemeClr val="bg1"/>
                </a:solidFill>
                <a:latin typeface="Consolas" panose="020B0609020204030204" pitchFamily="49" charset="0"/>
              </a:rPr>
              <a:t>+3,1018</a:t>
            </a:r>
          </a:p>
          <a:p>
            <a:pPr>
              <a:lnSpc>
                <a:spcPct val="150000"/>
              </a:lnSpc>
            </a:pPr>
            <a:r>
              <a:rPr lang="nl-BE" sz="2400" dirty="0" smtClean="0">
                <a:solidFill>
                  <a:schemeClr val="bg1"/>
                </a:solidFill>
                <a:latin typeface="Consolas" panose="020B0609020204030204" pitchFamily="49" charset="0"/>
              </a:rPr>
              <a:t>+2,4874</a:t>
            </a:r>
          </a:p>
          <a:p>
            <a:pPr>
              <a:lnSpc>
                <a:spcPct val="150000"/>
              </a:lnSpc>
            </a:pPr>
            <a:r>
              <a:rPr lang="nl-BE" sz="2400" dirty="0" smtClean="0">
                <a:solidFill>
                  <a:schemeClr val="bg1"/>
                </a:solidFill>
                <a:latin typeface="Consolas" panose="020B0609020204030204" pitchFamily="49" charset="0"/>
              </a:rPr>
              <a:t>+1,9378</a:t>
            </a:r>
          </a:p>
          <a:p>
            <a:pPr>
              <a:lnSpc>
                <a:spcPct val="150000"/>
              </a:lnSpc>
            </a:pPr>
            <a:r>
              <a:rPr lang="nl-BE" sz="2400" dirty="0" smtClean="0">
                <a:solidFill>
                  <a:schemeClr val="bg1"/>
                </a:solidFill>
                <a:latin typeface="Consolas" panose="020B0609020204030204" pitchFamily="49" charset="0"/>
              </a:rPr>
              <a:t>+0,9262</a:t>
            </a:r>
          </a:p>
          <a:p>
            <a:pPr>
              <a:lnSpc>
                <a:spcPct val="150000"/>
              </a:lnSpc>
            </a:pPr>
            <a:r>
              <a:rPr lang="nl-BE" sz="2400" dirty="0" smtClean="0">
                <a:solidFill>
                  <a:schemeClr val="bg1"/>
                </a:solidFill>
                <a:latin typeface="Consolas" panose="020B0609020204030204" pitchFamily="49" charset="0"/>
              </a:rPr>
              <a:t>-0,4714</a:t>
            </a:r>
          </a:p>
          <a:p>
            <a:pPr>
              <a:lnSpc>
                <a:spcPct val="150000"/>
              </a:lnSpc>
            </a:pPr>
            <a:r>
              <a:rPr lang="nl-BE" sz="2400" dirty="0" smtClean="0">
                <a:solidFill>
                  <a:schemeClr val="bg1"/>
                </a:solidFill>
                <a:latin typeface="Consolas" panose="020B0609020204030204" pitchFamily="49" charset="0"/>
              </a:rPr>
              <a:t>-1,3473</a:t>
            </a:r>
          </a:p>
          <a:p>
            <a:pPr>
              <a:lnSpc>
                <a:spcPct val="150000"/>
              </a:lnSpc>
            </a:pPr>
            <a:r>
              <a:rPr lang="nl-BE" sz="2400" dirty="0" smtClean="0">
                <a:solidFill>
                  <a:schemeClr val="bg1"/>
                </a:solidFill>
                <a:latin typeface="Consolas" panose="020B0609020204030204" pitchFamily="49" charset="0"/>
              </a:rPr>
              <a:t>-2,3745</a:t>
            </a:r>
          </a:p>
          <a:p>
            <a:pPr>
              <a:lnSpc>
                <a:spcPct val="150000"/>
              </a:lnSpc>
            </a:pPr>
            <a:r>
              <a:rPr lang="nl-BE" sz="2400" dirty="0" smtClean="0">
                <a:solidFill>
                  <a:schemeClr val="bg1"/>
                </a:solidFill>
                <a:latin typeface="Consolas" panose="020B0609020204030204" pitchFamily="49" charset="0"/>
              </a:rPr>
              <a:t>-3,8048</a:t>
            </a:r>
          </a:p>
          <a:p>
            <a:pPr>
              <a:lnSpc>
                <a:spcPct val="150000"/>
              </a:lnSpc>
            </a:pPr>
            <a:r>
              <a:rPr lang="nl-BE" sz="2400" dirty="0" smtClean="0">
                <a:solidFill>
                  <a:schemeClr val="bg1"/>
                </a:solidFill>
                <a:latin typeface="Consolas" panose="020B0609020204030204" pitchFamily="49" charset="0"/>
              </a:rPr>
              <a:t>-4,8886</a:t>
            </a:r>
          </a:p>
          <a:p>
            <a:pPr>
              <a:lnSpc>
                <a:spcPct val="150000"/>
              </a:lnSpc>
            </a:pPr>
            <a:r>
              <a:rPr lang="nl-BE" sz="2400" dirty="0" smtClean="0">
                <a:solidFill>
                  <a:schemeClr val="bg1"/>
                </a:solidFill>
                <a:latin typeface="Consolas" panose="020B0609020204030204" pitchFamily="49" charset="0"/>
              </a:rPr>
              <a:t>-5,8265</a:t>
            </a:r>
          </a:p>
          <a:p>
            <a:pPr>
              <a:lnSpc>
                <a:spcPct val="150000"/>
              </a:lnSpc>
            </a:pPr>
            <a:r>
              <a:rPr lang="nl-BE" sz="2400" dirty="0" smtClean="0">
                <a:solidFill>
                  <a:schemeClr val="bg1"/>
                </a:solidFill>
                <a:latin typeface="Consolas" panose="020B0609020204030204" pitchFamily="49" charset="0"/>
              </a:rPr>
              <a:t>-6,4821</a:t>
            </a:r>
          </a:p>
          <a:p>
            <a:pPr>
              <a:lnSpc>
                <a:spcPct val="150000"/>
              </a:lnSpc>
            </a:pPr>
            <a:r>
              <a:rPr lang="nl-BE" sz="2400" dirty="0" smtClean="0">
                <a:solidFill>
                  <a:schemeClr val="bg1"/>
                </a:solidFill>
                <a:latin typeface="Consolas" panose="020B0609020204030204" pitchFamily="49" charset="0"/>
              </a:rPr>
              <a:t>-7,4982</a:t>
            </a:r>
          </a:p>
          <a:p>
            <a:pPr>
              <a:lnSpc>
                <a:spcPct val="150000"/>
              </a:lnSpc>
            </a:pPr>
            <a:r>
              <a:rPr lang="nl-BE" sz="2400" dirty="0" smtClean="0">
                <a:solidFill>
                  <a:schemeClr val="bg1"/>
                </a:solidFill>
                <a:latin typeface="Consolas" panose="020B0609020204030204" pitchFamily="49" charset="0"/>
              </a:rPr>
              <a:t>-8,1248</a:t>
            </a:r>
          </a:p>
          <a:p>
            <a:pPr>
              <a:lnSpc>
                <a:spcPct val="150000"/>
              </a:lnSpc>
            </a:pPr>
            <a:r>
              <a:rPr lang="nl-BE" sz="2400" dirty="0" smtClean="0">
                <a:solidFill>
                  <a:schemeClr val="bg1"/>
                </a:solidFill>
                <a:latin typeface="Consolas" panose="020B0609020204030204" pitchFamily="49" charset="0"/>
              </a:rPr>
              <a:t>-8,5730</a:t>
            </a:r>
          </a:p>
          <a:p>
            <a:pPr>
              <a:lnSpc>
                <a:spcPct val="150000"/>
              </a:lnSpc>
            </a:pPr>
            <a:r>
              <a:rPr lang="nl-BE" sz="2400" dirty="0" smtClean="0">
                <a:solidFill>
                  <a:schemeClr val="bg1"/>
                </a:solidFill>
                <a:latin typeface="Consolas" panose="020B0609020204030204" pitchFamily="49" charset="0"/>
              </a:rPr>
              <a:t>-9,2199</a:t>
            </a:r>
          </a:p>
          <a:p>
            <a:pPr>
              <a:lnSpc>
                <a:spcPct val="150000"/>
              </a:lnSpc>
            </a:pPr>
            <a:r>
              <a:rPr lang="nl-BE" sz="2400" dirty="0" smtClean="0">
                <a:solidFill>
                  <a:schemeClr val="bg1"/>
                </a:solidFill>
                <a:latin typeface="Consolas" panose="020B0609020204030204" pitchFamily="49" charset="0"/>
              </a:rPr>
              <a:t>-9,2680</a:t>
            </a:r>
          </a:p>
          <a:p>
            <a:pPr>
              <a:lnSpc>
                <a:spcPct val="150000"/>
              </a:lnSpc>
            </a:pPr>
            <a:r>
              <a:rPr lang="nl-BE" sz="2400" dirty="0" smtClean="0">
                <a:solidFill>
                  <a:schemeClr val="bg1"/>
                </a:solidFill>
                <a:latin typeface="Consolas" panose="020B0609020204030204" pitchFamily="49" charset="0"/>
              </a:rPr>
              <a:t>-9,1710</a:t>
            </a:r>
          </a:p>
          <a:p>
            <a:pPr>
              <a:lnSpc>
                <a:spcPct val="150000"/>
              </a:lnSpc>
            </a:pPr>
            <a:r>
              <a:rPr lang="nl-BE" sz="2400" dirty="0" smtClean="0">
                <a:solidFill>
                  <a:schemeClr val="bg1"/>
                </a:solidFill>
                <a:latin typeface="Consolas" panose="020B0609020204030204" pitchFamily="49" charset="0"/>
              </a:rPr>
              <a:t>-9,6425</a:t>
            </a:r>
          </a:p>
          <a:p>
            <a:pPr>
              <a:lnSpc>
                <a:spcPct val="150000"/>
              </a:lnSpc>
            </a:pPr>
            <a:r>
              <a:rPr lang="nl-BE" sz="2400" dirty="0" smtClean="0">
                <a:solidFill>
                  <a:schemeClr val="bg1"/>
                </a:solidFill>
                <a:latin typeface="Consolas" panose="020B0609020204030204" pitchFamily="49" charset="0"/>
              </a:rPr>
              <a:t>-8,8967</a:t>
            </a:r>
          </a:p>
          <a:p>
            <a:pPr>
              <a:lnSpc>
                <a:spcPct val="150000"/>
              </a:lnSpc>
            </a:pPr>
            <a:r>
              <a:rPr lang="nl-BE" sz="2400" dirty="0" smtClean="0">
                <a:solidFill>
                  <a:schemeClr val="bg1"/>
                </a:solidFill>
                <a:latin typeface="Consolas" panose="020B0609020204030204" pitchFamily="49" charset="0"/>
              </a:rPr>
              <a:t>-7,9147</a:t>
            </a:r>
          </a:p>
          <a:p>
            <a:pPr>
              <a:lnSpc>
                <a:spcPct val="150000"/>
              </a:lnSpc>
            </a:pPr>
            <a:r>
              <a:rPr lang="nl-BE" sz="2400" dirty="0" smtClean="0">
                <a:solidFill>
                  <a:schemeClr val="bg1"/>
                </a:solidFill>
                <a:latin typeface="Consolas" panose="020B0609020204030204" pitchFamily="49" charset="0"/>
              </a:rPr>
              <a:t>-7,5501</a:t>
            </a:r>
          </a:p>
          <a:p>
            <a:pPr>
              <a:lnSpc>
                <a:spcPct val="150000"/>
              </a:lnSpc>
            </a:pPr>
            <a:r>
              <a:rPr lang="nl-BE" sz="2400" dirty="0" smtClean="0">
                <a:solidFill>
                  <a:schemeClr val="bg1"/>
                </a:solidFill>
                <a:latin typeface="Consolas" panose="020B0609020204030204" pitchFamily="49" charset="0"/>
              </a:rPr>
              <a:t>-6,4423</a:t>
            </a:r>
          </a:p>
          <a:p>
            <a:pPr>
              <a:lnSpc>
                <a:spcPct val="150000"/>
              </a:lnSpc>
            </a:pPr>
            <a:r>
              <a:rPr lang="nl-BE" sz="2400" dirty="0" smtClean="0">
                <a:solidFill>
                  <a:schemeClr val="bg1"/>
                </a:solidFill>
                <a:latin typeface="Consolas" panose="020B0609020204030204" pitchFamily="49" charset="0"/>
              </a:rPr>
              <a:t>-5,2320</a:t>
            </a:r>
          </a:p>
          <a:p>
            <a:pPr>
              <a:lnSpc>
                <a:spcPct val="150000"/>
              </a:lnSpc>
            </a:pPr>
            <a:r>
              <a:rPr lang="nl-BE" sz="2400" dirty="0" smtClean="0">
                <a:solidFill>
                  <a:schemeClr val="bg1"/>
                </a:solidFill>
                <a:latin typeface="Consolas" panose="020B0609020204030204" pitchFamily="49" charset="0"/>
              </a:rPr>
              <a:t>-3,6203</a:t>
            </a:r>
          </a:p>
          <a:p>
            <a:pPr>
              <a:lnSpc>
                <a:spcPct val="150000"/>
              </a:lnSpc>
            </a:pPr>
            <a:r>
              <a:rPr lang="nl-BE" sz="2400" dirty="0" smtClean="0">
                <a:solidFill>
                  <a:schemeClr val="bg1"/>
                </a:solidFill>
                <a:latin typeface="Consolas" panose="020B0609020204030204" pitchFamily="49" charset="0"/>
              </a:rPr>
              <a:t>-1,9052</a:t>
            </a:r>
          </a:p>
          <a:p>
            <a:pPr>
              <a:lnSpc>
                <a:spcPct val="150000"/>
              </a:lnSpc>
            </a:pPr>
            <a:r>
              <a:rPr lang="nl-BE" sz="2400" dirty="0" smtClean="0">
                <a:solidFill>
                  <a:schemeClr val="bg1"/>
                </a:solidFill>
                <a:latin typeface="Consolas" panose="020B0609020204030204" pitchFamily="49" charset="0"/>
              </a:rPr>
              <a:t>-0,6213</a:t>
            </a:r>
          </a:p>
          <a:p>
            <a:pPr>
              <a:lnSpc>
                <a:spcPct val="150000"/>
              </a:lnSpc>
            </a:pPr>
            <a:r>
              <a:rPr lang="nl-BE" sz="2400" dirty="0" smtClean="0">
                <a:solidFill>
                  <a:schemeClr val="bg1"/>
                </a:solidFill>
                <a:latin typeface="Consolas" panose="020B0609020204030204" pitchFamily="49" charset="0"/>
              </a:rPr>
              <a:t>+1,0747</a:t>
            </a:r>
          </a:p>
          <a:p>
            <a:pPr>
              <a:lnSpc>
                <a:spcPct val="150000"/>
              </a:lnSpc>
            </a:pPr>
            <a:r>
              <a:rPr lang="nl-BE" sz="2400" dirty="0" smtClean="0">
                <a:solidFill>
                  <a:schemeClr val="bg1"/>
                </a:solidFill>
                <a:latin typeface="Consolas" panose="020B0609020204030204" pitchFamily="49" charset="0"/>
              </a:rPr>
              <a:t>+3,0746</a:t>
            </a:r>
          </a:p>
          <a:p>
            <a:pPr>
              <a:lnSpc>
                <a:spcPct val="150000"/>
              </a:lnSpc>
            </a:pPr>
            <a:r>
              <a:rPr lang="nl-BE" sz="2400" dirty="0" smtClean="0">
                <a:solidFill>
                  <a:schemeClr val="bg1"/>
                </a:solidFill>
                <a:latin typeface="Consolas" panose="020B0609020204030204" pitchFamily="49" charset="0"/>
              </a:rPr>
              <a:t>+4,5244</a:t>
            </a:r>
          </a:p>
          <a:p>
            <a:pPr>
              <a:lnSpc>
                <a:spcPct val="150000"/>
              </a:lnSpc>
            </a:pPr>
            <a:r>
              <a:rPr lang="nl-BE" sz="2400" dirty="0" smtClean="0">
                <a:solidFill>
                  <a:schemeClr val="bg1"/>
                </a:solidFill>
                <a:latin typeface="Consolas" panose="020B0609020204030204" pitchFamily="49" charset="0"/>
              </a:rPr>
              <a:t>+5,6703</a:t>
            </a:r>
          </a:p>
          <a:p>
            <a:pPr>
              <a:lnSpc>
                <a:spcPct val="150000"/>
              </a:lnSpc>
            </a:pPr>
            <a:r>
              <a:rPr lang="nl-BE" sz="2400" dirty="0" smtClean="0">
                <a:solidFill>
                  <a:schemeClr val="bg1"/>
                </a:solidFill>
                <a:latin typeface="Consolas" panose="020B0609020204030204" pitchFamily="49" charset="0"/>
              </a:rPr>
              <a:t>+7,0746</a:t>
            </a:r>
          </a:p>
          <a:p>
            <a:pPr>
              <a:lnSpc>
                <a:spcPct val="150000"/>
              </a:lnSpc>
            </a:pPr>
            <a:r>
              <a:rPr lang="nl-BE" sz="2400" dirty="0" smtClean="0">
                <a:solidFill>
                  <a:schemeClr val="bg1"/>
                </a:solidFill>
                <a:latin typeface="Consolas" panose="020B0609020204030204" pitchFamily="49" charset="0"/>
              </a:rPr>
              <a:t>+8,5635</a:t>
            </a:r>
          </a:p>
          <a:p>
            <a:pPr>
              <a:lnSpc>
                <a:spcPct val="150000"/>
              </a:lnSpc>
            </a:pPr>
            <a:r>
              <a:rPr lang="nl-BE" sz="2400" dirty="0" smtClean="0">
                <a:solidFill>
                  <a:schemeClr val="bg1"/>
                </a:solidFill>
                <a:latin typeface="Consolas" panose="020B0609020204030204" pitchFamily="49" charset="0"/>
              </a:rPr>
              <a:t>+9,6322</a:t>
            </a:r>
          </a:p>
          <a:p>
            <a:pPr>
              <a:lnSpc>
                <a:spcPct val="150000"/>
              </a:lnSpc>
            </a:pPr>
            <a:r>
              <a:rPr lang="nl-BE" sz="2400" dirty="0" smtClean="0">
                <a:solidFill>
                  <a:schemeClr val="bg1"/>
                </a:solidFill>
                <a:latin typeface="Consolas" panose="020B0609020204030204" pitchFamily="49" charset="0"/>
              </a:rPr>
              <a:t>+11,5988</a:t>
            </a:r>
          </a:p>
          <a:p>
            <a:pPr>
              <a:lnSpc>
                <a:spcPct val="150000"/>
              </a:lnSpc>
            </a:pPr>
            <a:r>
              <a:rPr lang="nl-BE" sz="2400" dirty="0" smtClean="0">
                <a:solidFill>
                  <a:schemeClr val="bg1"/>
                </a:solidFill>
                <a:latin typeface="Consolas" panose="020B0609020204030204" pitchFamily="49" charset="0"/>
              </a:rPr>
              <a:t>+11,4347</a:t>
            </a:r>
          </a:p>
          <a:p>
            <a:pPr>
              <a:lnSpc>
                <a:spcPct val="150000"/>
              </a:lnSpc>
            </a:pPr>
            <a:r>
              <a:rPr lang="nl-BE" sz="2400" dirty="0" smtClean="0">
                <a:solidFill>
                  <a:schemeClr val="bg1"/>
                </a:solidFill>
                <a:latin typeface="Consolas" panose="020B0609020204030204" pitchFamily="49" charset="0"/>
              </a:rPr>
              <a:t>+12,8340</a:t>
            </a:r>
          </a:p>
          <a:p>
            <a:pPr>
              <a:lnSpc>
                <a:spcPct val="150000"/>
              </a:lnSpc>
            </a:pPr>
            <a:r>
              <a:rPr lang="nl-BE" sz="2400" dirty="0" smtClean="0">
                <a:solidFill>
                  <a:schemeClr val="bg1"/>
                </a:solidFill>
                <a:latin typeface="Consolas" panose="020B0609020204030204" pitchFamily="49" charset="0"/>
              </a:rPr>
              <a:t>+15,8822</a:t>
            </a:r>
          </a:p>
          <a:p>
            <a:pPr>
              <a:lnSpc>
                <a:spcPct val="150000"/>
              </a:lnSpc>
            </a:pPr>
            <a:r>
              <a:rPr lang="nl-BE" sz="2400" dirty="0" smtClean="0">
                <a:solidFill>
                  <a:schemeClr val="bg1"/>
                </a:solidFill>
                <a:latin typeface="Consolas" panose="020B0609020204030204" pitchFamily="49" charset="0"/>
              </a:rPr>
              <a:t>+12,3570</a:t>
            </a:r>
          </a:p>
          <a:p>
            <a:pPr>
              <a:lnSpc>
                <a:spcPct val="150000"/>
              </a:lnSpc>
            </a:pPr>
            <a:r>
              <a:rPr lang="nl-BE" sz="2400" dirty="0" smtClean="0">
                <a:solidFill>
                  <a:schemeClr val="bg1"/>
                </a:solidFill>
                <a:latin typeface="Consolas" panose="020B0609020204030204" pitchFamily="49" charset="0"/>
              </a:rPr>
              <a:t>+11,6400</a:t>
            </a:r>
          </a:p>
          <a:p>
            <a:pPr>
              <a:lnSpc>
                <a:spcPct val="150000"/>
              </a:lnSpc>
            </a:pPr>
            <a:r>
              <a:rPr lang="nl-BE" sz="2400" dirty="0" smtClean="0">
                <a:solidFill>
                  <a:schemeClr val="bg1"/>
                </a:solidFill>
                <a:latin typeface="Consolas" panose="020B0609020204030204" pitchFamily="49" charset="0"/>
              </a:rPr>
              <a:t>+11,3420</a:t>
            </a:r>
          </a:p>
          <a:p>
            <a:pPr>
              <a:lnSpc>
                <a:spcPct val="150000"/>
              </a:lnSpc>
            </a:pPr>
            <a:r>
              <a:rPr lang="nl-BE" sz="2400" dirty="0" smtClean="0">
                <a:solidFill>
                  <a:schemeClr val="bg1"/>
                </a:solidFill>
                <a:latin typeface="Consolas" panose="020B0609020204030204" pitchFamily="49" charset="0"/>
              </a:rPr>
              <a:t>+9,1039</a:t>
            </a:r>
          </a:p>
          <a:p>
            <a:pPr>
              <a:lnSpc>
                <a:spcPct val="150000"/>
              </a:lnSpc>
            </a:pPr>
            <a:r>
              <a:rPr lang="nl-BE" sz="2400" dirty="0" smtClean="0">
                <a:solidFill>
                  <a:schemeClr val="bg1"/>
                </a:solidFill>
                <a:latin typeface="Consolas" panose="020B0609020204030204" pitchFamily="49" charset="0"/>
              </a:rPr>
              <a:t>+8,3949</a:t>
            </a:r>
          </a:p>
          <a:p>
            <a:pPr>
              <a:lnSpc>
                <a:spcPct val="150000"/>
              </a:lnSpc>
            </a:pPr>
            <a:r>
              <a:rPr lang="nl-BE" sz="2400" dirty="0" smtClean="0">
                <a:solidFill>
                  <a:schemeClr val="bg1"/>
                </a:solidFill>
                <a:latin typeface="Consolas" panose="020B0609020204030204" pitchFamily="49" charset="0"/>
              </a:rPr>
              <a:t>+6,8522</a:t>
            </a:r>
          </a:p>
          <a:p>
            <a:pPr>
              <a:lnSpc>
                <a:spcPct val="150000"/>
              </a:lnSpc>
            </a:pPr>
            <a:r>
              <a:rPr lang="nl-BE" sz="2400" dirty="0" smtClean="0">
                <a:solidFill>
                  <a:schemeClr val="bg1"/>
                </a:solidFill>
                <a:latin typeface="Consolas" panose="020B0609020204030204" pitchFamily="49" charset="0"/>
              </a:rPr>
              <a:t>+4,7965</a:t>
            </a:r>
          </a:p>
          <a:p>
            <a:pPr>
              <a:lnSpc>
                <a:spcPct val="150000"/>
              </a:lnSpc>
            </a:pPr>
            <a:r>
              <a:rPr lang="nl-BE" sz="2400" dirty="0" smtClean="0">
                <a:solidFill>
                  <a:schemeClr val="bg1"/>
                </a:solidFill>
                <a:latin typeface="Consolas" panose="020B0609020204030204" pitchFamily="49" charset="0"/>
              </a:rPr>
              <a:t>+3,6731</a:t>
            </a:r>
          </a:p>
          <a:p>
            <a:pPr>
              <a:lnSpc>
                <a:spcPct val="150000"/>
              </a:lnSpc>
            </a:pPr>
            <a:r>
              <a:rPr lang="nl-BE" sz="2400" dirty="0" smtClean="0">
                <a:solidFill>
                  <a:schemeClr val="bg1"/>
                </a:solidFill>
                <a:latin typeface="Consolas" panose="020B0609020204030204" pitchFamily="49" charset="0"/>
              </a:rPr>
              <a:t>+2,0102</a:t>
            </a:r>
          </a:p>
          <a:p>
            <a:pPr>
              <a:lnSpc>
                <a:spcPct val="150000"/>
              </a:lnSpc>
            </a:pPr>
            <a:r>
              <a:rPr lang="nl-BE" sz="2400" dirty="0" smtClean="0">
                <a:solidFill>
                  <a:schemeClr val="bg1"/>
                </a:solidFill>
                <a:latin typeface="Consolas" panose="020B0609020204030204" pitchFamily="49" charset="0"/>
              </a:rPr>
              <a:t>+0,0199</a:t>
            </a:r>
          </a:p>
          <a:p>
            <a:pPr>
              <a:lnSpc>
                <a:spcPct val="150000"/>
              </a:lnSpc>
            </a:pPr>
            <a:r>
              <a:rPr lang="nl-BE" sz="2400" dirty="0" smtClean="0">
                <a:solidFill>
                  <a:schemeClr val="bg1"/>
                </a:solidFill>
                <a:latin typeface="Consolas" panose="020B0609020204030204" pitchFamily="49" charset="0"/>
              </a:rPr>
              <a:t>-1,6645</a:t>
            </a:r>
          </a:p>
          <a:p>
            <a:pPr>
              <a:lnSpc>
                <a:spcPct val="150000"/>
              </a:lnSpc>
            </a:pPr>
            <a:r>
              <a:rPr lang="nl-BE" sz="2400" dirty="0" smtClean="0">
                <a:solidFill>
                  <a:schemeClr val="bg1"/>
                </a:solidFill>
                <a:latin typeface="Consolas" panose="020B0609020204030204" pitchFamily="49" charset="0"/>
              </a:rPr>
              <a:t>-3,4558</a:t>
            </a:r>
          </a:p>
          <a:p>
            <a:pPr>
              <a:lnSpc>
                <a:spcPct val="150000"/>
              </a:lnSpc>
            </a:pPr>
            <a:r>
              <a:rPr lang="nl-BE" sz="2400" dirty="0" smtClean="0">
                <a:solidFill>
                  <a:schemeClr val="bg1"/>
                </a:solidFill>
                <a:latin typeface="Consolas" panose="020B0609020204030204" pitchFamily="49" charset="0"/>
              </a:rPr>
              <a:t>-4,8371</a:t>
            </a:r>
          </a:p>
          <a:p>
            <a:pPr>
              <a:lnSpc>
                <a:spcPct val="150000"/>
              </a:lnSpc>
            </a:pPr>
            <a:r>
              <a:rPr lang="nl-BE" sz="2400" dirty="0" smtClean="0">
                <a:solidFill>
                  <a:schemeClr val="bg1"/>
                </a:solidFill>
                <a:latin typeface="Consolas" panose="020B0609020204030204" pitchFamily="49" charset="0"/>
              </a:rPr>
              <a:t>-6,4922</a:t>
            </a:r>
          </a:p>
          <a:p>
            <a:pPr>
              <a:lnSpc>
                <a:spcPct val="150000"/>
              </a:lnSpc>
            </a:pPr>
            <a:r>
              <a:rPr lang="nl-BE" sz="2400" dirty="0" smtClean="0">
                <a:solidFill>
                  <a:schemeClr val="bg1"/>
                </a:solidFill>
                <a:latin typeface="Consolas" panose="020B0609020204030204" pitchFamily="49" charset="0"/>
              </a:rPr>
              <a:t>-7,9821</a:t>
            </a:r>
          </a:p>
          <a:p>
            <a:pPr>
              <a:lnSpc>
                <a:spcPct val="150000"/>
              </a:lnSpc>
            </a:pPr>
            <a:r>
              <a:rPr lang="nl-BE" sz="2400" dirty="0" smtClean="0">
                <a:solidFill>
                  <a:schemeClr val="bg1"/>
                </a:solidFill>
                <a:latin typeface="Consolas" panose="020B0609020204030204" pitchFamily="49" charset="0"/>
              </a:rPr>
              <a:t>-8,7321</a:t>
            </a:r>
          </a:p>
          <a:p>
            <a:pPr>
              <a:lnSpc>
                <a:spcPct val="150000"/>
              </a:lnSpc>
            </a:pPr>
            <a:r>
              <a:rPr lang="nl-BE" sz="2400" dirty="0" smtClean="0">
                <a:solidFill>
                  <a:schemeClr val="bg1"/>
                </a:solidFill>
                <a:latin typeface="Consolas" panose="020B0609020204030204" pitchFamily="49" charset="0"/>
              </a:rPr>
              <a:t>-9,0426</a:t>
            </a:r>
          </a:p>
          <a:p>
            <a:pPr>
              <a:lnSpc>
                <a:spcPct val="150000"/>
              </a:lnSpc>
            </a:pPr>
            <a:r>
              <a:rPr lang="nl-BE" sz="2400" dirty="0" smtClean="0">
                <a:solidFill>
                  <a:schemeClr val="bg1"/>
                </a:solidFill>
                <a:latin typeface="Consolas" panose="020B0609020204030204" pitchFamily="49" charset="0"/>
              </a:rPr>
              <a:t>-10,1847</a:t>
            </a:r>
          </a:p>
          <a:p>
            <a:pPr>
              <a:lnSpc>
                <a:spcPct val="150000"/>
              </a:lnSpc>
            </a:pPr>
            <a:r>
              <a:rPr lang="nl-BE" sz="2400" dirty="0" smtClean="0">
                <a:solidFill>
                  <a:schemeClr val="bg1"/>
                </a:solidFill>
                <a:latin typeface="Consolas" panose="020B0609020204030204" pitchFamily="49" charset="0"/>
              </a:rPr>
              <a:t>-10,3560</a:t>
            </a:r>
          </a:p>
          <a:p>
            <a:pPr>
              <a:lnSpc>
                <a:spcPct val="150000"/>
              </a:lnSpc>
            </a:pPr>
            <a:r>
              <a:rPr lang="nl-BE" sz="2400" dirty="0" smtClean="0">
                <a:solidFill>
                  <a:schemeClr val="bg1"/>
                </a:solidFill>
                <a:latin typeface="Consolas" panose="020B0609020204030204" pitchFamily="49" charset="0"/>
              </a:rPr>
              <a:t>-9,8538</a:t>
            </a:r>
          </a:p>
          <a:p>
            <a:pPr>
              <a:lnSpc>
                <a:spcPct val="150000"/>
              </a:lnSpc>
            </a:pPr>
            <a:r>
              <a:rPr lang="nl-BE" sz="2400" dirty="0" smtClean="0">
                <a:solidFill>
                  <a:schemeClr val="bg1"/>
                </a:solidFill>
                <a:latin typeface="Consolas" panose="020B0609020204030204" pitchFamily="49" charset="0"/>
              </a:rPr>
              <a:t>-10,0986</a:t>
            </a:r>
          </a:p>
          <a:p>
            <a:pPr>
              <a:lnSpc>
                <a:spcPct val="150000"/>
              </a:lnSpc>
            </a:pPr>
            <a:r>
              <a:rPr lang="nl-BE" sz="2400" dirty="0" smtClean="0">
                <a:solidFill>
                  <a:schemeClr val="bg1"/>
                </a:solidFill>
                <a:latin typeface="Consolas" panose="020B0609020204030204" pitchFamily="49" charset="0"/>
              </a:rPr>
              <a:t>-9,3332</a:t>
            </a:r>
          </a:p>
          <a:p>
            <a:pPr>
              <a:lnSpc>
                <a:spcPct val="150000"/>
              </a:lnSpc>
            </a:pPr>
            <a:r>
              <a:rPr lang="nl-BE" sz="2400" dirty="0" smtClean="0">
                <a:solidFill>
                  <a:schemeClr val="bg1"/>
                </a:solidFill>
                <a:latin typeface="Consolas" panose="020B0609020204030204" pitchFamily="49" charset="0"/>
              </a:rPr>
              <a:t>-8,6284</a:t>
            </a:r>
          </a:p>
          <a:p>
            <a:pPr>
              <a:lnSpc>
                <a:spcPct val="150000"/>
              </a:lnSpc>
            </a:pPr>
            <a:r>
              <a:rPr lang="nl-BE" sz="2400" dirty="0" smtClean="0">
                <a:solidFill>
                  <a:schemeClr val="bg1"/>
                </a:solidFill>
                <a:latin typeface="Consolas" panose="020B0609020204030204" pitchFamily="49" charset="0"/>
              </a:rPr>
              <a:t>-8,0056</a:t>
            </a:r>
          </a:p>
          <a:p>
            <a:pPr>
              <a:lnSpc>
                <a:spcPct val="150000"/>
              </a:lnSpc>
            </a:pPr>
            <a:r>
              <a:rPr lang="nl-BE" sz="2400" dirty="0" smtClean="0">
                <a:solidFill>
                  <a:schemeClr val="bg1"/>
                </a:solidFill>
                <a:latin typeface="Consolas" panose="020B0609020204030204" pitchFamily="49" charset="0"/>
              </a:rPr>
              <a:t>-7,0673</a:t>
            </a:r>
          </a:p>
          <a:p>
            <a:pPr>
              <a:lnSpc>
                <a:spcPct val="150000"/>
              </a:lnSpc>
            </a:pPr>
            <a:r>
              <a:rPr lang="nl-BE" sz="2400" dirty="0" smtClean="0">
                <a:solidFill>
                  <a:schemeClr val="bg1"/>
                </a:solidFill>
                <a:latin typeface="Consolas" panose="020B0609020204030204" pitchFamily="49" charset="0"/>
              </a:rPr>
              <a:t>-5,8559</a:t>
            </a:r>
          </a:p>
          <a:p>
            <a:pPr>
              <a:lnSpc>
                <a:spcPct val="150000"/>
              </a:lnSpc>
            </a:pPr>
            <a:r>
              <a:rPr lang="nl-BE" sz="2400" dirty="0" smtClean="0">
                <a:solidFill>
                  <a:schemeClr val="bg1"/>
                </a:solidFill>
                <a:latin typeface="Consolas" panose="020B0609020204030204" pitchFamily="49" charset="0"/>
              </a:rPr>
              <a:t>-5,1982</a:t>
            </a:r>
          </a:p>
          <a:p>
            <a:pPr>
              <a:lnSpc>
                <a:spcPct val="150000"/>
              </a:lnSpc>
            </a:pPr>
            <a:r>
              <a:rPr lang="nl-BE" sz="2400" dirty="0" smtClean="0">
                <a:solidFill>
                  <a:schemeClr val="bg1"/>
                </a:solidFill>
                <a:latin typeface="Consolas" panose="020B0609020204030204" pitchFamily="49" charset="0"/>
              </a:rPr>
              <a:t>-3,9285</a:t>
            </a:r>
            <a:endParaRPr lang="nl-BE" sz="2400" dirty="0">
              <a:solidFill>
                <a:schemeClr val="bg1"/>
              </a:solidFill>
              <a:latin typeface="Consolas" panose="020B0609020204030204" pitchFamily="49"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606019"/>
            <a:ext cx="9144000" cy="1811577"/>
          </a:xfrm>
          <a:prstGeom prst="rect">
            <a:avLst/>
          </a:prstGeom>
        </p:spPr>
      </p:pic>
      <p:sp>
        <p:nvSpPr>
          <p:cNvPr id="2" name="Title 1"/>
          <p:cNvSpPr>
            <a:spLocks noGrp="1"/>
          </p:cNvSpPr>
          <p:nvPr>
            <p:ph type="title"/>
          </p:nvPr>
        </p:nvSpPr>
        <p:spPr/>
        <p:txBody>
          <a:bodyPr/>
          <a:lstStyle/>
          <a:p>
            <a:r>
              <a:rPr lang="nl-BE" dirty="0" smtClean="0"/>
              <a:t>Kruiscovariantie: voorbeeld</a:t>
            </a:r>
            <a:endParaRPr lang="nl-BE" dirty="0"/>
          </a:p>
        </p:txBody>
      </p:sp>
      <p:sp>
        <p:nvSpPr>
          <p:cNvPr id="22" name="TextBox 21"/>
          <p:cNvSpPr txBox="1"/>
          <p:nvPr/>
        </p:nvSpPr>
        <p:spPr>
          <a:xfrm>
            <a:off x="997400" y="1414746"/>
            <a:ext cx="188232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nl-BE" dirty="0" smtClean="0"/>
              <a:t>Audiofragment 1</a:t>
            </a:r>
            <a:endParaRPr lang="nl-BE" dirty="0"/>
          </a:p>
        </p:txBody>
      </p:sp>
      <p:sp>
        <p:nvSpPr>
          <p:cNvPr id="23" name="TextBox 22"/>
          <p:cNvSpPr txBox="1"/>
          <p:nvPr/>
        </p:nvSpPr>
        <p:spPr>
          <a:xfrm>
            <a:off x="1005586" y="3626941"/>
            <a:ext cx="188232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nl-BE" dirty="0" smtClean="0"/>
              <a:t>Audiofragment 2</a:t>
            </a:r>
            <a:endParaRPr lang="nl-BE" dirty="0"/>
          </a:p>
        </p:txBody>
      </p:sp>
      <p:cxnSp>
        <p:nvCxnSpPr>
          <p:cNvPr id="32" name="Straight Connector 31"/>
          <p:cNvCxnSpPr/>
          <p:nvPr/>
        </p:nvCxnSpPr>
        <p:spPr>
          <a:xfrm>
            <a:off x="0" y="1887502"/>
            <a:ext cx="9144000"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34" name="Straight Connector 33"/>
          <p:cNvCxnSpPr/>
          <p:nvPr/>
        </p:nvCxnSpPr>
        <p:spPr>
          <a:xfrm>
            <a:off x="7260" y="4100935"/>
            <a:ext cx="9144000"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35" name="Straight Connector 34"/>
          <p:cNvCxnSpPr/>
          <p:nvPr/>
        </p:nvCxnSpPr>
        <p:spPr>
          <a:xfrm>
            <a:off x="9760" y="5287655"/>
            <a:ext cx="9144000"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33" name="Straight Connector 32"/>
          <p:cNvCxnSpPr/>
          <p:nvPr/>
        </p:nvCxnSpPr>
        <p:spPr>
          <a:xfrm>
            <a:off x="2500" y="3074222"/>
            <a:ext cx="9144000" cy="0"/>
          </a:xfrm>
          <a:prstGeom prst="line">
            <a:avLst/>
          </a:prstGeom>
          <a:ln w="38100"/>
        </p:spPr>
        <p:style>
          <a:lnRef idx="1">
            <a:schemeClr val="accent2"/>
          </a:lnRef>
          <a:fillRef idx="0">
            <a:schemeClr val="accent2"/>
          </a:fillRef>
          <a:effectRef idx="0">
            <a:schemeClr val="accent2"/>
          </a:effectRef>
          <a:fontRef idx="minor">
            <a:schemeClr val="tx1"/>
          </a:fontRef>
        </p:style>
      </p:cxnSp>
      <p:grpSp>
        <p:nvGrpSpPr>
          <p:cNvPr id="3" name="Group 2"/>
          <p:cNvGrpSpPr/>
          <p:nvPr/>
        </p:nvGrpSpPr>
        <p:grpSpPr>
          <a:xfrm>
            <a:off x="-9158991" y="4113890"/>
            <a:ext cx="18302991" cy="1176132"/>
            <a:chOff x="-9158991" y="4107543"/>
            <a:chExt cx="18302991" cy="1176132"/>
          </a:xfrm>
        </p:grpSpPr>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t="15349" b="20556"/>
            <a:stretch/>
          </p:blipFill>
          <p:spPr>
            <a:xfrm>
              <a:off x="0" y="4107543"/>
              <a:ext cx="9144000" cy="1161143"/>
            </a:xfrm>
            <a:prstGeom prst="rect">
              <a:avLst/>
            </a:prstGeom>
          </p:spPr>
        </p:pic>
        <p:pic>
          <p:nvPicPr>
            <p:cNvPr id="16" name="Picture 15"/>
            <p:cNvPicPr>
              <a:picLocks noChangeAspect="1"/>
            </p:cNvPicPr>
            <p:nvPr/>
          </p:nvPicPr>
          <p:blipFill rotWithShape="1">
            <a:blip r:embed="rId4" cstate="print">
              <a:extLst>
                <a:ext uri="{28A0092B-C50C-407E-A947-70E740481C1C}">
                  <a14:useLocalDpi xmlns:a14="http://schemas.microsoft.com/office/drawing/2010/main" val="0"/>
                </a:ext>
              </a:extLst>
            </a:blip>
            <a:srcRect t="15349" b="20556"/>
            <a:stretch/>
          </p:blipFill>
          <p:spPr>
            <a:xfrm>
              <a:off x="-9158991" y="4122532"/>
              <a:ext cx="9144000" cy="1161143"/>
            </a:xfrm>
            <a:prstGeom prst="rect">
              <a:avLst/>
            </a:prstGeom>
          </p:spPr>
        </p:pic>
      </p:grpSp>
      <p:cxnSp>
        <p:nvCxnSpPr>
          <p:cNvPr id="19" name="Straight Arrow Connector 18"/>
          <p:cNvCxnSpPr/>
          <p:nvPr/>
        </p:nvCxnSpPr>
        <p:spPr>
          <a:xfrm>
            <a:off x="4794259" y="2068036"/>
            <a:ext cx="0" cy="2177143"/>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3372787" y="1959433"/>
            <a:ext cx="0" cy="227075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539646" y="2091008"/>
            <a:ext cx="0" cy="231610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2840647" y="4091357"/>
            <a:ext cx="18302991" cy="1176132"/>
            <a:chOff x="-9158991" y="4107543"/>
            <a:chExt cx="18302991" cy="1176132"/>
          </a:xfrm>
        </p:grpSpPr>
        <p:pic>
          <p:nvPicPr>
            <p:cNvPr id="27" name="Picture 26"/>
            <p:cNvPicPr>
              <a:picLocks noChangeAspect="1"/>
            </p:cNvPicPr>
            <p:nvPr/>
          </p:nvPicPr>
          <p:blipFill rotWithShape="1">
            <a:blip r:embed="rId4" cstate="print">
              <a:extLst>
                <a:ext uri="{28A0092B-C50C-407E-A947-70E740481C1C}">
                  <a14:useLocalDpi xmlns:a14="http://schemas.microsoft.com/office/drawing/2010/main" val="0"/>
                </a:ext>
              </a:extLst>
            </a:blip>
            <a:srcRect t="15349" b="20556"/>
            <a:stretch/>
          </p:blipFill>
          <p:spPr>
            <a:xfrm>
              <a:off x="0" y="4107543"/>
              <a:ext cx="9144000" cy="1161143"/>
            </a:xfrm>
            <a:prstGeom prst="rect">
              <a:avLst/>
            </a:prstGeom>
          </p:spPr>
        </p:pic>
        <p:pic>
          <p:nvPicPr>
            <p:cNvPr id="28" name="Picture 27"/>
            <p:cNvPicPr>
              <a:picLocks noChangeAspect="1"/>
            </p:cNvPicPr>
            <p:nvPr/>
          </p:nvPicPr>
          <p:blipFill rotWithShape="1">
            <a:blip r:embed="rId4" cstate="print">
              <a:extLst>
                <a:ext uri="{28A0092B-C50C-407E-A947-70E740481C1C}">
                  <a14:useLocalDpi xmlns:a14="http://schemas.microsoft.com/office/drawing/2010/main" val="0"/>
                </a:ext>
              </a:extLst>
            </a:blip>
            <a:srcRect t="15349" b="20556"/>
            <a:stretch/>
          </p:blipFill>
          <p:spPr>
            <a:xfrm>
              <a:off x="-9158991" y="4122532"/>
              <a:ext cx="9144000" cy="1161143"/>
            </a:xfrm>
            <a:prstGeom prst="rect">
              <a:avLst/>
            </a:prstGeom>
          </p:spPr>
        </p:pic>
      </p:grpSp>
      <p:sp>
        <p:nvSpPr>
          <p:cNvPr id="84" name="TextBox 83"/>
          <p:cNvSpPr txBox="1"/>
          <p:nvPr/>
        </p:nvSpPr>
        <p:spPr>
          <a:xfrm>
            <a:off x="5829275" y="6002769"/>
            <a:ext cx="2400326"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nl-BE" sz="2400" dirty="0" smtClean="0"/>
              <a:t>Beste: </a:t>
            </a:r>
            <a:r>
              <a:rPr lang="nl-BE" sz="2400" dirty="0" smtClean="0">
                <a:latin typeface="Consolas" panose="020B0609020204030204" pitchFamily="49" charset="0"/>
              </a:rPr>
              <a:t>+15,8822</a:t>
            </a:r>
            <a:endParaRPr lang="nl-BE" sz="2400" dirty="0">
              <a:latin typeface="Consolas" panose="020B0609020204030204" pitchFamily="49" charset="0"/>
            </a:endParaRPr>
          </a:p>
        </p:txBody>
      </p:sp>
      <p:sp>
        <p:nvSpPr>
          <p:cNvPr id="4" name="Footer Placeholder 3"/>
          <p:cNvSpPr>
            <a:spLocks noGrp="1"/>
          </p:cNvSpPr>
          <p:nvPr>
            <p:ph type="ftr" sz="quarter" idx="11"/>
          </p:nvPr>
        </p:nvSpPr>
        <p:spPr/>
        <p:txBody>
          <a:bodyPr/>
          <a:lstStyle/>
          <a:p>
            <a:r>
              <a:rPr lang="nl-BE" smtClean="0"/>
              <a:t>Ward Van Assche</a:t>
            </a:r>
            <a:endParaRPr lang="nl-BE" dirty="0"/>
          </a:p>
        </p:txBody>
      </p:sp>
      <p:sp>
        <p:nvSpPr>
          <p:cNvPr id="5" name="Slide Number Placeholder 4"/>
          <p:cNvSpPr>
            <a:spLocks noGrp="1"/>
          </p:cNvSpPr>
          <p:nvPr>
            <p:ph type="sldNum" sz="quarter" idx="12"/>
          </p:nvPr>
        </p:nvSpPr>
        <p:spPr/>
        <p:txBody>
          <a:bodyPr/>
          <a:lstStyle/>
          <a:p>
            <a:fld id="{8F0D9BF3-09EC-4E86-BFE5-8C2BFDF0F787}" type="slidenum">
              <a:rPr lang="nl-BE" smtClean="0"/>
              <a:t>14</a:t>
            </a:fld>
            <a:endParaRPr lang="nl-BE" dirty="0"/>
          </a:p>
        </p:txBody>
      </p:sp>
    </p:spTree>
    <p:extLst>
      <p:ext uri="{BB962C8B-B14F-4D97-AF65-F5344CB8AC3E}">
        <p14:creationId xmlns:p14="http://schemas.microsoft.com/office/powerpoint/2010/main" val="1651726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fill="hold" nodeType="clickEffect">
                                  <p:stCondLst>
                                    <p:cond delay="0"/>
                                  </p:stCondLst>
                                  <p:childTnLst>
                                    <p:animMotion origin="layout" path="M 4.44444E-6 4.81481E-6 L 0.69253 -0.00301 " pathEditMode="fixed" rAng="0" ptsTypes="AA">
                                      <p:cBhvr>
                                        <p:cTn id="6" dur="6000" fill="hold"/>
                                        <p:tgtEl>
                                          <p:spTgt spid="3"/>
                                        </p:tgtEl>
                                        <p:attrNameLst>
                                          <p:attrName>ppt_x</p:attrName>
                                          <p:attrName>ppt_y</p:attrName>
                                        </p:attrNameLst>
                                      </p:cBhvr>
                                      <p:rCtr x="34618" y="-162"/>
                                    </p:animMotion>
                                  </p:childTnLst>
                                  <p:subTnLst>
                                    <p:set>
                                      <p:cBhvr override="childStyle">
                                        <p:cTn dur="1" fill="hold" display="0" masterRel="sameClick" afterEffect="1">
                                          <p:stCondLst>
                                            <p:cond evt="end" delay="0">
                                              <p:tn val="5"/>
                                            </p:cond>
                                          </p:stCondLst>
                                        </p:cTn>
                                        <p:tgtEl>
                                          <p:spTgt spid="3"/>
                                        </p:tgtEl>
                                        <p:attrNameLst>
                                          <p:attrName>style.visibility</p:attrName>
                                        </p:attrNameLst>
                                      </p:cBhvr>
                                      <p:to>
                                        <p:strVal val="hidden"/>
                                      </p:to>
                                    </p:set>
                                  </p:subTnLst>
                                </p:cTn>
                              </p:par>
                              <p:par>
                                <p:cTn id="7" presetID="64" presetClass="path" presetSubtype="0" fill="hold" grpId="0" nodeType="withEffect">
                                  <p:stCondLst>
                                    <p:cond delay="0"/>
                                  </p:stCondLst>
                                  <p:childTnLst>
                                    <p:animMotion origin="layout" path="M 0.00556 -0.11597 L 0.00399 -3.34768 " pathEditMode="fixed" rAng="0" ptsTypes="AA">
                                      <p:cBhvr>
                                        <p:cTn id="8" dur="6000" fill="hold"/>
                                        <p:tgtEl>
                                          <p:spTgt spid="25"/>
                                        </p:tgtEl>
                                        <p:attrNameLst>
                                          <p:attrName>ppt_x</p:attrName>
                                          <p:attrName>ppt_y</p:attrName>
                                        </p:attrNameLst>
                                      </p:cBhvr>
                                      <p:rCtr x="-87" y="-161597"/>
                                    </p:animMotion>
                                  </p:childTnLst>
                                </p:cTn>
                              </p:par>
                            </p:childTnLst>
                          </p:cTn>
                        </p:par>
                        <p:par>
                          <p:cTn id="9" fill="hold">
                            <p:stCondLst>
                              <p:cond delay="6000"/>
                            </p:stCondLst>
                            <p:childTnLst>
                              <p:par>
                                <p:cTn id="10" presetID="1" presetClass="entr" presetSubtype="0" fill="hold" nodeType="afterEffect">
                                  <p:stCondLst>
                                    <p:cond delay="0"/>
                                  </p:stCondLst>
                                  <p:childTnLst>
                                    <p:set>
                                      <p:cBhvr>
                                        <p:cTn id="11" dur="1" fill="hold">
                                          <p:stCondLst>
                                            <p:cond delay="0"/>
                                          </p:stCondLst>
                                        </p:cTn>
                                        <p:tgtEl>
                                          <p:spTgt spid="26"/>
                                        </p:tgtEl>
                                        <p:attrNameLst>
                                          <p:attrName>style.visibility</p:attrName>
                                        </p:attrNameLst>
                                      </p:cBhvr>
                                      <p:to>
                                        <p:strVal val="visible"/>
                                      </p:to>
                                    </p:set>
                                  </p:childTnLst>
                                </p:cTn>
                              </p:par>
                              <p:par>
                                <p:cTn id="12" presetID="27" presetClass="emph" presetSubtype="0" fill="remove" grpId="0" nodeType="withEffect">
                                  <p:stCondLst>
                                    <p:cond delay="0"/>
                                  </p:stCondLst>
                                  <p:childTnLst>
                                    <p:animClr clrSpc="rgb" dir="cw">
                                      <p:cBhvr override="childStyle">
                                        <p:cTn id="13" dur="250" autoRev="1" fill="remove"/>
                                        <p:tgtEl>
                                          <p:spTgt spid="14"/>
                                        </p:tgtEl>
                                        <p:attrNameLst>
                                          <p:attrName>style.color</p:attrName>
                                        </p:attrNameLst>
                                      </p:cBhvr>
                                      <p:to>
                                        <a:srgbClr val="00FF00"/>
                                      </p:to>
                                    </p:animClr>
                                    <p:animClr clrSpc="rgb" dir="cw">
                                      <p:cBhvr>
                                        <p:cTn id="14" dur="250" autoRev="1" fill="remove"/>
                                        <p:tgtEl>
                                          <p:spTgt spid="14"/>
                                        </p:tgtEl>
                                        <p:attrNameLst>
                                          <p:attrName>fillcolor</p:attrName>
                                        </p:attrNameLst>
                                      </p:cBhvr>
                                      <p:to>
                                        <a:srgbClr val="00FF00"/>
                                      </p:to>
                                    </p:animClr>
                                    <p:set>
                                      <p:cBhvr>
                                        <p:cTn id="15" dur="250" autoRev="1" fill="remove"/>
                                        <p:tgtEl>
                                          <p:spTgt spid="14"/>
                                        </p:tgtEl>
                                        <p:attrNameLst>
                                          <p:attrName>fill.type</p:attrName>
                                        </p:attrNameLst>
                                      </p:cBhvr>
                                      <p:to>
                                        <p:strVal val="solid"/>
                                      </p:to>
                                    </p:set>
                                    <p:set>
                                      <p:cBhvr>
                                        <p:cTn id="16" dur="250" autoRev="1" fill="remove"/>
                                        <p:tgtEl>
                                          <p:spTgt spid="14"/>
                                        </p:tgtEl>
                                        <p:attrNameLst>
                                          <p:attrName>fill.on</p:attrName>
                                        </p:attrNameLst>
                                      </p:cBhvr>
                                      <p:to>
                                        <p:strVal val="true"/>
                                      </p:to>
                                    </p:set>
                                  </p:childTnLst>
                                </p:cTn>
                              </p:par>
                              <p:par>
                                <p:cTn id="17" presetID="53" presetClass="entr" presetSubtype="16" fill="hold" grpId="0" nodeType="withEffect">
                                  <p:stCondLst>
                                    <p:cond delay="0"/>
                                  </p:stCondLst>
                                  <p:childTnLst>
                                    <p:set>
                                      <p:cBhvr>
                                        <p:cTn id="18" dur="1" fill="hold">
                                          <p:stCondLst>
                                            <p:cond delay="0"/>
                                          </p:stCondLst>
                                        </p:cTn>
                                        <p:tgtEl>
                                          <p:spTgt spid="84"/>
                                        </p:tgtEl>
                                        <p:attrNameLst>
                                          <p:attrName>style.visibility</p:attrName>
                                        </p:attrNameLst>
                                      </p:cBhvr>
                                      <p:to>
                                        <p:strVal val="visible"/>
                                      </p:to>
                                    </p:set>
                                    <p:anim calcmode="lin" valueType="num">
                                      <p:cBhvr>
                                        <p:cTn id="19" dur="500" fill="hold"/>
                                        <p:tgtEl>
                                          <p:spTgt spid="84"/>
                                        </p:tgtEl>
                                        <p:attrNameLst>
                                          <p:attrName>ppt_w</p:attrName>
                                        </p:attrNameLst>
                                      </p:cBhvr>
                                      <p:tavLst>
                                        <p:tav tm="0">
                                          <p:val>
                                            <p:fltVal val="0"/>
                                          </p:val>
                                        </p:tav>
                                        <p:tav tm="100000">
                                          <p:val>
                                            <p:strVal val="#ppt_w"/>
                                          </p:val>
                                        </p:tav>
                                      </p:tavLst>
                                    </p:anim>
                                    <p:anim calcmode="lin" valueType="num">
                                      <p:cBhvr>
                                        <p:cTn id="20" dur="500" fill="hold"/>
                                        <p:tgtEl>
                                          <p:spTgt spid="84"/>
                                        </p:tgtEl>
                                        <p:attrNameLst>
                                          <p:attrName>ppt_h</p:attrName>
                                        </p:attrNameLst>
                                      </p:cBhvr>
                                      <p:tavLst>
                                        <p:tav tm="0">
                                          <p:val>
                                            <p:fltVal val="0"/>
                                          </p:val>
                                        </p:tav>
                                        <p:tav tm="100000">
                                          <p:val>
                                            <p:strVal val="#ppt_h"/>
                                          </p:val>
                                        </p:tav>
                                      </p:tavLst>
                                    </p:anim>
                                    <p:animEffect transition="in" filter="fade">
                                      <p:cBhvr>
                                        <p:cTn id="21" dur="500"/>
                                        <p:tgtEl>
                                          <p:spTgt spid="84"/>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nodeType="clickEffect">
                                  <p:stCondLst>
                                    <p:cond delay="0"/>
                                  </p:stCondLst>
                                  <p:childTnLst>
                                    <p:set>
                                      <p:cBhvr>
                                        <p:cTn id="37" dur="1" fill="hold">
                                          <p:stCondLst>
                                            <p:cond delay="0"/>
                                          </p:stCondLst>
                                        </p:cTn>
                                        <p:tgtEl>
                                          <p:spTgt spid="21"/>
                                        </p:tgtEl>
                                        <p:attrNameLst>
                                          <p:attrName>style.visibility</p:attrName>
                                        </p:attrNameLst>
                                      </p:cBhvr>
                                      <p:to>
                                        <p:strVal val="hidden"/>
                                      </p:to>
                                    </p:set>
                                  </p:childTnLst>
                                </p:cTn>
                              </p:par>
                              <p:par>
                                <p:cTn id="38" presetID="1" presetClass="exit" presetSubtype="0" fill="hold" nodeType="withEffect">
                                  <p:stCondLst>
                                    <p:cond delay="0"/>
                                  </p:stCondLst>
                                  <p:childTnLst>
                                    <p:set>
                                      <p:cBhvr>
                                        <p:cTn id="39" dur="1" fill="hold">
                                          <p:stCondLst>
                                            <p:cond delay="0"/>
                                          </p:stCondLst>
                                        </p:cTn>
                                        <p:tgtEl>
                                          <p:spTgt spid="20"/>
                                        </p:tgtEl>
                                        <p:attrNameLst>
                                          <p:attrName>style.visibility</p:attrName>
                                        </p:attrNameLst>
                                      </p:cBhvr>
                                      <p:to>
                                        <p:strVal val="hidden"/>
                                      </p:to>
                                    </p:set>
                                  </p:childTnLst>
                                </p:cTn>
                              </p:par>
                              <p:par>
                                <p:cTn id="40" presetID="1" presetClass="exit" presetSubtype="0" fill="hold" nodeType="withEffect">
                                  <p:stCondLst>
                                    <p:cond delay="0"/>
                                  </p:stCondLst>
                                  <p:childTnLst>
                                    <p:set>
                                      <p:cBhvr>
                                        <p:cTn id="41" dur="1" fill="hold">
                                          <p:stCondLst>
                                            <p:cond delay="0"/>
                                          </p:stCondLst>
                                        </p:cTn>
                                        <p:tgtEl>
                                          <p:spTgt spid="19"/>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63" presetClass="path" presetSubtype="0" fill="hold" nodeType="clickEffect">
                                  <p:stCondLst>
                                    <p:cond delay="0"/>
                                  </p:stCondLst>
                                  <p:childTnLst>
                                    <p:animMotion origin="layout" path="M -4.16667E-6 4.07407E-6 L 0.3099 4.07407E-6 " pathEditMode="relative" rAng="0" ptsTypes="AA">
                                      <p:cBhvr>
                                        <p:cTn id="45" dur="3000" fill="hold"/>
                                        <p:tgtEl>
                                          <p:spTgt spid="26"/>
                                        </p:tgtEl>
                                        <p:attrNameLst>
                                          <p:attrName>ppt_x</p:attrName>
                                          <p:attrName>ppt_y</p:attrName>
                                        </p:attrNameLst>
                                      </p:cBhvr>
                                      <p:rCtr x="15486" y="0"/>
                                    </p:animMotion>
                                  </p:childTnLst>
                                </p:cTn>
                              </p:par>
                              <p:par>
                                <p:cTn id="46" presetID="64" presetClass="path" presetSubtype="0" fill="hold" grpId="1" nodeType="withEffect">
                                  <p:stCondLst>
                                    <p:cond delay="0"/>
                                  </p:stCondLst>
                                  <p:childTnLst>
                                    <p:animMotion origin="layout" path="M 0 -3.7037E-6 L 0.00556 -1.67939 " pathEditMode="relative" rAng="0" ptsTypes="AA">
                                      <p:cBhvr>
                                        <p:cTn id="47" dur="3000" fill="hold"/>
                                        <p:tgtEl>
                                          <p:spTgt spid="25"/>
                                        </p:tgtEl>
                                        <p:attrNameLst>
                                          <p:attrName>ppt_x</p:attrName>
                                          <p:attrName>ppt_y</p:attrName>
                                        </p:attrNameLst>
                                      </p:cBhvr>
                                      <p:rCtr x="278" y="-839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5" grpId="0"/>
      <p:bldP spid="25" grpId="1"/>
      <p:bldP spid="8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Kruiscovariantie: probleem 1</a:t>
            </a:r>
            <a:endParaRPr lang="nl-BE" dirty="0"/>
          </a:p>
        </p:txBody>
      </p:sp>
      <p:sp>
        <p:nvSpPr>
          <p:cNvPr id="3" name="Content Placeholder 2"/>
          <p:cNvSpPr>
            <a:spLocks noGrp="1"/>
          </p:cNvSpPr>
          <p:nvPr>
            <p:ph idx="1"/>
          </p:nvPr>
        </p:nvSpPr>
        <p:spPr/>
        <p:txBody>
          <a:bodyPr/>
          <a:lstStyle/>
          <a:p>
            <a:r>
              <a:rPr lang="nl-BE" dirty="0" smtClean="0"/>
              <a:t>Groot</a:t>
            </a:r>
            <a:r>
              <a:rPr lang="nl-BE" b="1" dirty="0" smtClean="0"/>
              <a:t> </a:t>
            </a:r>
            <a:r>
              <a:rPr lang="nl-BE" dirty="0" smtClean="0"/>
              <a:t>probleem: performantie</a:t>
            </a:r>
          </a:p>
          <a:p>
            <a:pPr lvl="1"/>
            <a:r>
              <a:rPr lang="nl-BE" sz="2800" dirty="0" smtClean="0"/>
              <a:t>Tijdscomplexiteit: </a:t>
            </a:r>
            <a:r>
              <a:rPr lang="nl-BE" sz="2800" b="1" dirty="0" smtClean="0"/>
              <a:t>O(n²)</a:t>
            </a:r>
            <a:r>
              <a:rPr lang="nl-BE" sz="2800" dirty="0" smtClean="0"/>
              <a:t> met n het aantal samples van de audiofragmenten</a:t>
            </a:r>
          </a:p>
          <a:p>
            <a:r>
              <a:rPr lang="nl-BE" dirty="0" smtClean="0"/>
              <a:t>Nauwkeurigheid: </a:t>
            </a:r>
            <a:r>
              <a:rPr lang="nl-BE" b="1" dirty="0" smtClean="0"/>
              <a:t>&lt; 1ms </a:t>
            </a:r>
            <a:br>
              <a:rPr lang="nl-BE" b="1" dirty="0" smtClean="0"/>
            </a:br>
            <a:r>
              <a:rPr lang="nl-BE" dirty="0" smtClean="0"/>
              <a:t>(afhankelijk van samplefrequentie)</a:t>
            </a:r>
            <a:endParaRPr lang="nl-BE" dirty="0"/>
          </a:p>
          <a:p>
            <a:r>
              <a:rPr lang="nl-BE" dirty="0" smtClean="0"/>
              <a:t>Oplossing: </a:t>
            </a:r>
          </a:p>
          <a:p>
            <a:pPr lvl="1"/>
            <a:r>
              <a:rPr lang="nl-BE" sz="2800" dirty="0" smtClean="0"/>
              <a:t>Latency </a:t>
            </a:r>
            <a:r>
              <a:rPr lang="nl-BE" sz="2800" b="1" dirty="0" smtClean="0"/>
              <a:t>ruw berekenen </a:t>
            </a:r>
            <a:r>
              <a:rPr lang="nl-BE" sz="2800" dirty="0" smtClean="0"/>
              <a:t>met acoustic fingerprinting</a:t>
            </a:r>
          </a:p>
          <a:p>
            <a:pPr lvl="1"/>
            <a:r>
              <a:rPr lang="nl-BE" sz="2800" dirty="0" smtClean="0"/>
              <a:t>Resultaat </a:t>
            </a:r>
            <a:r>
              <a:rPr lang="nl-BE" sz="2800" b="1" dirty="0" smtClean="0"/>
              <a:t>verfijnen</a:t>
            </a:r>
            <a:r>
              <a:rPr lang="nl-BE" sz="2800" dirty="0" smtClean="0"/>
              <a:t> met dit algoritme</a:t>
            </a:r>
          </a:p>
          <a:p>
            <a:endParaRPr lang="nl-BE" i="1" dirty="0" smtClean="0"/>
          </a:p>
        </p:txBody>
      </p:sp>
      <p:sp>
        <p:nvSpPr>
          <p:cNvPr id="4" name="Slide Number Placeholder 3"/>
          <p:cNvSpPr>
            <a:spLocks noGrp="1"/>
          </p:cNvSpPr>
          <p:nvPr>
            <p:ph type="sldNum" sz="quarter" idx="12"/>
          </p:nvPr>
        </p:nvSpPr>
        <p:spPr/>
        <p:txBody>
          <a:bodyPr/>
          <a:lstStyle/>
          <a:p>
            <a:fld id="{8F0D9BF3-09EC-4E86-BFE5-8C2BFDF0F787}" type="slidenum">
              <a:rPr lang="nl-BE" smtClean="0"/>
              <a:t>15</a:t>
            </a:fld>
            <a:endParaRPr lang="nl-BE" dirty="0"/>
          </a:p>
        </p:txBody>
      </p:sp>
      <p:sp>
        <p:nvSpPr>
          <p:cNvPr id="5" name="Footer Placeholder 4"/>
          <p:cNvSpPr>
            <a:spLocks noGrp="1"/>
          </p:cNvSpPr>
          <p:nvPr>
            <p:ph type="ftr" sz="quarter" idx="11"/>
          </p:nvPr>
        </p:nvSpPr>
        <p:spPr/>
        <p:txBody>
          <a:bodyPr/>
          <a:lstStyle/>
          <a:p>
            <a:r>
              <a:rPr lang="nl-BE" smtClean="0"/>
              <a:t>Ward Van Assche</a:t>
            </a:r>
            <a:endParaRPr lang="nl-BE" dirty="0"/>
          </a:p>
        </p:txBody>
      </p:sp>
    </p:spTree>
    <p:extLst>
      <p:ext uri="{BB962C8B-B14F-4D97-AF65-F5344CB8AC3E}">
        <p14:creationId xmlns:p14="http://schemas.microsoft.com/office/powerpoint/2010/main" val="8181971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Kruiscovariantie: probleem 2</a:t>
            </a:r>
            <a:endParaRPr lang="nl-BE" dirty="0"/>
          </a:p>
        </p:txBody>
      </p:sp>
      <p:sp>
        <p:nvSpPr>
          <p:cNvPr id="3" name="Content Placeholder 2"/>
          <p:cNvSpPr>
            <a:spLocks noGrp="1"/>
          </p:cNvSpPr>
          <p:nvPr>
            <p:ph idx="1"/>
          </p:nvPr>
        </p:nvSpPr>
        <p:spPr/>
        <p:txBody>
          <a:bodyPr/>
          <a:lstStyle/>
          <a:p>
            <a:r>
              <a:rPr lang="nl-BE" dirty="0" smtClean="0"/>
              <a:t>Algoritme: </a:t>
            </a:r>
            <a:r>
              <a:rPr lang="nl-BE" b="1" dirty="0" smtClean="0"/>
              <a:t>rechtstreeks</a:t>
            </a:r>
            <a:r>
              <a:rPr lang="nl-BE" dirty="0" smtClean="0"/>
              <a:t> op geluidsgolf uitgevoerd</a:t>
            </a:r>
          </a:p>
          <a:p>
            <a:r>
              <a:rPr lang="nl-BE" dirty="0" smtClean="0"/>
              <a:t>Probleem: gevoelig voor </a:t>
            </a:r>
            <a:r>
              <a:rPr lang="nl-BE" b="1" dirty="0" smtClean="0"/>
              <a:t>ruis</a:t>
            </a:r>
            <a:r>
              <a:rPr lang="nl-BE" dirty="0" smtClean="0"/>
              <a:t> en </a:t>
            </a:r>
            <a:r>
              <a:rPr lang="nl-BE" b="1" dirty="0" smtClean="0"/>
              <a:t>storende geluiden</a:t>
            </a:r>
          </a:p>
          <a:p>
            <a:r>
              <a:rPr lang="nl-BE" dirty="0" smtClean="0"/>
              <a:t>Oplossing: algoritme </a:t>
            </a:r>
            <a:r>
              <a:rPr lang="nl-BE" b="1" dirty="0" smtClean="0"/>
              <a:t>verschillende keren </a:t>
            </a:r>
            <a:r>
              <a:rPr lang="nl-BE" dirty="0" smtClean="0"/>
              <a:t>uitvoeren op </a:t>
            </a:r>
            <a:r>
              <a:rPr lang="nl-BE" b="1" dirty="0" smtClean="0"/>
              <a:t>verschillende plaatsen</a:t>
            </a:r>
            <a:r>
              <a:rPr lang="nl-BE" dirty="0" smtClean="0"/>
              <a:t>. </a:t>
            </a:r>
            <a:br>
              <a:rPr lang="nl-BE" dirty="0" smtClean="0"/>
            </a:br>
            <a:r>
              <a:rPr lang="nl-BE" dirty="0" smtClean="0"/>
              <a:t>Meest voorkomende latency = resultaat</a:t>
            </a:r>
          </a:p>
          <a:p>
            <a:r>
              <a:rPr lang="nl-BE" b="1" dirty="0" smtClean="0"/>
              <a:t>Geen performantieprobleem</a:t>
            </a:r>
            <a:r>
              <a:rPr lang="nl-BE" dirty="0" smtClean="0"/>
              <a:t>: n in O(n²) blijft beperkt.</a:t>
            </a:r>
            <a:endParaRPr lang="nl-BE" b="1" dirty="0"/>
          </a:p>
        </p:txBody>
      </p:sp>
      <p:sp>
        <p:nvSpPr>
          <p:cNvPr id="4" name="Slide Number Placeholder 3"/>
          <p:cNvSpPr>
            <a:spLocks noGrp="1"/>
          </p:cNvSpPr>
          <p:nvPr>
            <p:ph type="sldNum" sz="quarter" idx="12"/>
          </p:nvPr>
        </p:nvSpPr>
        <p:spPr/>
        <p:txBody>
          <a:bodyPr/>
          <a:lstStyle/>
          <a:p>
            <a:fld id="{8F0D9BF3-09EC-4E86-BFE5-8C2BFDF0F787}" type="slidenum">
              <a:rPr lang="nl-BE" smtClean="0"/>
              <a:t>16</a:t>
            </a:fld>
            <a:endParaRPr lang="nl-BE" dirty="0"/>
          </a:p>
        </p:txBody>
      </p:sp>
      <p:sp>
        <p:nvSpPr>
          <p:cNvPr id="5" name="Footer Placeholder 4"/>
          <p:cNvSpPr>
            <a:spLocks noGrp="1"/>
          </p:cNvSpPr>
          <p:nvPr>
            <p:ph type="ftr" sz="quarter" idx="11"/>
          </p:nvPr>
        </p:nvSpPr>
        <p:spPr/>
        <p:txBody>
          <a:bodyPr/>
          <a:lstStyle/>
          <a:p>
            <a:r>
              <a:rPr lang="nl-BE" smtClean="0"/>
              <a:t>Ward Van Assche</a:t>
            </a:r>
            <a:endParaRPr lang="nl-BE" dirty="0"/>
          </a:p>
        </p:txBody>
      </p:sp>
    </p:spTree>
    <p:extLst>
      <p:ext uri="{BB962C8B-B14F-4D97-AF65-F5344CB8AC3E}">
        <p14:creationId xmlns:p14="http://schemas.microsoft.com/office/powerpoint/2010/main" val="26499251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Voorbeeld: 10s audio, 2.5s latency</a:t>
            </a:r>
            <a:endParaRPr lang="nl-BE" dirty="0"/>
          </a:p>
        </p:txBody>
      </p:sp>
      <p:sp>
        <p:nvSpPr>
          <p:cNvPr id="4" name="Slide Number Placeholder 3"/>
          <p:cNvSpPr>
            <a:spLocks noGrp="1"/>
          </p:cNvSpPr>
          <p:nvPr>
            <p:ph type="sldNum" sz="quarter" idx="12"/>
          </p:nvPr>
        </p:nvSpPr>
        <p:spPr/>
        <p:txBody>
          <a:bodyPr/>
          <a:lstStyle/>
          <a:p>
            <a:fld id="{8F0D9BF3-09EC-4E86-BFE5-8C2BFDF0F787}" type="slidenum">
              <a:rPr lang="nl-BE" smtClean="0"/>
              <a:t>17</a:t>
            </a:fld>
            <a:endParaRPr lang="nl-BE"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35221" b="35902"/>
          <a:stretch/>
        </p:blipFill>
        <p:spPr>
          <a:xfrm>
            <a:off x="952499" y="1589876"/>
            <a:ext cx="6924213" cy="2308361"/>
          </a:xfrm>
          <a:prstGeom prst="rect">
            <a:avLst/>
          </a:prstGeom>
        </p:spPr>
      </p:pic>
      <p:sp>
        <p:nvSpPr>
          <p:cNvPr id="12" name="Content Placeholder 11"/>
          <p:cNvSpPr>
            <a:spLocks noGrp="1"/>
          </p:cNvSpPr>
          <p:nvPr>
            <p:ph idx="1"/>
          </p:nvPr>
        </p:nvSpPr>
        <p:spPr/>
        <p:txBody>
          <a:bodyPr/>
          <a:lstStyle/>
          <a:p>
            <a:endParaRPr lang="nl-BE"/>
          </a:p>
        </p:txBody>
      </p:sp>
      <p:pic>
        <p:nvPicPr>
          <p:cNvPr id="13" name="Content Placeholder 4"/>
          <p:cNvPicPr>
            <a:picLocks noChangeAspect="1"/>
          </p:cNvPicPr>
          <p:nvPr/>
        </p:nvPicPr>
        <p:blipFill rotWithShape="1">
          <a:blip r:embed="rId4">
            <a:extLst>
              <a:ext uri="{28A0092B-C50C-407E-A947-70E740481C1C}">
                <a14:useLocalDpi xmlns:a14="http://schemas.microsoft.com/office/drawing/2010/main" val="0"/>
              </a:ext>
            </a:extLst>
          </a:blip>
          <a:srcRect t="35160" b="36298"/>
          <a:stretch/>
        </p:blipFill>
        <p:spPr>
          <a:xfrm>
            <a:off x="952499" y="3929186"/>
            <a:ext cx="6909117" cy="2276609"/>
          </a:xfrm>
          <a:prstGeom prst="rect">
            <a:avLst/>
          </a:prstGeom>
        </p:spPr>
      </p:pic>
      <p:cxnSp>
        <p:nvCxnSpPr>
          <p:cNvPr id="14" name="Straight Connector 13"/>
          <p:cNvCxnSpPr/>
          <p:nvPr/>
        </p:nvCxnSpPr>
        <p:spPr>
          <a:xfrm>
            <a:off x="0" y="1684305"/>
            <a:ext cx="9144000"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15" name="Straight Connector 14"/>
          <p:cNvCxnSpPr/>
          <p:nvPr/>
        </p:nvCxnSpPr>
        <p:spPr>
          <a:xfrm>
            <a:off x="2500" y="3785421"/>
            <a:ext cx="9144000"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6" name="Straight Connector 15"/>
          <p:cNvCxnSpPr/>
          <p:nvPr/>
        </p:nvCxnSpPr>
        <p:spPr>
          <a:xfrm>
            <a:off x="3" y="4054973"/>
            <a:ext cx="9144000"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17" name="Straight Connector 16"/>
          <p:cNvCxnSpPr/>
          <p:nvPr/>
        </p:nvCxnSpPr>
        <p:spPr>
          <a:xfrm>
            <a:off x="2503" y="6156089"/>
            <a:ext cx="9144000"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8" name="Footer Placeholder 17"/>
          <p:cNvSpPr>
            <a:spLocks noGrp="1"/>
          </p:cNvSpPr>
          <p:nvPr>
            <p:ph type="ftr" sz="quarter" idx="11"/>
          </p:nvPr>
        </p:nvSpPr>
        <p:spPr/>
        <p:txBody>
          <a:bodyPr/>
          <a:lstStyle/>
          <a:p>
            <a:r>
              <a:rPr lang="nl-BE" smtClean="0"/>
              <a:t>Ward Van Assche</a:t>
            </a:r>
            <a:endParaRPr lang="nl-BE" dirty="0"/>
          </a:p>
        </p:txBody>
      </p:sp>
    </p:spTree>
    <p:extLst>
      <p:ext uri="{BB962C8B-B14F-4D97-AF65-F5344CB8AC3E}">
        <p14:creationId xmlns:p14="http://schemas.microsoft.com/office/powerpoint/2010/main" val="11755534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Voorbeeld: 10s audio, 2.5s latency</a:t>
            </a:r>
          </a:p>
        </p:txBody>
      </p:sp>
      <p:pic>
        <p:nvPicPr>
          <p:cNvPr id="5" name="Content Placeholder 4"/>
          <p:cNvPicPr>
            <a:picLocks noGrp="1" noChangeAspect="1"/>
          </p:cNvPicPr>
          <p:nvPr>
            <p:ph idx="1"/>
          </p:nvPr>
        </p:nvPicPr>
        <p:blipFill rotWithShape="1">
          <a:blip r:embed="rId3">
            <a:extLst>
              <a:ext uri="{28A0092B-C50C-407E-A947-70E740481C1C}">
                <a14:useLocalDpi xmlns:a14="http://schemas.microsoft.com/office/drawing/2010/main" val="0"/>
              </a:ext>
            </a:extLst>
          </a:blip>
          <a:srcRect t="35160" b="36298"/>
          <a:stretch/>
        </p:blipFill>
        <p:spPr>
          <a:xfrm>
            <a:off x="952499" y="3929186"/>
            <a:ext cx="6909117" cy="2276609"/>
          </a:xfrm>
        </p:spPr>
      </p:pic>
      <p:sp>
        <p:nvSpPr>
          <p:cNvPr id="4" name="Slide Number Placeholder 3"/>
          <p:cNvSpPr>
            <a:spLocks noGrp="1"/>
          </p:cNvSpPr>
          <p:nvPr>
            <p:ph type="sldNum" sz="quarter" idx="12"/>
          </p:nvPr>
        </p:nvSpPr>
        <p:spPr/>
        <p:txBody>
          <a:bodyPr/>
          <a:lstStyle/>
          <a:p>
            <a:fld id="{8F0D9BF3-09EC-4E86-BFE5-8C2BFDF0F787}" type="slidenum">
              <a:rPr lang="nl-BE" smtClean="0"/>
              <a:t>18</a:t>
            </a:fld>
            <a:endParaRPr lang="nl-BE" dirty="0"/>
          </a:p>
        </p:txBody>
      </p:sp>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t="35221" b="35902"/>
          <a:stretch/>
        </p:blipFill>
        <p:spPr>
          <a:xfrm>
            <a:off x="952499" y="1589876"/>
            <a:ext cx="6924213" cy="2308361"/>
          </a:xfrm>
          <a:prstGeom prst="rect">
            <a:avLst/>
          </a:prstGeom>
        </p:spPr>
      </p:pic>
      <p:cxnSp>
        <p:nvCxnSpPr>
          <p:cNvPr id="8" name="Straight Connector 7"/>
          <p:cNvCxnSpPr/>
          <p:nvPr/>
        </p:nvCxnSpPr>
        <p:spPr>
          <a:xfrm flipH="1">
            <a:off x="1244600" y="2743200"/>
            <a:ext cx="1727200" cy="2349500"/>
          </a:xfrm>
          <a:prstGeom prst="line">
            <a:avLst/>
          </a:prstGeom>
          <a:ln w="38100"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Straight Connector 12"/>
          <p:cNvCxnSpPr/>
          <p:nvPr/>
        </p:nvCxnSpPr>
        <p:spPr>
          <a:xfrm flipH="1">
            <a:off x="3314700" y="2756823"/>
            <a:ext cx="1727200" cy="2349500"/>
          </a:xfrm>
          <a:prstGeom prst="line">
            <a:avLst/>
          </a:prstGeom>
          <a:ln w="38100"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Connector 13"/>
          <p:cNvCxnSpPr/>
          <p:nvPr/>
        </p:nvCxnSpPr>
        <p:spPr>
          <a:xfrm flipH="1">
            <a:off x="2222500" y="2743200"/>
            <a:ext cx="1727200" cy="2349500"/>
          </a:xfrm>
          <a:prstGeom prst="line">
            <a:avLst/>
          </a:prstGeom>
          <a:ln w="38100"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Connector 18"/>
          <p:cNvCxnSpPr/>
          <p:nvPr/>
        </p:nvCxnSpPr>
        <p:spPr>
          <a:xfrm>
            <a:off x="0" y="1684305"/>
            <a:ext cx="9144000"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20" name="Straight Connector 19"/>
          <p:cNvCxnSpPr/>
          <p:nvPr/>
        </p:nvCxnSpPr>
        <p:spPr>
          <a:xfrm>
            <a:off x="2500" y="3785421"/>
            <a:ext cx="9144000"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21" name="Straight Connector 20"/>
          <p:cNvCxnSpPr/>
          <p:nvPr/>
        </p:nvCxnSpPr>
        <p:spPr>
          <a:xfrm>
            <a:off x="3" y="4054973"/>
            <a:ext cx="9144000"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22" name="Straight Connector 21"/>
          <p:cNvCxnSpPr/>
          <p:nvPr/>
        </p:nvCxnSpPr>
        <p:spPr>
          <a:xfrm>
            <a:off x="2503" y="6156089"/>
            <a:ext cx="9144000"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23" name="Footer Placeholder 22"/>
          <p:cNvSpPr>
            <a:spLocks noGrp="1"/>
          </p:cNvSpPr>
          <p:nvPr>
            <p:ph type="ftr" sz="quarter" idx="11"/>
          </p:nvPr>
        </p:nvSpPr>
        <p:spPr/>
        <p:txBody>
          <a:bodyPr/>
          <a:lstStyle/>
          <a:p>
            <a:r>
              <a:rPr lang="nl-BE" smtClean="0"/>
              <a:t>Ward Van Assche</a:t>
            </a:r>
            <a:endParaRPr lang="nl-BE" dirty="0"/>
          </a:p>
        </p:txBody>
      </p:sp>
    </p:spTree>
    <p:extLst>
      <p:ext uri="{BB962C8B-B14F-4D97-AF65-F5344CB8AC3E}">
        <p14:creationId xmlns:p14="http://schemas.microsoft.com/office/powerpoint/2010/main" val="4562378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Voorbeeld: 10s audio, 2.5s latency</a:t>
            </a:r>
          </a:p>
        </p:txBody>
      </p:sp>
      <p:pic>
        <p:nvPicPr>
          <p:cNvPr id="5" name="Content Placeholder 4"/>
          <p:cNvPicPr>
            <a:picLocks noGrp="1" noChangeAspect="1"/>
          </p:cNvPicPr>
          <p:nvPr>
            <p:ph idx="1"/>
          </p:nvPr>
        </p:nvPicPr>
        <p:blipFill rotWithShape="1">
          <a:blip r:embed="rId3">
            <a:extLst>
              <a:ext uri="{28A0092B-C50C-407E-A947-70E740481C1C}">
                <a14:useLocalDpi xmlns:a14="http://schemas.microsoft.com/office/drawing/2010/main" val="0"/>
              </a:ext>
            </a:extLst>
          </a:blip>
          <a:srcRect t="35160" b="36298"/>
          <a:stretch/>
        </p:blipFill>
        <p:spPr>
          <a:xfrm>
            <a:off x="952499" y="3929186"/>
            <a:ext cx="6909117" cy="2276609"/>
          </a:xfrm>
        </p:spPr>
      </p:pic>
      <p:sp>
        <p:nvSpPr>
          <p:cNvPr id="4" name="Slide Number Placeholder 3"/>
          <p:cNvSpPr>
            <a:spLocks noGrp="1"/>
          </p:cNvSpPr>
          <p:nvPr>
            <p:ph type="sldNum" sz="quarter" idx="12"/>
          </p:nvPr>
        </p:nvSpPr>
        <p:spPr/>
        <p:txBody>
          <a:bodyPr/>
          <a:lstStyle/>
          <a:p>
            <a:fld id="{8F0D9BF3-09EC-4E86-BFE5-8C2BFDF0F787}" type="slidenum">
              <a:rPr lang="nl-BE" smtClean="0"/>
              <a:t>19</a:t>
            </a:fld>
            <a:endParaRPr lang="nl-BE" dirty="0"/>
          </a:p>
        </p:txBody>
      </p:sp>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t="35221" b="35902"/>
          <a:stretch/>
        </p:blipFill>
        <p:spPr>
          <a:xfrm>
            <a:off x="952499" y="1589876"/>
            <a:ext cx="6924213" cy="2308361"/>
          </a:xfrm>
          <a:prstGeom prst="rect">
            <a:avLst/>
          </a:prstGeom>
        </p:spPr>
      </p:pic>
      <p:cxnSp>
        <p:nvCxnSpPr>
          <p:cNvPr id="7" name="Straight Connector 6"/>
          <p:cNvCxnSpPr/>
          <p:nvPr/>
        </p:nvCxnSpPr>
        <p:spPr>
          <a:xfrm flipV="1">
            <a:off x="952500" y="1589876"/>
            <a:ext cx="0" cy="4963324"/>
          </a:xfrm>
          <a:prstGeom prst="line">
            <a:avLst/>
          </a:prstGeom>
          <a:ln w="381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Straight Connector 11"/>
          <p:cNvCxnSpPr/>
          <p:nvPr/>
        </p:nvCxnSpPr>
        <p:spPr>
          <a:xfrm flipV="1">
            <a:off x="2641600" y="1574524"/>
            <a:ext cx="0" cy="4963324"/>
          </a:xfrm>
          <a:prstGeom prst="line">
            <a:avLst/>
          </a:prstGeom>
          <a:ln w="381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p:cNvCxnSpPr/>
          <p:nvPr/>
        </p:nvCxnSpPr>
        <p:spPr>
          <a:xfrm>
            <a:off x="0" y="1684305"/>
            <a:ext cx="9144000"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22" name="Straight Connector 21"/>
          <p:cNvCxnSpPr/>
          <p:nvPr/>
        </p:nvCxnSpPr>
        <p:spPr>
          <a:xfrm>
            <a:off x="2500" y="3785421"/>
            <a:ext cx="9144000"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23" name="Straight Connector 22"/>
          <p:cNvCxnSpPr/>
          <p:nvPr/>
        </p:nvCxnSpPr>
        <p:spPr>
          <a:xfrm>
            <a:off x="3" y="4054973"/>
            <a:ext cx="9144000"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24" name="Straight Connector 23"/>
          <p:cNvCxnSpPr/>
          <p:nvPr/>
        </p:nvCxnSpPr>
        <p:spPr>
          <a:xfrm>
            <a:off x="2503" y="6156089"/>
            <a:ext cx="9144000"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25" name="Footer Placeholder 24"/>
          <p:cNvSpPr>
            <a:spLocks noGrp="1"/>
          </p:cNvSpPr>
          <p:nvPr>
            <p:ph type="ftr" sz="quarter" idx="11"/>
          </p:nvPr>
        </p:nvSpPr>
        <p:spPr/>
        <p:txBody>
          <a:bodyPr/>
          <a:lstStyle/>
          <a:p>
            <a:r>
              <a:rPr lang="nl-BE" smtClean="0"/>
              <a:t>Ward Van Assche</a:t>
            </a:r>
            <a:endParaRPr lang="nl-BE" dirty="0"/>
          </a:p>
        </p:txBody>
      </p:sp>
      <p:cxnSp>
        <p:nvCxnSpPr>
          <p:cNvPr id="19" name="Straight Arrow Connector 18"/>
          <p:cNvCxnSpPr/>
          <p:nvPr/>
        </p:nvCxnSpPr>
        <p:spPr>
          <a:xfrm flipV="1">
            <a:off x="952500" y="3658856"/>
            <a:ext cx="1689100" cy="0"/>
          </a:xfrm>
          <a:prstGeom prst="straightConnector1">
            <a:avLst/>
          </a:prstGeom>
          <a:ln w="19050"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0" name="TextBox 19"/>
          <p:cNvSpPr txBox="1"/>
          <p:nvPr/>
        </p:nvSpPr>
        <p:spPr>
          <a:xfrm>
            <a:off x="1362317" y="3337179"/>
            <a:ext cx="1303975" cy="33855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nl-BE" sz="1600" i="1" dirty="0" smtClean="0"/>
              <a:t>Latency</a:t>
            </a:r>
            <a:endParaRPr lang="nl-BE" sz="1600" i="1" dirty="0"/>
          </a:p>
        </p:txBody>
      </p:sp>
    </p:spTree>
    <p:extLst>
      <p:ext uri="{BB962C8B-B14F-4D97-AF65-F5344CB8AC3E}">
        <p14:creationId xmlns:p14="http://schemas.microsoft.com/office/powerpoint/2010/main" val="7335633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Inleiding</a:t>
            </a:r>
            <a:endParaRPr lang="nl-BE" dirty="0"/>
          </a:p>
        </p:txBody>
      </p:sp>
      <p:sp>
        <p:nvSpPr>
          <p:cNvPr id="3" name="Content Placeholder 2"/>
          <p:cNvSpPr>
            <a:spLocks noGrp="1"/>
          </p:cNvSpPr>
          <p:nvPr>
            <p:ph idx="1"/>
          </p:nvPr>
        </p:nvSpPr>
        <p:spPr/>
        <p:txBody>
          <a:bodyPr>
            <a:normAutofit/>
          </a:bodyPr>
          <a:lstStyle/>
          <a:p>
            <a:r>
              <a:rPr lang="nl-BE" b="1" dirty="0" smtClean="0"/>
              <a:t>IPEM</a:t>
            </a:r>
            <a:r>
              <a:rPr lang="nl-BE" dirty="0" smtClean="0"/>
              <a:t>: onderzoeksgroep </a:t>
            </a:r>
            <a:r>
              <a:rPr lang="nl-BE" b="1" dirty="0" smtClean="0"/>
              <a:t>musicologie</a:t>
            </a:r>
            <a:r>
              <a:rPr lang="nl-BE" dirty="0"/>
              <a:t> </a:t>
            </a:r>
            <a:r>
              <a:rPr lang="nl-BE" dirty="0" smtClean="0"/>
              <a:t>@ UGent</a:t>
            </a:r>
          </a:p>
          <a:p>
            <a:r>
              <a:rPr lang="nl-BE" dirty="0" smtClean="0"/>
              <a:t>Onderzoek met </a:t>
            </a:r>
            <a:r>
              <a:rPr lang="nl-BE" b="1" dirty="0" smtClean="0"/>
              <a:t>experimenten</a:t>
            </a:r>
          </a:p>
          <a:p>
            <a:r>
              <a:rPr lang="nl-BE" b="1" dirty="0" smtClean="0"/>
              <a:t>Sensoren</a:t>
            </a:r>
            <a:r>
              <a:rPr lang="nl-BE" dirty="0" smtClean="0"/>
              <a:t>: meten van parameters</a:t>
            </a:r>
          </a:p>
          <a:p>
            <a:pPr lvl="1"/>
            <a:r>
              <a:rPr lang="nl-BE" dirty="0" smtClean="0"/>
              <a:t>Druksensor</a:t>
            </a:r>
          </a:p>
          <a:p>
            <a:pPr lvl="1"/>
            <a:r>
              <a:rPr lang="nl-BE" dirty="0" smtClean="0"/>
              <a:t>Accelerometer</a:t>
            </a:r>
          </a:p>
          <a:p>
            <a:pPr lvl="1"/>
            <a:r>
              <a:rPr lang="nl-BE" dirty="0" smtClean="0"/>
              <a:t>Videocamera</a:t>
            </a:r>
          </a:p>
          <a:p>
            <a:pPr lvl="1"/>
            <a:r>
              <a:rPr lang="nl-BE" dirty="0" smtClean="0"/>
              <a:t>...</a:t>
            </a:r>
          </a:p>
        </p:txBody>
      </p:sp>
      <p:sp>
        <p:nvSpPr>
          <p:cNvPr id="5" name="Slide Number Placeholder 4"/>
          <p:cNvSpPr>
            <a:spLocks noGrp="1"/>
          </p:cNvSpPr>
          <p:nvPr>
            <p:ph type="sldNum" sz="quarter" idx="12"/>
          </p:nvPr>
        </p:nvSpPr>
        <p:spPr/>
        <p:txBody>
          <a:bodyPr/>
          <a:lstStyle/>
          <a:p>
            <a:fld id="{8F0D9BF3-09EC-4E86-BFE5-8C2BFDF0F787}" type="slidenum">
              <a:rPr lang="nl-BE" smtClean="0"/>
              <a:t>2</a:t>
            </a:fld>
            <a:endParaRPr lang="nl-BE" dirty="0"/>
          </a:p>
        </p:txBody>
      </p:sp>
      <p:sp>
        <p:nvSpPr>
          <p:cNvPr id="4" name="Footer Placeholder 3"/>
          <p:cNvSpPr>
            <a:spLocks noGrp="1"/>
          </p:cNvSpPr>
          <p:nvPr>
            <p:ph type="ftr" sz="quarter" idx="11"/>
          </p:nvPr>
        </p:nvSpPr>
        <p:spPr/>
        <p:txBody>
          <a:bodyPr/>
          <a:lstStyle/>
          <a:p>
            <a:r>
              <a:rPr lang="nl-BE" smtClean="0"/>
              <a:t>Ward Van Assche</a:t>
            </a:r>
            <a:endParaRPr lang="nl-BE" dirty="0"/>
          </a:p>
        </p:txBody>
      </p:sp>
    </p:spTree>
    <p:extLst>
      <p:ext uri="{BB962C8B-B14F-4D97-AF65-F5344CB8AC3E}">
        <p14:creationId xmlns:p14="http://schemas.microsoft.com/office/powerpoint/2010/main" val="19674365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Acoustic fingerprinting</a:t>
            </a:r>
            <a:endParaRPr lang="nl-BE" dirty="0"/>
          </a:p>
        </p:txBody>
      </p:sp>
      <p:pic>
        <p:nvPicPr>
          <p:cNvPr id="5" name="Content Placeholder 4"/>
          <p:cNvPicPr>
            <a:picLocks noGrp="1" noChangeAspect="1"/>
          </p:cNvPicPr>
          <p:nvPr>
            <p:ph idx="1"/>
          </p:nvPr>
        </p:nvPicPr>
        <p:blipFill rotWithShape="1">
          <a:blip r:embed="rId3">
            <a:extLst>
              <a:ext uri="{28A0092B-C50C-407E-A947-70E740481C1C}">
                <a14:useLocalDpi xmlns:a14="http://schemas.microsoft.com/office/drawing/2010/main" val="0"/>
              </a:ext>
            </a:extLst>
          </a:blip>
          <a:srcRect t="35160" b="36298"/>
          <a:stretch/>
        </p:blipFill>
        <p:spPr>
          <a:xfrm>
            <a:off x="952499" y="3929186"/>
            <a:ext cx="6909117" cy="2276609"/>
          </a:xfrm>
        </p:spPr>
      </p:pic>
      <p:sp>
        <p:nvSpPr>
          <p:cNvPr id="4" name="Slide Number Placeholder 3"/>
          <p:cNvSpPr>
            <a:spLocks noGrp="1"/>
          </p:cNvSpPr>
          <p:nvPr>
            <p:ph type="sldNum" sz="quarter" idx="12"/>
          </p:nvPr>
        </p:nvSpPr>
        <p:spPr/>
        <p:txBody>
          <a:bodyPr/>
          <a:lstStyle/>
          <a:p>
            <a:fld id="{8F0D9BF3-09EC-4E86-BFE5-8C2BFDF0F787}" type="slidenum">
              <a:rPr lang="nl-BE" smtClean="0"/>
              <a:t>20</a:t>
            </a:fld>
            <a:endParaRPr lang="nl-BE" dirty="0"/>
          </a:p>
        </p:txBody>
      </p:sp>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t="35221" b="35902"/>
          <a:stretch/>
        </p:blipFill>
        <p:spPr>
          <a:xfrm>
            <a:off x="952499" y="1589876"/>
            <a:ext cx="6924213" cy="2308361"/>
          </a:xfrm>
          <a:prstGeom prst="rect">
            <a:avLst/>
          </a:prstGeom>
        </p:spPr>
      </p:pic>
      <p:cxnSp>
        <p:nvCxnSpPr>
          <p:cNvPr id="7" name="Straight Connector 6"/>
          <p:cNvCxnSpPr/>
          <p:nvPr/>
        </p:nvCxnSpPr>
        <p:spPr>
          <a:xfrm flipV="1">
            <a:off x="952500" y="1589876"/>
            <a:ext cx="0" cy="4963324"/>
          </a:xfrm>
          <a:prstGeom prst="line">
            <a:avLst/>
          </a:prstGeom>
          <a:ln w="381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Straight Connector 11"/>
          <p:cNvCxnSpPr/>
          <p:nvPr/>
        </p:nvCxnSpPr>
        <p:spPr>
          <a:xfrm flipV="1">
            <a:off x="2641600" y="1574524"/>
            <a:ext cx="0" cy="4963324"/>
          </a:xfrm>
          <a:prstGeom prst="line">
            <a:avLst/>
          </a:prstGeom>
          <a:ln w="381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Straight Connector 9"/>
          <p:cNvCxnSpPr/>
          <p:nvPr/>
        </p:nvCxnSpPr>
        <p:spPr>
          <a:xfrm flipV="1">
            <a:off x="2817584" y="1574524"/>
            <a:ext cx="0" cy="4963324"/>
          </a:xfrm>
          <a:prstGeom prst="line">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Straight Arrow Connector 10"/>
          <p:cNvCxnSpPr/>
          <p:nvPr/>
        </p:nvCxnSpPr>
        <p:spPr>
          <a:xfrm flipV="1">
            <a:off x="952500" y="2145016"/>
            <a:ext cx="1872000" cy="0"/>
          </a:xfrm>
          <a:prstGeom prst="straightConnector1">
            <a:avLst/>
          </a:prstGeom>
          <a:ln w="190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3" name="TextBox 12"/>
          <p:cNvSpPr txBox="1"/>
          <p:nvPr/>
        </p:nvSpPr>
        <p:spPr>
          <a:xfrm>
            <a:off x="1197218" y="1823339"/>
            <a:ext cx="1303975" cy="33855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nl-BE" sz="1600" i="1" dirty="0" smtClean="0"/>
              <a:t>Ruwe latency</a:t>
            </a:r>
            <a:endParaRPr lang="nl-BE" sz="1600" i="1" dirty="0"/>
          </a:p>
        </p:txBody>
      </p:sp>
      <p:cxnSp>
        <p:nvCxnSpPr>
          <p:cNvPr id="14" name="Straight Connector 13"/>
          <p:cNvCxnSpPr/>
          <p:nvPr/>
        </p:nvCxnSpPr>
        <p:spPr>
          <a:xfrm>
            <a:off x="0" y="1684305"/>
            <a:ext cx="9144000"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15" name="Straight Connector 14"/>
          <p:cNvCxnSpPr/>
          <p:nvPr/>
        </p:nvCxnSpPr>
        <p:spPr>
          <a:xfrm>
            <a:off x="2500" y="3785421"/>
            <a:ext cx="9144000"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a:off x="3" y="4054973"/>
            <a:ext cx="9144000"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19" name="Straight Connector 18"/>
          <p:cNvCxnSpPr/>
          <p:nvPr/>
        </p:nvCxnSpPr>
        <p:spPr>
          <a:xfrm>
            <a:off x="2503" y="6156089"/>
            <a:ext cx="9144000"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3" name="Footer Placeholder 2"/>
          <p:cNvSpPr>
            <a:spLocks noGrp="1"/>
          </p:cNvSpPr>
          <p:nvPr>
            <p:ph type="ftr" sz="quarter" idx="11"/>
          </p:nvPr>
        </p:nvSpPr>
        <p:spPr/>
        <p:txBody>
          <a:bodyPr/>
          <a:lstStyle/>
          <a:p>
            <a:r>
              <a:rPr lang="nl-BE" smtClean="0"/>
              <a:t>Ward Van Assche</a:t>
            </a:r>
            <a:endParaRPr lang="nl-BE" dirty="0"/>
          </a:p>
        </p:txBody>
      </p:sp>
      <p:cxnSp>
        <p:nvCxnSpPr>
          <p:cNvPr id="20" name="Straight Arrow Connector 19"/>
          <p:cNvCxnSpPr/>
          <p:nvPr/>
        </p:nvCxnSpPr>
        <p:spPr>
          <a:xfrm flipV="1">
            <a:off x="952500" y="3658856"/>
            <a:ext cx="1689100" cy="0"/>
          </a:xfrm>
          <a:prstGeom prst="straightConnector1">
            <a:avLst/>
          </a:prstGeom>
          <a:ln w="19050"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1" name="TextBox 20"/>
          <p:cNvSpPr txBox="1"/>
          <p:nvPr/>
        </p:nvSpPr>
        <p:spPr>
          <a:xfrm>
            <a:off x="1362317" y="3337179"/>
            <a:ext cx="1303975" cy="33855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nl-BE" sz="1600" i="1" dirty="0" smtClean="0"/>
              <a:t>Latency</a:t>
            </a:r>
            <a:endParaRPr lang="nl-BE" sz="1600" i="1" dirty="0"/>
          </a:p>
        </p:txBody>
      </p:sp>
    </p:spTree>
    <p:extLst>
      <p:ext uri="{BB962C8B-B14F-4D97-AF65-F5344CB8AC3E}">
        <p14:creationId xmlns:p14="http://schemas.microsoft.com/office/powerpoint/2010/main" val="13761625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Knippen van de ruwe latency</a:t>
            </a:r>
            <a:endParaRPr lang="nl-BE" dirty="0"/>
          </a:p>
        </p:txBody>
      </p:sp>
      <p:pic>
        <p:nvPicPr>
          <p:cNvPr id="5" name="Content Placeholder 4"/>
          <p:cNvPicPr>
            <a:picLocks noGrp="1" noChangeAspect="1"/>
          </p:cNvPicPr>
          <p:nvPr>
            <p:ph idx="1"/>
          </p:nvPr>
        </p:nvPicPr>
        <p:blipFill rotWithShape="1">
          <a:blip r:embed="rId3">
            <a:extLst>
              <a:ext uri="{28A0092B-C50C-407E-A947-70E740481C1C}">
                <a14:useLocalDpi xmlns:a14="http://schemas.microsoft.com/office/drawing/2010/main" val="0"/>
              </a:ext>
            </a:extLst>
          </a:blip>
          <a:srcRect t="35160" b="36298"/>
          <a:stretch/>
        </p:blipFill>
        <p:spPr>
          <a:xfrm>
            <a:off x="952499" y="3929186"/>
            <a:ext cx="6909117" cy="2276609"/>
          </a:xfrm>
        </p:spPr>
      </p:pic>
      <p:sp>
        <p:nvSpPr>
          <p:cNvPr id="4" name="Slide Number Placeholder 3"/>
          <p:cNvSpPr>
            <a:spLocks noGrp="1"/>
          </p:cNvSpPr>
          <p:nvPr>
            <p:ph type="sldNum" sz="quarter" idx="12"/>
          </p:nvPr>
        </p:nvSpPr>
        <p:spPr/>
        <p:txBody>
          <a:bodyPr/>
          <a:lstStyle/>
          <a:p>
            <a:fld id="{8F0D9BF3-09EC-4E86-BFE5-8C2BFDF0F787}" type="slidenum">
              <a:rPr lang="nl-BE" smtClean="0"/>
              <a:t>21</a:t>
            </a:fld>
            <a:endParaRPr lang="nl-BE" dirty="0"/>
          </a:p>
        </p:txBody>
      </p:sp>
      <p:grpSp>
        <p:nvGrpSpPr>
          <p:cNvPr id="8" name="Group 7"/>
          <p:cNvGrpSpPr/>
          <p:nvPr/>
        </p:nvGrpSpPr>
        <p:grpSpPr>
          <a:xfrm>
            <a:off x="952499" y="1574524"/>
            <a:ext cx="6924213" cy="4963324"/>
            <a:chOff x="952499" y="1574524"/>
            <a:chExt cx="6924213" cy="4963324"/>
          </a:xfrm>
        </p:grpSpPr>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t="35221" b="35902"/>
            <a:stretch/>
          </p:blipFill>
          <p:spPr>
            <a:xfrm>
              <a:off x="952499" y="1589876"/>
              <a:ext cx="6924213" cy="2308361"/>
            </a:xfrm>
            <a:prstGeom prst="rect">
              <a:avLst/>
            </a:prstGeom>
          </p:spPr>
        </p:pic>
        <p:cxnSp>
          <p:nvCxnSpPr>
            <p:cNvPr id="10" name="Straight Connector 9"/>
            <p:cNvCxnSpPr/>
            <p:nvPr/>
          </p:nvCxnSpPr>
          <p:spPr>
            <a:xfrm flipV="1">
              <a:off x="2817584" y="1574524"/>
              <a:ext cx="0" cy="4963324"/>
            </a:xfrm>
            <a:prstGeom prst="line">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3" name="Rectangle 2"/>
          <p:cNvSpPr/>
          <p:nvPr/>
        </p:nvSpPr>
        <p:spPr>
          <a:xfrm>
            <a:off x="0" y="1352283"/>
            <a:ext cx="952499" cy="27697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5" name="Straight Connector 14"/>
          <p:cNvCxnSpPr/>
          <p:nvPr/>
        </p:nvCxnSpPr>
        <p:spPr>
          <a:xfrm>
            <a:off x="0" y="1684305"/>
            <a:ext cx="9144000"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17" name="Straight Connector 16"/>
          <p:cNvCxnSpPr/>
          <p:nvPr/>
        </p:nvCxnSpPr>
        <p:spPr>
          <a:xfrm>
            <a:off x="2500" y="3785421"/>
            <a:ext cx="9144000"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9" name="Straight Connector 18"/>
          <p:cNvCxnSpPr/>
          <p:nvPr/>
        </p:nvCxnSpPr>
        <p:spPr>
          <a:xfrm>
            <a:off x="3" y="4054973"/>
            <a:ext cx="9144000"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20" name="Straight Connector 19"/>
          <p:cNvCxnSpPr/>
          <p:nvPr/>
        </p:nvCxnSpPr>
        <p:spPr>
          <a:xfrm>
            <a:off x="2503" y="6156089"/>
            <a:ext cx="9144000"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9" name="Footer Placeholder 8"/>
          <p:cNvSpPr>
            <a:spLocks noGrp="1"/>
          </p:cNvSpPr>
          <p:nvPr>
            <p:ph type="ftr" sz="quarter" idx="11"/>
          </p:nvPr>
        </p:nvSpPr>
        <p:spPr/>
        <p:txBody>
          <a:bodyPr/>
          <a:lstStyle/>
          <a:p>
            <a:r>
              <a:rPr lang="nl-BE" smtClean="0"/>
              <a:t>Ward Van Assche</a:t>
            </a:r>
            <a:endParaRPr lang="nl-BE" dirty="0"/>
          </a:p>
        </p:txBody>
      </p:sp>
    </p:spTree>
    <p:extLst>
      <p:ext uri="{BB962C8B-B14F-4D97-AF65-F5344CB8AC3E}">
        <p14:creationId xmlns:p14="http://schemas.microsoft.com/office/powerpoint/2010/main" val="2986643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2.5E-6 4.81481E-6 L -0.20034 4.81481E-6 " pathEditMode="relative" rAng="0" ptsTypes="AA">
                                      <p:cBhvr>
                                        <p:cTn id="6" dur="2000" fill="hold"/>
                                        <p:tgtEl>
                                          <p:spTgt spid="8"/>
                                        </p:tgtEl>
                                        <p:attrNameLst>
                                          <p:attrName>ppt_x</p:attrName>
                                          <p:attrName>ppt_y</p:attrName>
                                        </p:attrNameLst>
                                      </p:cBhvr>
                                      <p:rCtr x="-1001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Verfijnen: kruiscovariantie</a:t>
            </a:r>
            <a:endParaRPr lang="nl-BE" dirty="0"/>
          </a:p>
        </p:txBody>
      </p:sp>
      <p:pic>
        <p:nvPicPr>
          <p:cNvPr id="5" name="Content Placeholder 4"/>
          <p:cNvPicPr>
            <a:picLocks noGrp="1" noChangeAspect="1"/>
          </p:cNvPicPr>
          <p:nvPr>
            <p:ph idx="1"/>
          </p:nvPr>
        </p:nvPicPr>
        <p:blipFill rotWithShape="1">
          <a:blip r:embed="rId3">
            <a:extLst>
              <a:ext uri="{28A0092B-C50C-407E-A947-70E740481C1C}">
                <a14:useLocalDpi xmlns:a14="http://schemas.microsoft.com/office/drawing/2010/main" val="0"/>
              </a:ext>
            </a:extLst>
          </a:blip>
          <a:srcRect t="35160" b="36298"/>
          <a:stretch/>
        </p:blipFill>
        <p:spPr>
          <a:xfrm>
            <a:off x="952499" y="3929186"/>
            <a:ext cx="6909117" cy="2276609"/>
          </a:xfrm>
        </p:spPr>
      </p:pic>
      <p:sp>
        <p:nvSpPr>
          <p:cNvPr id="4" name="Slide Number Placeholder 3"/>
          <p:cNvSpPr>
            <a:spLocks noGrp="1"/>
          </p:cNvSpPr>
          <p:nvPr>
            <p:ph type="sldNum" sz="quarter" idx="12"/>
          </p:nvPr>
        </p:nvSpPr>
        <p:spPr/>
        <p:txBody>
          <a:bodyPr/>
          <a:lstStyle/>
          <a:p>
            <a:fld id="{8F0D9BF3-09EC-4E86-BFE5-8C2BFDF0F787}" type="slidenum">
              <a:rPr lang="nl-BE" smtClean="0"/>
              <a:t>22</a:t>
            </a:fld>
            <a:endParaRPr lang="nl-BE" dirty="0"/>
          </a:p>
        </p:txBody>
      </p:sp>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26935" t="35221" r="1" b="35902"/>
          <a:stretch/>
        </p:blipFill>
        <p:spPr>
          <a:xfrm>
            <a:off x="988790" y="1589876"/>
            <a:ext cx="5059128" cy="2308361"/>
          </a:xfrm>
          <a:prstGeom prst="rect">
            <a:avLst/>
          </a:prstGeom>
        </p:spPr>
      </p:pic>
      <p:grpSp>
        <p:nvGrpSpPr>
          <p:cNvPr id="100" name="Group 99"/>
          <p:cNvGrpSpPr/>
          <p:nvPr/>
        </p:nvGrpSpPr>
        <p:grpSpPr>
          <a:xfrm>
            <a:off x="952499" y="1272540"/>
            <a:ext cx="2682256" cy="4964204"/>
            <a:chOff x="952499" y="1272540"/>
            <a:chExt cx="2682256" cy="4594860"/>
          </a:xfrm>
        </p:grpSpPr>
        <p:grpSp>
          <p:nvGrpSpPr>
            <p:cNvPr id="68" name="Group 67"/>
            <p:cNvGrpSpPr/>
            <p:nvPr/>
          </p:nvGrpSpPr>
          <p:grpSpPr>
            <a:xfrm>
              <a:off x="952499" y="1272540"/>
              <a:ext cx="1341128" cy="4594860"/>
              <a:chOff x="952499" y="1272540"/>
              <a:chExt cx="1341128" cy="4594860"/>
            </a:xfrm>
          </p:grpSpPr>
          <p:grpSp>
            <p:nvGrpSpPr>
              <p:cNvPr id="52" name="Group 51"/>
              <p:cNvGrpSpPr/>
              <p:nvPr/>
            </p:nvGrpSpPr>
            <p:grpSpPr>
              <a:xfrm>
                <a:off x="952499" y="1272540"/>
                <a:ext cx="670564" cy="4594860"/>
                <a:chOff x="952499" y="1272540"/>
                <a:chExt cx="670564" cy="4594860"/>
              </a:xfrm>
            </p:grpSpPr>
            <p:grpSp>
              <p:nvGrpSpPr>
                <p:cNvPr id="44" name="Group 43"/>
                <p:cNvGrpSpPr/>
                <p:nvPr/>
              </p:nvGrpSpPr>
              <p:grpSpPr>
                <a:xfrm>
                  <a:off x="952499" y="1272540"/>
                  <a:ext cx="335282" cy="4594860"/>
                  <a:chOff x="952499" y="1272540"/>
                  <a:chExt cx="335282" cy="4594860"/>
                </a:xfrm>
              </p:grpSpPr>
              <p:grpSp>
                <p:nvGrpSpPr>
                  <p:cNvPr id="40" name="Group 39"/>
                  <p:cNvGrpSpPr/>
                  <p:nvPr/>
                </p:nvGrpSpPr>
                <p:grpSpPr>
                  <a:xfrm>
                    <a:off x="952499" y="1272540"/>
                    <a:ext cx="167641" cy="4594860"/>
                    <a:chOff x="952499" y="1272540"/>
                    <a:chExt cx="167641" cy="4594860"/>
                  </a:xfrm>
                </p:grpSpPr>
                <p:sp>
                  <p:nvSpPr>
                    <p:cNvPr id="38" name="Rectangle 37"/>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39" name="Rectangle 38"/>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nvGrpSpPr>
                  <p:cNvPr id="41" name="Group 40"/>
                  <p:cNvGrpSpPr/>
                  <p:nvPr/>
                </p:nvGrpSpPr>
                <p:grpSpPr>
                  <a:xfrm>
                    <a:off x="1120140" y="1272540"/>
                    <a:ext cx="167641" cy="4594860"/>
                    <a:chOff x="952499" y="1272540"/>
                    <a:chExt cx="167641" cy="4594860"/>
                  </a:xfrm>
                </p:grpSpPr>
                <p:sp>
                  <p:nvSpPr>
                    <p:cNvPr id="42" name="Rectangle 41"/>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43" name="Rectangle 42"/>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grpSp>
              <p:nvGrpSpPr>
                <p:cNvPr id="45" name="Group 44"/>
                <p:cNvGrpSpPr/>
                <p:nvPr/>
              </p:nvGrpSpPr>
              <p:grpSpPr>
                <a:xfrm>
                  <a:off x="1287781" y="1272540"/>
                  <a:ext cx="335282" cy="4594860"/>
                  <a:chOff x="952499" y="1272540"/>
                  <a:chExt cx="335282" cy="4594860"/>
                </a:xfrm>
              </p:grpSpPr>
              <p:grpSp>
                <p:nvGrpSpPr>
                  <p:cNvPr id="46" name="Group 45"/>
                  <p:cNvGrpSpPr/>
                  <p:nvPr/>
                </p:nvGrpSpPr>
                <p:grpSpPr>
                  <a:xfrm>
                    <a:off x="952499" y="1272540"/>
                    <a:ext cx="167641" cy="4594860"/>
                    <a:chOff x="952499" y="1272540"/>
                    <a:chExt cx="167641" cy="4594860"/>
                  </a:xfrm>
                </p:grpSpPr>
                <p:sp>
                  <p:nvSpPr>
                    <p:cNvPr id="50" name="Rectangle 49"/>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51" name="Rectangle 50"/>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nvGrpSpPr>
                  <p:cNvPr id="47" name="Group 46"/>
                  <p:cNvGrpSpPr/>
                  <p:nvPr/>
                </p:nvGrpSpPr>
                <p:grpSpPr>
                  <a:xfrm>
                    <a:off x="1120140" y="1272540"/>
                    <a:ext cx="167641" cy="4594860"/>
                    <a:chOff x="952499" y="1272540"/>
                    <a:chExt cx="167641" cy="4594860"/>
                  </a:xfrm>
                </p:grpSpPr>
                <p:sp>
                  <p:nvSpPr>
                    <p:cNvPr id="48" name="Rectangle 47"/>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49" name="Rectangle 48"/>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grpSp>
          <p:grpSp>
            <p:nvGrpSpPr>
              <p:cNvPr id="53" name="Group 52"/>
              <p:cNvGrpSpPr/>
              <p:nvPr/>
            </p:nvGrpSpPr>
            <p:grpSpPr>
              <a:xfrm>
                <a:off x="1623063" y="1272540"/>
                <a:ext cx="670564" cy="4594860"/>
                <a:chOff x="952499" y="1272540"/>
                <a:chExt cx="670564" cy="4594860"/>
              </a:xfrm>
            </p:grpSpPr>
            <p:grpSp>
              <p:nvGrpSpPr>
                <p:cNvPr id="54" name="Group 53"/>
                <p:cNvGrpSpPr/>
                <p:nvPr/>
              </p:nvGrpSpPr>
              <p:grpSpPr>
                <a:xfrm>
                  <a:off x="952499" y="1272540"/>
                  <a:ext cx="335282" cy="4594860"/>
                  <a:chOff x="952499" y="1272540"/>
                  <a:chExt cx="335282" cy="4594860"/>
                </a:xfrm>
              </p:grpSpPr>
              <p:grpSp>
                <p:nvGrpSpPr>
                  <p:cNvPr id="62" name="Group 61"/>
                  <p:cNvGrpSpPr/>
                  <p:nvPr/>
                </p:nvGrpSpPr>
                <p:grpSpPr>
                  <a:xfrm>
                    <a:off x="952499" y="1272540"/>
                    <a:ext cx="167641" cy="4594860"/>
                    <a:chOff x="952499" y="1272540"/>
                    <a:chExt cx="167641" cy="4594860"/>
                  </a:xfrm>
                </p:grpSpPr>
                <p:sp>
                  <p:nvSpPr>
                    <p:cNvPr id="66" name="Rectangle 65"/>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67" name="Rectangle 66"/>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nvGrpSpPr>
                  <p:cNvPr id="63" name="Group 62"/>
                  <p:cNvGrpSpPr/>
                  <p:nvPr/>
                </p:nvGrpSpPr>
                <p:grpSpPr>
                  <a:xfrm>
                    <a:off x="1120140" y="1272540"/>
                    <a:ext cx="167641" cy="4594860"/>
                    <a:chOff x="952499" y="1272540"/>
                    <a:chExt cx="167641" cy="4594860"/>
                  </a:xfrm>
                </p:grpSpPr>
                <p:sp>
                  <p:nvSpPr>
                    <p:cNvPr id="64" name="Rectangle 63"/>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65" name="Rectangle 64"/>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grpSp>
              <p:nvGrpSpPr>
                <p:cNvPr id="55" name="Group 54"/>
                <p:cNvGrpSpPr/>
                <p:nvPr/>
              </p:nvGrpSpPr>
              <p:grpSpPr>
                <a:xfrm>
                  <a:off x="1287781" y="1272540"/>
                  <a:ext cx="335282" cy="4594860"/>
                  <a:chOff x="952499" y="1272540"/>
                  <a:chExt cx="335282" cy="4594860"/>
                </a:xfrm>
              </p:grpSpPr>
              <p:grpSp>
                <p:nvGrpSpPr>
                  <p:cNvPr id="56" name="Group 55"/>
                  <p:cNvGrpSpPr/>
                  <p:nvPr/>
                </p:nvGrpSpPr>
                <p:grpSpPr>
                  <a:xfrm>
                    <a:off x="952499" y="1272540"/>
                    <a:ext cx="167641" cy="4594860"/>
                    <a:chOff x="952499" y="1272540"/>
                    <a:chExt cx="167641" cy="4594860"/>
                  </a:xfrm>
                </p:grpSpPr>
                <p:sp>
                  <p:nvSpPr>
                    <p:cNvPr id="60" name="Rectangle 59"/>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61" name="Rectangle 60"/>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nvGrpSpPr>
                  <p:cNvPr id="57" name="Group 56"/>
                  <p:cNvGrpSpPr/>
                  <p:nvPr/>
                </p:nvGrpSpPr>
                <p:grpSpPr>
                  <a:xfrm>
                    <a:off x="1120140" y="1272540"/>
                    <a:ext cx="167641" cy="4594860"/>
                    <a:chOff x="952499" y="1272540"/>
                    <a:chExt cx="167641" cy="4594860"/>
                  </a:xfrm>
                </p:grpSpPr>
                <p:sp>
                  <p:nvSpPr>
                    <p:cNvPr id="58" name="Rectangle 57"/>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59" name="Rectangle 58"/>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grpSp>
        </p:grpSp>
        <p:grpSp>
          <p:nvGrpSpPr>
            <p:cNvPr id="69" name="Group 68"/>
            <p:cNvGrpSpPr/>
            <p:nvPr/>
          </p:nvGrpSpPr>
          <p:grpSpPr>
            <a:xfrm>
              <a:off x="2293627" y="1272540"/>
              <a:ext cx="1341128" cy="4594860"/>
              <a:chOff x="952499" y="1272540"/>
              <a:chExt cx="1341128" cy="4594860"/>
            </a:xfrm>
          </p:grpSpPr>
          <p:grpSp>
            <p:nvGrpSpPr>
              <p:cNvPr id="70" name="Group 69"/>
              <p:cNvGrpSpPr/>
              <p:nvPr/>
            </p:nvGrpSpPr>
            <p:grpSpPr>
              <a:xfrm>
                <a:off x="952499" y="1272540"/>
                <a:ext cx="670564" cy="4594860"/>
                <a:chOff x="952499" y="1272540"/>
                <a:chExt cx="670564" cy="4594860"/>
              </a:xfrm>
            </p:grpSpPr>
            <p:grpSp>
              <p:nvGrpSpPr>
                <p:cNvPr id="86" name="Group 85"/>
                <p:cNvGrpSpPr/>
                <p:nvPr/>
              </p:nvGrpSpPr>
              <p:grpSpPr>
                <a:xfrm>
                  <a:off x="952499" y="1272540"/>
                  <a:ext cx="335282" cy="4594860"/>
                  <a:chOff x="952499" y="1272540"/>
                  <a:chExt cx="335282" cy="4594860"/>
                </a:xfrm>
              </p:grpSpPr>
              <p:grpSp>
                <p:nvGrpSpPr>
                  <p:cNvPr id="94" name="Group 93"/>
                  <p:cNvGrpSpPr/>
                  <p:nvPr/>
                </p:nvGrpSpPr>
                <p:grpSpPr>
                  <a:xfrm>
                    <a:off x="952499" y="1272540"/>
                    <a:ext cx="167641" cy="4594860"/>
                    <a:chOff x="952499" y="1272540"/>
                    <a:chExt cx="167641" cy="4594860"/>
                  </a:xfrm>
                </p:grpSpPr>
                <p:sp>
                  <p:nvSpPr>
                    <p:cNvPr id="98" name="Rectangle 97"/>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99" name="Rectangle 98"/>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nvGrpSpPr>
                  <p:cNvPr id="95" name="Group 94"/>
                  <p:cNvGrpSpPr/>
                  <p:nvPr/>
                </p:nvGrpSpPr>
                <p:grpSpPr>
                  <a:xfrm>
                    <a:off x="1120140" y="1272540"/>
                    <a:ext cx="167641" cy="4594860"/>
                    <a:chOff x="952499" y="1272540"/>
                    <a:chExt cx="167641" cy="4594860"/>
                  </a:xfrm>
                </p:grpSpPr>
                <p:sp>
                  <p:nvSpPr>
                    <p:cNvPr id="96" name="Rectangle 95"/>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97" name="Rectangle 96"/>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grpSp>
              <p:nvGrpSpPr>
                <p:cNvPr id="87" name="Group 86"/>
                <p:cNvGrpSpPr/>
                <p:nvPr/>
              </p:nvGrpSpPr>
              <p:grpSpPr>
                <a:xfrm>
                  <a:off x="1287781" y="1272540"/>
                  <a:ext cx="335282" cy="4594860"/>
                  <a:chOff x="952499" y="1272540"/>
                  <a:chExt cx="335282" cy="4594860"/>
                </a:xfrm>
              </p:grpSpPr>
              <p:grpSp>
                <p:nvGrpSpPr>
                  <p:cNvPr id="88" name="Group 87"/>
                  <p:cNvGrpSpPr/>
                  <p:nvPr/>
                </p:nvGrpSpPr>
                <p:grpSpPr>
                  <a:xfrm>
                    <a:off x="952499" y="1272540"/>
                    <a:ext cx="167641" cy="4594860"/>
                    <a:chOff x="952499" y="1272540"/>
                    <a:chExt cx="167641" cy="4594860"/>
                  </a:xfrm>
                </p:grpSpPr>
                <p:sp>
                  <p:nvSpPr>
                    <p:cNvPr id="92" name="Rectangle 91"/>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93" name="Rectangle 92"/>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nvGrpSpPr>
                  <p:cNvPr id="89" name="Group 88"/>
                  <p:cNvGrpSpPr/>
                  <p:nvPr/>
                </p:nvGrpSpPr>
                <p:grpSpPr>
                  <a:xfrm>
                    <a:off x="1120140" y="1272540"/>
                    <a:ext cx="167641" cy="4594860"/>
                    <a:chOff x="952499" y="1272540"/>
                    <a:chExt cx="167641" cy="4594860"/>
                  </a:xfrm>
                </p:grpSpPr>
                <p:sp>
                  <p:nvSpPr>
                    <p:cNvPr id="90" name="Rectangle 89"/>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91" name="Rectangle 90"/>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grpSp>
          <p:grpSp>
            <p:nvGrpSpPr>
              <p:cNvPr id="71" name="Group 70"/>
              <p:cNvGrpSpPr/>
              <p:nvPr/>
            </p:nvGrpSpPr>
            <p:grpSpPr>
              <a:xfrm>
                <a:off x="1623063" y="1272540"/>
                <a:ext cx="670564" cy="4594860"/>
                <a:chOff x="952499" y="1272540"/>
                <a:chExt cx="670564" cy="4594860"/>
              </a:xfrm>
            </p:grpSpPr>
            <p:grpSp>
              <p:nvGrpSpPr>
                <p:cNvPr id="72" name="Group 71"/>
                <p:cNvGrpSpPr/>
                <p:nvPr/>
              </p:nvGrpSpPr>
              <p:grpSpPr>
                <a:xfrm>
                  <a:off x="952499" y="1272540"/>
                  <a:ext cx="335282" cy="4594860"/>
                  <a:chOff x="952499" y="1272540"/>
                  <a:chExt cx="335282" cy="4594860"/>
                </a:xfrm>
              </p:grpSpPr>
              <p:grpSp>
                <p:nvGrpSpPr>
                  <p:cNvPr id="80" name="Group 79"/>
                  <p:cNvGrpSpPr/>
                  <p:nvPr/>
                </p:nvGrpSpPr>
                <p:grpSpPr>
                  <a:xfrm>
                    <a:off x="952499" y="1272540"/>
                    <a:ext cx="167641" cy="4594860"/>
                    <a:chOff x="952499" y="1272540"/>
                    <a:chExt cx="167641" cy="4594860"/>
                  </a:xfrm>
                </p:grpSpPr>
                <p:sp>
                  <p:nvSpPr>
                    <p:cNvPr id="84" name="Rectangle 83"/>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85" name="Rectangle 84"/>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nvGrpSpPr>
                  <p:cNvPr id="81" name="Group 80"/>
                  <p:cNvGrpSpPr/>
                  <p:nvPr/>
                </p:nvGrpSpPr>
                <p:grpSpPr>
                  <a:xfrm>
                    <a:off x="1120140" y="1272540"/>
                    <a:ext cx="167641" cy="4594860"/>
                    <a:chOff x="952499" y="1272540"/>
                    <a:chExt cx="167641" cy="4594860"/>
                  </a:xfrm>
                </p:grpSpPr>
                <p:sp>
                  <p:nvSpPr>
                    <p:cNvPr id="82" name="Rectangle 81"/>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83" name="Rectangle 82"/>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grpSp>
              <p:nvGrpSpPr>
                <p:cNvPr id="73" name="Group 72"/>
                <p:cNvGrpSpPr/>
                <p:nvPr/>
              </p:nvGrpSpPr>
              <p:grpSpPr>
                <a:xfrm>
                  <a:off x="1287781" y="1272540"/>
                  <a:ext cx="335282" cy="4594860"/>
                  <a:chOff x="952499" y="1272540"/>
                  <a:chExt cx="335282" cy="4594860"/>
                </a:xfrm>
              </p:grpSpPr>
              <p:grpSp>
                <p:nvGrpSpPr>
                  <p:cNvPr id="74" name="Group 73"/>
                  <p:cNvGrpSpPr/>
                  <p:nvPr/>
                </p:nvGrpSpPr>
                <p:grpSpPr>
                  <a:xfrm>
                    <a:off x="952499" y="1272540"/>
                    <a:ext cx="167641" cy="4594860"/>
                    <a:chOff x="952499" y="1272540"/>
                    <a:chExt cx="167641" cy="4594860"/>
                  </a:xfrm>
                </p:grpSpPr>
                <p:sp>
                  <p:nvSpPr>
                    <p:cNvPr id="78" name="Rectangle 77"/>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79" name="Rectangle 78"/>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nvGrpSpPr>
                  <p:cNvPr id="75" name="Group 74"/>
                  <p:cNvGrpSpPr/>
                  <p:nvPr/>
                </p:nvGrpSpPr>
                <p:grpSpPr>
                  <a:xfrm>
                    <a:off x="1120140" y="1272540"/>
                    <a:ext cx="167641" cy="4594860"/>
                    <a:chOff x="952499" y="1272540"/>
                    <a:chExt cx="167641" cy="4594860"/>
                  </a:xfrm>
                </p:grpSpPr>
                <p:sp>
                  <p:nvSpPr>
                    <p:cNvPr id="76" name="Rectangle 75"/>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77" name="Rectangle 76"/>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grpSp>
        </p:grpSp>
      </p:grpSp>
      <p:grpSp>
        <p:nvGrpSpPr>
          <p:cNvPr id="102" name="Group 101"/>
          <p:cNvGrpSpPr/>
          <p:nvPr/>
        </p:nvGrpSpPr>
        <p:grpSpPr>
          <a:xfrm>
            <a:off x="3634755" y="1272540"/>
            <a:ext cx="1341128" cy="4964204"/>
            <a:chOff x="952499" y="1272540"/>
            <a:chExt cx="1341128" cy="4594860"/>
          </a:xfrm>
        </p:grpSpPr>
        <p:grpSp>
          <p:nvGrpSpPr>
            <p:cNvPr id="134" name="Group 133"/>
            <p:cNvGrpSpPr/>
            <p:nvPr/>
          </p:nvGrpSpPr>
          <p:grpSpPr>
            <a:xfrm>
              <a:off x="952499" y="1272540"/>
              <a:ext cx="670564" cy="4594860"/>
              <a:chOff x="952499" y="1272540"/>
              <a:chExt cx="670564" cy="4594860"/>
            </a:xfrm>
          </p:grpSpPr>
          <p:grpSp>
            <p:nvGrpSpPr>
              <p:cNvPr id="150" name="Group 149"/>
              <p:cNvGrpSpPr/>
              <p:nvPr/>
            </p:nvGrpSpPr>
            <p:grpSpPr>
              <a:xfrm>
                <a:off x="952499" y="1272540"/>
                <a:ext cx="335282" cy="4594860"/>
                <a:chOff x="952499" y="1272540"/>
                <a:chExt cx="335282" cy="4594860"/>
              </a:xfrm>
            </p:grpSpPr>
            <p:grpSp>
              <p:nvGrpSpPr>
                <p:cNvPr id="158" name="Group 157"/>
                <p:cNvGrpSpPr/>
                <p:nvPr/>
              </p:nvGrpSpPr>
              <p:grpSpPr>
                <a:xfrm>
                  <a:off x="952499" y="1272540"/>
                  <a:ext cx="167641" cy="4594860"/>
                  <a:chOff x="952499" y="1272540"/>
                  <a:chExt cx="167641" cy="4594860"/>
                </a:xfrm>
              </p:grpSpPr>
              <p:sp>
                <p:nvSpPr>
                  <p:cNvPr id="162" name="Rectangle 161"/>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163" name="Rectangle 162"/>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nvGrpSpPr>
                <p:cNvPr id="159" name="Group 158"/>
                <p:cNvGrpSpPr/>
                <p:nvPr/>
              </p:nvGrpSpPr>
              <p:grpSpPr>
                <a:xfrm>
                  <a:off x="1120140" y="1272540"/>
                  <a:ext cx="167641" cy="4594860"/>
                  <a:chOff x="952499" y="1272540"/>
                  <a:chExt cx="167641" cy="4594860"/>
                </a:xfrm>
              </p:grpSpPr>
              <p:sp>
                <p:nvSpPr>
                  <p:cNvPr id="160" name="Rectangle 159"/>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161" name="Rectangle 160"/>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grpSp>
            <p:nvGrpSpPr>
              <p:cNvPr id="151" name="Group 150"/>
              <p:cNvGrpSpPr/>
              <p:nvPr/>
            </p:nvGrpSpPr>
            <p:grpSpPr>
              <a:xfrm>
                <a:off x="1287781" y="1272540"/>
                <a:ext cx="335282" cy="4594860"/>
                <a:chOff x="952499" y="1272540"/>
                <a:chExt cx="335282" cy="4594860"/>
              </a:xfrm>
            </p:grpSpPr>
            <p:grpSp>
              <p:nvGrpSpPr>
                <p:cNvPr id="152" name="Group 151"/>
                <p:cNvGrpSpPr/>
                <p:nvPr/>
              </p:nvGrpSpPr>
              <p:grpSpPr>
                <a:xfrm>
                  <a:off x="952499" y="1272540"/>
                  <a:ext cx="167641" cy="4594860"/>
                  <a:chOff x="952499" y="1272540"/>
                  <a:chExt cx="167641" cy="4594860"/>
                </a:xfrm>
              </p:grpSpPr>
              <p:sp>
                <p:nvSpPr>
                  <p:cNvPr id="156" name="Rectangle 155"/>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157" name="Rectangle 156"/>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nvGrpSpPr>
                <p:cNvPr id="153" name="Group 152"/>
                <p:cNvGrpSpPr/>
                <p:nvPr/>
              </p:nvGrpSpPr>
              <p:grpSpPr>
                <a:xfrm>
                  <a:off x="1120140" y="1272540"/>
                  <a:ext cx="167641" cy="4594860"/>
                  <a:chOff x="952499" y="1272540"/>
                  <a:chExt cx="167641" cy="4594860"/>
                </a:xfrm>
              </p:grpSpPr>
              <p:sp>
                <p:nvSpPr>
                  <p:cNvPr id="154" name="Rectangle 153"/>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155" name="Rectangle 154"/>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grpSp>
        <p:grpSp>
          <p:nvGrpSpPr>
            <p:cNvPr id="135" name="Group 134"/>
            <p:cNvGrpSpPr/>
            <p:nvPr/>
          </p:nvGrpSpPr>
          <p:grpSpPr>
            <a:xfrm>
              <a:off x="1623063" y="1272540"/>
              <a:ext cx="670564" cy="4594860"/>
              <a:chOff x="952499" y="1272540"/>
              <a:chExt cx="670564" cy="4594860"/>
            </a:xfrm>
          </p:grpSpPr>
          <p:grpSp>
            <p:nvGrpSpPr>
              <p:cNvPr id="136" name="Group 135"/>
              <p:cNvGrpSpPr/>
              <p:nvPr/>
            </p:nvGrpSpPr>
            <p:grpSpPr>
              <a:xfrm>
                <a:off x="952499" y="1272540"/>
                <a:ext cx="335282" cy="4594860"/>
                <a:chOff x="952499" y="1272540"/>
                <a:chExt cx="335282" cy="4594860"/>
              </a:xfrm>
            </p:grpSpPr>
            <p:grpSp>
              <p:nvGrpSpPr>
                <p:cNvPr id="144" name="Group 143"/>
                <p:cNvGrpSpPr/>
                <p:nvPr/>
              </p:nvGrpSpPr>
              <p:grpSpPr>
                <a:xfrm>
                  <a:off x="952499" y="1272540"/>
                  <a:ext cx="167641" cy="4594860"/>
                  <a:chOff x="952499" y="1272540"/>
                  <a:chExt cx="167641" cy="4594860"/>
                </a:xfrm>
              </p:grpSpPr>
              <p:sp>
                <p:nvSpPr>
                  <p:cNvPr id="148" name="Rectangle 147"/>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149" name="Rectangle 148"/>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nvGrpSpPr>
                <p:cNvPr id="145" name="Group 144"/>
                <p:cNvGrpSpPr/>
                <p:nvPr/>
              </p:nvGrpSpPr>
              <p:grpSpPr>
                <a:xfrm>
                  <a:off x="1120140" y="1272540"/>
                  <a:ext cx="167641" cy="4594860"/>
                  <a:chOff x="952499" y="1272540"/>
                  <a:chExt cx="167641" cy="4594860"/>
                </a:xfrm>
              </p:grpSpPr>
              <p:sp>
                <p:nvSpPr>
                  <p:cNvPr id="146" name="Rectangle 145"/>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147" name="Rectangle 146"/>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grpSp>
            <p:nvGrpSpPr>
              <p:cNvPr id="137" name="Group 136"/>
              <p:cNvGrpSpPr/>
              <p:nvPr/>
            </p:nvGrpSpPr>
            <p:grpSpPr>
              <a:xfrm>
                <a:off x="1287781" y="1272540"/>
                <a:ext cx="335282" cy="4594860"/>
                <a:chOff x="952499" y="1272540"/>
                <a:chExt cx="335282" cy="4594860"/>
              </a:xfrm>
            </p:grpSpPr>
            <p:grpSp>
              <p:nvGrpSpPr>
                <p:cNvPr id="138" name="Group 137"/>
                <p:cNvGrpSpPr/>
                <p:nvPr/>
              </p:nvGrpSpPr>
              <p:grpSpPr>
                <a:xfrm>
                  <a:off x="952499" y="1272540"/>
                  <a:ext cx="167641" cy="4594860"/>
                  <a:chOff x="952499" y="1272540"/>
                  <a:chExt cx="167641" cy="4594860"/>
                </a:xfrm>
              </p:grpSpPr>
              <p:sp>
                <p:nvSpPr>
                  <p:cNvPr id="142" name="Rectangle 141"/>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143" name="Rectangle 142"/>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nvGrpSpPr>
                <p:cNvPr id="139" name="Group 138"/>
                <p:cNvGrpSpPr/>
                <p:nvPr/>
              </p:nvGrpSpPr>
              <p:grpSpPr>
                <a:xfrm>
                  <a:off x="1120140" y="1272540"/>
                  <a:ext cx="167641" cy="4594860"/>
                  <a:chOff x="952499" y="1272540"/>
                  <a:chExt cx="167641" cy="4594860"/>
                </a:xfrm>
              </p:grpSpPr>
              <p:sp>
                <p:nvSpPr>
                  <p:cNvPr id="140" name="Rectangle 139"/>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141" name="Rectangle 140"/>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grpSp>
      </p:grpSp>
      <p:grpSp>
        <p:nvGrpSpPr>
          <p:cNvPr id="104" name="Group 103"/>
          <p:cNvGrpSpPr/>
          <p:nvPr/>
        </p:nvGrpSpPr>
        <p:grpSpPr>
          <a:xfrm>
            <a:off x="4975883" y="1272540"/>
            <a:ext cx="670564" cy="4964204"/>
            <a:chOff x="952499" y="1272540"/>
            <a:chExt cx="670564" cy="4594860"/>
          </a:xfrm>
        </p:grpSpPr>
        <p:grpSp>
          <p:nvGrpSpPr>
            <p:cNvPr id="120" name="Group 119"/>
            <p:cNvGrpSpPr/>
            <p:nvPr/>
          </p:nvGrpSpPr>
          <p:grpSpPr>
            <a:xfrm>
              <a:off x="952499" y="1272540"/>
              <a:ext cx="335282" cy="4594860"/>
              <a:chOff x="952499" y="1272540"/>
              <a:chExt cx="335282" cy="4594860"/>
            </a:xfrm>
          </p:grpSpPr>
          <p:grpSp>
            <p:nvGrpSpPr>
              <p:cNvPr id="128" name="Group 127"/>
              <p:cNvGrpSpPr/>
              <p:nvPr/>
            </p:nvGrpSpPr>
            <p:grpSpPr>
              <a:xfrm>
                <a:off x="952499" y="1272540"/>
                <a:ext cx="167641" cy="4594860"/>
                <a:chOff x="952499" y="1272540"/>
                <a:chExt cx="167641" cy="4594860"/>
              </a:xfrm>
            </p:grpSpPr>
            <p:sp>
              <p:nvSpPr>
                <p:cNvPr id="132" name="Rectangle 131"/>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133" name="Rectangle 132"/>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nvGrpSpPr>
              <p:cNvPr id="129" name="Group 128"/>
              <p:cNvGrpSpPr/>
              <p:nvPr/>
            </p:nvGrpSpPr>
            <p:grpSpPr>
              <a:xfrm>
                <a:off x="1120140" y="1272540"/>
                <a:ext cx="167641" cy="4594860"/>
                <a:chOff x="952499" y="1272540"/>
                <a:chExt cx="167641" cy="4594860"/>
              </a:xfrm>
            </p:grpSpPr>
            <p:sp>
              <p:nvSpPr>
                <p:cNvPr id="130" name="Rectangle 129"/>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131" name="Rectangle 130"/>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grpSp>
          <p:nvGrpSpPr>
            <p:cNvPr id="121" name="Group 120"/>
            <p:cNvGrpSpPr/>
            <p:nvPr/>
          </p:nvGrpSpPr>
          <p:grpSpPr>
            <a:xfrm>
              <a:off x="1287781" y="1272540"/>
              <a:ext cx="335282" cy="4594860"/>
              <a:chOff x="952499" y="1272540"/>
              <a:chExt cx="335282" cy="4594860"/>
            </a:xfrm>
          </p:grpSpPr>
          <p:grpSp>
            <p:nvGrpSpPr>
              <p:cNvPr id="122" name="Group 121"/>
              <p:cNvGrpSpPr/>
              <p:nvPr/>
            </p:nvGrpSpPr>
            <p:grpSpPr>
              <a:xfrm>
                <a:off x="952499" y="1272540"/>
                <a:ext cx="167641" cy="4594860"/>
                <a:chOff x="952499" y="1272540"/>
                <a:chExt cx="167641" cy="4594860"/>
              </a:xfrm>
            </p:grpSpPr>
            <p:sp>
              <p:nvSpPr>
                <p:cNvPr id="126" name="Rectangle 125"/>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127" name="Rectangle 126"/>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nvGrpSpPr>
              <p:cNvPr id="123" name="Group 122"/>
              <p:cNvGrpSpPr/>
              <p:nvPr/>
            </p:nvGrpSpPr>
            <p:grpSpPr>
              <a:xfrm>
                <a:off x="1120140" y="1272540"/>
                <a:ext cx="167641" cy="4594860"/>
                <a:chOff x="952499" y="1272540"/>
                <a:chExt cx="167641" cy="4594860"/>
              </a:xfrm>
            </p:grpSpPr>
            <p:sp>
              <p:nvSpPr>
                <p:cNvPr id="124" name="Rectangle 123"/>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125" name="Rectangle 124"/>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grpSp>
      <p:grpSp>
        <p:nvGrpSpPr>
          <p:cNvPr id="106" name="Group 105"/>
          <p:cNvGrpSpPr/>
          <p:nvPr/>
        </p:nvGrpSpPr>
        <p:grpSpPr>
          <a:xfrm>
            <a:off x="5646447" y="1272540"/>
            <a:ext cx="335282" cy="4964204"/>
            <a:chOff x="952499" y="1272540"/>
            <a:chExt cx="335282" cy="4594860"/>
          </a:xfrm>
        </p:grpSpPr>
        <p:grpSp>
          <p:nvGrpSpPr>
            <p:cNvPr id="114" name="Group 113"/>
            <p:cNvGrpSpPr/>
            <p:nvPr/>
          </p:nvGrpSpPr>
          <p:grpSpPr>
            <a:xfrm>
              <a:off x="952499" y="1272540"/>
              <a:ext cx="167641" cy="4594860"/>
              <a:chOff x="952499" y="1272540"/>
              <a:chExt cx="167641" cy="4594860"/>
            </a:xfrm>
          </p:grpSpPr>
          <p:sp>
            <p:nvSpPr>
              <p:cNvPr id="118" name="Rectangle 117"/>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119" name="Rectangle 118"/>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nvGrpSpPr>
            <p:cNvPr id="115" name="Group 114"/>
            <p:cNvGrpSpPr/>
            <p:nvPr/>
          </p:nvGrpSpPr>
          <p:grpSpPr>
            <a:xfrm>
              <a:off x="1120140" y="1272540"/>
              <a:ext cx="167641" cy="4594860"/>
              <a:chOff x="952499" y="1272540"/>
              <a:chExt cx="167641" cy="4594860"/>
            </a:xfrm>
          </p:grpSpPr>
          <p:sp>
            <p:nvSpPr>
              <p:cNvPr id="116" name="Rectangle 115"/>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117" name="Rectangle 116"/>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grpSp>
      <p:grpSp>
        <p:nvGrpSpPr>
          <p:cNvPr id="108" name="Group 107"/>
          <p:cNvGrpSpPr/>
          <p:nvPr/>
        </p:nvGrpSpPr>
        <p:grpSpPr>
          <a:xfrm>
            <a:off x="5981729" y="1272540"/>
            <a:ext cx="150009" cy="4964204"/>
            <a:chOff x="952499" y="1272540"/>
            <a:chExt cx="167641" cy="4594860"/>
          </a:xfrm>
        </p:grpSpPr>
        <p:sp>
          <p:nvSpPr>
            <p:cNvPr id="112" name="Rectangle 111"/>
            <p:cNvSpPr/>
            <p:nvPr/>
          </p:nvSpPr>
          <p:spPr>
            <a:xfrm>
              <a:off x="95249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113" name="Rectangle 112"/>
            <p:cNvSpPr/>
            <p:nvPr/>
          </p:nvSpPr>
          <p:spPr>
            <a:xfrm>
              <a:off x="1036319" y="1272540"/>
              <a:ext cx="83821" cy="459486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grpSp>
      <p:cxnSp>
        <p:nvCxnSpPr>
          <p:cNvPr id="165" name="Straight Connector 164"/>
          <p:cNvCxnSpPr/>
          <p:nvPr/>
        </p:nvCxnSpPr>
        <p:spPr>
          <a:xfrm>
            <a:off x="0" y="1684305"/>
            <a:ext cx="9144000"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166" name="Straight Connector 165"/>
          <p:cNvCxnSpPr/>
          <p:nvPr/>
        </p:nvCxnSpPr>
        <p:spPr>
          <a:xfrm>
            <a:off x="2500" y="3785421"/>
            <a:ext cx="9144000"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67" name="Straight Connector 166"/>
          <p:cNvCxnSpPr/>
          <p:nvPr/>
        </p:nvCxnSpPr>
        <p:spPr>
          <a:xfrm>
            <a:off x="3" y="4054973"/>
            <a:ext cx="9144000"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168" name="Straight Connector 167"/>
          <p:cNvCxnSpPr/>
          <p:nvPr/>
        </p:nvCxnSpPr>
        <p:spPr>
          <a:xfrm>
            <a:off x="2503" y="6156089"/>
            <a:ext cx="9144000"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69" name="Footer Placeholder 168"/>
          <p:cNvSpPr>
            <a:spLocks noGrp="1"/>
          </p:cNvSpPr>
          <p:nvPr>
            <p:ph type="ftr" sz="quarter" idx="11"/>
          </p:nvPr>
        </p:nvSpPr>
        <p:spPr/>
        <p:txBody>
          <a:bodyPr/>
          <a:lstStyle/>
          <a:p>
            <a:r>
              <a:rPr lang="nl-BE" smtClean="0"/>
              <a:t>Ward Van Assche</a:t>
            </a:r>
            <a:endParaRPr lang="nl-BE" dirty="0"/>
          </a:p>
        </p:txBody>
      </p:sp>
      <p:graphicFrame>
        <p:nvGraphicFramePr>
          <p:cNvPr id="164" name="Table 163"/>
          <p:cNvGraphicFramePr>
            <a:graphicFrameLocks noGrp="1"/>
          </p:cNvGraphicFramePr>
          <p:nvPr>
            <p:extLst>
              <p:ext uri="{D42A27DB-BD31-4B8C-83A1-F6EECF244321}">
                <p14:modId xmlns:p14="http://schemas.microsoft.com/office/powerpoint/2010/main" val="3829546667"/>
              </p:ext>
            </p:extLst>
          </p:nvPr>
        </p:nvGraphicFramePr>
        <p:xfrm>
          <a:off x="6733388" y="1272540"/>
          <a:ext cx="2256456" cy="1996165"/>
        </p:xfrm>
        <a:graphic>
          <a:graphicData uri="http://schemas.openxmlformats.org/drawingml/2006/table">
            <a:tbl>
              <a:tblPr firstRow="1" bandRow="1">
                <a:tableStyleId>{21E4AEA4-8DFA-4A89-87EB-49C32662AFE0}</a:tableStyleId>
              </a:tblPr>
              <a:tblGrid>
                <a:gridCol w="1128228">
                  <a:extLst>
                    <a:ext uri="{9D8B030D-6E8A-4147-A177-3AD203B41FA5}">
                      <a16:colId xmlns:a16="http://schemas.microsoft.com/office/drawing/2014/main" val="2243804240"/>
                    </a:ext>
                  </a:extLst>
                </a:gridCol>
                <a:gridCol w="1128228">
                  <a:extLst>
                    <a:ext uri="{9D8B030D-6E8A-4147-A177-3AD203B41FA5}">
                      <a16:colId xmlns:a16="http://schemas.microsoft.com/office/drawing/2014/main" val="3042857881"/>
                    </a:ext>
                  </a:extLst>
                </a:gridCol>
              </a:tblGrid>
              <a:tr h="399233">
                <a:tc>
                  <a:txBody>
                    <a:bodyPr/>
                    <a:lstStyle/>
                    <a:p>
                      <a:r>
                        <a:rPr lang="nl-BE" dirty="0" smtClean="0"/>
                        <a:t>Latency</a:t>
                      </a:r>
                      <a:endParaRPr lang="nl-BE" dirty="0"/>
                    </a:p>
                  </a:txBody>
                  <a:tcPr/>
                </a:tc>
                <a:tc>
                  <a:txBody>
                    <a:bodyPr/>
                    <a:lstStyle/>
                    <a:p>
                      <a:r>
                        <a:rPr lang="nl-BE" dirty="0" smtClean="0"/>
                        <a:t>Aantal</a:t>
                      </a:r>
                      <a:endParaRPr lang="nl-BE" dirty="0"/>
                    </a:p>
                  </a:txBody>
                  <a:tcPr/>
                </a:tc>
                <a:extLst>
                  <a:ext uri="{0D108BD9-81ED-4DB2-BD59-A6C34878D82A}">
                    <a16:rowId xmlns:a16="http://schemas.microsoft.com/office/drawing/2014/main" val="1844796658"/>
                  </a:ext>
                </a:extLst>
              </a:tr>
              <a:tr h="399233">
                <a:tc>
                  <a:txBody>
                    <a:bodyPr/>
                    <a:lstStyle/>
                    <a:p>
                      <a:r>
                        <a:rPr lang="nl-BE" b="1" dirty="0" smtClean="0"/>
                        <a:t>40,025ms</a:t>
                      </a:r>
                      <a:endParaRPr lang="nl-BE" b="1" dirty="0"/>
                    </a:p>
                  </a:txBody>
                  <a:tcPr/>
                </a:tc>
                <a:tc>
                  <a:txBody>
                    <a:bodyPr/>
                    <a:lstStyle/>
                    <a:p>
                      <a:r>
                        <a:rPr lang="nl-BE" b="1" dirty="0" smtClean="0"/>
                        <a:t>39</a:t>
                      </a:r>
                      <a:endParaRPr lang="nl-BE" b="1" dirty="0"/>
                    </a:p>
                  </a:txBody>
                  <a:tcPr/>
                </a:tc>
                <a:extLst>
                  <a:ext uri="{0D108BD9-81ED-4DB2-BD59-A6C34878D82A}">
                    <a16:rowId xmlns:a16="http://schemas.microsoft.com/office/drawing/2014/main" val="1332093807"/>
                  </a:ext>
                </a:extLst>
              </a:tr>
              <a:tr h="3992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39,375ms</a:t>
                      </a:r>
                    </a:p>
                  </a:txBody>
                  <a:tcPr/>
                </a:tc>
                <a:tc>
                  <a:txBody>
                    <a:bodyPr/>
                    <a:lstStyle/>
                    <a:p>
                      <a:r>
                        <a:rPr lang="nl-BE" dirty="0" smtClean="0"/>
                        <a:t>10</a:t>
                      </a:r>
                      <a:endParaRPr lang="nl-BE" dirty="0"/>
                    </a:p>
                  </a:txBody>
                  <a:tcPr/>
                </a:tc>
                <a:extLst>
                  <a:ext uri="{0D108BD9-81ED-4DB2-BD59-A6C34878D82A}">
                    <a16:rowId xmlns:a16="http://schemas.microsoft.com/office/drawing/2014/main" val="4049405871"/>
                  </a:ext>
                </a:extLst>
              </a:tr>
              <a:tr h="3992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40,125ms</a:t>
                      </a:r>
                    </a:p>
                  </a:txBody>
                  <a:tcPr/>
                </a:tc>
                <a:tc>
                  <a:txBody>
                    <a:bodyPr/>
                    <a:lstStyle/>
                    <a:p>
                      <a:r>
                        <a:rPr lang="nl-BE" dirty="0" smtClean="0"/>
                        <a:t>5</a:t>
                      </a:r>
                      <a:endParaRPr lang="nl-BE" dirty="0"/>
                    </a:p>
                  </a:txBody>
                  <a:tcPr/>
                </a:tc>
                <a:extLst>
                  <a:ext uri="{0D108BD9-81ED-4DB2-BD59-A6C34878D82A}">
                    <a16:rowId xmlns:a16="http://schemas.microsoft.com/office/drawing/2014/main" val="2258263802"/>
                  </a:ext>
                </a:extLst>
              </a:tr>
              <a:tr h="399233">
                <a:tc>
                  <a:txBody>
                    <a:bodyPr/>
                    <a:lstStyle/>
                    <a:p>
                      <a:r>
                        <a:rPr lang="nl-BE" dirty="0" smtClean="0"/>
                        <a:t>0,000ms</a:t>
                      </a:r>
                      <a:endParaRPr lang="nl-BE" dirty="0"/>
                    </a:p>
                  </a:txBody>
                  <a:tcPr/>
                </a:tc>
                <a:tc>
                  <a:txBody>
                    <a:bodyPr/>
                    <a:lstStyle/>
                    <a:p>
                      <a:r>
                        <a:rPr lang="nl-BE" dirty="0" smtClean="0"/>
                        <a:t>1</a:t>
                      </a:r>
                      <a:endParaRPr lang="nl-BE" dirty="0"/>
                    </a:p>
                  </a:txBody>
                  <a:tcPr/>
                </a:tc>
                <a:extLst>
                  <a:ext uri="{0D108BD9-81ED-4DB2-BD59-A6C34878D82A}">
                    <a16:rowId xmlns:a16="http://schemas.microsoft.com/office/drawing/2014/main" val="2767519660"/>
                  </a:ext>
                </a:extLst>
              </a:tr>
            </a:tbl>
          </a:graphicData>
        </a:graphic>
      </p:graphicFrame>
    </p:spTree>
    <p:extLst>
      <p:ext uri="{BB962C8B-B14F-4D97-AF65-F5344CB8AC3E}">
        <p14:creationId xmlns:p14="http://schemas.microsoft.com/office/powerpoint/2010/main" val="4265113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Samenvoegen van de resultaten</a:t>
            </a:r>
            <a:endParaRPr lang="nl-BE" dirty="0"/>
          </a:p>
        </p:txBody>
      </p:sp>
      <p:sp>
        <p:nvSpPr>
          <p:cNvPr id="3" name="Content Placeholder 2"/>
          <p:cNvSpPr>
            <a:spLocks noGrp="1"/>
          </p:cNvSpPr>
          <p:nvPr>
            <p:ph idx="1"/>
          </p:nvPr>
        </p:nvSpPr>
        <p:spPr/>
        <p:txBody>
          <a:bodyPr/>
          <a:lstStyle/>
          <a:p>
            <a:r>
              <a:rPr lang="nl-BE" dirty="0" smtClean="0"/>
              <a:t>Latency van acoustic fingerprinting en kruiscovariantie moet samengevoegd worden</a:t>
            </a:r>
          </a:p>
          <a:p>
            <a:r>
              <a:rPr lang="nl-BE" dirty="0" smtClean="0"/>
              <a:t>Rekening houden met </a:t>
            </a:r>
            <a:r>
              <a:rPr lang="nl-BE" b="1" dirty="0" smtClean="0"/>
              <a:t>onderschatting</a:t>
            </a:r>
            <a:r>
              <a:rPr lang="nl-BE" dirty="0" smtClean="0"/>
              <a:t> of </a:t>
            </a:r>
            <a:r>
              <a:rPr lang="nl-BE" b="1" dirty="0" smtClean="0"/>
              <a:t>overschatting</a:t>
            </a:r>
            <a:r>
              <a:rPr lang="nl-BE" dirty="0" smtClean="0"/>
              <a:t> door acoustic fingerprinting</a:t>
            </a:r>
          </a:p>
          <a:p>
            <a:r>
              <a:rPr lang="nl-BE" dirty="0" smtClean="0"/>
              <a:t>Begin versie (zoals in SyncSink): hield hier </a:t>
            </a:r>
            <a:r>
              <a:rPr lang="nl-BE" b="1" dirty="0" smtClean="0"/>
              <a:t>geen </a:t>
            </a:r>
            <a:r>
              <a:rPr lang="nl-BE" dirty="0" smtClean="0"/>
              <a:t>rekening mee</a:t>
            </a:r>
            <a:br>
              <a:rPr lang="nl-BE" dirty="0" smtClean="0"/>
            </a:br>
            <a:r>
              <a:rPr lang="nl-BE" dirty="0" smtClean="0"/>
              <a:t>    =&gt; 50% </a:t>
            </a:r>
            <a:r>
              <a:rPr lang="nl-BE" b="1" dirty="0" smtClean="0"/>
              <a:t>onnauwkeurige</a:t>
            </a:r>
            <a:r>
              <a:rPr lang="nl-BE" dirty="0" smtClean="0"/>
              <a:t> resultaten</a:t>
            </a:r>
          </a:p>
        </p:txBody>
      </p:sp>
      <p:sp>
        <p:nvSpPr>
          <p:cNvPr id="4" name="Slide Number Placeholder 3"/>
          <p:cNvSpPr>
            <a:spLocks noGrp="1"/>
          </p:cNvSpPr>
          <p:nvPr>
            <p:ph type="sldNum" sz="quarter" idx="12"/>
          </p:nvPr>
        </p:nvSpPr>
        <p:spPr/>
        <p:txBody>
          <a:bodyPr/>
          <a:lstStyle/>
          <a:p>
            <a:fld id="{8F0D9BF3-09EC-4E86-BFE5-8C2BFDF0F787}" type="slidenum">
              <a:rPr lang="nl-BE" smtClean="0"/>
              <a:t>23</a:t>
            </a:fld>
            <a:endParaRPr lang="nl-BE" dirty="0"/>
          </a:p>
        </p:txBody>
      </p:sp>
      <p:sp>
        <p:nvSpPr>
          <p:cNvPr id="5" name="Footer Placeholder 4"/>
          <p:cNvSpPr>
            <a:spLocks noGrp="1"/>
          </p:cNvSpPr>
          <p:nvPr>
            <p:ph type="ftr" sz="quarter" idx="11"/>
          </p:nvPr>
        </p:nvSpPr>
        <p:spPr/>
        <p:txBody>
          <a:bodyPr/>
          <a:lstStyle/>
          <a:p>
            <a:r>
              <a:rPr lang="nl-BE" smtClean="0"/>
              <a:t>Ward Van Assche</a:t>
            </a:r>
            <a:endParaRPr lang="nl-BE" dirty="0"/>
          </a:p>
        </p:txBody>
      </p:sp>
    </p:spTree>
    <p:extLst>
      <p:ext uri="{BB962C8B-B14F-4D97-AF65-F5344CB8AC3E}">
        <p14:creationId xmlns:p14="http://schemas.microsoft.com/office/powerpoint/2010/main" val="39209567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BE" dirty="0" smtClean="0"/>
              <a:t>Bufferen</a:t>
            </a:r>
            <a:endParaRPr lang="nl-BE" dirty="0"/>
          </a:p>
        </p:txBody>
      </p:sp>
      <p:sp>
        <p:nvSpPr>
          <p:cNvPr id="3" name="Content Placeholder 2"/>
          <p:cNvSpPr>
            <a:spLocks noGrp="1"/>
          </p:cNvSpPr>
          <p:nvPr>
            <p:ph idx="1"/>
          </p:nvPr>
        </p:nvSpPr>
        <p:spPr/>
        <p:txBody>
          <a:bodyPr/>
          <a:lstStyle/>
          <a:p>
            <a:r>
              <a:rPr lang="nl-BE" dirty="0" smtClean="0"/>
              <a:t>Realtime synchronisatie: </a:t>
            </a:r>
            <a:r>
              <a:rPr lang="nl-BE" b="1" dirty="0" smtClean="0"/>
              <a:t>onmogelijk</a:t>
            </a:r>
          </a:p>
          <a:p>
            <a:r>
              <a:rPr lang="nl-BE" dirty="0" smtClean="0"/>
              <a:t>Algoritmes: bepaalde hoeveelheid audio nodig om latency te kunnen bepalen</a:t>
            </a:r>
          </a:p>
          <a:p>
            <a:r>
              <a:rPr lang="nl-BE" dirty="0" smtClean="0"/>
              <a:t>Oplossing: bufferen van de audiostreams</a:t>
            </a:r>
          </a:p>
          <a:p>
            <a:r>
              <a:rPr lang="nl-BE" dirty="0" smtClean="0"/>
              <a:t>Algoritmes: uitgevoerd op </a:t>
            </a:r>
            <a:br>
              <a:rPr lang="nl-BE" dirty="0" smtClean="0"/>
            </a:br>
            <a:r>
              <a:rPr lang="nl-BE" dirty="0" smtClean="0"/>
              <a:t>opeenvolgende buffers</a:t>
            </a:r>
            <a:endParaRPr lang="nl-BE" dirty="0"/>
          </a:p>
        </p:txBody>
      </p:sp>
      <p:sp>
        <p:nvSpPr>
          <p:cNvPr id="4" name="Slide Number Placeholder 3"/>
          <p:cNvSpPr>
            <a:spLocks noGrp="1"/>
          </p:cNvSpPr>
          <p:nvPr>
            <p:ph type="sldNum" sz="quarter" idx="12"/>
          </p:nvPr>
        </p:nvSpPr>
        <p:spPr/>
        <p:txBody>
          <a:bodyPr/>
          <a:lstStyle/>
          <a:p>
            <a:fld id="{8F0D9BF3-09EC-4E86-BFE5-8C2BFDF0F787}" type="slidenum">
              <a:rPr lang="nl-BE" smtClean="0"/>
              <a:t>24</a:t>
            </a:fld>
            <a:endParaRPr lang="nl-BE" dirty="0"/>
          </a:p>
        </p:txBody>
      </p:sp>
      <p:pic>
        <p:nvPicPr>
          <p:cNvPr id="6" name="Picture 5"/>
          <p:cNvPicPr>
            <a:picLocks noChangeAspect="1"/>
          </p:cNvPicPr>
          <p:nvPr/>
        </p:nvPicPr>
        <p:blipFill>
          <a:blip r:embed="rId3"/>
          <a:stretch>
            <a:fillRect/>
          </a:stretch>
        </p:blipFill>
        <p:spPr>
          <a:xfrm>
            <a:off x="4909180" y="3358761"/>
            <a:ext cx="3606170" cy="3362715"/>
          </a:xfrm>
          <a:prstGeom prst="rect">
            <a:avLst/>
          </a:prstGeom>
        </p:spPr>
      </p:pic>
      <p:sp>
        <p:nvSpPr>
          <p:cNvPr id="7" name="Footer Placeholder 6"/>
          <p:cNvSpPr>
            <a:spLocks noGrp="1"/>
          </p:cNvSpPr>
          <p:nvPr>
            <p:ph type="ftr" sz="quarter" idx="11"/>
          </p:nvPr>
        </p:nvSpPr>
        <p:spPr/>
        <p:txBody>
          <a:bodyPr/>
          <a:lstStyle/>
          <a:p>
            <a:r>
              <a:rPr lang="nl-BE" smtClean="0"/>
              <a:t>Ward Van Assche</a:t>
            </a:r>
            <a:endParaRPr lang="nl-BE" dirty="0"/>
          </a:p>
        </p:txBody>
      </p:sp>
    </p:spTree>
    <p:extLst>
      <p:ext uri="{BB962C8B-B14F-4D97-AF65-F5344CB8AC3E}">
        <p14:creationId xmlns:p14="http://schemas.microsoft.com/office/powerpoint/2010/main" val="39878699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De daadwerkelijke synchronisatie</a:t>
            </a:r>
            <a:endParaRPr lang="nl-BE" dirty="0"/>
          </a:p>
        </p:txBody>
      </p:sp>
      <p:sp>
        <p:nvSpPr>
          <p:cNvPr id="3" name="Content Placeholder 2"/>
          <p:cNvSpPr>
            <a:spLocks noGrp="1"/>
          </p:cNvSpPr>
          <p:nvPr>
            <p:ph idx="1"/>
          </p:nvPr>
        </p:nvSpPr>
        <p:spPr/>
        <p:txBody>
          <a:bodyPr/>
          <a:lstStyle/>
          <a:p>
            <a:r>
              <a:rPr lang="nl-BE" dirty="0" smtClean="0"/>
              <a:t>Na elk resultaat: latency omzetten in hoeveelheid stilte (samples met waarde 0.0)</a:t>
            </a:r>
          </a:p>
          <a:p>
            <a:r>
              <a:rPr lang="nl-BE" dirty="0" smtClean="0"/>
              <a:t>Stilte toevoegen aan audiostreams</a:t>
            </a:r>
          </a:p>
          <a:p>
            <a:r>
              <a:rPr lang="nl-BE" dirty="0" smtClean="0"/>
              <a:t>Lege samples toevoegen aan gekoppelde sensor data streams</a:t>
            </a:r>
          </a:p>
          <a:p>
            <a:r>
              <a:rPr lang="nl-BE" dirty="0" smtClean="0"/>
              <a:t>Resultaat: gesynchroniseerde data- en audiostreams</a:t>
            </a:r>
            <a:endParaRPr lang="nl-BE" dirty="0"/>
          </a:p>
        </p:txBody>
      </p:sp>
      <p:sp>
        <p:nvSpPr>
          <p:cNvPr id="4" name="Slide Number Placeholder 3"/>
          <p:cNvSpPr>
            <a:spLocks noGrp="1"/>
          </p:cNvSpPr>
          <p:nvPr>
            <p:ph type="sldNum" sz="quarter" idx="12"/>
          </p:nvPr>
        </p:nvSpPr>
        <p:spPr/>
        <p:txBody>
          <a:bodyPr/>
          <a:lstStyle/>
          <a:p>
            <a:fld id="{8F0D9BF3-09EC-4E86-BFE5-8C2BFDF0F787}" type="slidenum">
              <a:rPr lang="nl-BE" smtClean="0"/>
              <a:t>25</a:t>
            </a:fld>
            <a:endParaRPr lang="nl-BE" dirty="0"/>
          </a:p>
        </p:txBody>
      </p:sp>
      <p:sp>
        <p:nvSpPr>
          <p:cNvPr id="5" name="Footer Placeholder 4"/>
          <p:cNvSpPr>
            <a:spLocks noGrp="1"/>
          </p:cNvSpPr>
          <p:nvPr>
            <p:ph type="ftr" sz="quarter" idx="11"/>
          </p:nvPr>
        </p:nvSpPr>
        <p:spPr/>
        <p:txBody>
          <a:bodyPr/>
          <a:lstStyle/>
          <a:p>
            <a:r>
              <a:rPr lang="nl-BE" smtClean="0"/>
              <a:t>Ward Van Assche</a:t>
            </a:r>
            <a:endParaRPr lang="nl-BE" dirty="0"/>
          </a:p>
        </p:txBody>
      </p:sp>
    </p:spTree>
    <p:extLst>
      <p:ext uri="{BB962C8B-B14F-4D97-AF65-F5344CB8AC3E}">
        <p14:creationId xmlns:p14="http://schemas.microsoft.com/office/powerpoint/2010/main" val="31591526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Resultaat: Max/MSP patch</a:t>
            </a:r>
            <a:endParaRPr lang="nl-BE" dirty="0"/>
          </a:p>
        </p:txBody>
      </p:sp>
      <p:sp>
        <p:nvSpPr>
          <p:cNvPr id="4" name="Slide Number Placeholder 3"/>
          <p:cNvSpPr>
            <a:spLocks noGrp="1"/>
          </p:cNvSpPr>
          <p:nvPr>
            <p:ph type="sldNum" sz="quarter" idx="12"/>
          </p:nvPr>
        </p:nvSpPr>
        <p:spPr/>
        <p:txBody>
          <a:bodyPr/>
          <a:lstStyle/>
          <a:p>
            <a:fld id="{8F0D9BF3-09EC-4E86-BFE5-8C2BFDF0F787}" type="slidenum">
              <a:rPr lang="nl-BE" smtClean="0"/>
              <a:t>26</a:t>
            </a:fld>
            <a:endParaRPr lang="nl-BE"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6890" y="949654"/>
            <a:ext cx="8078460" cy="5616842"/>
          </a:xfrm>
        </p:spPr>
      </p:pic>
      <p:sp>
        <p:nvSpPr>
          <p:cNvPr id="9" name="Footer Placeholder 8"/>
          <p:cNvSpPr>
            <a:spLocks noGrp="1"/>
          </p:cNvSpPr>
          <p:nvPr>
            <p:ph type="ftr" sz="quarter" idx="11"/>
          </p:nvPr>
        </p:nvSpPr>
        <p:spPr/>
        <p:txBody>
          <a:bodyPr/>
          <a:lstStyle/>
          <a:p>
            <a:r>
              <a:rPr lang="nl-BE" smtClean="0"/>
              <a:t>Ward Van Assche</a:t>
            </a:r>
            <a:endParaRPr lang="nl-BE" dirty="0"/>
          </a:p>
        </p:txBody>
      </p:sp>
    </p:spTree>
    <p:extLst>
      <p:ext uri="{BB962C8B-B14F-4D97-AF65-F5344CB8AC3E}">
        <p14:creationId xmlns:p14="http://schemas.microsoft.com/office/powerpoint/2010/main" val="24254743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Conclusie</a:t>
            </a:r>
            <a:endParaRPr lang="nl-BE" dirty="0"/>
          </a:p>
        </p:txBody>
      </p:sp>
      <p:sp>
        <p:nvSpPr>
          <p:cNvPr id="3" name="Content Placeholder 2"/>
          <p:cNvSpPr>
            <a:spLocks noGrp="1"/>
          </p:cNvSpPr>
          <p:nvPr>
            <p:ph idx="1"/>
          </p:nvPr>
        </p:nvSpPr>
        <p:spPr/>
        <p:txBody>
          <a:bodyPr/>
          <a:lstStyle/>
          <a:p>
            <a:r>
              <a:rPr lang="nl-BE" dirty="0" smtClean="0"/>
              <a:t>Nieuwe systeem maakt mogelijk om: </a:t>
            </a:r>
          </a:p>
          <a:p>
            <a:pPr lvl="1"/>
            <a:r>
              <a:rPr lang="nl-BE" sz="2800" b="1" dirty="0" smtClean="0"/>
              <a:t>Zonder post-processing</a:t>
            </a:r>
            <a:r>
              <a:rPr lang="nl-BE" sz="2800" dirty="0" smtClean="0"/>
              <a:t> stap de data van verschillende sensoren te synchroniseren</a:t>
            </a:r>
          </a:p>
          <a:p>
            <a:pPr lvl="1"/>
            <a:r>
              <a:rPr lang="nl-BE" sz="2800" dirty="0" smtClean="0"/>
              <a:t>Met audio-opnames van </a:t>
            </a:r>
            <a:r>
              <a:rPr lang="nl-BE" sz="2800" b="1" dirty="0" smtClean="0"/>
              <a:t>slechte kwaliteit</a:t>
            </a:r>
          </a:p>
          <a:p>
            <a:pPr lvl="1"/>
            <a:r>
              <a:rPr lang="nl-BE" sz="2800" b="1" dirty="0" smtClean="0"/>
              <a:t>Zonder fouten </a:t>
            </a:r>
            <a:r>
              <a:rPr lang="nl-BE" sz="2800" dirty="0" smtClean="0"/>
              <a:t>bij het verfijnen van de resultaten</a:t>
            </a:r>
          </a:p>
          <a:p>
            <a:pPr lvl="1"/>
            <a:r>
              <a:rPr lang="nl-BE" sz="2800" dirty="0" smtClean="0"/>
              <a:t>Op een </a:t>
            </a:r>
            <a:r>
              <a:rPr lang="nl-BE" sz="2800" b="1" dirty="0" smtClean="0"/>
              <a:t>gebruiksvriendelijke manier</a:t>
            </a:r>
            <a:r>
              <a:rPr lang="nl-BE" sz="2800" dirty="0" smtClean="0"/>
              <a:t>, met behulp van enkele Max/MSP patches</a:t>
            </a:r>
            <a:endParaRPr lang="nl-BE" sz="2800" dirty="0"/>
          </a:p>
        </p:txBody>
      </p:sp>
      <p:sp>
        <p:nvSpPr>
          <p:cNvPr id="4" name="Slide Number Placeholder 3"/>
          <p:cNvSpPr>
            <a:spLocks noGrp="1"/>
          </p:cNvSpPr>
          <p:nvPr>
            <p:ph type="sldNum" sz="quarter" idx="12"/>
          </p:nvPr>
        </p:nvSpPr>
        <p:spPr/>
        <p:txBody>
          <a:bodyPr/>
          <a:lstStyle/>
          <a:p>
            <a:fld id="{8F0D9BF3-09EC-4E86-BFE5-8C2BFDF0F787}" type="slidenum">
              <a:rPr lang="nl-BE" smtClean="0"/>
              <a:t>27</a:t>
            </a:fld>
            <a:endParaRPr lang="nl-BE" dirty="0"/>
          </a:p>
        </p:txBody>
      </p:sp>
      <p:sp>
        <p:nvSpPr>
          <p:cNvPr id="5" name="Footer Placeholder 4"/>
          <p:cNvSpPr>
            <a:spLocks noGrp="1"/>
          </p:cNvSpPr>
          <p:nvPr>
            <p:ph type="ftr" sz="quarter" idx="11"/>
          </p:nvPr>
        </p:nvSpPr>
        <p:spPr/>
        <p:txBody>
          <a:bodyPr/>
          <a:lstStyle/>
          <a:p>
            <a:r>
              <a:rPr lang="nl-BE" smtClean="0"/>
              <a:t>Ward Van Assche</a:t>
            </a:r>
            <a:endParaRPr lang="nl-BE" dirty="0"/>
          </a:p>
        </p:txBody>
      </p:sp>
    </p:spTree>
    <p:extLst>
      <p:ext uri="{BB962C8B-B14F-4D97-AF65-F5344CB8AC3E}">
        <p14:creationId xmlns:p14="http://schemas.microsoft.com/office/powerpoint/2010/main" val="18394256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Mogelijke verbeteringen</a:t>
            </a:r>
            <a:endParaRPr lang="nl-BE" dirty="0"/>
          </a:p>
        </p:txBody>
      </p:sp>
      <p:sp>
        <p:nvSpPr>
          <p:cNvPr id="3" name="Content Placeholder 2"/>
          <p:cNvSpPr>
            <a:spLocks noGrp="1"/>
          </p:cNvSpPr>
          <p:nvPr>
            <p:ph idx="1"/>
          </p:nvPr>
        </p:nvSpPr>
        <p:spPr/>
        <p:txBody>
          <a:bodyPr/>
          <a:lstStyle/>
          <a:p>
            <a:r>
              <a:rPr lang="nl-BE" dirty="0" smtClean="0"/>
              <a:t>Synchroniseren van </a:t>
            </a:r>
            <a:r>
              <a:rPr lang="nl-BE" b="1" dirty="0" smtClean="0"/>
              <a:t>video</a:t>
            </a:r>
          </a:p>
          <a:p>
            <a:pPr lvl="1"/>
            <a:r>
              <a:rPr lang="nl-BE" sz="2400" dirty="0" smtClean="0"/>
              <a:t>Op dit moment: alles kan </a:t>
            </a:r>
            <a:r>
              <a:rPr lang="nl-BE" sz="2400" b="1" dirty="0" smtClean="0"/>
              <a:t>gesynchroniseerd</a:t>
            </a:r>
            <a:r>
              <a:rPr lang="nl-BE" sz="2400" dirty="0" smtClean="0"/>
              <a:t> worden als de data kan worden </a:t>
            </a:r>
            <a:r>
              <a:rPr lang="nl-BE" sz="2400" b="1" dirty="0" smtClean="0"/>
              <a:t>omgezet</a:t>
            </a:r>
            <a:r>
              <a:rPr lang="nl-BE" sz="2400" dirty="0" smtClean="0"/>
              <a:t> in een </a:t>
            </a:r>
            <a:r>
              <a:rPr lang="nl-BE" sz="2400" b="1" dirty="0" smtClean="0"/>
              <a:t>Max/MSP signaal</a:t>
            </a:r>
          </a:p>
          <a:p>
            <a:pPr lvl="1"/>
            <a:r>
              <a:rPr lang="nl-BE" sz="2400" b="1" dirty="0" smtClean="0"/>
              <a:t>Video: </a:t>
            </a:r>
            <a:r>
              <a:rPr lang="nl-BE" sz="2400" dirty="0" smtClean="0"/>
              <a:t>kan </a:t>
            </a:r>
            <a:r>
              <a:rPr lang="nl-BE" sz="2400" b="1" dirty="0" smtClean="0"/>
              <a:t>niet</a:t>
            </a:r>
            <a:r>
              <a:rPr lang="nl-BE" sz="2400" dirty="0" smtClean="0"/>
              <a:t> worden </a:t>
            </a:r>
            <a:r>
              <a:rPr lang="nl-BE" sz="2400" b="1" dirty="0" smtClean="0"/>
              <a:t>omgezet</a:t>
            </a:r>
            <a:r>
              <a:rPr lang="nl-BE" sz="2400" dirty="0" smtClean="0"/>
              <a:t> naar een standaard Max/MSP signaal</a:t>
            </a:r>
          </a:p>
          <a:p>
            <a:pPr lvl="1"/>
            <a:r>
              <a:rPr lang="nl-BE" sz="2400" dirty="0" smtClean="0"/>
              <a:t>Te onderzoeken piste: </a:t>
            </a:r>
            <a:r>
              <a:rPr lang="nl-BE" sz="2400" b="1" dirty="0" smtClean="0"/>
              <a:t>Max/Jitter = Max/MSP voor realtime video bewerking</a:t>
            </a:r>
          </a:p>
          <a:p>
            <a:r>
              <a:rPr lang="nl-BE" dirty="0" smtClean="0"/>
              <a:t>Synchroniseren van </a:t>
            </a:r>
            <a:r>
              <a:rPr lang="nl-BE" b="1" dirty="0" smtClean="0"/>
              <a:t>MIDI</a:t>
            </a:r>
            <a:endParaRPr lang="nl-BE" dirty="0" smtClean="0"/>
          </a:p>
          <a:p>
            <a:pPr lvl="1"/>
            <a:r>
              <a:rPr lang="nl-BE" sz="2400" dirty="0" smtClean="0"/>
              <a:t>Kan eventueel wel worden omgezet naar een Max/MSP signaal.</a:t>
            </a:r>
          </a:p>
          <a:p>
            <a:pPr lvl="1"/>
            <a:r>
              <a:rPr lang="nl-BE" sz="2400" dirty="0" smtClean="0"/>
              <a:t>Wordt in de </a:t>
            </a:r>
            <a:r>
              <a:rPr lang="nl-BE" sz="2400" b="1" dirty="0" smtClean="0"/>
              <a:t>huidige patch </a:t>
            </a:r>
            <a:r>
              <a:rPr lang="nl-BE" sz="2400" dirty="0" smtClean="0"/>
              <a:t>nog </a:t>
            </a:r>
            <a:r>
              <a:rPr lang="nl-BE" sz="2400" b="1" dirty="0" smtClean="0"/>
              <a:t>niet ondersteund</a:t>
            </a:r>
            <a:endParaRPr lang="nl-BE" sz="2400" b="1" dirty="0"/>
          </a:p>
        </p:txBody>
      </p:sp>
      <p:sp>
        <p:nvSpPr>
          <p:cNvPr id="4" name="Slide Number Placeholder 3"/>
          <p:cNvSpPr>
            <a:spLocks noGrp="1"/>
          </p:cNvSpPr>
          <p:nvPr>
            <p:ph type="sldNum" sz="quarter" idx="12"/>
          </p:nvPr>
        </p:nvSpPr>
        <p:spPr/>
        <p:txBody>
          <a:bodyPr/>
          <a:lstStyle/>
          <a:p>
            <a:fld id="{8F0D9BF3-09EC-4E86-BFE5-8C2BFDF0F787}" type="slidenum">
              <a:rPr lang="nl-BE" smtClean="0"/>
              <a:t>28</a:t>
            </a:fld>
            <a:endParaRPr lang="nl-BE" dirty="0"/>
          </a:p>
        </p:txBody>
      </p:sp>
      <p:sp>
        <p:nvSpPr>
          <p:cNvPr id="5" name="Footer Placeholder 4"/>
          <p:cNvSpPr>
            <a:spLocks noGrp="1"/>
          </p:cNvSpPr>
          <p:nvPr>
            <p:ph type="ftr" sz="quarter" idx="11"/>
          </p:nvPr>
        </p:nvSpPr>
        <p:spPr/>
        <p:txBody>
          <a:bodyPr/>
          <a:lstStyle/>
          <a:p>
            <a:r>
              <a:rPr lang="nl-BE" smtClean="0"/>
              <a:t>Ward Van Assche</a:t>
            </a:r>
            <a:endParaRPr lang="nl-BE" dirty="0"/>
          </a:p>
        </p:txBody>
      </p:sp>
    </p:spTree>
    <p:extLst>
      <p:ext uri="{BB962C8B-B14F-4D97-AF65-F5344CB8AC3E}">
        <p14:creationId xmlns:p14="http://schemas.microsoft.com/office/powerpoint/2010/main" val="42519072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5486400" cy="987156"/>
          </a:xfrm>
        </p:spPr>
        <p:txBody>
          <a:bodyPr>
            <a:normAutofit/>
          </a:bodyPr>
          <a:lstStyle/>
          <a:p>
            <a:r>
              <a:rPr lang="nl-BE" b="1" dirty="0" smtClean="0"/>
              <a:t>LIVE</a:t>
            </a:r>
            <a:r>
              <a:rPr lang="nl-BE" dirty="0" smtClean="0"/>
              <a:t> DEMONSTRATIE</a:t>
            </a:r>
            <a:endParaRPr lang="nl-BE" dirty="0"/>
          </a:p>
        </p:txBody>
      </p:sp>
      <p:sp>
        <p:nvSpPr>
          <p:cNvPr id="3" name="Content Placeholder 2"/>
          <p:cNvSpPr>
            <a:spLocks noGrp="1"/>
          </p:cNvSpPr>
          <p:nvPr>
            <p:ph idx="1"/>
          </p:nvPr>
        </p:nvSpPr>
        <p:spPr/>
        <p:txBody>
          <a:bodyPr/>
          <a:lstStyle/>
          <a:p>
            <a:r>
              <a:rPr lang="nl-BE" dirty="0" smtClean="0"/>
              <a:t>Twee audiosignalen afkomstig van bestand</a:t>
            </a:r>
          </a:p>
          <a:p>
            <a:r>
              <a:rPr lang="nl-BE" dirty="0" smtClean="0"/>
              <a:t>Toevoegen van </a:t>
            </a:r>
            <a:r>
              <a:rPr lang="nl-BE" sz="3200" b="1" u="sng" dirty="0" smtClean="0"/>
              <a:t>piepjes</a:t>
            </a:r>
            <a:r>
              <a:rPr lang="nl-BE" sz="3200" u="sng" dirty="0" smtClean="0"/>
              <a:t>: </a:t>
            </a:r>
            <a:r>
              <a:rPr lang="nl-BE" sz="3200" b="1" u="sng" dirty="0" smtClean="0"/>
              <a:t>wijziging van latency</a:t>
            </a:r>
          </a:p>
          <a:p>
            <a:r>
              <a:rPr lang="nl-BE" dirty="0" smtClean="0"/>
              <a:t>Eerste gesynchroniseerde signaal: </a:t>
            </a:r>
            <a:br>
              <a:rPr lang="nl-BE" dirty="0" smtClean="0"/>
            </a:br>
            <a:r>
              <a:rPr lang="nl-BE" b="1" dirty="0" smtClean="0"/>
              <a:t>linker speaker</a:t>
            </a:r>
          </a:p>
          <a:p>
            <a:r>
              <a:rPr lang="nl-BE" dirty="0" smtClean="0"/>
              <a:t>Tweede gesynchroniseerde signaal: </a:t>
            </a:r>
            <a:br>
              <a:rPr lang="nl-BE" dirty="0" smtClean="0"/>
            </a:br>
            <a:r>
              <a:rPr lang="nl-BE" b="1" dirty="0" smtClean="0"/>
              <a:t>rechter speaker</a:t>
            </a:r>
          </a:p>
          <a:p>
            <a:r>
              <a:rPr lang="nl-BE" sz="3200" b="1" u="sng" dirty="0" smtClean="0"/>
              <a:t>Stilten: correcties</a:t>
            </a:r>
            <a:r>
              <a:rPr lang="nl-BE" sz="3200" b="1" dirty="0" smtClean="0"/>
              <a:t> </a:t>
            </a:r>
            <a:r>
              <a:rPr lang="nl-BE" dirty="0" smtClean="0"/>
              <a:t>door het systeem</a:t>
            </a:r>
            <a:endParaRPr lang="nl-BE" dirty="0"/>
          </a:p>
        </p:txBody>
      </p:sp>
      <p:sp>
        <p:nvSpPr>
          <p:cNvPr id="4" name="Slide Number Placeholder 3"/>
          <p:cNvSpPr>
            <a:spLocks noGrp="1"/>
          </p:cNvSpPr>
          <p:nvPr>
            <p:ph type="sldNum" sz="quarter" idx="12"/>
          </p:nvPr>
        </p:nvSpPr>
        <p:spPr/>
        <p:txBody>
          <a:bodyPr/>
          <a:lstStyle/>
          <a:p>
            <a:fld id="{8F0D9BF3-09EC-4E86-BFE5-8C2BFDF0F787}" type="slidenum">
              <a:rPr lang="nl-BE" smtClean="0"/>
              <a:t>29</a:t>
            </a:fld>
            <a:endParaRPr lang="nl-BE" dirty="0"/>
          </a:p>
        </p:txBody>
      </p:sp>
      <p:sp>
        <p:nvSpPr>
          <p:cNvPr id="5" name="Footer Placeholder 4"/>
          <p:cNvSpPr>
            <a:spLocks noGrp="1"/>
          </p:cNvSpPr>
          <p:nvPr>
            <p:ph type="ftr" sz="quarter" idx="11"/>
          </p:nvPr>
        </p:nvSpPr>
        <p:spPr/>
        <p:txBody>
          <a:bodyPr/>
          <a:lstStyle/>
          <a:p>
            <a:r>
              <a:rPr lang="nl-BE" smtClean="0"/>
              <a:t>Ward Van Assche</a:t>
            </a:r>
            <a:endParaRPr lang="nl-BE" dirty="0"/>
          </a:p>
        </p:txBody>
      </p:sp>
    </p:spTree>
    <p:extLst>
      <p:ext uri="{BB962C8B-B14F-4D97-AF65-F5344CB8AC3E}">
        <p14:creationId xmlns:p14="http://schemas.microsoft.com/office/powerpoint/2010/main" val="36989643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Inleiding</a:t>
            </a:r>
            <a:endParaRPr lang="nl-BE" dirty="0"/>
          </a:p>
        </p:txBody>
      </p:sp>
      <p:sp>
        <p:nvSpPr>
          <p:cNvPr id="3" name="Content Placeholder 2"/>
          <p:cNvSpPr>
            <a:spLocks noGrp="1"/>
          </p:cNvSpPr>
          <p:nvPr>
            <p:ph idx="1"/>
          </p:nvPr>
        </p:nvSpPr>
        <p:spPr/>
        <p:txBody>
          <a:bodyPr>
            <a:normAutofit/>
          </a:bodyPr>
          <a:lstStyle/>
          <a:p>
            <a:r>
              <a:rPr lang="nl-BE" b="1" dirty="0"/>
              <a:t>Probleem</a:t>
            </a:r>
            <a:r>
              <a:rPr lang="nl-BE" dirty="0"/>
              <a:t>: onvoorspelbare latency tussen de datastreams van de </a:t>
            </a:r>
            <a:r>
              <a:rPr lang="nl-BE" dirty="0" smtClean="0"/>
              <a:t>sensoren</a:t>
            </a:r>
          </a:p>
          <a:p>
            <a:r>
              <a:rPr lang="nl-BE" dirty="0" smtClean="0"/>
              <a:t>Mogelijke oorzaken: </a:t>
            </a:r>
          </a:p>
          <a:p>
            <a:pPr lvl="1"/>
            <a:r>
              <a:rPr lang="nl-BE" dirty="0" smtClean="0"/>
              <a:t>Verschillende verwerkingssnelheden</a:t>
            </a:r>
          </a:p>
          <a:p>
            <a:pPr lvl="1"/>
            <a:r>
              <a:rPr lang="nl-BE" dirty="0" smtClean="0"/>
              <a:t>Onbetrouwbare technologieën (microcontrollers)</a:t>
            </a:r>
            <a:endParaRPr lang="nl-BE" dirty="0"/>
          </a:p>
          <a:p>
            <a:r>
              <a:rPr lang="nl-BE" dirty="0" smtClean="0"/>
              <a:t>Voor analyse van data: </a:t>
            </a:r>
            <a:r>
              <a:rPr lang="nl-BE" b="1" dirty="0"/>
              <a:t>synchronisatie nodig</a:t>
            </a:r>
          </a:p>
          <a:p>
            <a:endParaRPr lang="nl-BE" dirty="0" smtClean="0"/>
          </a:p>
        </p:txBody>
      </p:sp>
      <p:sp>
        <p:nvSpPr>
          <p:cNvPr id="5" name="Slide Number Placeholder 4"/>
          <p:cNvSpPr>
            <a:spLocks noGrp="1"/>
          </p:cNvSpPr>
          <p:nvPr>
            <p:ph type="sldNum" sz="quarter" idx="12"/>
          </p:nvPr>
        </p:nvSpPr>
        <p:spPr/>
        <p:txBody>
          <a:bodyPr/>
          <a:lstStyle/>
          <a:p>
            <a:fld id="{8F0D9BF3-09EC-4E86-BFE5-8C2BFDF0F787}" type="slidenum">
              <a:rPr lang="nl-BE" smtClean="0"/>
              <a:t>3</a:t>
            </a:fld>
            <a:endParaRPr lang="nl-BE" dirty="0"/>
          </a:p>
        </p:txBody>
      </p:sp>
      <p:sp>
        <p:nvSpPr>
          <p:cNvPr id="4" name="Footer Placeholder 3"/>
          <p:cNvSpPr>
            <a:spLocks noGrp="1"/>
          </p:cNvSpPr>
          <p:nvPr>
            <p:ph type="ftr" sz="quarter" idx="11"/>
          </p:nvPr>
        </p:nvSpPr>
        <p:spPr/>
        <p:txBody>
          <a:bodyPr/>
          <a:lstStyle/>
          <a:p>
            <a:r>
              <a:rPr lang="nl-BE" smtClean="0"/>
              <a:t>Ward Van Assche</a:t>
            </a:r>
            <a:endParaRPr lang="nl-BE" dirty="0"/>
          </a:p>
        </p:txBody>
      </p:sp>
    </p:spTree>
    <p:extLst>
      <p:ext uri="{BB962C8B-B14F-4D97-AF65-F5344CB8AC3E}">
        <p14:creationId xmlns:p14="http://schemas.microsoft.com/office/powerpoint/2010/main" val="31061012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05853"/>
            <a:ext cx="9144000" cy="987156"/>
          </a:xfrm>
        </p:spPr>
        <p:txBody>
          <a:bodyPr/>
          <a:lstStyle/>
          <a:p>
            <a:pPr algn="ctr"/>
            <a:r>
              <a:rPr lang="nl-BE" b="1" dirty="0" smtClean="0"/>
              <a:t>Vragen?</a:t>
            </a:r>
            <a:endParaRPr lang="nl-BE" b="1" dirty="0"/>
          </a:p>
        </p:txBody>
      </p:sp>
      <p:sp>
        <p:nvSpPr>
          <p:cNvPr id="4" name="Slide Number Placeholder 3"/>
          <p:cNvSpPr>
            <a:spLocks noGrp="1"/>
          </p:cNvSpPr>
          <p:nvPr>
            <p:ph type="sldNum" sz="quarter" idx="12"/>
          </p:nvPr>
        </p:nvSpPr>
        <p:spPr/>
        <p:txBody>
          <a:bodyPr/>
          <a:lstStyle/>
          <a:p>
            <a:fld id="{8F0D9BF3-09EC-4E86-BFE5-8C2BFDF0F787}" type="slidenum">
              <a:rPr lang="nl-BE" smtClean="0"/>
              <a:t>30</a:t>
            </a:fld>
            <a:endParaRPr lang="nl-BE"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41550" y="1693009"/>
            <a:ext cx="4660900" cy="3990447"/>
          </a:xfrm>
          <a:prstGeom prst="rect">
            <a:avLst/>
          </a:prstGeom>
        </p:spPr>
      </p:pic>
      <p:sp>
        <p:nvSpPr>
          <p:cNvPr id="6" name="Footer Placeholder 5"/>
          <p:cNvSpPr>
            <a:spLocks noGrp="1"/>
          </p:cNvSpPr>
          <p:nvPr>
            <p:ph type="ftr" sz="quarter" idx="11"/>
          </p:nvPr>
        </p:nvSpPr>
        <p:spPr/>
        <p:txBody>
          <a:bodyPr/>
          <a:lstStyle/>
          <a:p>
            <a:r>
              <a:rPr lang="nl-BE" smtClean="0"/>
              <a:t>Ward Van Assche</a:t>
            </a:r>
            <a:endParaRPr lang="nl-BE" dirty="0"/>
          </a:p>
        </p:txBody>
      </p:sp>
    </p:spTree>
    <p:extLst>
      <p:ext uri="{BB962C8B-B14F-4D97-AF65-F5344CB8AC3E}">
        <p14:creationId xmlns:p14="http://schemas.microsoft.com/office/powerpoint/2010/main" val="37511671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Referenties</a:t>
            </a:r>
            <a:endParaRPr lang="nl-BE" dirty="0"/>
          </a:p>
        </p:txBody>
      </p:sp>
      <p:sp>
        <p:nvSpPr>
          <p:cNvPr id="3" name="Content Placeholder 2"/>
          <p:cNvSpPr>
            <a:spLocks noGrp="1"/>
          </p:cNvSpPr>
          <p:nvPr>
            <p:ph idx="1"/>
          </p:nvPr>
        </p:nvSpPr>
        <p:spPr/>
        <p:txBody>
          <a:bodyPr>
            <a:normAutofit fontScale="92500" lnSpcReduction="20000"/>
          </a:bodyPr>
          <a:lstStyle/>
          <a:p>
            <a:r>
              <a:rPr lang="en-US" dirty="0"/>
              <a:t>[1] Avery L. Wang. An Industrial-Strength Audio Search Algorithm. </a:t>
            </a:r>
            <a:br>
              <a:rPr lang="en-US" dirty="0"/>
            </a:br>
            <a:r>
              <a:rPr lang="en-US" i="1" dirty="0">
                <a:solidFill>
                  <a:schemeClr val="tx1">
                    <a:lumMod val="50000"/>
                    <a:lumOff val="50000"/>
                  </a:schemeClr>
                </a:solidFill>
              </a:rPr>
              <a:t>In Proceedings of the 4th International Symposium on Music Information Retrieval (ISMIR 2003), pages 7–13, 2003.</a:t>
            </a:r>
          </a:p>
          <a:p>
            <a:r>
              <a:rPr lang="nl-BE" dirty="0"/>
              <a:t>[2] Joren Six and Marc Leman. Synchronizing Multimodal Recordings Using Audio-To-Audio Alignment. </a:t>
            </a:r>
            <a:br>
              <a:rPr lang="nl-BE" dirty="0"/>
            </a:br>
            <a:r>
              <a:rPr lang="nl-BE" i="1" dirty="0">
                <a:solidFill>
                  <a:schemeClr val="tx1">
                    <a:lumMod val="50000"/>
                    <a:lumOff val="50000"/>
                  </a:schemeClr>
                </a:solidFill>
              </a:rPr>
              <a:t>Journal of Multimodal User Interfaces</a:t>
            </a:r>
          </a:p>
          <a:p>
            <a:r>
              <a:rPr lang="en-US" dirty="0"/>
              <a:t>[3] </a:t>
            </a:r>
            <a:r>
              <a:rPr lang="en-US" dirty="0" err="1"/>
              <a:t>Joren</a:t>
            </a:r>
            <a:r>
              <a:rPr lang="en-US" dirty="0"/>
              <a:t> Six and Marc Leman. </a:t>
            </a:r>
            <a:r>
              <a:rPr lang="en-US" dirty="0" err="1"/>
              <a:t>Panako</a:t>
            </a:r>
            <a:r>
              <a:rPr lang="en-US" dirty="0"/>
              <a:t> - A Scalable Acoustic Fingerprinting System Handling Time-Scale and Pitch Modification. </a:t>
            </a:r>
            <a:br>
              <a:rPr lang="en-US" dirty="0"/>
            </a:br>
            <a:r>
              <a:rPr lang="en-US" i="1" dirty="0">
                <a:solidFill>
                  <a:schemeClr val="tx1">
                    <a:lumMod val="50000"/>
                    <a:lumOff val="50000"/>
                  </a:schemeClr>
                </a:solidFill>
              </a:rPr>
              <a:t>In Proceedings of the 15th ISMIR Conference (ISMIR 2014), 2014.</a:t>
            </a:r>
            <a:endParaRPr lang="nl-BE" i="1" dirty="0">
              <a:solidFill>
                <a:schemeClr val="tx1">
                  <a:lumMod val="50000"/>
                  <a:lumOff val="50000"/>
                </a:schemeClr>
              </a:solidFill>
            </a:endParaRPr>
          </a:p>
          <a:p>
            <a:endParaRPr lang="nl-BE" dirty="0"/>
          </a:p>
        </p:txBody>
      </p:sp>
      <p:sp>
        <p:nvSpPr>
          <p:cNvPr id="4" name="Footer Placeholder 3"/>
          <p:cNvSpPr>
            <a:spLocks noGrp="1"/>
          </p:cNvSpPr>
          <p:nvPr>
            <p:ph type="ftr" sz="quarter" idx="11"/>
          </p:nvPr>
        </p:nvSpPr>
        <p:spPr/>
        <p:txBody>
          <a:bodyPr/>
          <a:lstStyle/>
          <a:p>
            <a:r>
              <a:rPr lang="nl-BE" smtClean="0"/>
              <a:t>Ward Van Assche</a:t>
            </a:r>
            <a:endParaRPr lang="nl-BE" dirty="0"/>
          </a:p>
        </p:txBody>
      </p:sp>
      <p:sp>
        <p:nvSpPr>
          <p:cNvPr id="5" name="Slide Number Placeholder 4"/>
          <p:cNvSpPr>
            <a:spLocks noGrp="1"/>
          </p:cNvSpPr>
          <p:nvPr>
            <p:ph type="sldNum" sz="quarter" idx="12"/>
          </p:nvPr>
        </p:nvSpPr>
        <p:spPr/>
        <p:txBody>
          <a:bodyPr/>
          <a:lstStyle/>
          <a:p>
            <a:fld id="{8F0D9BF3-09EC-4E86-BFE5-8C2BFDF0F787}" type="slidenum">
              <a:rPr lang="nl-BE" smtClean="0"/>
              <a:t>31</a:t>
            </a:fld>
            <a:endParaRPr lang="nl-BE" dirty="0"/>
          </a:p>
        </p:txBody>
      </p:sp>
    </p:spTree>
    <p:extLst>
      <p:ext uri="{BB962C8B-B14F-4D97-AF65-F5344CB8AC3E}">
        <p14:creationId xmlns:p14="http://schemas.microsoft.com/office/powerpoint/2010/main" val="13053678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Oplossing</a:t>
            </a:r>
            <a:endParaRPr lang="nl-BE" dirty="0"/>
          </a:p>
        </p:txBody>
      </p:sp>
      <p:sp>
        <p:nvSpPr>
          <p:cNvPr id="3" name="Content Placeholder 2"/>
          <p:cNvSpPr>
            <a:spLocks noGrp="1"/>
          </p:cNvSpPr>
          <p:nvPr>
            <p:ph idx="1"/>
          </p:nvPr>
        </p:nvSpPr>
        <p:spPr>
          <a:xfrm>
            <a:off x="628650" y="1571223"/>
            <a:ext cx="7886700" cy="4605740"/>
          </a:xfrm>
        </p:spPr>
        <p:txBody>
          <a:bodyPr/>
          <a:lstStyle/>
          <a:p>
            <a:r>
              <a:rPr lang="nl-BE" dirty="0" smtClean="0"/>
              <a:t>Huidige methode:</a:t>
            </a:r>
            <a:br>
              <a:rPr lang="nl-BE" dirty="0" smtClean="0"/>
            </a:br>
            <a:r>
              <a:rPr lang="nl-BE" dirty="0" smtClean="0"/>
              <a:t>Elke </a:t>
            </a:r>
            <a:r>
              <a:rPr lang="nl-BE" b="1" dirty="0" smtClean="0"/>
              <a:t>datastream</a:t>
            </a:r>
            <a:r>
              <a:rPr lang="nl-BE" dirty="0" smtClean="0"/>
              <a:t> vergezellen van </a:t>
            </a:r>
            <a:r>
              <a:rPr lang="nl-BE" b="1" dirty="0" smtClean="0"/>
              <a:t>opname</a:t>
            </a:r>
            <a:r>
              <a:rPr lang="nl-BE" dirty="0" smtClean="0"/>
              <a:t> van het </a:t>
            </a:r>
            <a:r>
              <a:rPr lang="nl-BE" b="1" dirty="0" smtClean="0"/>
              <a:t>omgevingsgeluid</a:t>
            </a:r>
            <a:endParaRPr lang="nl-BE" dirty="0" smtClean="0"/>
          </a:p>
          <a:p>
            <a:r>
              <a:rPr lang="nl-BE" dirty="0" smtClean="0"/>
              <a:t>Vereiste: latency datastream == latency opname</a:t>
            </a:r>
            <a:endParaRPr lang="nl-BE" dirty="0"/>
          </a:p>
          <a:p>
            <a:pPr marL="0" indent="0">
              <a:buNone/>
            </a:pPr>
            <a:endParaRPr lang="nl-BE" dirty="0" smtClean="0"/>
          </a:p>
        </p:txBody>
      </p:sp>
      <p:sp>
        <p:nvSpPr>
          <p:cNvPr id="4" name="Slide Number Placeholder 3"/>
          <p:cNvSpPr>
            <a:spLocks noGrp="1"/>
          </p:cNvSpPr>
          <p:nvPr>
            <p:ph type="sldNum" sz="quarter" idx="12"/>
          </p:nvPr>
        </p:nvSpPr>
        <p:spPr/>
        <p:txBody>
          <a:bodyPr/>
          <a:lstStyle/>
          <a:p>
            <a:fld id="{8F0D9BF3-09EC-4E86-BFE5-8C2BFDF0F787}" type="slidenum">
              <a:rPr lang="nl-BE" smtClean="0"/>
              <a:t>4</a:t>
            </a:fld>
            <a:endParaRPr lang="nl-BE" dirty="0"/>
          </a:p>
        </p:txBody>
      </p:sp>
      <p:sp>
        <p:nvSpPr>
          <p:cNvPr id="5" name="TextBox 4"/>
          <p:cNvSpPr txBox="1"/>
          <p:nvPr/>
        </p:nvSpPr>
        <p:spPr>
          <a:xfrm>
            <a:off x="628650" y="4419998"/>
            <a:ext cx="8127423" cy="123110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nl-BE" sz="2800" i="1" dirty="0" smtClean="0"/>
              <a:t>=&gt; probleem gereduceerd tot synchronisatie opnames van het omgevingsgeluid.</a:t>
            </a:r>
          </a:p>
          <a:p>
            <a:endParaRPr lang="nl-BE" dirty="0"/>
          </a:p>
        </p:txBody>
      </p:sp>
      <p:sp>
        <p:nvSpPr>
          <p:cNvPr id="6" name="Footer Placeholder 5"/>
          <p:cNvSpPr>
            <a:spLocks noGrp="1"/>
          </p:cNvSpPr>
          <p:nvPr>
            <p:ph type="ftr" sz="quarter" idx="11"/>
          </p:nvPr>
        </p:nvSpPr>
        <p:spPr/>
        <p:txBody>
          <a:bodyPr/>
          <a:lstStyle/>
          <a:p>
            <a:r>
              <a:rPr lang="nl-BE" smtClean="0"/>
              <a:t>Ward Van Assche</a:t>
            </a:r>
            <a:endParaRPr lang="nl-BE" dirty="0"/>
          </a:p>
        </p:txBody>
      </p:sp>
    </p:spTree>
    <p:extLst>
      <p:ext uri="{BB962C8B-B14F-4D97-AF65-F5344CB8AC3E}">
        <p14:creationId xmlns:p14="http://schemas.microsoft.com/office/powerpoint/2010/main" val="12273814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
        <p:nvSpPr>
          <p:cNvPr id="4" name="Slide Number Placeholder 3"/>
          <p:cNvSpPr>
            <a:spLocks noGrp="1"/>
          </p:cNvSpPr>
          <p:nvPr>
            <p:ph type="sldNum" sz="quarter" idx="12"/>
          </p:nvPr>
        </p:nvSpPr>
        <p:spPr/>
        <p:txBody>
          <a:bodyPr/>
          <a:lstStyle/>
          <a:p>
            <a:fld id="{8F0D9BF3-09EC-4E86-BFE5-8C2BFDF0F787}" type="slidenum">
              <a:rPr lang="nl-BE" smtClean="0"/>
              <a:t>5</a:t>
            </a:fld>
            <a:endParaRPr lang="nl-BE" dirty="0"/>
          </a:p>
        </p:txBody>
      </p:sp>
      <p:sp>
        <p:nvSpPr>
          <p:cNvPr id="5" name="Footer Placeholder 4"/>
          <p:cNvSpPr>
            <a:spLocks noGrp="1"/>
          </p:cNvSpPr>
          <p:nvPr>
            <p:ph type="ftr" sz="quarter" idx="11"/>
          </p:nvPr>
        </p:nvSpPr>
        <p:spPr/>
        <p:txBody>
          <a:bodyPr/>
          <a:lstStyle/>
          <a:p>
            <a:r>
              <a:rPr lang="nl-BE" smtClean="0"/>
              <a:t>Ward Van Assche</a:t>
            </a:r>
            <a:endParaRPr lang="nl-BE"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9143999" cy="6858000"/>
          </a:xfrm>
          <a:prstGeom prst="rect">
            <a:avLst/>
          </a:prstGeom>
        </p:spPr>
      </p:pic>
      <p:grpSp>
        <p:nvGrpSpPr>
          <p:cNvPr id="21" name="Group 20"/>
          <p:cNvGrpSpPr/>
          <p:nvPr/>
        </p:nvGrpSpPr>
        <p:grpSpPr>
          <a:xfrm>
            <a:off x="415637" y="3512127"/>
            <a:ext cx="7813966" cy="3016800"/>
            <a:chOff x="415637" y="3512127"/>
            <a:chExt cx="7813966" cy="3016800"/>
          </a:xfrm>
        </p:grpSpPr>
        <p:sp>
          <p:nvSpPr>
            <p:cNvPr id="8" name="TextBox 7"/>
            <p:cNvSpPr txBox="1"/>
            <p:nvPr/>
          </p:nvSpPr>
          <p:spPr>
            <a:xfrm>
              <a:off x="415637" y="4800599"/>
              <a:ext cx="3678381"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nl-BE" sz="2800" b="1" dirty="0" smtClean="0"/>
                <a:t>Teensy microcontroller</a:t>
              </a:r>
              <a:endParaRPr lang="nl-BE" sz="2800" b="1" dirty="0"/>
            </a:p>
          </p:txBody>
        </p:sp>
        <p:cxnSp>
          <p:nvCxnSpPr>
            <p:cNvPr id="10" name="Straight Arrow Connector 9"/>
            <p:cNvCxnSpPr/>
            <p:nvPr/>
          </p:nvCxnSpPr>
          <p:spPr>
            <a:xfrm flipV="1">
              <a:off x="1454727" y="3512127"/>
              <a:ext cx="997528" cy="1350819"/>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 name="TextBox 10"/>
            <p:cNvSpPr txBox="1"/>
            <p:nvPr/>
          </p:nvSpPr>
          <p:spPr>
            <a:xfrm>
              <a:off x="3927765" y="5687051"/>
              <a:ext cx="1958685"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nl-BE" sz="2800" b="1" dirty="0" smtClean="0"/>
                <a:t>Lichtsensor</a:t>
              </a:r>
              <a:endParaRPr lang="nl-BE" sz="2800" b="1" dirty="0"/>
            </a:p>
          </p:txBody>
        </p:sp>
        <p:cxnSp>
          <p:nvCxnSpPr>
            <p:cNvPr id="12" name="Straight Arrow Connector 11"/>
            <p:cNvCxnSpPr/>
            <p:nvPr/>
          </p:nvCxnSpPr>
          <p:spPr>
            <a:xfrm flipV="1">
              <a:off x="5013614" y="3512127"/>
              <a:ext cx="1085849" cy="2223839"/>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 name="TextBox 13"/>
            <p:cNvSpPr txBox="1"/>
            <p:nvPr/>
          </p:nvSpPr>
          <p:spPr>
            <a:xfrm>
              <a:off x="6449297" y="6005707"/>
              <a:ext cx="1780306"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nl-BE" sz="2800" b="1" dirty="0" smtClean="0"/>
                <a:t>Microfoon</a:t>
              </a:r>
              <a:endParaRPr lang="nl-BE" sz="2800" b="1" dirty="0"/>
            </a:p>
          </p:txBody>
        </p:sp>
        <p:cxnSp>
          <p:nvCxnSpPr>
            <p:cNvPr id="15" name="Straight Arrow Connector 14"/>
            <p:cNvCxnSpPr/>
            <p:nvPr/>
          </p:nvCxnSpPr>
          <p:spPr>
            <a:xfrm flipV="1">
              <a:off x="7327325" y="3657600"/>
              <a:ext cx="528202" cy="2397023"/>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31348214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Huidige systeem</a:t>
            </a:r>
            <a:endParaRPr lang="nl-BE" dirty="0"/>
          </a:p>
        </p:txBody>
      </p:sp>
      <p:sp>
        <p:nvSpPr>
          <p:cNvPr id="3" name="Content Placeholder 2"/>
          <p:cNvSpPr>
            <a:spLocks noGrp="1"/>
          </p:cNvSpPr>
          <p:nvPr>
            <p:ph idx="1"/>
          </p:nvPr>
        </p:nvSpPr>
        <p:spPr/>
        <p:txBody>
          <a:bodyPr/>
          <a:lstStyle/>
          <a:p>
            <a:r>
              <a:rPr lang="nl-BE" dirty="0" smtClean="0"/>
              <a:t>Algoritmen:</a:t>
            </a:r>
          </a:p>
          <a:p>
            <a:pPr lvl="1"/>
            <a:r>
              <a:rPr lang="nl-BE" sz="2800" dirty="0" smtClean="0"/>
              <a:t>Acoustic fingerprinting [1]</a:t>
            </a:r>
          </a:p>
          <a:p>
            <a:pPr lvl="1"/>
            <a:r>
              <a:rPr lang="nl-BE" sz="2800" dirty="0" smtClean="0"/>
              <a:t>Kruiscovariantie [2]</a:t>
            </a:r>
          </a:p>
          <a:p>
            <a:r>
              <a:rPr lang="nl-BE" b="1" u="sng" dirty="0" smtClean="0"/>
              <a:t>Post-processing</a:t>
            </a:r>
            <a:r>
              <a:rPr lang="nl-BE" i="1" dirty="0" smtClean="0"/>
              <a:t> </a:t>
            </a:r>
            <a:r>
              <a:rPr lang="nl-BE" dirty="0" smtClean="0"/>
              <a:t>operatie:</a:t>
            </a:r>
          </a:p>
          <a:p>
            <a:pPr lvl="1"/>
            <a:r>
              <a:rPr lang="nl-BE" sz="2800" dirty="0"/>
              <a:t>O</a:t>
            </a:r>
            <a:r>
              <a:rPr lang="nl-BE" sz="2800" dirty="0" smtClean="0"/>
              <a:t>pnames en bijhorende datastreams: handmatige gesynchroniseerd </a:t>
            </a:r>
            <a:r>
              <a:rPr lang="nl-BE" sz="2800" b="1" dirty="0" smtClean="0"/>
              <a:t>na </a:t>
            </a:r>
            <a:r>
              <a:rPr lang="nl-BE" sz="2800" dirty="0" smtClean="0"/>
              <a:t>het experiment</a:t>
            </a:r>
          </a:p>
          <a:p>
            <a:pPr lvl="1"/>
            <a:r>
              <a:rPr lang="nl-BE" sz="2800" dirty="0" smtClean="0"/>
              <a:t>Tijdrovend + foutgevoelig</a:t>
            </a:r>
          </a:p>
          <a:p>
            <a:r>
              <a:rPr lang="nl-BE" dirty="0" smtClean="0"/>
              <a:t>Huidige implementatie: soms foute resultaten</a:t>
            </a:r>
            <a:endParaRPr lang="nl-BE" dirty="0"/>
          </a:p>
        </p:txBody>
      </p:sp>
      <p:sp>
        <p:nvSpPr>
          <p:cNvPr id="4" name="Slide Number Placeholder 3"/>
          <p:cNvSpPr>
            <a:spLocks noGrp="1"/>
          </p:cNvSpPr>
          <p:nvPr>
            <p:ph type="sldNum" sz="quarter" idx="12"/>
          </p:nvPr>
        </p:nvSpPr>
        <p:spPr/>
        <p:txBody>
          <a:bodyPr/>
          <a:lstStyle/>
          <a:p>
            <a:fld id="{8F0D9BF3-09EC-4E86-BFE5-8C2BFDF0F787}" type="slidenum">
              <a:rPr lang="nl-BE" smtClean="0"/>
              <a:t>6</a:t>
            </a:fld>
            <a:endParaRPr lang="nl-BE" dirty="0"/>
          </a:p>
        </p:txBody>
      </p:sp>
      <p:sp>
        <p:nvSpPr>
          <p:cNvPr id="5" name="Footer Placeholder 4"/>
          <p:cNvSpPr>
            <a:spLocks noGrp="1"/>
          </p:cNvSpPr>
          <p:nvPr>
            <p:ph type="ftr" sz="quarter" idx="11"/>
          </p:nvPr>
        </p:nvSpPr>
        <p:spPr/>
        <p:txBody>
          <a:bodyPr/>
          <a:lstStyle/>
          <a:p>
            <a:r>
              <a:rPr lang="nl-BE" smtClean="0"/>
              <a:t>Ward Van Assche</a:t>
            </a:r>
            <a:endParaRPr lang="nl-BE" dirty="0"/>
          </a:p>
        </p:txBody>
      </p:sp>
    </p:spTree>
    <p:extLst>
      <p:ext uri="{BB962C8B-B14F-4D97-AF65-F5344CB8AC3E}">
        <p14:creationId xmlns:p14="http://schemas.microsoft.com/office/powerpoint/2010/main" val="5624971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Huidige systeem: SyncSink [2]</a:t>
            </a:r>
            <a:endParaRPr lang="nl-BE"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4127" y="1712503"/>
            <a:ext cx="8215745" cy="3673286"/>
          </a:xfrm>
        </p:spPr>
      </p:pic>
      <p:sp>
        <p:nvSpPr>
          <p:cNvPr id="4" name="Slide Number Placeholder 3"/>
          <p:cNvSpPr>
            <a:spLocks noGrp="1"/>
          </p:cNvSpPr>
          <p:nvPr>
            <p:ph type="sldNum" sz="quarter" idx="12"/>
          </p:nvPr>
        </p:nvSpPr>
        <p:spPr/>
        <p:txBody>
          <a:bodyPr/>
          <a:lstStyle/>
          <a:p>
            <a:fld id="{8F0D9BF3-09EC-4E86-BFE5-8C2BFDF0F787}" type="slidenum">
              <a:rPr lang="nl-BE" smtClean="0"/>
              <a:t>7</a:t>
            </a:fld>
            <a:endParaRPr lang="nl-BE" dirty="0"/>
          </a:p>
        </p:txBody>
      </p:sp>
      <p:sp>
        <p:nvSpPr>
          <p:cNvPr id="3" name="Footer Placeholder 2"/>
          <p:cNvSpPr>
            <a:spLocks noGrp="1"/>
          </p:cNvSpPr>
          <p:nvPr>
            <p:ph type="ftr" sz="quarter" idx="11"/>
          </p:nvPr>
        </p:nvSpPr>
        <p:spPr/>
        <p:txBody>
          <a:bodyPr/>
          <a:lstStyle/>
          <a:p>
            <a:r>
              <a:rPr lang="nl-BE" smtClean="0"/>
              <a:t>Ward Van Assche</a:t>
            </a:r>
            <a:endParaRPr lang="nl-BE" dirty="0"/>
          </a:p>
        </p:txBody>
      </p:sp>
    </p:spTree>
    <p:extLst>
      <p:ext uri="{BB962C8B-B14F-4D97-AF65-F5344CB8AC3E}">
        <p14:creationId xmlns:p14="http://schemas.microsoft.com/office/powerpoint/2010/main" val="10947684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Gewenst systeem</a:t>
            </a:r>
            <a:endParaRPr lang="nl-BE" dirty="0"/>
          </a:p>
        </p:txBody>
      </p:sp>
      <p:sp>
        <p:nvSpPr>
          <p:cNvPr id="3" name="Content Placeholder 2"/>
          <p:cNvSpPr>
            <a:spLocks noGrp="1"/>
          </p:cNvSpPr>
          <p:nvPr>
            <p:ph idx="1"/>
          </p:nvPr>
        </p:nvSpPr>
        <p:spPr/>
        <p:txBody>
          <a:bodyPr/>
          <a:lstStyle/>
          <a:p>
            <a:r>
              <a:rPr lang="nl-BE" dirty="0" smtClean="0"/>
              <a:t>Synchronisatie mogelijk </a:t>
            </a:r>
            <a:r>
              <a:rPr lang="nl-BE" b="1" dirty="0" smtClean="0"/>
              <a:t>in realtime</a:t>
            </a:r>
          </a:p>
          <a:p>
            <a:pPr marL="457200" lvl="1" indent="0">
              <a:buNone/>
            </a:pPr>
            <a:r>
              <a:rPr lang="nl-BE" sz="2800" dirty="0" smtClean="0"/>
              <a:t>Gesynchroniseerde data onmiddelijk beschikbaar na het experiment</a:t>
            </a:r>
            <a:endParaRPr lang="nl-BE" sz="2800" dirty="0"/>
          </a:p>
          <a:p>
            <a:r>
              <a:rPr lang="nl-BE" dirty="0" smtClean="0"/>
              <a:t>Wijzigingen van de latency </a:t>
            </a:r>
            <a:r>
              <a:rPr lang="nl-BE" b="1" dirty="0" smtClean="0"/>
              <a:t>tijdens het experiment </a:t>
            </a:r>
            <a:r>
              <a:rPr lang="nl-BE" dirty="0" smtClean="0"/>
              <a:t> moeten gedetecteerd kunnen worden</a:t>
            </a:r>
          </a:p>
          <a:p>
            <a:r>
              <a:rPr lang="nl-BE" dirty="0" smtClean="0"/>
              <a:t>Systeem is </a:t>
            </a:r>
            <a:r>
              <a:rPr lang="nl-BE" b="1" dirty="0" smtClean="0"/>
              <a:t>nauwkeurig</a:t>
            </a:r>
            <a:r>
              <a:rPr lang="nl-BE" dirty="0" smtClean="0"/>
              <a:t>, ook bij geluidsopnames van slechte kwaliteit (&lt; 1ms nauwkeurig)</a:t>
            </a:r>
          </a:p>
          <a:p>
            <a:r>
              <a:rPr lang="nl-BE" dirty="0" smtClean="0"/>
              <a:t>Systeem is </a:t>
            </a:r>
            <a:r>
              <a:rPr lang="nl-BE" b="1" dirty="0" smtClean="0"/>
              <a:t>performant</a:t>
            </a:r>
            <a:r>
              <a:rPr lang="nl-BE" dirty="0" smtClean="0"/>
              <a:t> (op standaard computers)</a:t>
            </a:r>
          </a:p>
          <a:p>
            <a:r>
              <a:rPr lang="nl-BE" dirty="0" smtClean="0"/>
              <a:t>Systeem is </a:t>
            </a:r>
            <a:r>
              <a:rPr lang="nl-BE" b="1" dirty="0" smtClean="0"/>
              <a:t>gebruiksvriendelijk</a:t>
            </a:r>
            <a:r>
              <a:rPr lang="nl-BE" dirty="0" smtClean="0"/>
              <a:t> en modulair</a:t>
            </a:r>
          </a:p>
        </p:txBody>
      </p:sp>
      <p:sp>
        <p:nvSpPr>
          <p:cNvPr id="4" name="Slide Number Placeholder 3"/>
          <p:cNvSpPr>
            <a:spLocks noGrp="1"/>
          </p:cNvSpPr>
          <p:nvPr>
            <p:ph type="sldNum" sz="quarter" idx="12"/>
          </p:nvPr>
        </p:nvSpPr>
        <p:spPr/>
        <p:txBody>
          <a:bodyPr/>
          <a:lstStyle/>
          <a:p>
            <a:fld id="{8F0D9BF3-09EC-4E86-BFE5-8C2BFDF0F787}" type="slidenum">
              <a:rPr lang="nl-BE" smtClean="0"/>
              <a:t>8</a:t>
            </a:fld>
            <a:endParaRPr lang="nl-BE" dirty="0"/>
          </a:p>
        </p:txBody>
      </p:sp>
      <p:sp>
        <p:nvSpPr>
          <p:cNvPr id="5" name="Footer Placeholder 4"/>
          <p:cNvSpPr>
            <a:spLocks noGrp="1"/>
          </p:cNvSpPr>
          <p:nvPr>
            <p:ph type="ftr" sz="quarter" idx="11"/>
          </p:nvPr>
        </p:nvSpPr>
        <p:spPr/>
        <p:txBody>
          <a:bodyPr/>
          <a:lstStyle/>
          <a:p>
            <a:r>
              <a:rPr lang="nl-BE" smtClean="0"/>
              <a:t>Ward Van Assche</a:t>
            </a:r>
            <a:endParaRPr lang="nl-BE" dirty="0"/>
          </a:p>
        </p:txBody>
      </p:sp>
    </p:spTree>
    <p:extLst>
      <p:ext uri="{BB962C8B-B14F-4D97-AF65-F5344CB8AC3E}">
        <p14:creationId xmlns:p14="http://schemas.microsoft.com/office/powerpoint/2010/main" val="15401317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Latency detectie algoritmen</a:t>
            </a:r>
            <a:endParaRPr lang="nl-BE" dirty="0"/>
          </a:p>
        </p:txBody>
      </p:sp>
      <p:sp>
        <p:nvSpPr>
          <p:cNvPr id="3" name="Content Placeholder 2"/>
          <p:cNvSpPr>
            <a:spLocks noGrp="1"/>
          </p:cNvSpPr>
          <p:nvPr>
            <p:ph idx="1"/>
          </p:nvPr>
        </p:nvSpPr>
        <p:spPr/>
        <p:txBody>
          <a:bodyPr/>
          <a:lstStyle/>
          <a:p>
            <a:r>
              <a:rPr lang="nl-BE" dirty="0"/>
              <a:t>A</a:t>
            </a:r>
            <a:r>
              <a:rPr lang="nl-BE" dirty="0" smtClean="0"/>
              <a:t>lgoritmen voldoen voor realtime systeem</a:t>
            </a:r>
          </a:p>
          <a:p>
            <a:r>
              <a:rPr lang="nl-BE" b="1" dirty="0" smtClean="0"/>
              <a:t>Acoustic fingerprinting</a:t>
            </a:r>
            <a:r>
              <a:rPr lang="nl-BE" dirty="0" smtClean="0"/>
              <a:t>: </a:t>
            </a:r>
          </a:p>
          <a:p>
            <a:pPr lvl="1"/>
            <a:r>
              <a:rPr lang="nl-BE" sz="2800" dirty="0" smtClean="0"/>
              <a:t>Geen grote </a:t>
            </a:r>
            <a:r>
              <a:rPr lang="nl-BE" sz="2800" dirty="0" smtClean="0"/>
              <a:t>wijzigingen</a:t>
            </a:r>
            <a:endParaRPr lang="nl-BE" sz="2800" dirty="0" smtClean="0"/>
          </a:p>
          <a:p>
            <a:r>
              <a:rPr lang="nl-BE" b="1" dirty="0" smtClean="0"/>
              <a:t>Kruiscovariantie</a:t>
            </a:r>
            <a:r>
              <a:rPr lang="nl-BE" dirty="0" smtClean="0"/>
              <a:t>: </a:t>
            </a:r>
          </a:p>
          <a:p>
            <a:pPr lvl="1"/>
            <a:r>
              <a:rPr lang="nl-BE" sz="2800" dirty="0" smtClean="0"/>
              <a:t>Gedebugd</a:t>
            </a:r>
          </a:p>
          <a:p>
            <a:pPr lvl="1"/>
            <a:r>
              <a:rPr lang="nl-BE" sz="2800" dirty="0" smtClean="0"/>
              <a:t>Geoptimaliseerd</a:t>
            </a:r>
          </a:p>
        </p:txBody>
      </p:sp>
      <p:sp>
        <p:nvSpPr>
          <p:cNvPr id="4" name="Footer Placeholder 3"/>
          <p:cNvSpPr>
            <a:spLocks noGrp="1"/>
          </p:cNvSpPr>
          <p:nvPr>
            <p:ph type="ftr" sz="quarter" idx="11"/>
          </p:nvPr>
        </p:nvSpPr>
        <p:spPr/>
        <p:txBody>
          <a:bodyPr/>
          <a:lstStyle/>
          <a:p>
            <a:r>
              <a:rPr lang="nl-BE" smtClean="0"/>
              <a:t>Ward Van Assche</a:t>
            </a:r>
            <a:endParaRPr lang="nl-BE" dirty="0"/>
          </a:p>
        </p:txBody>
      </p:sp>
      <p:sp>
        <p:nvSpPr>
          <p:cNvPr id="5" name="Slide Number Placeholder 4"/>
          <p:cNvSpPr>
            <a:spLocks noGrp="1"/>
          </p:cNvSpPr>
          <p:nvPr>
            <p:ph type="sldNum" sz="quarter" idx="12"/>
          </p:nvPr>
        </p:nvSpPr>
        <p:spPr/>
        <p:txBody>
          <a:bodyPr/>
          <a:lstStyle/>
          <a:p>
            <a:fld id="{8F0D9BF3-09EC-4E86-BFE5-8C2BFDF0F787}" type="slidenum">
              <a:rPr lang="nl-BE" smtClean="0"/>
              <a:t>9</a:t>
            </a:fld>
            <a:endParaRPr lang="nl-BE" dirty="0"/>
          </a:p>
        </p:txBody>
      </p:sp>
    </p:spTree>
    <p:extLst>
      <p:ext uri="{BB962C8B-B14F-4D97-AF65-F5344CB8AC3E}">
        <p14:creationId xmlns:p14="http://schemas.microsoft.com/office/powerpoint/2010/main" val="5780200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1178</TotalTime>
  <Words>2368</Words>
  <Application>Microsoft Office PowerPoint</Application>
  <PresentationFormat>On-screen Show (4:3)</PresentationFormat>
  <Paragraphs>351</Paragraphs>
  <Slides>31</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Consolas</vt:lpstr>
      <vt:lpstr>Office Theme</vt:lpstr>
      <vt:lpstr>Masterproef: Realtime signaal synchronisatie met acoustic fingerprinting</vt:lpstr>
      <vt:lpstr>Inleiding</vt:lpstr>
      <vt:lpstr>Inleiding</vt:lpstr>
      <vt:lpstr>Oplossing</vt:lpstr>
      <vt:lpstr>PowerPoint Presentation</vt:lpstr>
      <vt:lpstr>Huidige systeem</vt:lpstr>
      <vt:lpstr>Huidige systeem: SyncSink [2]</vt:lpstr>
      <vt:lpstr>Gewenst systeem</vt:lpstr>
      <vt:lpstr>Latency detectie algoritmen</vt:lpstr>
      <vt:lpstr>Acoustic fingerprinting [1]</vt:lpstr>
      <vt:lpstr>Kruiscovariantie [2]</vt:lpstr>
      <vt:lpstr>Kruiscovariantie: voorbeeld</vt:lpstr>
      <vt:lpstr>Kruiscovariantie: voorbeeld</vt:lpstr>
      <vt:lpstr>Kruiscovariantie: voorbeeld</vt:lpstr>
      <vt:lpstr>Kruiscovariantie: probleem 1</vt:lpstr>
      <vt:lpstr>Kruiscovariantie: probleem 2</vt:lpstr>
      <vt:lpstr>Voorbeeld: 10s audio, 2.5s latency</vt:lpstr>
      <vt:lpstr>Voorbeeld: 10s audio, 2.5s latency</vt:lpstr>
      <vt:lpstr>Voorbeeld: 10s audio, 2.5s latency</vt:lpstr>
      <vt:lpstr>Acoustic fingerprinting</vt:lpstr>
      <vt:lpstr>Knippen van de ruwe latency</vt:lpstr>
      <vt:lpstr>Verfijnen: kruiscovariantie</vt:lpstr>
      <vt:lpstr>Samenvoegen van de resultaten</vt:lpstr>
      <vt:lpstr>Bufferen</vt:lpstr>
      <vt:lpstr>De daadwerkelijke synchronisatie</vt:lpstr>
      <vt:lpstr>Resultaat: Max/MSP patch</vt:lpstr>
      <vt:lpstr>Conclusie</vt:lpstr>
      <vt:lpstr>Mogelijke verbeteringen</vt:lpstr>
      <vt:lpstr>LIVE DEMONSTRATIE</vt:lpstr>
      <vt:lpstr>Vragen?</vt:lpstr>
      <vt:lpstr>Referenties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Masterproef: Realtime signaal synchronisatie met acoustic fingerprinting</dc:title>
  <dc:creator>Ward</dc:creator>
  <cp:lastModifiedBy>Ward</cp:lastModifiedBy>
  <cp:revision>97</cp:revision>
  <dcterms:created xsi:type="dcterms:W3CDTF">2016-06-19T09:20:53Z</dcterms:created>
  <dcterms:modified xsi:type="dcterms:W3CDTF">2016-06-22T18:22:51Z</dcterms:modified>
</cp:coreProperties>
</file>