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5"/>
  </p:notesMasterIdLst>
  <p:handoutMasterIdLst>
    <p:handoutMasterId r:id="rId26"/>
  </p:handoutMasterIdLst>
  <p:sldIdLst>
    <p:sldId id="257" r:id="rId2"/>
    <p:sldId id="264" r:id="rId3"/>
    <p:sldId id="262" r:id="rId4"/>
    <p:sldId id="265" r:id="rId5"/>
    <p:sldId id="280" r:id="rId6"/>
    <p:sldId id="261" r:id="rId7"/>
    <p:sldId id="266" r:id="rId8"/>
    <p:sldId id="267" r:id="rId9"/>
    <p:sldId id="268" r:id="rId10"/>
    <p:sldId id="269" r:id="rId11"/>
    <p:sldId id="259" r:id="rId12"/>
    <p:sldId id="270" r:id="rId13"/>
    <p:sldId id="271" r:id="rId14"/>
    <p:sldId id="272" r:id="rId15"/>
    <p:sldId id="273" r:id="rId16"/>
    <p:sldId id="274" r:id="rId17"/>
    <p:sldId id="275" r:id="rId18"/>
    <p:sldId id="277" r:id="rId19"/>
    <p:sldId id="278" r:id="rId20"/>
    <p:sldId id="282" r:id="rId21"/>
    <p:sldId id="260" r:id="rId22"/>
    <p:sldId id="263" r:id="rId23"/>
    <p:sldId id="28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75636" autoAdjust="0"/>
  </p:normalViewPr>
  <p:slideViewPr>
    <p:cSldViewPr snapToGrid="0">
      <p:cViewPr varScale="1">
        <p:scale>
          <a:sx n="55" d="100"/>
          <a:sy n="55" d="100"/>
        </p:scale>
        <p:origin x="1776" y="78"/>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9156D8-B985-4BEC-A066-3AE06B2108C3}" type="datetimeFigureOut">
              <a:rPr lang="nl-BE" smtClean="0"/>
              <a:t>27/05/2016</a:t>
            </a:fld>
            <a:endParaRPr lang="nl-B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2157D-67E1-4E1E-BBA3-C89D3ED5C1D3}" type="slidenum">
              <a:rPr lang="nl-BE" smtClean="0"/>
              <a:t>‹#›</a:t>
            </a:fld>
            <a:endParaRPr lang="nl-BE"/>
          </a:p>
        </p:txBody>
      </p:sp>
    </p:spTree>
    <p:extLst>
      <p:ext uri="{BB962C8B-B14F-4D97-AF65-F5344CB8AC3E}">
        <p14:creationId xmlns:p14="http://schemas.microsoft.com/office/powerpoint/2010/main" val="1012768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4D562-915A-4C21-9EFE-F203DAA557C6}" type="datetimeFigureOut">
              <a:rPr lang="nl-BE" smtClean="0"/>
              <a:t>27/05/2016</a:t>
            </a:fld>
            <a:endParaRPr lang="nl-BE"/>
          </a:p>
        </p:txBody>
      </p:sp>
      <p:sp>
        <p:nvSpPr>
          <p:cNvPr id="4" name="Slide Image Placeholder 3"/>
          <p:cNvSpPr>
            <a:spLocks noGrp="1" noRot="1" noChangeAspect="1"/>
          </p:cNvSpPr>
          <p:nvPr>
            <p:ph type="sldImg" idx="2"/>
          </p:nvPr>
        </p:nvSpPr>
        <p:spPr>
          <a:xfrm>
            <a:off x="1255713" y="630237"/>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74BCE-2F86-4025-ABE5-8DEE86D7782F}" type="slidenum">
              <a:rPr lang="nl-BE" smtClean="0"/>
              <a:t>‹#›</a:t>
            </a:fld>
            <a:endParaRPr lang="nl-BE"/>
          </a:p>
        </p:txBody>
      </p:sp>
    </p:spTree>
    <p:extLst>
      <p:ext uri="{BB962C8B-B14F-4D97-AF65-F5344CB8AC3E}">
        <p14:creationId xmlns:p14="http://schemas.microsoft.com/office/powerpoint/2010/main" val="2609535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Hi,</a:t>
            </a:r>
            <a:r>
              <a:rPr lang="nl-BE" baseline="0" dirty="0" smtClean="0"/>
              <a:t> my name is Ward Van Assche and I’m going explain to you what I’ve created in the research for my Master’s thesis. </a:t>
            </a:r>
          </a:p>
          <a:p>
            <a:r>
              <a:rPr lang="nl-BE" baseline="0" dirty="0" smtClean="0"/>
              <a:t>I’m going to start with a small demonstration. Firstly I will sumarize what you are going to see during the demo.</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a:t>
            </a:fld>
            <a:endParaRPr lang="nl-BE"/>
          </a:p>
        </p:txBody>
      </p:sp>
    </p:spTree>
    <p:extLst>
      <p:ext uri="{BB962C8B-B14F-4D97-AF65-F5344CB8AC3E}">
        <p14:creationId xmlns:p14="http://schemas.microsoft.com/office/powerpoint/2010/main" val="351300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SyncSink has</a:t>
            </a:r>
            <a:r>
              <a:rPr lang="nl-BE" baseline="0" dirty="0" smtClean="0"/>
              <a:t> to be manually executed after the experiment. This is not very user-friendly and can be time-consuming.</a:t>
            </a:r>
          </a:p>
          <a:p>
            <a:r>
              <a:rPr lang="nl-BE" baseline="0" dirty="0" smtClean="0"/>
              <a:t>For my master’s thesis Joren asked me to develop a system which can do this in real-time. After developing the system I wrapped the system in a Max/MSP module.</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10</a:t>
            </a:fld>
            <a:endParaRPr lang="nl-BE"/>
          </a:p>
        </p:txBody>
      </p:sp>
    </p:spTree>
    <p:extLst>
      <p:ext uri="{BB962C8B-B14F-4D97-AF65-F5344CB8AC3E}">
        <p14:creationId xmlns:p14="http://schemas.microsoft.com/office/powerpoint/2010/main" val="4615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latency between</a:t>
            </a:r>
            <a:r>
              <a:rPr lang="en-US" baseline="0" dirty="0" smtClean="0"/>
              <a:t> the </a:t>
            </a:r>
            <a:r>
              <a:rPr lang="en-US" baseline="0" dirty="0" err="1" smtClean="0"/>
              <a:t>audiostreams</a:t>
            </a:r>
            <a:r>
              <a:rPr lang="en-US" baseline="0" dirty="0" smtClean="0"/>
              <a:t> can </a:t>
            </a:r>
            <a:r>
              <a:rPr lang="en-US" dirty="0" smtClean="0"/>
              <a:t>be detected by using the acoustic fingerprinting algorithm.</a:t>
            </a:r>
          </a:p>
          <a:p>
            <a:r>
              <a:rPr lang="en-US" dirty="0" smtClean="0"/>
              <a:t>In</a:t>
            </a:r>
            <a:r>
              <a:rPr lang="en-US" baseline="0" dirty="0" smtClean="0"/>
              <a:t> order to do this the fingerprints of each audio fragment have be determined. </a:t>
            </a:r>
          </a:p>
          <a:p>
            <a:r>
              <a:rPr lang="en-US" baseline="0" dirty="0" smtClean="0"/>
              <a:t>This is done by connecting the spectral peaks of the spectrograms of the audio fragments.</a:t>
            </a:r>
          </a:p>
          <a:p>
            <a:r>
              <a:rPr lang="en-US" baseline="0" dirty="0" smtClean="0"/>
              <a:t>An example will make this terrible explanation more clear.</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11</a:t>
            </a:fld>
            <a:endParaRPr lang="nl-BE"/>
          </a:p>
        </p:txBody>
      </p:sp>
    </p:spTree>
    <p:extLst>
      <p:ext uri="{BB962C8B-B14F-4D97-AF65-F5344CB8AC3E}">
        <p14:creationId xmlns:p14="http://schemas.microsoft.com/office/powerpoint/2010/main" val="2563118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So,</a:t>
            </a:r>
            <a:r>
              <a:rPr lang="nl-BE" baseline="0" dirty="0" smtClean="0"/>
              <a:t> this is an example of a spectrogram. A spectrogram is a graph where the energy of each frequency-range is plotted against the time. On this slide the dark places have more energy than the less dark places.</a:t>
            </a:r>
          </a:p>
          <a:p>
            <a:r>
              <a:rPr lang="nl-BE" baseline="0" dirty="0" smtClean="0"/>
              <a:t>The spectral peaks are places where the energy is higher than the energy of the neighbours. On the next slide I marked some spectral peaks.</a:t>
            </a:r>
          </a:p>
          <a:p>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12</a:t>
            </a:fld>
            <a:endParaRPr lang="nl-BE"/>
          </a:p>
        </p:txBody>
      </p:sp>
    </p:spTree>
    <p:extLst>
      <p:ext uri="{BB962C8B-B14F-4D97-AF65-F5344CB8AC3E}">
        <p14:creationId xmlns:p14="http://schemas.microsoft.com/office/powerpoint/2010/main" val="1190014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Here you can see some spectral peaks.</a:t>
            </a:r>
            <a:r>
              <a:rPr lang="nl-BE" baseline="0" dirty="0" smtClean="0"/>
              <a:t> The fingerprints are nothing more than a connection between two spectral peaks. Which spectral peaks are connected depends of the parameters of the algorithm. On the next slide I have marked some possible fingerprints.</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13</a:t>
            </a:fld>
            <a:endParaRPr lang="nl-BE"/>
          </a:p>
        </p:txBody>
      </p:sp>
    </p:spTree>
    <p:extLst>
      <p:ext uri="{BB962C8B-B14F-4D97-AF65-F5344CB8AC3E}">
        <p14:creationId xmlns:p14="http://schemas.microsoft.com/office/powerpoint/2010/main" val="21805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14</a:t>
            </a:fld>
            <a:endParaRPr lang="nl-BE"/>
          </a:p>
        </p:txBody>
      </p:sp>
    </p:spTree>
    <p:extLst>
      <p:ext uri="{BB962C8B-B14F-4D97-AF65-F5344CB8AC3E}">
        <p14:creationId xmlns:p14="http://schemas.microsoft.com/office/powerpoint/2010/main" val="3637691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a:t>
            </a:r>
            <a:r>
              <a:rPr lang="nl-BE" baseline="0" dirty="0" smtClean="0"/>
              <a:t> forgot to say that each fingerprint contains information about the time where the spectral peaks occured. When many fingerprints can be matched this means that the audio streams contain </a:t>
            </a:r>
            <a:r>
              <a:rPr lang="nl-BE" baseline="0" dirty="0" smtClean="0"/>
              <a:t>identical </a:t>
            </a:r>
            <a:r>
              <a:rPr lang="nl-BE" baseline="0" dirty="0" smtClean="0"/>
              <a:t>elements. The latency between the audio fragments can be calculated from the timing information of the fingerprints.</a:t>
            </a:r>
          </a:p>
          <a:p>
            <a:endParaRPr lang="nl-BE" baseline="0" dirty="0" smtClean="0"/>
          </a:p>
          <a:p>
            <a:r>
              <a:rPr lang="nl-BE" baseline="0" dirty="0" smtClean="0"/>
              <a:t>The biggest problem of this system is its accuracy.</a:t>
            </a:r>
            <a:r>
              <a:rPr lang="nl-BE" baseline="0" dirty="0"/>
              <a:t> </a:t>
            </a:r>
            <a:r>
              <a:rPr lang="nl-BE" baseline="0" dirty="0" smtClean="0"/>
              <a:t>Fortunately there is another algorithm which can solve this problem.</a:t>
            </a:r>
          </a:p>
        </p:txBody>
      </p:sp>
      <p:sp>
        <p:nvSpPr>
          <p:cNvPr id="4" name="Slide Number Placeholder 3"/>
          <p:cNvSpPr>
            <a:spLocks noGrp="1"/>
          </p:cNvSpPr>
          <p:nvPr>
            <p:ph type="sldNum" sz="quarter" idx="10"/>
          </p:nvPr>
        </p:nvSpPr>
        <p:spPr/>
        <p:txBody>
          <a:bodyPr/>
          <a:lstStyle/>
          <a:p>
            <a:fld id="{F1B74BCE-2F86-4025-ABE5-8DEE86D7782F}" type="slidenum">
              <a:rPr lang="nl-BE" smtClean="0"/>
              <a:t>15</a:t>
            </a:fld>
            <a:endParaRPr lang="nl-BE"/>
          </a:p>
        </p:txBody>
      </p:sp>
    </p:spTree>
    <p:extLst>
      <p:ext uri="{BB962C8B-B14F-4D97-AF65-F5344CB8AC3E}">
        <p14:creationId xmlns:p14="http://schemas.microsoft.com/office/powerpoint/2010/main" val="298670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a:t>
            </a:r>
            <a:r>
              <a:rPr lang="nl-BE" baseline="0" dirty="0" smtClean="0"/>
              <a:t> cross-covariance is a calculation which measures the degree of similarity between two signals. By calculating this number for each possible shift between the signals it’s easy to find out the latency. This algorithm is very accurate but also very slow. To solve we can first use the accoustic fingerprinting algorithm. Then the result can be refined by calculating the crosscovariance between the signals.</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16</a:t>
            </a:fld>
            <a:endParaRPr lang="nl-BE"/>
          </a:p>
        </p:txBody>
      </p:sp>
    </p:spTree>
    <p:extLst>
      <p:ext uri="{BB962C8B-B14F-4D97-AF65-F5344CB8AC3E}">
        <p14:creationId xmlns:p14="http://schemas.microsoft.com/office/powerpoint/2010/main" val="726808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It’s practically impossible to synchronize</a:t>
            </a:r>
            <a:r>
              <a:rPr lang="nl-BE" baseline="0" dirty="0" smtClean="0"/>
              <a:t> the streams in real-time. The latency-detecting algorithms need some audio to analyse. That’s why the streams are buffered. </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17</a:t>
            </a:fld>
            <a:endParaRPr lang="nl-BE"/>
          </a:p>
        </p:txBody>
      </p:sp>
    </p:spTree>
    <p:extLst>
      <p:ext uri="{BB962C8B-B14F-4D97-AF65-F5344CB8AC3E}">
        <p14:creationId xmlns:p14="http://schemas.microsoft.com/office/powerpoint/2010/main" val="2797503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 algorithms are executed on the consecutive</a:t>
            </a:r>
            <a:r>
              <a:rPr lang="nl-BE" baseline="0" dirty="0" smtClean="0"/>
              <a:t> buffers. The resulting latencies are converted to the amount of silence which has to be added to each stream. After adding the silence to the streams, the streams are synchronized.</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18</a:t>
            </a:fld>
            <a:endParaRPr lang="nl-BE"/>
          </a:p>
        </p:txBody>
      </p:sp>
    </p:spTree>
    <p:extLst>
      <p:ext uri="{BB962C8B-B14F-4D97-AF65-F5344CB8AC3E}">
        <p14:creationId xmlns:p14="http://schemas.microsoft.com/office/powerpoint/2010/main" val="1969261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So</a:t>
            </a:r>
            <a:r>
              <a:rPr lang="nl-BE" baseline="0" dirty="0" smtClean="0"/>
              <a:t> this is an example of a Max/MSP patch which can be used during an experiment. The TeensyReader patch above reads 1 audiostream and 2 datastreams from a Teensy. The samples are sent to the Sync module. The data will be synchronized with the sound recorded with a microphone. The synchronized streams are written to a file by using the sfrecord module.</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19</a:t>
            </a:fld>
            <a:endParaRPr lang="nl-BE"/>
          </a:p>
        </p:txBody>
      </p:sp>
    </p:spTree>
    <p:extLst>
      <p:ext uri="{BB962C8B-B14F-4D97-AF65-F5344CB8AC3E}">
        <p14:creationId xmlns:p14="http://schemas.microsoft.com/office/powerpoint/2010/main" val="145886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For the</a:t>
            </a:r>
            <a:r>
              <a:rPr lang="nl-BE" baseline="0" dirty="0" smtClean="0"/>
              <a:t> demo I took </a:t>
            </a:r>
            <a:r>
              <a:rPr lang="nl-BE" baseline="0" dirty="0" smtClean="0"/>
              <a:t>two identical </a:t>
            </a:r>
            <a:r>
              <a:rPr lang="nl-BE" baseline="0" dirty="0" smtClean="0"/>
              <a:t>wavefiles and added some silences at random places in both files. After adding the silences the sound is shifted to the right, no samples are lost. Because of this the latency between the files will change after each silence.</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2</a:t>
            </a:fld>
            <a:endParaRPr lang="nl-BE"/>
          </a:p>
        </p:txBody>
      </p:sp>
    </p:spTree>
    <p:extLst>
      <p:ext uri="{BB962C8B-B14F-4D97-AF65-F5344CB8AC3E}">
        <p14:creationId xmlns:p14="http://schemas.microsoft.com/office/powerpoint/2010/main" val="3980474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aseline="0" dirty="0" smtClean="0"/>
              <a:t>So never forget when you are doing an experiment to attach a microphone to your sensors. Because of the recorded environment audio is the same the latency can be detect easily. The latency is used to add whitespace to the attached streams resulting synchronized streams.</a:t>
            </a:r>
          </a:p>
          <a:p>
            <a:r>
              <a:rPr lang="nl-BE" baseline="0" dirty="0" smtClean="0"/>
              <a:t>All this is possible in real-time.</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20</a:t>
            </a:fld>
            <a:endParaRPr lang="nl-BE"/>
          </a:p>
        </p:txBody>
      </p:sp>
    </p:spTree>
    <p:extLst>
      <p:ext uri="{BB962C8B-B14F-4D97-AF65-F5344CB8AC3E}">
        <p14:creationId xmlns:p14="http://schemas.microsoft.com/office/powerpoint/2010/main" val="2405804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a:t>
            </a:r>
            <a:r>
              <a:rPr lang="nl-BE" baseline="0" dirty="0" smtClean="0"/>
              <a:t> current synchronization system only supports Max/MSP signals. Everything can be synchronized but before it has to be converted to a Max/MSP signal. An possible improvement of the current system could be providing support for MIDI and video streams.</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21</a:t>
            </a:fld>
            <a:endParaRPr lang="nl-BE"/>
          </a:p>
        </p:txBody>
      </p:sp>
    </p:spTree>
    <p:extLst>
      <p:ext uri="{BB962C8B-B14F-4D97-AF65-F5344CB8AC3E}">
        <p14:creationId xmlns:p14="http://schemas.microsoft.com/office/powerpoint/2010/main" val="2033885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Any questions? Thanks for your attention!</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22</a:t>
            </a:fld>
            <a:endParaRPr lang="nl-BE"/>
          </a:p>
        </p:txBody>
      </p:sp>
    </p:spTree>
    <p:extLst>
      <p:ext uri="{BB962C8B-B14F-4D97-AF65-F5344CB8AC3E}">
        <p14:creationId xmlns:p14="http://schemas.microsoft.com/office/powerpoint/2010/main" val="1019850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5713" y="630238"/>
            <a:ext cx="4114800" cy="3086100"/>
          </a:xfrm>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23</a:t>
            </a:fld>
            <a:endParaRPr lang="nl-BE"/>
          </a:p>
        </p:txBody>
      </p:sp>
    </p:spTree>
    <p:extLst>
      <p:ext uri="{BB962C8B-B14F-4D97-AF65-F5344CB8AC3E}">
        <p14:creationId xmlns:p14="http://schemas.microsoft.com/office/powerpoint/2010/main" val="1776850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On</a:t>
            </a:r>
            <a:r>
              <a:rPr lang="nl-BE" baseline="0" dirty="0" smtClean="0"/>
              <a:t> this </a:t>
            </a:r>
            <a:r>
              <a:rPr lang="nl-BE" baseline="0" dirty="0" smtClean="0"/>
              <a:t>slide </a:t>
            </a:r>
            <a:r>
              <a:rPr lang="nl-BE" baseline="0" dirty="0" smtClean="0"/>
              <a:t>you can see the added silences. You can use this slide to have an idea what is happening during the demo.</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3</a:t>
            </a:fld>
            <a:endParaRPr lang="nl-BE"/>
          </a:p>
        </p:txBody>
      </p:sp>
    </p:spTree>
    <p:extLst>
      <p:ext uri="{BB962C8B-B14F-4D97-AF65-F5344CB8AC3E}">
        <p14:creationId xmlns:p14="http://schemas.microsoft.com/office/powerpoint/2010/main" val="2977012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 wavefiles will be used as input for the Max/MSP module I</a:t>
            </a:r>
            <a:r>
              <a:rPr lang="nl-BE" baseline="0" dirty="0" smtClean="0"/>
              <a:t> will show during the demo. The module is responsible for the synchronization and will send the synchronized signals as output. The module doesn’t have access to extra timing information. </a:t>
            </a:r>
          </a:p>
          <a:p>
            <a:r>
              <a:rPr lang="nl-BE" baseline="0" dirty="0" smtClean="0"/>
              <a:t>The first synchronized signal will be sent the left speaker. The second synchronized signal to the right speaker.</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4</a:t>
            </a:fld>
            <a:endParaRPr lang="nl-BE"/>
          </a:p>
        </p:txBody>
      </p:sp>
    </p:spTree>
    <p:extLst>
      <p:ext uri="{BB962C8B-B14F-4D97-AF65-F5344CB8AC3E}">
        <p14:creationId xmlns:p14="http://schemas.microsoft.com/office/powerpoint/2010/main" val="3710971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Quite impressive</a:t>
            </a:r>
            <a:r>
              <a:rPr lang="nl-BE" baseline="0" dirty="0" smtClean="0"/>
              <a:t> isn’t it? I just want to note that the used algorithms don’t just look for silence. Any latency change caused by any reason can be detected. It’s also important to know that the audiostreams don’t have to be exactly the same. The system works with recorded streams from different kinds of microphones.</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5</a:t>
            </a:fld>
            <a:endParaRPr lang="nl-BE"/>
          </a:p>
        </p:txBody>
      </p:sp>
    </p:spTree>
    <p:extLst>
      <p:ext uri="{BB962C8B-B14F-4D97-AF65-F5344CB8AC3E}">
        <p14:creationId xmlns:p14="http://schemas.microsoft.com/office/powerpoint/2010/main" val="2601981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You</a:t>
            </a:r>
            <a:r>
              <a:rPr lang="nl-BE" baseline="0" dirty="0" smtClean="0"/>
              <a:t> are now probably wondering why this is useful. So, at IPEM a lot of experiments are done by using various sensors like accelerometers and pressure sensors. The problem is each sensor has its own unpredictable latency.  Before analyzation is possible the data has to be synchronized.</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6</a:t>
            </a:fld>
            <a:endParaRPr lang="nl-BE"/>
          </a:p>
        </p:txBody>
      </p:sp>
    </p:spTree>
    <p:extLst>
      <p:ext uri="{BB962C8B-B14F-4D97-AF65-F5344CB8AC3E}">
        <p14:creationId xmlns:p14="http://schemas.microsoft.com/office/powerpoint/2010/main" val="3023197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5713" y="630238"/>
            <a:ext cx="4114800" cy="3086100"/>
          </a:xfrm>
        </p:spPr>
      </p:sp>
      <p:sp>
        <p:nvSpPr>
          <p:cNvPr id="3" name="Notes Placeholder 2"/>
          <p:cNvSpPr>
            <a:spLocks noGrp="1"/>
          </p:cNvSpPr>
          <p:nvPr>
            <p:ph type="body" idx="1"/>
          </p:nvPr>
        </p:nvSpPr>
        <p:spPr/>
        <p:txBody>
          <a:bodyPr/>
          <a:lstStyle/>
          <a:p>
            <a:r>
              <a:rPr lang="nl-BE" dirty="0" smtClean="0"/>
              <a:t>This can be done by attaching</a:t>
            </a:r>
            <a:r>
              <a:rPr lang="nl-BE" baseline="0" dirty="0" smtClean="0"/>
              <a:t> a microphone to each sensor so the latency of the sensor and microphone are the same. The difficulty of the initial problem can be reduced by recording the environment sound. This because the environment sound is the same for each microphone.</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7</a:t>
            </a:fld>
            <a:endParaRPr lang="nl-BE"/>
          </a:p>
        </p:txBody>
      </p:sp>
    </p:spTree>
    <p:extLst>
      <p:ext uri="{BB962C8B-B14F-4D97-AF65-F5344CB8AC3E}">
        <p14:creationId xmlns:p14="http://schemas.microsoft.com/office/powerpoint/2010/main" val="3310343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This is an</a:t>
            </a:r>
            <a:r>
              <a:rPr lang="nl-BE" baseline="0" dirty="0" smtClean="0"/>
              <a:t> example of a sensor and microphone set-up. By attaching them to the same microcontroller the latency between them is negligble.</a:t>
            </a:r>
          </a:p>
          <a:p>
            <a:r>
              <a:rPr lang="nl-BE" baseline="0" dirty="0" smtClean="0"/>
              <a:t>(neglidgable)</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8</a:t>
            </a:fld>
            <a:endParaRPr lang="nl-BE"/>
          </a:p>
        </p:txBody>
      </p:sp>
    </p:spTree>
    <p:extLst>
      <p:ext uri="{BB962C8B-B14F-4D97-AF65-F5344CB8AC3E}">
        <p14:creationId xmlns:p14="http://schemas.microsoft.com/office/powerpoint/2010/main" val="519000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Some people probably</a:t>
            </a:r>
            <a:r>
              <a:rPr lang="nl-BE" baseline="0" dirty="0" smtClean="0"/>
              <a:t> already used SyncSink. It’s a system using the same fundamentals I just explained. But there are some remarkable differences with what I’ve developed.</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9</a:t>
            </a:fld>
            <a:endParaRPr lang="nl-BE"/>
          </a:p>
        </p:txBody>
      </p:sp>
    </p:spTree>
    <p:extLst>
      <p:ext uri="{BB962C8B-B14F-4D97-AF65-F5344CB8AC3E}">
        <p14:creationId xmlns:p14="http://schemas.microsoft.com/office/powerpoint/2010/main" val="952791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3A3588-0C81-488E-80E8-71281FA65EDA}" type="datetime1">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pPr/>
              <a:t>‹#›</a:t>
            </a:fld>
            <a:r>
              <a:rPr lang="nl-BE" dirty="0" smtClean="0"/>
              <a:t>/16</a:t>
            </a:r>
            <a:endParaRPr lang="nl-BE" dirty="0"/>
          </a:p>
        </p:txBody>
      </p:sp>
    </p:spTree>
    <p:extLst>
      <p:ext uri="{BB962C8B-B14F-4D97-AF65-F5344CB8AC3E}">
        <p14:creationId xmlns:p14="http://schemas.microsoft.com/office/powerpoint/2010/main" val="14694642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97D98C-CAE1-44D5-B9EF-9A94718F178C}" type="datetime1">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20070734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170BD-2670-44B6-A201-0D181521382B}" type="datetime1">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79058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451913-2070-4944-BBD3-EA87577D49D6}" type="datetime1">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6590398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8F7857-D4EC-4ABA-AFBA-6EE2DD52F09E}" type="datetime1">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62980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7C51A9-1265-404C-8E7E-852CEE42953D}" type="datetime1">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36524111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172A62-D213-4A0F-8954-C43FCEB51251}" type="datetime1">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9831484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986EFB-C369-487E-A2AC-2297769CFFB8}" type="datetime1">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35916420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068DAA-D3FA-4DA2-97E5-155B79F87554}" type="datetime1">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a:lvl1pPr>
          </a:lstStyle>
          <a:p>
            <a:fld id="{E8DE238E-16BA-439B-8635-94B95965949D}" type="slidenum">
              <a:rPr lang="nl-BE" smtClean="0"/>
              <a:pPr/>
              <a:t>‹#›</a:t>
            </a:fld>
            <a:endParaRPr lang="nl-BE" dirty="0" smtClean="0"/>
          </a:p>
        </p:txBody>
      </p:sp>
    </p:spTree>
    <p:extLst>
      <p:ext uri="{BB962C8B-B14F-4D97-AF65-F5344CB8AC3E}">
        <p14:creationId xmlns:p14="http://schemas.microsoft.com/office/powerpoint/2010/main" val="9915517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4E5437-0072-4CF8-AA17-C4E6FF4714A3}" type="datetime1">
              <a:rPr lang="nl-BE" smtClean="0"/>
              <a:t>27/05/2016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a:lvl1pPr>
          </a:lstStyle>
          <a:p>
            <a:fld id="{E8DE238E-16BA-439B-8635-94B95965949D}" type="slidenum">
              <a:rPr lang="nl-BE" smtClean="0"/>
              <a:pPr/>
              <a:t>‹#›</a:t>
            </a:fld>
            <a:endParaRPr lang="nl-BE" dirty="0" smtClean="0"/>
          </a:p>
        </p:txBody>
      </p:sp>
    </p:spTree>
    <p:extLst>
      <p:ext uri="{BB962C8B-B14F-4D97-AF65-F5344CB8AC3E}">
        <p14:creationId xmlns:p14="http://schemas.microsoft.com/office/powerpoint/2010/main" val="2316928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E1738E-6F24-4E5F-86A0-13CBC4484DAE}" type="datetime1">
              <a:rPr lang="nl-BE" smtClean="0"/>
              <a:t>27/05/2016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a:lvl1pPr>
          </a:lstStyle>
          <a:p>
            <a:fld id="{E8DE238E-16BA-439B-8635-94B95965949D}" type="slidenum">
              <a:rPr lang="nl-BE" smtClean="0"/>
              <a:pPr/>
              <a:t>‹#›</a:t>
            </a:fld>
            <a:endParaRPr lang="nl-BE" dirty="0" smtClean="0"/>
          </a:p>
        </p:txBody>
      </p:sp>
    </p:spTree>
    <p:extLst>
      <p:ext uri="{BB962C8B-B14F-4D97-AF65-F5344CB8AC3E}">
        <p14:creationId xmlns:p14="http://schemas.microsoft.com/office/powerpoint/2010/main" val="40547085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EC6F21-FF90-4166-A497-72A587136F39}" type="datetime1">
              <a:rPr lang="nl-BE" smtClean="0"/>
              <a:t>27/05/2016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a:lvl1pPr>
          </a:lstStyle>
          <a:p>
            <a:fld id="{E8DE238E-16BA-439B-8635-94B95965949D}" type="slidenum">
              <a:rPr lang="nl-BE" smtClean="0"/>
              <a:pPr/>
              <a:t>‹#›</a:t>
            </a:fld>
            <a:endParaRPr lang="nl-BE" dirty="0" smtClean="0"/>
          </a:p>
        </p:txBody>
      </p:sp>
    </p:spTree>
    <p:extLst>
      <p:ext uri="{BB962C8B-B14F-4D97-AF65-F5344CB8AC3E}">
        <p14:creationId xmlns:p14="http://schemas.microsoft.com/office/powerpoint/2010/main" val="17389826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7FA782-FB81-4001-8632-C7898391A64F}" type="datetime1">
              <a:rPr lang="nl-BE" smtClean="0"/>
              <a:t>27/05/2016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E8DE238E-16BA-439B-8635-94B95965949D}" type="slidenum">
              <a:rPr lang="nl-BE" smtClean="0"/>
              <a:pPr/>
              <a:t>‹#›</a:t>
            </a:fld>
            <a:endParaRPr lang="nl-BE" dirty="0" smtClean="0"/>
          </a:p>
        </p:txBody>
      </p:sp>
    </p:spTree>
    <p:extLst>
      <p:ext uri="{BB962C8B-B14F-4D97-AF65-F5344CB8AC3E}">
        <p14:creationId xmlns:p14="http://schemas.microsoft.com/office/powerpoint/2010/main" val="40951428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97581-8BE4-429E-9C56-E48790865B72}" type="datetime1">
              <a:rPr lang="nl-BE" smtClean="0"/>
              <a:t>27/05/2016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28231385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E7F6DB7C-1BBC-4F04-A0AB-68716329956E}" type="datetime1">
              <a:rPr lang="nl-BE" smtClean="0"/>
              <a:t>27/05/2016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13063971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9817BB-16B3-468B-8842-B9E7A53F14FA}" type="datetime1">
              <a:rPr lang="nl-BE" smtClean="0"/>
              <a:t>27/05/2016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E8DE238E-16BA-439B-8635-94B95965949D}" type="slidenum">
              <a:rPr lang="nl-BE" smtClean="0"/>
              <a:t>‹#›</a:t>
            </a:fld>
            <a:endParaRPr lang="nl-BE" dirty="0"/>
          </a:p>
        </p:txBody>
      </p:sp>
    </p:spTree>
    <p:extLst>
      <p:ext uri="{BB962C8B-B14F-4D97-AF65-F5344CB8AC3E}">
        <p14:creationId xmlns:p14="http://schemas.microsoft.com/office/powerpoint/2010/main" val="35404430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A03D89-64AA-45E4-BEA8-265EEA372296}" type="datetime1">
              <a:rPr lang="nl-BE" smtClean="0"/>
              <a:t>27/05/2016</a:t>
            </a:fld>
            <a:endParaRPr lang="nl-BE"/>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04408" y="6485862"/>
            <a:ext cx="512638" cy="365125"/>
          </a:xfrm>
          <a:prstGeom prst="rect">
            <a:avLst/>
          </a:prstGeom>
        </p:spPr>
        <p:txBody>
          <a:bodyPr vert="horz" lIns="91440" tIns="45720" rIns="91440" bIns="45720" rtlCol="0" anchor="ctr"/>
          <a:lstStyle>
            <a:lvl1pPr algn="r">
              <a:defRPr sz="900">
                <a:solidFill>
                  <a:schemeClr val="tx1"/>
                </a:solidFill>
              </a:defRPr>
            </a:lvl1pPr>
          </a:lstStyle>
          <a:p>
            <a:fld id="{E8DE238E-16BA-439B-8635-94B95965949D}" type="slidenum">
              <a:rPr lang="nl-BE" smtClean="0"/>
              <a:pPr/>
              <a:t>‹#›</a:t>
            </a:fld>
            <a:endParaRPr lang="nl-BE" dirty="0" smtClean="0"/>
          </a:p>
        </p:txBody>
      </p:sp>
    </p:spTree>
    <p:extLst>
      <p:ext uri="{BB962C8B-B14F-4D97-AF65-F5344CB8AC3E}">
        <p14:creationId xmlns:p14="http://schemas.microsoft.com/office/powerpoint/2010/main" val="5809242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782" y="2472678"/>
            <a:ext cx="7080026" cy="1371601"/>
          </a:xfrm>
        </p:spPr>
        <p:txBody>
          <a:bodyPr>
            <a:noAutofit/>
          </a:bodyPr>
          <a:lstStyle/>
          <a:p>
            <a:r>
              <a:rPr lang="nl-BE" sz="4800" b="1" dirty="0" smtClean="0"/>
              <a:t>Master’s thesis:</a:t>
            </a:r>
            <a:r>
              <a:rPr lang="nl-BE" sz="3600" dirty="0" smtClean="0"/>
              <a:t/>
            </a:r>
            <a:br>
              <a:rPr lang="nl-BE" sz="3600" dirty="0" smtClean="0"/>
            </a:br>
            <a:r>
              <a:rPr lang="nl-BE" sz="3600" dirty="0" smtClean="0"/>
              <a:t>Real-time signal synchronisation with acoustic fingerprinting</a:t>
            </a:r>
            <a:endParaRPr lang="nl-BE" sz="3600" dirty="0"/>
          </a:p>
        </p:txBody>
      </p:sp>
      <p:pic>
        <p:nvPicPr>
          <p:cNvPr id="1026"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58736" y="5182015"/>
            <a:ext cx="4974510" cy="1477328"/>
          </a:xfrm>
          <a:prstGeom prst="rect">
            <a:avLst/>
          </a:prstGeom>
          <a:noFill/>
        </p:spPr>
        <p:txBody>
          <a:bodyPr wrap="square" rtlCol="0">
            <a:spAutoFit/>
          </a:bodyPr>
          <a:lstStyle/>
          <a:p>
            <a:pPr algn="ctr"/>
            <a:r>
              <a:rPr lang="nl-BE" dirty="0">
                <a:latin typeface="Calisto MT (Headings)"/>
              </a:rPr>
              <a:t>Ward Van </a:t>
            </a:r>
            <a:r>
              <a:rPr lang="nl-BE" dirty="0" smtClean="0">
                <a:latin typeface="Calisto MT (Headings)"/>
              </a:rPr>
              <a:t>Assche</a:t>
            </a:r>
          </a:p>
          <a:p>
            <a:pPr algn="ctr"/>
            <a:r>
              <a:rPr lang="nl-BE" i="1" dirty="0" smtClean="0">
                <a:latin typeface="Calisto MT (Headings)"/>
              </a:rPr>
              <a:t>Student information engineering technology</a:t>
            </a:r>
          </a:p>
          <a:p>
            <a:pPr algn="ctr"/>
            <a:r>
              <a:rPr lang="nl-BE" i="1" dirty="0" smtClean="0">
                <a:latin typeface="Calisto MT (Headings)"/>
              </a:rPr>
              <a:t>UGent</a:t>
            </a:r>
          </a:p>
          <a:p>
            <a:pPr algn="ctr"/>
            <a:endParaRPr lang="nl-BE" i="1" dirty="0" smtClean="0">
              <a:latin typeface="Calisto MT (Headings)"/>
            </a:endParaRPr>
          </a:p>
          <a:p>
            <a:pPr algn="ctr"/>
            <a:r>
              <a:rPr lang="nl-BE" dirty="0" smtClean="0">
                <a:latin typeface="Calisto MT (Headings)"/>
              </a:rPr>
              <a:t>27 may 2016</a:t>
            </a:r>
          </a:p>
        </p:txBody>
      </p:sp>
      <p:sp>
        <p:nvSpPr>
          <p:cNvPr id="5" name="Slide Number Placeholder 4"/>
          <p:cNvSpPr>
            <a:spLocks noGrp="1"/>
          </p:cNvSpPr>
          <p:nvPr>
            <p:ph type="sldNum" sz="quarter" idx="12"/>
          </p:nvPr>
        </p:nvSpPr>
        <p:spPr/>
        <p:txBody>
          <a:bodyPr/>
          <a:lstStyle/>
          <a:p>
            <a:fld id="{E8DE238E-16BA-439B-8635-94B95965949D}" type="slidenum">
              <a:rPr lang="nl-BE" smtClean="0"/>
              <a:t>1</a:t>
            </a:fld>
            <a:endParaRPr lang="nl-BE" dirty="0"/>
          </a:p>
        </p:txBody>
      </p:sp>
    </p:spTree>
    <p:extLst>
      <p:ext uri="{BB962C8B-B14F-4D97-AF65-F5344CB8AC3E}">
        <p14:creationId xmlns:p14="http://schemas.microsoft.com/office/powerpoint/2010/main" val="3188861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What about SyncSink</a:t>
            </a:r>
            <a:r>
              <a:rPr lang="nl-BE" dirty="0"/>
              <a:t>? [2] </a:t>
            </a:r>
          </a:p>
        </p:txBody>
      </p:sp>
      <p:sp>
        <p:nvSpPr>
          <p:cNvPr id="3" name="Content Placeholder 2"/>
          <p:cNvSpPr>
            <a:spLocks noGrp="1"/>
          </p:cNvSpPr>
          <p:nvPr>
            <p:ph idx="1"/>
          </p:nvPr>
        </p:nvSpPr>
        <p:spPr/>
        <p:txBody>
          <a:bodyPr>
            <a:normAutofit/>
          </a:bodyPr>
          <a:lstStyle/>
          <a:p>
            <a:r>
              <a:rPr lang="nl-BE" sz="2400" dirty="0" smtClean="0"/>
              <a:t>SyncSink:</a:t>
            </a:r>
          </a:p>
          <a:p>
            <a:pPr lvl="1"/>
            <a:r>
              <a:rPr lang="nl-BE" sz="2200" dirty="0" smtClean="0"/>
              <a:t>Executed </a:t>
            </a:r>
            <a:r>
              <a:rPr lang="nl-BE" sz="2200" u="sng" dirty="0" smtClean="0"/>
              <a:t>after</a:t>
            </a:r>
            <a:r>
              <a:rPr lang="nl-BE" sz="2200" dirty="0" smtClean="0"/>
              <a:t> the experiment</a:t>
            </a:r>
          </a:p>
          <a:p>
            <a:r>
              <a:rPr lang="nl-BE" sz="2400" dirty="0" smtClean="0"/>
              <a:t>Desirable:</a:t>
            </a:r>
          </a:p>
          <a:p>
            <a:pPr lvl="1"/>
            <a:r>
              <a:rPr lang="nl-BE" sz="2200" dirty="0" smtClean="0"/>
              <a:t>Real-time synchronisation</a:t>
            </a:r>
          </a:p>
          <a:p>
            <a:pPr lvl="1"/>
            <a:r>
              <a:rPr lang="nl-BE" sz="2200" dirty="0" smtClean="0"/>
              <a:t>A more user-friendly system (like a Max/MSP module)</a:t>
            </a:r>
            <a:endParaRPr lang="nl-BE" sz="2200" dirty="0"/>
          </a:p>
        </p:txBody>
      </p:sp>
      <p:sp>
        <p:nvSpPr>
          <p:cNvPr id="4" name="Slide Number Placeholder 3"/>
          <p:cNvSpPr>
            <a:spLocks noGrp="1"/>
          </p:cNvSpPr>
          <p:nvPr>
            <p:ph type="sldNum" sz="quarter" idx="12"/>
          </p:nvPr>
        </p:nvSpPr>
        <p:spPr/>
        <p:txBody>
          <a:bodyPr/>
          <a:lstStyle/>
          <a:p>
            <a:fld id="{E8DE238E-16BA-439B-8635-94B95965949D}" type="slidenum">
              <a:rPr lang="nl-BE" smtClean="0"/>
              <a:pPr/>
              <a:t>10</a:t>
            </a:fld>
            <a:endParaRPr lang="nl-BE" dirty="0" smtClean="0"/>
          </a:p>
        </p:txBody>
      </p:sp>
      <p:pic>
        <p:nvPicPr>
          <p:cNvPr id="6"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723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How does it work?</a:t>
            </a:r>
            <a:endParaRPr lang="nl-BE" dirty="0"/>
          </a:p>
        </p:txBody>
      </p:sp>
      <p:sp>
        <p:nvSpPr>
          <p:cNvPr id="3" name="Content Placeholder 2"/>
          <p:cNvSpPr>
            <a:spLocks noGrp="1"/>
          </p:cNvSpPr>
          <p:nvPr>
            <p:ph idx="1"/>
          </p:nvPr>
        </p:nvSpPr>
        <p:spPr/>
        <p:txBody>
          <a:bodyPr>
            <a:normAutofit/>
          </a:bodyPr>
          <a:lstStyle/>
          <a:p>
            <a:r>
              <a:rPr lang="nl-BE" sz="2400" dirty="0" smtClean="0"/>
              <a:t>Acoustic fingerprinting [1]</a:t>
            </a:r>
          </a:p>
          <a:p>
            <a:pPr lvl="1"/>
            <a:r>
              <a:rPr lang="nl-BE" sz="2200" dirty="0" smtClean="0"/>
              <a:t>Determining fingerprints of audio clip</a:t>
            </a:r>
          </a:p>
          <a:p>
            <a:pPr lvl="1"/>
            <a:r>
              <a:rPr lang="nl-BE" sz="2200" dirty="0" smtClean="0">
                <a:sym typeface="Wingdings" panose="05000000000000000000" pitchFamily="2" charset="2"/>
              </a:rPr>
              <a:t>Based on spectral peaks:</a:t>
            </a:r>
          </a:p>
          <a:p>
            <a:pPr lvl="2"/>
            <a:r>
              <a:rPr lang="nl-BE" sz="2000" dirty="0" smtClean="0"/>
              <a:t>Generate spectrogram</a:t>
            </a:r>
          </a:p>
          <a:p>
            <a:pPr lvl="2"/>
            <a:r>
              <a:rPr lang="nl-BE" sz="2000" dirty="0" smtClean="0"/>
              <a:t>Find peaks</a:t>
            </a:r>
          </a:p>
          <a:p>
            <a:pPr lvl="2"/>
            <a:r>
              <a:rPr lang="nl-BE" sz="2000" dirty="0" smtClean="0"/>
              <a:t>Create fingerprints</a:t>
            </a:r>
            <a:endParaRPr lang="nl-BE" sz="2000" dirty="0"/>
          </a:p>
        </p:txBody>
      </p:sp>
      <p:sp>
        <p:nvSpPr>
          <p:cNvPr id="4" name="Slide Number Placeholder 3"/>
          <p:cNvSpPr>
            <a:spLocks noGrp="1"/>
          </p:cNvSpPr>
          <p:nvPr>
            <p:ph type="sldNum" sz="quarter" idx="12"/>
          </p:nvPr>
        </p:nvSpPr>
        <p:spPr/>
        <p:txBody>
          <a:bodyPr/>
          <a:lstStyle/>
          <a:p>
            <a:fld id="{E8DE238E-16BA-439B-8635-94B95965949D}" type="slidenum">
              <a:rPr lang="nl-BE" smtClean="0"/>
              <a:pPr/>
              <a:t>11</a:t>
            </a:fld>
            <a:endParaRPr lang="nl-BE" dirty="0" smtClean="0"/>
          </a:p>
        </p:txBody>
      </p:sp>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369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The spectrogram</a:t>
            </a:r>
            <a:endParaRPr lang="nl-BE" dirty="0"/>
          </a:p>
        </p:txBody>
      </p:sp>
      <p:cxnSp>
        <p:nvCxnSpPr>
          <p:cNvPr id="7" name="Straight Arrow Connector 6"/>
          <p:cNvCxnSpPr/>
          <p:nvPr/>
        </p:nvCxnSpPr>
        <p:spPr>
          <a:xfrm flipV="1">
            <a:off x="730469" y="2102226"/>
            <a:ext cx="0" cy="3219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rot="16200000">
            <a:off x="170145" y="3573461"/>
            <a:ext cx="870751" cy="276999"/>
          </a:xfrm>
          <a:prstGeom prst="rect">
            <a:avLst/>
          </a:prstGeom>
          <a:noFill/>
        </p:spPr>
        <p:txBody>
          <a:bodyPr wrap="none" rtlCol="0">
            <a:spAutoFit/>
          </a:bodyPr>
          <a:lstStyle/>
          <a:p>
            <a:r>
              <a:rPr lang="nl-BE" sz="1200" dirty="0" smtClean="0"/>
              <a:t>frequency</a:t>
            </a:r>
            <a:endParaRPr lang="nl-BE" sz="1200" dirty="0"/>
          </a:p>
        </p:txBody>
      </p:sp>
      <p:cxnSp>
        <p:nvCxnSpPr>
          <p:cNvPr id="15" name="Straight Arrow Connector 14"/>
          <p:cNvCxnSpPr/>
          <p:nvPr/>
        </p:nvCxnSpPr>
        <p:spPr>
          <a:xfrm>
            <a:off x="1034568" y="5668555"/>
            <a:ext cx="5602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993811" y="5391556"/>
            <a:ext cx="500458" cy="276999"/>
          </a:xfrm>
          <a:prstGeom prst="rect">
            <a:avLst/>
          </a:prstGeom>
          <a:noFill/>
        </p:spPr>
        <p:txBody>
          <a:bodyPr wrap="none" rtlCol="0">
            <a:spAutoFit/>
          </a:bodyPr>
          <a:lstStyle/>
          <a:p>
            <a:r>
              <a:rPr lang="nl-BE" sz="1200" dirty="0" smtClean="0"/>
              <a:t>time</a:t>
            </a:r>
            <a:endParaRPr lang="nl-BE" sz="1200" dirty="0"/>
          </a:p>
        </p:txBody>
      </p:sp>
      <p:pic>
        <p:nvPicPr>
          <p:cNvPr id="18"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50" y="2337281"/>
            <a:ext cx="5417316" cy="3054273"/>
          </a:xfrm>
          <a:prstGeom prst="rect">
            <a:avLst/>
          </a:prstGeom>
        </p:spPr>
      </p:pic>
      <p:sp>
        <p:nvSpPr>
          <p:cNvPr id="6" name="Slide Number Placeholder 5"/>
          <p:cNvSpPr>
            <a:spLocks noGrp="1"/>
          </p:cNvSpPr>
          <p:nvPr>
            <p:ph type="sldNum" sz="quarter" idx="12"/>
          </p:nvPr>
        </p:nvSpPr>
        <p:spPr/>
        <p:txBody>
          <a:bodyPr/>
          <a:lstStyle/>
          <a:p>
            <a:fld id="{E8DE238E-16BA-439B-8635-94B95965949D}" type="slidenum">
              <a:rPr lang="nl-BE" smtClean="0"/>
              <a:t>12</a:t>
            </a:fld>
            <a:endParaRPr lang="nl-BE" dirty="0"/>
          </a:p>
        </p:txBody>
      </p:sp>
    </p:spTree>
    <p:extLst>
      <p:ext uri="{BB962C8B-B14F-4D97-AF65-F5344CB8AC3E}">
        <p14:creationId xmlns:p14="http://schemas.microsoft.com/office/powerpoint/2010/main" val="2137169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Extraction of spectral peaks</a:t>
            </a:r>
            <a:endParaRPr lang="nl-BE" dirty="0"/>
          </a:p>
        </p:txBody>
      </p:sp>
      <p:pic>
        <p:nvPicPr>
          <p:cNvPr id="1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flipV="1">
            <a:off x="730469" y="2102226"/>
            <a:ext cx="0" cy="3219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rot="16200000">
            <a:off x="170145" y="3573461"/>
            <a:ext cx="870751" cy="276999"/>
          </a:xfrm>
          <a:prstGeom prst="rect">
            <a:avLst/>
          </a:prstGeom>
          <a:noFill/>
        </p:spPr>
        <p:txBody>
          <a:bodyPr wrap="none" rtlCol="0">
            <a:spAutoFit/>
          </a:bodyPr>
          <a:lstStyle/>
          <a:p>
            <a:r>
              <a:rPr lang="nl-BE" sz="1200" dirty="0" smtClean="0"/>
              <a:t>frequency</a:t>
            </a:r>
            <a:endParaRPr lang="nl-BE" sz="1200" dirty="0"/>
          </a:p>
        </p:txBody>
      </p:sp>
      <p:cxnSp>
        <p:nvCxnSpPr>
          <p:cNvPr id="13" name="Straight Arrow Connector 12"/>
          <p:cNvCxnSpPr/>
          <p:nvPr/>
        </p:nvCxnSpPr>
        <p:spPr>
          <a:xfrm>
            <a:off x="1034568" y="5668555"/>
            <a:ext cx="5602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993811" y="5391556"/>
            <a:ext cx="500458" cy="276999"/>
          </a:xfrm>
          <a:prstGeom prst="rect">
            <a:avLst/>
          </a:prstGeom>
          <a:noFill/>
        </p:spPr>
        <p:txBody>
          <a:bodyPr wrap="none" rtlCol="0">
            <a:spAutoFit/>
          </a:bodyPr>
          <a:lstStyle/>
          <a:p>
            <a:r>
              <a:rPr lang="nl-BE" sz="1200" dirty="0" smtClean="0"/>
              <a:t>time</a:t>
            </a:r>
            <a:endParaRPr lang="nl-BE" sz="1200"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50" y="2337281"/>
            <a:ext cx="5417316" cy="3054273"/>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713" y="2337278"/>
            <a:ext cx="5417319" cy="3054275"/>
          </a:xfrm>
          <a:prstGeom prst="rect">
            <a:avLst/>
          </a:prstGeom>
        </p:spPr>
      </p:pic>
      <p:sp>
        <p:nvSpPr>
          <p:cNvPr id="5" name="Slide Number Placeholder 4"/>
          <p:cNvSpPr>
            <a:spLocks noGrp="1"/>
          </p:cNvSpPr>
          <p:nvPr>
            <p:ph type="sldNum" sz="quarter" idx="12"/>
          </p:nvPr>
        </p:nvSpPr>
        <p:spPr/>
        <p:txBody>
          <a:bodyPr/>
          <a:lstStyle/>
          <a:p>
            <a:fld id="{E8DE238E-16BA-439B-8635-94B95965949D}" type="slidenum">
              <a:rPr lang="nl-BE" smtClean="0"/>
              <a:t>13</a:t>
            </a:fld>
            <a:endParaRPr lang="nl-BE" dirty="0"/>
          </a:p>
        </p:txBody>
      </p:sp>
    </p:spTree>
    <p:extLst>
      <p:ext uri="{BB962C8B-B14F-4D97-AF65-F5344CB8AC3E}">
        <p14:creationId xmlns:p14="http://schemas.microsoft.com/office/powerpoint/2010/main" val="3121102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Creation of the fingerprints</a:t>
            </a:r>
            <a:endParaRPr lang="nl-BE" dirty="0"/>
          </a:p>
        </p:txBody>
      </p:sp>
      <p:pic>
        <p:nvPicPr>
          <p:cNvPr id="11"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V="1">
            <a:off x="730469" y="2102226"/>
            <a:ext cx="0" cy="3219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rot="16200000">
            <a:off x="170145" y="3573461"/>
            <a:ext cx="870751" cy="276999"/>
          </a:xfrm>
          <a:prstGeom prst="rect">
            <a:avLst/>
          </a:prstGeom>
          <a:noFill/>
        </p:spPr>
        <p:txBody>
          <a:bodyPr wrap="none" rtlCol="0">
            <a:spAutoFit/>
          </a:bodyPr>
          <a:lstStyle/>
          <a:p>
            <a:r>
              <a:rPr lang="nl-BE" sz="1200" dirty="0" smtClean="0"/>
              <a:t>frequency</a:t>
            </a:r>
            <a:endParaRPr lang="nl-BE" sz="1200" dirty="0"/>
          </a:p>
        </p:txBody>
      </p:sp>
      <p:cxnSp>
        <p:nvCxnSpPr>
          <p:cNvPr id="14" name="Straight Arrow Connector 13"/>
          <p:cNvCxnSpPr/>
          <p:nvPr/>
        </p:nvCxnSpPr>
        <p:spPr>
          <a:xfrm>
            <a:off x="1034568" y="5668555"/>
            <a:ext cx="5602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993811" y="5391556"/>
            <a:ext cx="500458" cy="276999"/>
          </a:xfrm>
          <a:prstGeom prst="rect">
            <a:avLst/>
          </a:prstGeom>
          <a:noFill/>
        </p:spPr>
        <p:txBody>
          <a:bodyPr wrap="none" rtlCol="0">
            <a:spAutoFit/>
          </a:bodyPr>
          <a:lstStyle/>
          <a:p>
            <a:r>
              <a:rPr lang="nl-BE" sz="1200" dirty="0" smtClean="0"/>
              <a:t>time</a:t>
            </a:r>
            <a:endParaRPr lang="nl-BE" sz="1200"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50" y="2337281"/>
            <a:ext cx="5417316" cy="3054273"/>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50" y="2337279"/>
            <a:ext cx="5417316" cy="3054273"/>
          </a:xfrm>
          <a:prstGeom prst="rect">
            <a:avLst/>
          </a:prstGeom>
        </p:spPr>
      </p:pic>
      <p:sp>
        <p:nvSpPr>
          <p:cNvPr id="5" name="Slide Number Placeholder 4"/>
          <p:cNvSpPr>
            <a:spLocks noGrp="1"/>
          </p:cNvSpPr>
          <p:nvPr>
            <p:ph type="sldNum" sz="quarter" idx="12"/>
          </p:nvPr>
        </p:nvSpPr>
        <p:spPr/>
        <p:txBody>
          <a:bodyPr/>
          <a:lstStyle/>
          <a:p>
            <a:fld id="{E8DE238E-16BA-439B-8635-94B95965949D}" type="slidenum">
              <a:rPr lang="nl-BE" smtClean="0"/>
              <a:t>14</a:t>
            </a:fld>
            <a:endParaRPr lang="nl-BE" dirty="0"/>
          </a:p>
        </p:txBody>
      </p:sp>
    </p:spTree>
    <p:extLst>
      <p:ext uri="{BB962C8B-B14F-4D97-AF65-F5344CB8AC3E}">
        <p14:creationId xmlns:p14="http://schemas.microsoft.com/office/powerpoint/2010/main" val="271626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Acoustic fingerprinting [1]</a:t>
            </a:r>
            <a:endParaRPr lang="nl-BE" dirty="0"/>
          </a:p>
        </p:txBody>
      </p:sp>
      <p:sp>
        <p:nvSpPr>
          <p:cNvPr id="3" name="Content Placeholder 2"/>
          <p:cNvSpPr>
            <a:spLocks noGrp="1"/>
          </p:cNvSpPr>
          <p:nvPr>
            <p:ph idx="1"/>
          </p:nvPr>
        </p:nvSpPr>
        <p:spPr>
          <a:xfrm>
            <a:off x="609598" y="2160590"/>
            <a:ext cx="6784185" cy="3880773"/>
          </a:xfrm>
        </p:spPr>
        <p:txBody>
          <a:bodyPr>
            <a:normAutofit/>
          </a:bodyPr>
          <a:lstStyle/>
          <a:p>
            <a:r>
              <a:rPr lang="nl-BE" sz="2400" dirty="0" smtClean="0"/>
              <a:t>Detecting the latency:</a:t>
            </a:r>
          </a:p>
          <a:p>
            <a:pPr lvl="1"/>
            <a:r>
              <a:rPr lang="nl-BE" sz="2200" dirty="0" smtClean="0"/>
              <a:t>Each fingerprint contains </a:t>
            </a:r>
            <a:r>
              <a:rPr lang="nl-BE" sz="2200" u="sng" dirty="0" smtClean="0"/>
              <a:t>timing information</a:t>
            </a:r>
          </a:p>
          <a:p>
            <a:pPr lvl="1"/>
            <a:r>
              <a:rPr lang="nl-BE" sz="2200" dirty="0" smtClean="0"/>
              <a:t>Find matching fingerprints</a:t>
            </a:r>
          </a:p>
          <a:p>
            <a:pPr lvl="1"/>
            <a:r>
              <a:rPr lang="nl-BE" sz="2200" dirty="0" smtClean="0"/>
              <a:t>Latency = difference between time of fingerprints</a:t>
            </a:r>
          </a:p>
          <a:p>
            <a:r>
              <a:rPr lang="nl-BE" sz="2400" dirty="0" smtClean="0"/>
              <a:t>Accuracy: default 32ms</a:t>
            </a:r>
          </a:p>
          <a:p>
            <a:pPr lvl="1"/>
            <a:r>
              <a:rPr lang="nl-BE" sz="2200" dirty="0" smtClean="0"/>
              <a:t>Not sufficient</a:t>
            </a:r>
          </a:p>
          <a:p>
            <a:pPr lvl="1"/>
            <a:endParaRPr lang="nl-BE" sz="2000" dirty="0" smtClean="0"/>
          </a:p>
          <a:p>
            <a:pPr lvl="1"/>
            <a:endParaRPr lang="nl-BE" sz="2000" dirty="0" smtClean="0"/>
          </a:p>
          <a:p>
            <a:pPr lvl="1"/>
            <a:endParaRPr lang="nl-BE" sz="2000" dirty="0" smtClean="0"/>
          </a:p>
        </p:txBody>
      </p:sp>
      <p:sp>
        <p:nvSpPr>
          <p:cNvPr id="4" name="Slide Number Placeholder 3"/>
          <p:cNvSpPr>
            <a:spLocks noGrp="1"/>
          </p:cNvSpPr>
          <p:nvPr>
            <p:ph type="sldNum" sz="quarter" idx="12"/>
          </p:nvPr>
        </p:nvSpPr>
        <p:spPr/>
        <p:txBody>
          <a:bodyPr/>
          <a:lstStyle/>
          <a:p>
            <a:fld id="{E8DE238E-16BA-439B-8635-94B95965949D}" type="slidenum">
              <a:rPr lang="nl-BE" smtClean="0"/>
              <a:pPr/>
              <a:t>15</a:t>
            </a:fld>
            <a:endParaRPr lang="nl-BE" dirty="0" smtClean="0"/>
          </a:p>
        </p:txBody>
      </p:sp>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12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Another technique: cross-covariance [2]</a:t>
            </a:r>
            <a:endParaRPr lang="nl-BE" dirty="0"/>
          </a:p>
        </p:txBody>
      </p:sp>
      <p:sp>
        <p:nvSpPr>
          <p:cNvPr id="3" name="Content Placeholder 2"/>
          <p:cNvSpPr>
            <a:spLocks noGrp="1"/>
          </p:cNvSpPr>
          <p:nvPr>
            <p:ph idx="1"/>
          </p:nvPr>
        </p:nvSpPr>
        <p:spPr>
          <a:xfrm>
            <a:off x="609598" y="2160590"/>
            <a:ext cx="7014035" cy="3880773"/>
          </a:xfrm>
        </p:spPr>
        <p:txBody>
          <a:bodyPr>
            <a:normAutofit lnSpcReduction="10000"/>
          </a:bodyPr>
          <a:lstStyle/>
          <a:p>
            <a:r>
              <a:rPr lang="nl-BE" sz="2400" dirty="0" smtClean="0"/>
              <a:t>Cross-covariance: degree of similarity between two signals</a:t>
            </a:r>
          </a:p>
          <a:p>
            <a:r>
              <a:rPr lang="nl-BE" sz="2400" dirty="0" smtClean="0"/>
              <a:t>Calculate for each shift</a:t>
            </a:r>
          </a:p>
          <a:p>
            <a:r>
              <a:rPr lang="nl-BE" sz="2400" dirty="0" smtClean="0"/>
              <a:t>Shift with highest crosscovariance value: latency</a:t>
            </a:r>
          </a:p>
          <a:p>
            <a:r>
              <a:rPr lang="nl-BE" sz="2400" dirty="0" smtClean="0"/>
              <a:t>Very accurate: &lt; 1ms </a:t>
            </a:r>
          </a:p>
          <a:p>
            <a:r>
              <a:rPr lang="nl-BE" sz="2400" dirty="0" smtClean="0"/>
              <a:t>Pitfall: SLOW</a:t>
            </a:r>
          </a:p>
          <a:p>
            <a:pPr lvl="1"/>
            <a:r>
              <a:rPr lang="nl-BE" sz="2200" b="1" u="sng" dirty="0" smtClean="0"/>
              <a:t>First acoustic fingerprinting</a:t>
            </a:r>
          </a:p>
          <a:p>
            <a:pPr lvl="1"/>
            <a:r>
              <a:rPr lang="nl-BE" sz="2200" b="1" u="sng" dirty="0" smtClean="0"/>
              <a:t>Refine result with this technique</a:t>
            </a:r>
          </a:p>
          <a:p>
            <a:pPr lvl="1"/>
            <a:endParaRPr lang="nl-BE" sz="1800" dirty="0" smtClean="0"/>
          </a:p>
          <a:p>
            <a:pPr lvl="1"/>
            <a:endParaRPr lang="nl-BE" sz="2000" dirty="0" smtClean="0"/>
          </a:p>
          <a:p>
            <a:pPr lvl="1"/>
            <a:endParaRPr lang="nl-BE" sz="2000" dirty="0" smtClean="0"/>
          </a:p>
        </p:txBody>
      </p:sp>
      <p:sp>
        <p:nvSpPr>
          <p:cNvPr id="4" name="Slide Number Placeholder 3"/>
          <p:cNvSpPr>
            <a:spLocks noGrp="1"/>
          </p:cNvSpPr>
          <p:nvPr>
            <p:ph type="sldNum" sz="quarter" idx="12"/>
          </p:nvPr>
        </p:nvSpPr>
        <p:spPr/>
        <p:txBody>
          <a:bodyPr/>
          <a:lstStyle/>
          <a:p>
            <a:fld id="{E8DE238E-16BA-439B-8635-94B95965949D}" type="slidenum">
              <a:rPr lang="nl-BE" smtClean="0"/>
              <a:pPr/>
              <a:t>16</a:t>
            </a:fld>
            <a:endParaRPr lang="nl-BE" dirty="0" smtClean="0"/>
          </a:p>
        </p:txBody>
      </p:sp>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132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Real-time: impossible</a:t>
            </a:r>
            <a:endParaRPr lang="nl-BE" dirty="0"/>
          </a:p>
        </p:txBody>
      </p:sp>
      <p:sp>
        <p:nvSpPr>
          <p:cNvPr id="3" name="Content Placeholder 2"/>
          <p:cNvSpPr>
            <a:spLocks noGrp="1"/>
          </p:cNvSpPr>
          <p:nvPr>
            <p:ph idx="1"/>
          </p:nvPr>
        </p:nvSpPr>
        <p:spPr/>
        <p:txBody>
          <a:bodyPr>
            <a:normAutofit/>
          </a:bodyPr>
          <a:lstStyle/>
          <a:p>
            <a:r>
              <a:rPr lang="nl-BE" sz="2400" dirty="0" smtClean="0"/>
              <a:t>Algorithms: need audio to analyze</a:t>
            </a:r>
          </a:p>
          <a:p>
            <a:r>
              <a:rPr lang="nl-BE" sz="2400" dirty="0" smtClean="0"/>
              <a:t>Real-time streams: buffered</a:t>
            </a:r>
            <a:endParaRPr lang="nl-BE" sz="2400" dirty="0"/>
          </a:p>
        </p:txBody>
      </p:sp>
      <p:sp>
        <p:nvSpPr>
          <p:cNvPr id="4" name="Slide Number Placeholder 3"/>
          <p:cNvSpPr>
            <a:spLocks noGrp="1"/>
          </p:cNvSpPr>
          <p:nvPr>
            <p:ph type="sldNum" sz="quarter" idx="12"/>
          </p:nvPr>
        </p:nvSpPr>
        <p:spPr/>
        <p:txBody>
          <a:bodyPr/>
          <a:lstStyle/>
          <a:p>
            <a:fld id="{E8DE238E-16BA-439B-8635-94B95965949D}" type="slidenum">
              <a:rPr lang="nl-BE" smtClean="0"/>
              <a:pPr/>
              <a:t>17</a:t>
            </a:fld>
            <a:endParaRPr lang="nl-BE" dirty="0" smtClean="0"/>
          </a:p>
        </p:txBody>
      </p:sp>
      <p:pic>
        <p:nvPicPr>
          <p:cNvPr id="7" name="Picture 6"/>
          <p:cNvPicPr>
            <a:picLocks noChangeAspect="1"/>
          </p:cNvPicPr>
          <p:nvPr/>
        </p:nvPicPr>
        <p:blipFill>
          <a:blip r:embed="rId3"/>
          <a:stretch>
            <a:fillRect/>
          </a:stretch>
        </p:blipFill>
        <p:spPr>
          <a:xfrm>
            <a:off x="2100426" y="3347049"/>
            <a:ext cx="3366058" cy="3138813"/>
          </a:xfrm>
          <a:prstGeom prst="rect">
            <a:avLst/>
          </a:prstGeom>
        </p:spPr>
      </p:pic>
      <p:pic>
        <p:nvPicPr>
          <p:cNvPr id="8" name="Picture 2" descr="http://www.renew.ugent.be/sites/default/files/LogoUGentW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277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Buffering of streams</a:t>
            </a:r>
            <a:endParaRPr lang="nl-BE" dirty="0"/>
          </a:p>
        </p:txBody>
      </p:sp>
      <p:sp>
        <p:nvSpPr>
          <p:cNvPr id="3" name="Content Placeholder 2"/>
          <p:cNvSpPr>
            <a:spLocks noGrp="1"/>
          </p:cNvSpPr>
          <p:nvPr>
            <p:ph idx="1"/>
          </p:nvPr>
        </p:nvSpPr>
        <p:spPr/>
        <p:txBody>
          <a:bodyPr>
            <a:normAutofit/>
          </a:bodyPr>
          <a:lstStyle/>
          <a:p>
            <a:r>
              <a:rPr lang="nl-BE" sz="2400" dirty="0" smtClean="0"/>
              <a:t>Algorithms: executed on the consecutive buffers of each stream</a:t>
            </a:r>
          </a:p>
          <a:p>
            <a:r>
              <a:rPr lang="nl-BE" sz="2400" dirty="0" smtClean="0"/>
              <a:t>After determining latency:</a:t>
            </a:r>
          </a:p>
          <a:p>
            <a:pPr lvl="1"/>
            <a:r>
              <a:rPr lang="nl-BE" sz="2200" dirty="0" smtClean="0"/>
              <a:t>Adding silence to audiostreams + attached datastreams</a:t>
            </a:r>
          </a:p>
          <a:p>
            <a:pPr lvl="1"/>
            <a:r>
              <a:rPr lang="nl-BE" sz="2200" dirty="0" smtClean="0"/>
              <a:t>Streams: synchronized</a:t>
            </a:r>
          </a:p>
          <a:p>
            <a:pPr lvl="1"/>
            <a:endParaRPr lang="nl-BE" sz="2000" dirty="0"/>
          </a:p>
        </p:txBody>
      </p:sp>
      <p:sp>
        <p:nvSpPr>
          <p:cNvPr id="4" name="Slide Number Placeholder 3"/>
          <p:cNvSpPr>
            <a:spLocks noGrp="1"/>
          </p:cNvSpPr>
          <p:nvPr>
            <p:ph type="sldNum" sz="quarter" idx="12"/>
          </p:nvPr>
        </p:nvSpPr>
        <p:spPr/>
        <p:txBody>
          <a:bodyPr/>
          <a:lstStyle/>
          <a:p>
            <a:fld id="{E8DE238E-16BA-439B-8635-94B95965949D}" type="slidenum">
              <a:rPr lang="nl-BE" smtClean="0"/>
              <a:pPr/>
              <a:t>18</a:t>
            </a:fld>
            <a:endParaRPr lang="nl-BE" dirty="0" smtClean="0"/>
          </a:p>
        </p:txBody>
      </p:sp>
      <p:pic>
        <p:nvPicPr>
          <p:cNvPr id="7"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255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The Max/MSP modules</a:t>
            </a:r>
            <a:endParaRPr lang="nl-BE" dirty="0"/>
          </a:p>
        </p:txBody>
      </p:sp>
      <p:sp>
        <p:nvSpPr>
          <p:cNvPr id="4" name="Slide Number Placeholder 3"/>
          <p:cNvSpPr>
            <a:spLocks noGrp="1"/>
          </p:cNvSpPr>
          <p:nvPr>
            <p:ph type="sldNum" sz="quarter" idx="12"/>
          </p:nvPr>
        </p:nvSpPr>
        <p:spPr/>
        <p:txBody>
          <a:bodyPr/>
          <a:lstStyle/>
          <a:p>
            <a:fld id="{E8DE238E-16BA-439B-8635-94B95965949D}" type="slidenum">
              <a:rPr lang="nl-BE" smtClean="0"/>
              <a:pPr/>
              <a:t>19</a:t>
            </a:fld>
            <a:endParaRPr lang="nl-BE" dirty="0" smtClean="0"/>
          </a:p>
        </p:txBody>
      </p:sp>
      <p:pic>
        <p:nvPicPr>
          <p:cNvPr id="6"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379750" y="1447864"/>
            <a:ext cx="7014034" cy="4668203"/>
          </a:xfrm>
          <a:prstGeom prst="rect">
            <a:avLst/>
          </a:prstGeom>
        </p:spPr>
      </p:pic>
    </p:spTree>
    <p:extLst>
      <p:ext uri="{BB962C8B-B14F-4D97-AF65-F5344CB8AC3E}">
        <p14:creationId xmlns:p14="http://schemas.microsoft.com/office/powerpoint/2010/main" val="1480803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Demonstration: prelude</a:t>
            </a:r>
            <a:endParaRPr lang="nl-BE" dirty="0"/>
          </a:p>
        </p:txBody>
      </p:sp>
      <p:sp>
        <p:nvSpPr>
          <p:cNvPr id="3" name="Content Placeholder 2"/>
          <p:cNvSpPr>
            <a:spLocks noGrp="1"/>
          </p:cNvSpPr>
          <p:nvPr>
            <p:ph idx="1"/>
          </p:nvPr>
        </p:nvSpPr>
        <p:spPr/>
        <p:txBody>
          <a:bodyPr>
            <a:normAutofit/>
          </a:bodyPr>
          <a:lstStyle/>
          <a:p>
            <a:r>
              <a:rPr lang="nl-BE" sz="2400" dirty="0" smtClean="0"/>
              <a:t>2 wave files</a:t>
            </a:r>
          </a:p>
          <a:p>
            <a:r>
              <a:rPr lang="nl-BE" sz="2400" dirty="0" smtClean="0"/>
              <a:t>To each file: added several moments of silence</a:t>
            </a:r>
          </a:p>
          <a:p>
            <a:r>
              <a:rPr lang="nl-BE" sz="2400" dirty="0" smtClean="0"/>
              <a:t>Audio is shifted to the right </a:t>
            </a:r>
          </a:p>
          <a:p>
            <a:r>
              <a:rPr lang="nl-BE" sz="2400" dirty="0" smtClean="0">
                <a:sym typeface="Wingdings" panose="05000000000000000000" pitchFamily="2" charset="2"/>
              </a:rPr>
              <a:t>After each silence: </a:t>
            </a:r>
            <a:r>
              <a:rPr lang="nl-BE" sz="2400" u="sng" dirty="0" smtClean="0">
                <a:sym typeface="Wingdings" panose="05000000000000000000" pitchFamily="2" charset="2"/>
              </a:rPr>
              <a:t>latency changed</a:t>
            </a:r>
          </a:p>
          <a:p>
            <a:r>
              <a:rPr lang="nl-BE" sz="2400" dirty="0" smtClean="0">
                <a:sym typeface="Wingdings" panose="05000000000000000000" pitchFamily="2" charset="2"/>
              </a:rPr>
              <a:t>Duration of waveforms (on next slide): </a:t>
            </a:r>
            <a:br>
              <a:rPr lang="nl-BE" sz="2400" dirty="0" smtClean="0">
                <a:sym typeface="Wingdings" panose="05000000000000000000" pitchFamily="2" charset="2"/>
              </a:rPr>
            </a:br>
            <a:r>
              <a:rPr lang="nl-BE" sz="2400" dirty="0" smtClean="0">
                <a:sym typeface="Wingdings" panose="05000000000000000000" pitchFamily="2" charset="2"/>
              </a:rPr>
              <a:t>	90 seconds</a:t>
            </a:r>
          </a:p>
          <a:p>
            <a:pPr marL="457200" lvl="1" indent="0">
              <a:buNone/>
            </a:pPr>
            <a:endParaRPr lang="nl-BE" sz="2200" dirty="0"/>
          </a:p>
        </p:txBody>
      </p:sp>
      <p:sp>
        <p:nvSpPr>
          <p:cNvPr id="4" name="Slide Number Placeholder 3"/>
          <p:cNvSpPr>
            <a:spLocks noGrp="1"/>
          </p:cNvSpPr>
          <p:nvPr>
            <p:ph type="sldNum" sz="quarter" idx="12"/>
          </p:nvPr>
        </p:nvSpPr>
        <p:spPr/>
        <p:txBody>
          <a:bodyPr/>
          <a:lstStyle/>
          <a:p>
            <a:fld id="{E8DE238E-16BA-439B-8635-94B95965949D}" type="slidenum">
              <a:rPr lang="nl-BE" smtClean="0"/>
              <a:pPr/>
              <a:t>2</a:t>
            </a:fld>
            <a:endParaRPr lang="nl-BE" dirty="0" smtClean="0"/>
          </a:p>
        </p:txBody>
      </p:sp>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58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Conclusion</a:t>
            </a:r>
            <a:endParaRPr lang="nl-BE" dirty="0"/>
          </a:p>
        </p:txBody>
      </p:sp>
      <p:sp>
        <p:nvSpPr>
          <p:cNvPr id="3" name="Content Placeholder 2"/>
          <p:cNvSpPr>
            <a:spLocks noGrp="1"/>
          </p:cNvSpPr>
          <p:nvPr>
            <p:ph idx="1"/>
          </p:nvPr>
        </p:nvSpPr>
        <p:spPr/>
        <p:txBody>
          <a:bodyPr>
            <a:normAutofit/>
          </a:bodyPr>
          <a:lstStyle/>
          <a:p>
            <a:r>
              <a:rPr lang="nl-BE" sz="2400" dirty="0" smtClean="0"/>
              <a:t>IPEM experiments:</a:t>
            </a:r>
          </a:p>
          <a:p>
            <a:pPr lvl="1"/>
            <a:r>
              <a:rPr lang="nl-BE" sz="2400" dirty="0" smtClean="0"/>
              <a:t>Sensors attached to microphones</a:t>
            </a:r>
          </a:p>
          <a:p>
            <a:pPr lvl="1"/>
            <a:r>
              <a:rPr lang="nl-BE" sz="2400" dirty="0" smtClean="0"/>
              <a:t>Audiostreams are almost the same</a:t>
            </a:r>
          </a:p>
          <a:p>
            <a:pPr lvl="1"/>
            <a:r>
              <a:rPr lang="nl-BE" sz="2400" dirty="0" smtClean="0"/>
              <a:t>Max/MSP patch:</a:t>
            </a:r>
          </a:p>
          <a:p>
            <a:pPr lvl="2"/>
            <a:r>
              <a:rPr lang="nl-BE" sz="2400" dirty="0" smtClean="0"/>
              <a:t>Detects latency between audiostreams</a:t>
            </a:r>
          </a:p>
          <a:p>
            <a:pPr lvl="2"/>
            <a:r>
              <a:rPr lang="nl-BE" sz="2400" dirty="0" smtClean="0"/>
              <a:t>Synchronizes datastreams</a:t>
            </a:r>
            <a:endParaRPr lang="nl-BE" sz="2400" dirty="0"/>
          </a:p>
          <a:p>
            <a:pPr lvl="2"/>
            <a:r>
              <a:rPr lang="nl-BE" sz="2400" dirty="0" smtClean="0"/>
              <a:t>...in real time</a:t>
            </a:r>
          </a:p>
        </p:txBody>
      </p:sp>
      <p:sp>
        <p:nvSpPr>
          <p:cNvPr id="4" name="Slide Number Placeholder 3"/>
          <p:cNvSpPr>
            <a:spLocks noGrp="1"/>
          </p:cNvSpPr>
          <p:nvPr>
            <p:ph type="sldNum" sz="quarter" idx="12"/>
          </p:nvPr>
        </p:nvSpPr>
        <p:spPr/>
        <p:txBody>
          <a:bodyPr/>
          <a:lstStyle/>
          <a:p>
            <a:fld id="{E8DE238E-16BA-439B-8635-94B95965949D}" type="slidenum">
              <a:rPr lang="nl-BE" smtClean="0"/>
              <a:pPr/>
              <a:t>20</a:t>
            </a:fld>
            <a:endParaRPr lang="nl-BE" dirty="0" smtClean="0"/>
          </a:p>
        </p:txBody>
      </p:sp>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385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Future improvements</a:t>
            </a:r>
            <a:endParaRPr lang="nl-BE" dirty="0"/>
          </a:p>
        </p:txBody>
      </p:sp>
      <p:sp>
        <p:nvSpPr>
          <p:cNvPr id="3" name="Content Placeholder 2"/>
          <p:cNvSpPr>
            <a:spLocks noGrp="1"/>
          </p:cNvSpPr>
          <p:nvPr>
            <p:ph idx="1"/>
          </p:nvPr>
        </p:nvSpPr>
        <p:spPr/>
        <p:txBody>
          <a:bodyPr>
            <a:normAutofit/>
          </a:bodyPr>
          <a:lstStyle/>
          <a:p>
            <a:r>
              <a:rPr lang="nl-BE" sz="2400" dirty="0" smtClean="0"/>
              <a:t>Synchronization currently only possible with Max/MSP signals</a:t>
            </a:r>
          </a:p>
          <a:p>
            <a:r>
              <a:rPr lang="nl-BE" sz="2400" dirty="0" smtClean="0"/>
              <a:t>Impossible: synchronization of video or MIDI streams:</a:t>
            </a:r>
          </a:p>
          <a:p>
            <a:pPr lvl="1"/>
            <a:r>
              <a:rPr lang="nl-BE" sz="2200" dirty="0" smtClean="0"/>
              <a:t>Should be converted to a Max/MSP signal.</a:t>
            </a:r>
            <a:endParaRPr lang="nl-BE" sz="2200" dirty="0"/>
          </a:p>
        </p:txBody>
      </p:sp>
      <p:sp>
        <p:nvSpPr>
          <p:cNvPr id="4" name="Slide Number Placeholder 3"/>
          <p:cNvSpPr>
            <a:spLocks noGrp="1"/>
          </p:cNvSpPr>
          <p:nvPr>
            <p:ph type="sldNum" sz="quarter" idx="12"/>
          </p:nvPr>
        </p:nvSpPr>
        <p:spPr/>
        <p:txBody>
          <a:bodyPr/>
          <a:lstStyle/>
          <a:p>
            <a:fld id="{E8DE238E-16BA-439B-8635-94B95965949D}" type="slidenum">
              <a:rPr lang="nl-BE" smtClean="0"/>
              <a:pPr/>
              <a:t>21</a:t>
            </a:fld>
            <a:endParaRPr lang="nl-BE" dirty="0" smtClean="0"/>
          </a:p>
        </p:txBody>
      </p:sp>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689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DE238E-16BA-439B-8635-94B95965949D}" type="slidenum">
              <a:rPr lang="nl-BE" smtClean="0"/>
              <a:pPr/>
              <a:t>22</a:t>
            </a:fld>
            <a:endParaRPr lang="nl-BE" dirty="0" smtClean="0"/>
          </a:p>
        </p:txBody>
      </p:sp>
      <p:sp>
        <p:nvSpPr>
          <p:cNvPr id="5" name="Title 4"/>
          <p:cNvSpPr>
            <a:spLocks noGrp="1"/>
          </p:cNvSpPr>
          <p:nvPr>
            <p:ph type="title"/>
          </p:nvPr>
        </p:nvSpPr>
        <p:spPr>
          <a:xfrm>
            <a:off x="2098374" y="1138686"/>
            <a:ext cx="3651850" cy="994913"/>
          </a:xfrm>
        </p:spPr>
        <p:txBody>
          <a:bodyPr>
            <a:normAutofit/>
          </a:bodyPr>
          <a:lstStyle/>
          <a:p>
            <a:r>
              <a:rPr lang="nl-BE" sz="5400" dirty="0" smtClean="0"/>
              <a:t>Questions?</a:t>
            </a:r>
            <a:endParaRPr lang="nl-BE" sz="54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3849" y="2133599"/>
            <a:ext cx="4660900" cy="3990447"/>
          </a:xfrm>
          <a:prstGeom prst="rect">
            <a:avLst/>
          </a:prstGeom>
        </p:spPr>
      </p:pic>
      <p:pic>
        <p:nvPicPr>
          <p:cNvPr id="8" name="Picture 2" descr="http://www.renew.ugent.be/sites/default/files/LogoUGentW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292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References</a:t>
            </a:r>
            <a:endParaRPr lang="nl-BE" dirty="0"/>
          </a:p>
        </p:txBody>
      </p:sp>
      <p:sp>
        <p:nvSpPr>
          <p:cNvPr id="3" name="Content Placeholder 2"/>
          <p:cNvSpPr>
            <a:spLocks noGrp="1"/>
          </p:cNvSpPr>
          <p:nvPr>
            <p:ph idx="1"/>
          </p:nvPr>
        </p:nvSpPr>
        <p:spPr/>
        <p:txBody>
          <a:bodyPr>
            <a:normAutofit lnSpcReduction="10000"/>
          </a:bodyPr>
          <a:lstStyle/>
          <a:p>
            <a:r>
              <a:rPr lang="en-US" dirty="0" smtClean="0"/>
              <a:t>[1] Avery </a:t>
            </a:r>
            <a:r>
              <a:rPr lang="en-US" dirty="0"/>
              <a:t>L. Wang. An Industrial-Strength Audio Search Algorithm. </a:t>
            </a:r>
            <a:r>
              <a:rPr lang="en-US" dirty="0" smtClean="0"/>
              <a:t/>
            </a:r>
            <a:br>
              <a:rPr lang="en-US" dirty="0" smtClean="0"/>
            </a:br>
            <a:r>
              <a:rPr lang="en-US" i="1" dirty="0" smtClean="0">
                <a:solidFill>
                  <a:schemeClr val="tx1">
                    <a:lumMod val="50000"/>
                    <a:lumOff val="50000"/>
                  </a:schemeClr>
                </a:solidFill>
              </a:rPr>
              <a:t>In </a:t>
            </a:r>
            <a:r>
              <a:rPr lang="en-US" i="1" dirty="0">
                <a:solidFill>
                  <a:schemeClr val="tx1">
                    <a:lumMod val="50000"/>
                    <a:lumOff val="50000"/>
                  </a:schemeClr>
                </a:solidFill>
              </a:rPr>
              <a:t>Proceedings of the 4th International Symposium on Music Information Retrieval (ISMIR 2003), pages 7–13, 2003</a:t>
            </a:r>
            <a:r>
              <a:rPr lang="en-US" i="1" dirty="0" smtClean="0">
                <a:solidFill>
                  <a:schemeClr val="tx1">
                    <a:lumMod val="50000"/>
                    <a:lumOff val="50000"/>
                  </a:schemeClr>
                </a:solidFill>
              </a:rPr>
              <a:t>.</a:t>
            </a:r>
          </a:p>
          <a:p>
            <a:r>
              <a:rPr lang="nl-BE" dirty="0" smtClean="0"/>
              <a:t>[</a:t>
            </a:r>
            <a:r>
              <a:rPr lang="nl-BE" dirty="0"/>
              <a:t>2] Joren Six and Marc Leman. Synchronizing Multimodal Recordings Using </a:t>
            </a:r>
            <a:r>
              <a:rPr lang="nl-BE" dirty="0" smtClean="0"/>
              <a:t>Audio-To-Audio </a:t>
            </a:r>
            <a:r>
              <a:rPr lang="nl-BE" dirty="0"/>
              <a:t>Alignment. </a:t>
            </a:r>
            <a:r>
              <a:rPr lang="nl-BE" dirty="0" smtClean="0"/>
              <a:t/>
            </a:r>
            <a:br>
              <a:rPr lang="nl-BE" dirty="0" smtClean="0"/>
            </a:br>
            <a:r>
              <a:rPr lang="nl-BE" i="1" dirty="0" smtClean="0">
                <a:solidFill>
                  <a:schemeClr val="tx1">
                    <a:lumMod val="50000"/>
                    <a:lumOff val="50000"/>
                  </a:schemeClr>
                </a:solidFill>
              </a:rPr>
              <a:t>Journal </a:t>
            </a:r>
            <a:r>
              <a:rPr lang="nl-BE" i="1" dirty="0">
                <a:solidFill>
                  <a:schemeClr val="tx1">
                    <a:lumMod val="50000"/>
                    <a:lumOff val="50000"/>
                  </a:schemeClr>
                </a:solidFill>
              </a:rPr>
              <a:t>of Multimodal User </a:t>
            </a:r>
            <a:r>
              <a:rPr lang="nl-BE" i="1" dirty="0" smtClean="0">
                <a:solidFill>
                  <a:schemeClr val="tx1">
                    <a:lumMod val="50000"/>
                    <a:lumOff val="50000"/>
                  </a:schemeClr>
                </a:solidFill>
              </a:rPr>
              <a:t>Interfaces</a:t>
            </a:r>
          </a:p>
          <a:p>
            <a:r>
              <a:rPr lang="en-US" dirty="0" smtClean="0"/>
              <a:t>[3] </a:t>
            </a:r>
            <a:r>
              <a:rPr lang="en-US" dirty="0" err="1" smtClean="0"/>
              <a:t>Joren</a:t>
            </a:r>
            <a:r>
              <a:rPr lang="en-US" dirty="0" smtClean="0"/>
              <a:t> </a:t>
            </a:r>
            <a:r>
              <a:rPr lang="en-US" dirty="0"/>
              <a:t>Six and Marc Leman. </a:t>
            </a:r>
            <a:r>
              <a:rPr lang="en-US" dirty="0" err="1"/>
              <a:t>Panako</a:t>
            </a:r>
            <a:r>
              <a:rPr lang="en-US" dirty="0"/>
              <a:t> - A Scalable Acoustic Fingerprinting System Handling Time-Scale and Pitch Modification. </a:t>
            </a:r>
            <a:r>
              <a:rPr lang="en-US" dirty="0" smtClean="0"/>
              <a:t/>
            </a:r>
            <a:br>
              <a:rPr lang="en-US" dirty="0" smtClean="0"/>
            </a:br>
            <a:r>
              <a:rPr lang="en-US" i="1" dirty="0" smtClean="0">
                <a:solidFill>
                  <a:schemeClr val="tx1">
                    <a:lumMod val="50000"/>
                    <a:lumOff val="50000"/>
                  </a:schemeClr>
                </a:solidFill>
              </a:rPr>
              <a:t>In </a:t>
            </a:r>
            <a:r>
              <a:rPr lang="en-US" i="1" dirty="0">
                <a:solidFill>
                  <a:schemeClr val="tx1">
                    <a:lumMod val="50000"/>
                    <a:lumOff val="50000"/>
                  </a:schemeClr>
                </a:solidFill>
              </a:rPr>
              <a:t>Proceedings of the 15th ISMIR Conference (ISMIR 2014), 2014.</a:t>
            </a:r>
            <a:endParaRPr lang="nl-BE" i="1" dirty="0">
              <a:solidFill>
                <a:schemeClr val="tx1">
                  <a:lumMod val="50000"/>
                  <a:lumOff val="50000"/>
                </a:schemeClr>
              </a:solidFill>
            </a:endParaRPr>
          </a:p>
        </p:txBody>
      </p:sp>
      <p:sp>
        <p:nvSpPr>
          <p:cNvPr id="4" name="Slide Number Placeholder 3"/>
          <p:cNvSpPr>
            <a:spLocks noGrp="1"/>
          </p:cNvSpPr>
          <p:nvPr>
            <p:ph type="sldNum" sz="quarter" idx="12"/>
          </p:nvPr>
        </p:nvSpPr>
        <p:spPr/>
        <p:txBody>
          <a:bodyPr/>
          <a:lstStyle/>
          <a:p>
            <a:fld id="{E8DE238E-16BA-439B-8635-94B95965949D}" type="slidenum">
              <a:rPr lang="nl-BE" smtClean="0"/>
              <a:pPr/>
              <a:t>23</a:t>
            </a:fld>
            <a:endParaRPr lang="nl-BE" dirty="0" smtClean="0"/>
          </a:p>
        </p:txBody>
      </p:sp>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903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633033" cy="1320800"/>
          </a:xfrm>
        </p:spPr>
        <p:txBody>
          <a:bodyPr/>
          <a:lstStyle/>
          <a:p>
            <a:r>
              <a:rPr lang="nl-BE" dirty="0" smtClean="0"/>
              <a:t>Demonstration: silences</a:t>
            </a:r>
            <a:endParaRPr lang="nl-BE" dirty="0"/>
          </a:p>
        </p:txBody>
      </p:sp>
      <p:sp>
        <p:nvSpPr>
          <p:cNvPr id="4" name="Slide Number Placeholder 3"/>
          <p:cNvSpPr>
            <a:spLocks noGrp="1"/>
          </p:cNvSpPr>
          <p:nvPr>
            <p:ph type="sldNum" sz="quarter" idx="12"/>
          </p:nvPr>
        </p:nvSpPr>
        <p:spPr/>
        <p:txBody>
          <a:bodyPr/>
          <a:lstStyle/>
          <a:p>
            <a:fld id="{E8DE238E-16BA-439B-8635-94B95965949D}" type="slidenum">
              <a:rPr lang="nl-BE" smtClean="0"/>
              <a:pPr/>
              <a:t>3</a:t>
            </a:fld>
            <a:endParaRPr lang="nl-BE" dirty="0" smtClean="0"/>
          </a:p>
        </p:txBody>
      </p:sp>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p:nvPr/>
        </p:nvCxnSpPr>
        <p:spPr>
          <a:xfrm flipH="1" flipV="1">
            <a:off x="1438276" y="2828668"/>
            <a:ext cx="66674" cy="8425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921947" y="3671238"/>
            <a:ext cx="87234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sz="1600" dirty="0" smtClean="0"/>
              <a:t>1,732s</a:t>
            </a:r>
            <a:endParaRPr lang="nl-BE" sz="1600" dirty="0"/>
          </a:p>
        </p:txBody>
      </p:sp>
      <p:sp>
        <p:nvSpPr>
          <p:cNvPr id="38" name="TextBox 37"/>
          <p:cNvSpPr txBox="1"/>
          <p:nvPr/>
        </p:nvSpPr>
        <p:spPr>
          <a:xfrm>
            <a:off x="2491597" y="3671238"/>
            <a:ext cx="891755"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sz="1600" dirty="0" smtClean="0"/>
              <a:t>0.544s</a:t>
            </a:r>
            <a:endParaRPr lang="nl-BE" sz="1600" dirty="0"/>
          </a:p>
        </p:txBody>
      </p:sp>
      <p:cxnSp>
        <p:nvCxnSpPr>
          <p:cNvPr id="42" name="Straight Arrow Connector 41"/>
          <p:cNvCxnSpPr/>
          <p:nvPr/>
        </p:nvCxnSpPr>
        <p:spPr>
          <a:xfrm flipH="1" flipV="1">
            <a:off x="5686425" y="2858295"/>
            <a:ext cx="114300" cy="8458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TextBox 42"/>
          <p:cNvSpPr txBox="1"/>
          <p:nvPr/>
        </p:nvSpPr>
        <p:spPr>
          <a:xfrm>
            <a:off x="5362574" y="3704152"/>
            <a:ext cx="77696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sz="1600" dirty="0" smtClean="0"/>
              <a:t>0.300s</a:t>
            </a:r>
            <a:endParaRPr lang="nl-BE" sz="1600" dirty="0"/>
          </a:p>
        </p:txBody>
      </p:sp>
      <p:sp>
        <p:nvSpPr>
          <p:cNvPr id="46" name="TextBox 45"/>
          <p:cNvSpPr txBox="1"/>
          <p:nvPr/>
        </p:nvSpPr>
        <p:spPr>
          <a:xfrm>
            <a:off x="2491597" y="6478612"/>
            <a:ext cx="895805"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sz="1600" dirty="0" smtClean="0"/>
              <a:t>0.5s</a:t>
            </a:r>
            <a:endParaRPr lang="nl-BE" sz="1600" dirty="0"/>
          </a:p>
        </p:txBody>
      </p:sp>
      <p:sp>
        <p:nvSpPr>
          <p:cNvPr id="68" name="Rectangle 67"/>
          <p:cNvSpPr/>
          <p:nvPr/>
        </p:nvSpPr>
        <p:spPr>
          <a:xfrm>
            <a:off x="314325" y="2858295"/>
            <a:ext cx="7664453" cy="1286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6" name="Content Placeholder 65"/>
          <p:cNvPicPr>
            <a:picLocks noGrp="1" noChangeAspect="1"/>
          </p:cNvPicPr>
          <p:nvPr>
            <p:ph idx="1"/>
          </p:nvPr>
        </p:nvPicPr>
        <p:blipFill rotWithShape="1">
          <a:blip r:embed="rId4">
            <a:biLevel thresh="50000"/>
            <a:extLst>
              <a:ext uri="{28A0092B-C50C-407E-A947-70E740481C1C}">
                <a14:useLocalDpi xmlns:a14="http://schemas.microsoft.com/office/drawing/2010/main" val="0"/>
              </a:ext>
            </a:extLst>
          </a:blip>
          <a:srcRect t="27729" b="32113"/>
          <a:stretch/>
        </p:blipFill>
        <p:spPr>
          <a:xfrm>
            <a:off x="314325" y="2790148"/>
            <a:ext cx="7664453" cy="1335314"/>
          </a:xfrm>
        </p:spPr>
      </p:pic>
      <p:sp>
        <p:nvSpPr>
          <p:cNvPr id="70" name="Rectangle 69"/>
          <p:cNvSpPr/>
          <p:nvPr/>
        </p:nvSpPr>
        <p:spPr>
          <a:xfrm>
            <a:off x="314325" y="4290573"/>
            <a:ext cx="7689195" cy="1286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7" name="Picture 66"/>
          <p:cNvPicPr>
            <a:picLocks noChangeAspect="1"/>
          </p:cNvPicPr>
          <p:nvPr/>
        </p:nvPicPr>
        <p:blipFill rotWithShape="1">
          <a:blip r:embed="rId5">
            <a:biLevel thresh="75000"/>
            <a:extLst>
              <a:ext uri="{28A0092B-C50C-407E-A947-70E740481C1C}">
                <a14:useLocalDpi xmlns:a14="http://schemas.microsoft.com/office/drawing/2010/main" val="0"/>
              </a:ext>
            </a:extLst>
          </a:blip>
          <a:srcRect t="35629" b="40148"/>
          <a:stretch/>
        </p:blipFill>
        <p:spPr>
          <a:xfrm>
            <a:off x="328839" y="4218002"/>
            <a:ext cx="7624990" cy="1286753"/>
          </a:xfrm>
          <a:prstGeom prst="rect">
            <a:avLst/>
          </a:prstGeom>
        </p:spPr>
      </p:pic>
      <p:cxnSp>
        <p:nvCxnSpPr>
          <p:cNvPr id="45" name="Straight Arrow Connector 44"/>
          <p:cNvCxnSpPr/>
          <p:nvPr/>
        </p:nvCxnSpPr>
        <p:spPr>
          <a:xfrm flipH="1" flipV="1">
            <a:off x="2260162" y="5339182"/>
            <a:ext cx="352650" cy="11466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flipV="1">
            <a:off x="4038599" y="5086020"/>
            <a:ext cx="120322" cy="1182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2" name="TextBox 71"/>
          <p:cNvSpPr txBox="1"/>
          <p:nvPr/>
        </p:nvSpPr>
        <p:spPr>
          <a:xfrm>
            <a:off x="3868186" y="6268297"/>
            <a:ext cx="895805"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sz="1600" dirty="0" smtClean="0"/>
              <a:t>3.0s</a:t>
            </a:r>
            <a:endParaRPr lang="nl-BE" sz="1600" dirty="0"/>
          </a:p>
        </p:txBody>
      </p:sp>
      <p:cxnSp>
        <p:nvCxnSpPr>
          <p:cNvPr id="73" name="Straight Arrow Connector 72"/>
          <p:cNvCxnSpPr/>
          <p:nvPr/>
        </p:nvCxnSpPr>
        <p:spPr>
          <a:xfrm flipH="1">
            <a:off x="478971" y="2278226"/>
            <a:ext cx="304800" cy="10617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TextBox 76"/>
          <p:cNvSpPr txBox="1"/>
          <p:nvPr/>
        </p:nvSpPr>
        <p:spPr>
          <a:xfrm>
            <a:off x="631371" y="1929226"/>
            <a:ext cx="895805"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sz="1600" dirty="0" smtClean="0"/>
              <a:t>1,870s</a:t>
            </a:r>
            <a:endParaRPr lang="nl-BE" sz="1600" dirty="0"/>
          </a:p>
        </p:txBody>
      </p:sp>
      <p:cxnSp>
        <p:nvCxnSpPr>
          <p:cNvPr id="79" name="Straight Arrow Connector 78"/>
          <p:cNvCxnSpPr/>
          <p:nvPr/>
        </p:nvCxnSpPr>
        <p:spPr>
          <a:xfrm>
            <a:off x="3383352" y="2312628"/>
            <a:ext cx="148884" cy="8250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TextBox 80"/>
          <p:cNvSpPr txBox="1"/>
          <p:nvPr/>
        </p:nvSpPr>
        <p:spPr>
          <a:xfrm>
            <a:off x="2924321" y="1960297"/>
            <a:ext cx="895805"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sz="1600" dirty="0" smtClean="0"/>
              <a:t>0.8s</a:t>
            </a:r>
            <a:endParaRPr lang="nl-BE" sz="1600" dirty="0"/>
          </a:p>
        </p:txBody>
      </p:sp>
      <p:cxnSp>
        <p:nvCxnSpPr>
          <p:cNvPr id="82" name="Straight Arrow Connector 81"/>
          <p:cNvCxnSpPr/>
          <p:nvPr/>
        </p:nvCxnSpPr>
        <p:spPr>
          <a:xfrm flipH="1">
            <a:off x="5471521" y="2298851"/>
            <a:ext cx="190162" cy="10410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4" name="TextBox 83"/>
          <p:cNvSpPr txBox="1"/>
          <p:nvPr/>
        </p:nvSpPr>
        <p:spPr>
          <a:xfrm>
            <a:off x="5183854" y="1962423"/>
            <a:ext cx="895805"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sz="1600" dirty="0" smtClean="0"/>
              <a:t>1.3s</a:t>
            </a:r>
            <a:endParaRPr lang="nl-BE" sz="1600" dirty="0"/>
          </a:p>
        </p:txBody>
      </p:sp>
    </p:spTree>
    <p:extLst>
      <p:ext uri="{BB962C8B-B14F-4D97-AF65-F5344CB8AC3E}">
        <p14:creationId xmlns:p14="http://schemas.microsoft.com/office/powerpoint/2010/main" val="586063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Demonstration</a:t>
            </a:r>
            <a:endParaRPr lang="nl-BE" dirty="0"/>
          </a:p>
        </p:txBody>
      </p:sp>
      <p:sp>
        <p:nvSpPr>
          <p:cNvPr id="3" name="Content Placeholder 2"/>
          <p:cNvSpPr>
            <a:spLocks noGrp="1"/>
          </p:cNvSpPr>
          <p:nvPr>
            <p:ph idx="1"/>
          </p:nvPr>
        </p:nvSpPr>
        <p:spPr/>
        <p:txBody>
          <a:bodyPr/>
          <a:lstStyle/>
          <a:p>
            <a:r>
              <a:rPr lang="nl-BE" sz="2400" dirty="0" smtClean="0"/>
              <a:t>Max/MSP module:</a:t>
            </a:r>
          </a:p>
          <a:p>
            <a:pPr lvl="1"/>
            <a:r>
              <a:rPr lang="nl-BE" sz="2000" dirty="0" smtClean="0"/>
              <a:t>Input: signals from wavefiles</a:t>
            </a:r>
            <a:endParaRPr lang="nl-BE" dirty="0" smtClean="0"/>
          </a:p>
          <a:p>
            <a:pPr lvl="1"/>
            <a:r>
              <a:rPr lang="nl-BE" sz="2000" dirty="0" smtClean="0"/>
              <a:t>Output: synchronized signals</a:t>
            </a:r>
          </a:p>
          <a:p>
            <a:r>
              <a:rPr lang="nl-BE" sz="2400" dirty="0" smtClean="0"/>
              <a:t>Synchronization:</a:t>
            </a:r>
          </a:p>
          <a:p>
            <a:pPr lvl="1"/>
            <a:r>
              <a:rPr lang="nl-BE" sz="2000" u="sng" dirty="0" smtClean="0"/>
              <a:t>No extra timing information</a:t>
            </a:r>
          </a:p>
          <a:p>
            <a:pPr lvl="1"/>
            <a:r>
              <a:rPr lang="nl-BE" sz="2000" dirty="0" smtClean="0"/>
              <a:t>Only by using audio features</a:t>
            </a:r>
          </a:p>
          <a:p>
            <a:r>
              <a:rPr lang="nl-BE" sz="2400" dirty="0" smtClean="0"/>
              <a:t>First audiosignal: left speaker</a:t>
            </a:r>
          </a:p>
          <a:p>
            <a:r>
              <a:rPr lang="nl-BE" sz="2400" dirty="0" smtClean="0"/>
              <a:t>Second audiosignal: right speaker</a:t>
            </a:r>
          </a:p>
        </p:txBody>
      </p:sp>
      <p:sp>
        <p:nvSpPr>
          <p:cNvPr id="4" name="Slide Number Placeholder 3"/>
          <p:cNvSpPr>
            <a:spLocks noGrp="1"/>
          </p:cNvSpPr>
          <p:nvPr>
            <p:ph type="sldNum" sz="quarter" idx="12"/>
          </p:nvPr>
        </p:nvSpPr>
        <p:spPr/>
        <p:txBody>
          <a:bodyPr/>
          <a:lstStyle/>
          <a:p>
            <a:fld id="{E8DE238E-16BA-439B-8635-94B95965949D}" type="slidenum">
              <a:rPr lang="nl-BE" smtClean="0"/>
              <a:pPr/>
              <a:t>4</a:t>
            </a:fld>
            <a:endParaRPr lang="nl-BE" dirty="0" smtClean="0"/>
          </a:p>
        </p:txBody>
      </p:sp>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041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Note</a:t>
            </a:r>
            <a:endParaRPr lang="nl-BE" dirty="0"/>
          </a:p>
        </p:txBody>
      </p:sp>
      <p:sp>
        <p:nvSpPr>
          <p:cNvPr id="3" name="Content Placeholder 2"/>
          <p:cNvSpPr>
            <a:spLocks noGrp="1"/>
          </p:cNvSpPr>
          <p:nvPr>
            <p:ph idx="1"/>
          </p:nvPr>
        </p:nvSpPr>
        <p:spPr/>
        <p:txBody>
          <a:bodyPr/>
          <a:lstStyle/>
          <a:p>
            <a:r>
              <a:rPr lang="nl-BE" sz="2400" dirty="0" smtClean="0"/>
              <a:t>Any latency change can be detected</a:t>
            </a:r>
          </a:p>
          <a:p>
            <a:pPr lvl="1"/>
            <a:r>
              <a:rPr lang="nl-BE" sz="2000" dirty="0" smtClean="0"/>
              <a:t>(The algorithms do not just look for silence)</a:t>
            </a:r>
          </a:p>
          <a:p>
            <a:r>
              <a:rPr lang="nl-BE" sz="2400" dirty="0" smtClean="0"/>
              <a:t>The audiostreams do not have to be exactly the same</a:t>
            </a:r>
          </a:p>
          <a:p>
            <a:pPr lvl="1"/>
            <a:r>
              <a:rPr lang="nl-BE" sz="2000" dirty="0" smtClean="0"/>
              <a:t>(This system also works with different recorded audiostreams)</a:t>
            </a:r>
          </a:p>
        </p:txBody>
      </p:sp>
      <p:sp>
        <p:nvSpPr>
          <p:cNvPr id="4" name="Slide Number Placeholder 3"/>
          <p:cNvSpPr>
            <a:spLocks noGrp="1"/>
          </p:cNvSpPr>
          <p:nvPr>
            <p:ph type="sldNum" sz="quarter" idx="12"/>
          </p:nvPr>
        </p:nvSpPr>
        <p:spPr/>
        <p:txBody>
          <a:bodyPr/>
          <a:lstStyle/>
          <a:p>
            <a:fld id="{E8DE238E-16BA-439B-8635-94B95965949D}" type="slidenum">
              <a:rPr lang="nl-BE" smtClean="0"/>
              <a:pPr/>
              <a:t>5</a:t>
            </a:fld>
            <a:endParaRPr lang="nl-BE" dirty="0" smtClean="0"/>
          </a:p>
        </p:txBody>
      </p:sp>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412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Why is it useful?</a:t>
            </a:r>
            <a:endParaRPr lang="nl-BE" dirty="0"/>
          </a:p>
        </p:txBody>
      </p:sp>
      <p:sp>
        <p:nvSpPr>
          <p:cNvPr id="3" name="Content Placeholder 2"/>
          <p:cNvSpPr>
            <a:spLocks noGrp="1"/>
          </p:cNvSpPr>
          <p:nvPr>
            <p:ph idx="1"/>
          </p:nvPr>
        </p:nvSpPr>
        <p:spPr/>
        <p:txBody>
          <a:bodyPr>
            <a:normAutofit/>
          </a:bodyPr>
          <a:lstStyle/>
          <a:p>
            <a:r>
              <a:rPr lang="nl-BE" sz="2400" dirty="0" smtClean="0"/>
              <a:t>IPEM experiments</a:t>
            </a:r>
          </a:p>
          <a:p>
            <a:pPr lvl="1"/>
            <a:r>
              <a:rPr lang="nl-BE" sz="2200" dirty="0" smtClean="0"/>
              <a:t>Audio</a:t>
            </a:r>
          </a:p>
          <a:p>
            <a:pPr lvl="1"/>
            <a:r>
              <a:rPr lang="nl-BE" sz="2200" dirty="0" smtClean="0"/>
              <a:t>Video</a:t>
            </a:r>
          </a:p>
          <a:p>
            <a:pPr lvl="1"/>
            <a:r>
              <a:rPr lang="nl-BE" sz="2200" dirty="0" smtClean="0"/>
              <a:t>Sensors</a:t>
            </a:r>
          </a:p>
          <a:p>
            <a:pPr lvl="1"/>
            <a:r>
              <a:rPr lang="nl-BE" sz="2200" dirty="0" smtClean="0"/>
              <a:t>...</a:t>
            </a:r>
          </a:p>
          <a:p>
            <a:r>
              <a:rPr lang="nl-BE" sz="2400" dirty="0" smtClean="0"/>
              <a:t>Problem: latency</a:t>
            </a:r>
            <a:endParaRPr lang="nl-BE" sz="2400" dirty="0"/>
          </a:p>
          <a:p>
            <a:pPr lvl="1"/>
            <a:r>
              <a:rPr lang="nl-BE" sz="2200" dirty="0" smtClean="0"/>
              <a:t>Synchronisation: necessary</a:t>
            </a:r>
            <a:endParaRPr lang="nl-BE" sz="2200" dirty="0"/>
          </a:p>
        </p:txBody>
      </p:sp>
      <p:sp>
        <p:nvSpPr>
          <p:cNvPr id="4" name="Slide Number Placeholder 3"/>
          <p:cNvSpPr>
            <a:spLocks noGrp="1"/>
          </p:cNvSpPr>
          <p:nvPr>
            <p:ph type="sldNum" sz="quarter" idx="12"/>
          </p:nvPr>
        </p:nvSpPr>
        <p:spPr/>
        <p:txBody>
          <a:bodyPr/>
          <a:lstStyle/>
          <a:p>
            <a:fld id="{E8DE238E-16BA-439B-8635-94B95965949D}" type="slidenum">
              <a:rPr lang="nl-BE" smtClean="0"/>
              <a:pPr/>
              <a:t>6</a:t>
            </a:fld>
            <a:endParaRPr lang="nl-BE" dirty="0" smtClean="0"/>
          </a:p>
        </p:txBody>
      </p:sp>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714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The solution</a:t>
            </a:r>
            <a:endParaRPr lang="nl-BE" dirty="0"/>
          </a:p>
        </p:txBody>
      </p:sp>
      <p:sp>
        <p:nvSpPr>
          <p:cNvPr id="3" name="Content Placeholder 2"/>
          <p:cNvSpPr>
            <a:spLocks noGrp="1"/>
          </p:cNvSpPr>
          <p:nvPr>
            <p:ph idx="1"/>
          </p:nvPr>
        </p:nvSpPr>
        <p:spPr/>
        <p:txBody>
          <a:bodyPr>
            <a:normAutofit/>
          </a:bodyPr>
          <a:lstStyle/>
          <a:p>
            <a:r>
              <a:rPr lang="nl-BE" sz="2400" dirty="0" smtClean="0"/>
              <a:t>Attach a </a:t>
            </a:r>
            <a:r>
              <a:rPr lang="nl-BE" sz="2400" dirty="0"/>
              <a:t>microphone </a:t>
            </a:r>
            <a:r>
              <a:rPr lang="nl-BE" sz="2400" dirty="0" smtClean="0"/>
              <a:t>to each sensor</a:t>
            </a:r>
          </a:p>
          <a:p>
            <a:r>
              <a:rPr lang="nl-BE" sz="2400" dirty="0" smtClean="0"/>
              <a:t>Microphone: records </a:t>
            </a:r>
            <a:r>
              <a:rPr lang="nl-BE" sz="2400" u="sng" dirty="0" smtClean="0"/>
              <a:t>environment sound</a:t>
            </a:r>
          </a:p>
          <a:p>
            <a:r>
              <a:rPr lang="nl-BE" sz="2400" dirty="0" smtClean="0"/>
              <a:t>Latency recorded sound = latency sensordata</a:t>
            </a:r>
          </a:p>
          <a:p>
            <a:r>
              <a:rPr lang="nl-BE" sz="2400" dirty="0" smtClean="0"/>
              <a:t>Much easier to detect:</a:t>
            </a:r>
          </a:p>
          <a:p>
            <a:pPr lvl="1"/>
            <a:r>
              <a:rPr lang="nl-BE" sz="2400" dirty="0" smtClean="0"/>
              <a:t>Recorded environment sound: </a:t>
            </a:r>
            <a:r>
              <a:rPr lang="nl-BE" sz="2400" u="sng" dirty="0" smtClean="0"/>
              <a:t>almost the same</a:t>
            </a:r>
            <a:r>
              <a:rPr lang="nl-BE" sz="2400" dirty="0" smtClean="0"/>
              <a:t> for each recording</a:t>
            </a:r>
            <a:endParaRPr lang="nl-BE" sz="2400" dirty="0"/>
          </a:p>
          <a:p>
            <a:pPr lvl="1"/>
            <a:endParaRPr lang="nl-BE" sz="2400" dirty="0" smtClean="0"/>
          </a:p>
        </p:txBody>
      </p:sp>
      <p:sp>
        <p:nvSpPr>
          <p:cNvPr id="4" name="Slide Number Placeholder 3"/>
          <p:cNvSpPr>
            <a:spLocks noGrp="1"/>
          </p:cNvSpPr>
          <p:nvPr>
            <p:ph type="sldNum" sz="quarter" idx="12"/>
          </p:nvPr>
        </p:nvSpPr>
        <p:spPr/>
        <p:txBody>
          <a:bodyPr/>
          <a:lstStyle/>
          <a:p>
            <a:fld id="{E8DE238E-16BA-439B-8635-94B95965949D}" type="slidenum">
              <a:rPr lang="nl-BE" smtClean="0"/>
              <a:pPr/>
              <a:t>7</a:t>
            </a:fld>
            <a:endParaRPr lang="nl-BE" dirty="0" smtClean="0"/>
          </a:p>
        </p:txBody>
      </p:sp>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911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809118" cy="1320800"/>
          </a:xfrm>
        </p:spPr>
        <p:txBody>
          <a:bodyPr/>
          <a:lstStyle/>
          <a:p>
            <a:r>
              <a:rPr lang="nl-BE" dirty="0" smtClean="0"/>
              <a:t>Attaching sensor to microphone</a:t>
            </a:r>
            <a:endParaRPr lang="nl-BE" dirty="0"/>
          </a:p>
        </p:txBody>
      </p:sp>
      <p:sp>
        <p:nvSpPr>
          <p:cNvPr id="4" name="Slide Number Placeholder 3"/>
          <p:cNvSpPr>
            <a:spLocks noGrp="1"/>
          </p:cNvSpPr>
          <p:nvPr>
            <p:ph type="sldNum" sz="quarter" idx="12"/>
          </p:nvPr>
        </p:nvSpPr>
        <p:spPr/>
        <p:txBody>
          <a:bodyPr/>
          <a:lstStyle/>
          <a:p>
            <a:fld id="{E8DE238E-16BA-439B-8635-94B95965949D}" type="slidenum">
              <a:rPr lang="nl-BE" smtClean="0"/>
              <a:pPr/>
              <a:t>8</a:t>
            </a:fld>
            <a:endParaRPr lang="nl-BE" dirty="0" smtClean="0"/>
          </a:p>
        </p:txBody>
      </p:sp>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85963" y="2234630"/>
            <a:ext cx="5175249" cy="3881437"/>
          </a:xfrm>
        </p:spPr>
      </p:pic>
      <p:sp>
        <p:nvSpPr>
          <p:cNvPr id="9" name="TextBox 8"/>
          <p:cNvSpPr txBox="1"/>
          <p:nvPr/>
        </p:nvSpPr>
        <p:spPr>
          <a:xfrm>
            <a:off x="5642010" y="1671949"/>
            <a:ext cx="1448567"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b="1" dirty="0" smtClean="0"/>
              <a:t>Microphone</a:t>
            </a:r>
            <a:endParaRPr lang="nl-BE" b="1" dirty="0"/>
          </a:p>
        </p:txBody>
      </p:sp>
      <p:cxnSp>
        <p:nvCxnSpPr>
          <p:cNvPr id="12" name="Straight Arrow Connector 11"/>
          <p:cNvCxnSpPr/>
          <p:nvPr/>
        </p:nvCxnSpPr>
        <p:spPr>
          <a:xfrm flipH="1">
            <a:off x="5831457" y="2027756"/>
            <a:ext cx="534837" cy="2009406"/>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1852454" y="5172394"/>
            <a:ext cx="893611"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b="1" dirty="0" smtClean="0"/>
              <a:t>Sensor</a:t>
            </a:r>
            <a:endParaRPr lang="nl-BE" b="1" dirty="0"/>
          </a:p>
        </p:txBody>
      </p:sp>
      <p:cxnSp>
        <p:nvCxnSpPr>
          <p:cNvPr id="17" name="Straight Arrow Connector 16"/>
          <p:cNvCxnSpPr/>
          <p:nvPr/>
        </p:nvCxnSpPr>
        <p:spPr>
          <a:xfrm flipV="1">
            <a:off x="2746065" y="4037162"/>
            <a:ext cx="2128024" cy="1311215"/>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464818" y="1772596"/>
            <a:ext cx="2060402" cy="646331"/>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r>
              <a:rPr lang="nl-BE" b="1" dirty="0" smtClean="0"/>
              <a:t>Teensy microcontroller</a:t>
            </a:r>
            <a:endParaRPr lang="nl-BE" b="1" dirty="0"/>
          </a:p>
        </p:txBody>
      </p:sp>
      <p:cxnSp>
        <p:nvCxnSpPr>
          <p:cNvPr id="21" name="Straight Arrow Connector 20"/>
          <p:cNvCxnSpPr/>
          <p:nvPr/>
        </p:nvCxnSpPr>
        <p:spPr>
          <a:xfrm>
            <a:off x="2299259" y="2418927"/>
            <a:ext cx="719986" cy="1530244"/>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0369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What about SyncSink? [2] </a:t>
            </a:r>
            <a:endParaRPr lang="nl-BE" dirty="0"/>
          </a:p>
        </p:txBody>
      </p:sp>
      <p:sp>
        <p:nvSpPr>
          <p:cNvPr id="4" name="Slide Number Placeholder 3"/>
          <p:cNvSpPr>
            <a:spLocks noGrp="1"/>
          </p:cNvSpPr>
          <p:nvPr>
            <p:ph type="sldNum" sz="quarter" idx="12"/>
          </p:nvPr>
        </p:nvSpPr>
        <p:spPr/>
        <p:txBody>
          <a:bodyPr/>
          <a:lstStyle/>
          <a:p>
            <a:fld id="{E8DE238E-16BA-439B-8635-94B95965949D}" type="slidenum">
              <a:rPr lang="nl-BE" smtClean="0"/>
              <a:pPr/>
              <a:t>9</a:t>
            </a:fld>
            <a:endParaRPr lang="nl-BE"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2350370"/>
            <a:ext cx="6551049" cy="2928995"/>
          </a:xfrm>
          <a:prstGeom prst="rect">
            <a:avLst/>
          </a:prstGeom>
        </p:spPr>
      </p:pic>
      <p:pic>
        <p:nvPicPr>
          <p:cNvPr id="7" name="Picture 2" descr="http://www.renew.ugent.be/sites/default/files/LogoUGentW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318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2089</TotalTime>
  <Words>1503</Words>
  <Application>Microsoft Office PowerPoint</Application>
  <PresentationFormat>On-screen Show (4:3)</PresentationFormat>
  <Paragraphs>197</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Calisto MT (Headings)</vt:lpstr>
      <vt:lpstr>Trebuchet MS</vt:lpstr>
      <vt:lpstr>Wingdings</vt:lpstr>
      <vt:lpstr>Wingdings 3</vt:lpstr>
      <vt:lpstr>Facet</vt:lpstr>
      <vt:lpstr>Master’s thesis: Real-time signal synchronisation with acoustic fingerprinting</vt:lpstr>
      <vt:lpstr>Demonstration: prelude</vt:lpstr>
      <vt:lpstr>Demonstration: silences</vt:lpstr>
      <vt:lpstr>Demonstration</vt:lpstr>
      <vt:lpstr>Note</vt:lpstr>
      <vt:lpstr>Why is it useful?</vt:lpstr>
      <vt:lpstr>The solution</vt:lpstr>
      <vt:lpstr>Attaching sensor to microphone</vt:lpstr>
      <vt:lpstr>What about SyncSink? [2] </vt:lpstr>
      <vt:lpstr>What about SyncSink? [2] </vt:lpstr>
      <vt:lpstr>How does it work?</vt:lpstr>
      <vt:lpstr>The spectrogram</vt:lpstr>
      <vt:lpstr>Extraction of spectral peaks</vt:lpstr>
      <vt:lpstr>Creation of the fingerprints</vt:lpstr>
      <vt:lpstr>Acoustic fingerprinting [1]</vt:lpstr>
      <vt:lpstr>Another technique: cross-covariance [2]</vt:lpstr>
      <vt:lpstr>Real-time: impossible</vt:lpstr>
      <vt:lpstr>Buffering of streams</vt:lpstr>
      <vt:lpstr>The Max/MSP modules</vt:lpstr>
      <vt:lpstr>Conclusion</vt:lpstr>
      <vt:lpstr>Future improvements</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Masterproef Realtime signaalsynchronisatie met accoustic fingerprinting</dc:title>
  <dc:creator>Ward</dc:creator>
  <cp:lastModifiedBy>Ward</cp:lastModifiedBy>
  <cp:revision>81</cp:revision>
  <cp:lastPrinted>2016-04-27T13:54:39Z</cp:lastPrinted>
  <dcterms:created xsi:type="dcterms:W3CDTF">2016-04-05T08:16:23Z</dcterms:created>
  <dcterms:modified xsi:type="dcterms:W3CDTF">2016-05-27T18:25:19Z</dcterms:modified>
</cp:coreProperties>
</file>