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3"/>
  </p:notesMasterIdLst>
  <p:handoutMasterIdLst>
    <p:handoutMasterId r:id="rId24"/>
  </p:handoutMasterIdLst>
  <p:sldIdLst>
    <p:sldId id="257" r:id="rId2"/>
    <p:sldId id="264" r:id="rId3"/>
    <p:sldId id="262" r:id="rId4"/>
    <p:sldId id="265" r:id="rId5"/>
    <p:sldId id="280" r:id="rId6"/>
    <p:sldId id="261" r:id="rId7"/>
    <p:sldId id="266" r:id="rId8"/>
    <p:sldId id="267" r:id="rId9"/>
    <p:sldId id="268" r:id="rId10"/>
    <p:sldId id="269" r:id="rId11"/>
    <p:sldId id="25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60" r:id="rId21"/>
    <p:sldId id="26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76364" autoAdjust="0"/>
  </p:normalViewPr>
  <p:slideViewPr>
    <p:cSldViewPr snapToGrid="0">
      <p:cViewPr>
        <p:scale>
          <a:sx n="50" d="100"/>
          <a:sy n="50" d="100"/>
        </p:scale>
        <p:origin x="189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156D8-B985-4BEC-A066-3AE06B2108C3}" type="datetimeFigureOut">
              <a:rPr lang="nl-BE" smtClean="0"/>
              <a:t>25/05/2016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2157D-67E1-4E1E-BBA3-C89D3ED5C1D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2768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4D562-915A-4C21-9EFE-F203DAA557C6}" type="datetimeFigureOut">
              <a:rPr lang="nl-BE" smtClean="0"/>
              <a:t>25/05/2016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74BCE-2F86-4025-ABE5-8DEE86D7782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9535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74BCE-2F86-4025-ABE5-8DEE86D7782F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3009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74BCE-2F86-4025-ABE5-8DEE86D7782F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153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74BCE-2F86-4025-ABE5-8DEE86D7782F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118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74BCE-2F86-4025-ABE5-8DEE86D7782F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0014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74BCE-2F86-4025-ABE5-8DEE86D7782F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055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74BCE-2F86-4025-ABE5-8DEE86D7782F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7691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74BCE-2F86-4025-ABE5-8DEE86D7782F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6709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74BCE-2F86-4025-ABE5-8DEE86D7782F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6808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74BCE-2F86-4025-ABE5-8DEE86D7782F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7503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74BCE-2F86-4025-ABE5-8DEE86D7782F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9261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74BCE-2F86-4025-ABE5-8DEE86D7782F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886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74BCE-2F86-4025-ABE5-8DEE86D7782F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474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74BCE-2F86-4025-ABE5-8DEE86D7782F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885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74BCE-2F86-4025-ABE5-8DEE86D7782F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985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74BCE-2F86-4025-ABE5-8DEE86D7782F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7012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74BCE-2F86-4025-ABE5-8DEE86D7782F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0971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74BCE-2F86-4025-ABE5-8DEE86D7782F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981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74BCE-2F86-4025-ABE5-8DEE86D7782F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3197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74BCE-2F86-4025-ABE5-8DEE86D7782F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0343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74BCE-2F86-4025-ABE5-8DEE86D7782F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000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74BCE-2F86-4025-ABE5-8DEE86D7782F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2791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3588-0C81-488E-80E8-71281FA65EDA}" type="datetime1">
              <a:rPr lang="nl-BE" smtClean="0"/>
              <a:t>25/05/2016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pPr/>
              <a:t>‹#›</a:t>
            </a:fld>
            <a:r>
              <a:rPr lang="nl-BE" dirty="0" smtClean="0"/>
              <a:t>/16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69464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D98C-CAE1-44D5-B9EF-9A94718F178C}" type="datetime1">
              <a:rPr lang="nl-BE" smtClean="0"/>
              <a:t>25/05/2016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0707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70BD-2670-44B6-A201-0D181521382B}" type="datetime1">
              <a:rPr lang="nl-BE" smtClean="0"/>
              <a:t>25/05/2016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t>‹#›</a:t>
            </a:fld>
            <a:endParaRPr lang="nl-BE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90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1913-2070-4944-BBD3-EA87577D49D6}" type="datetime1">
              <a:rPr lang="nl-BE" smtClean="0"/>
              <a:t>25/05/2016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59039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7857-D4EC-4ABA-AFBA-6EE2DD52F09E}" type="datetime1">
              <a:rPr lang="nl-BE" smtClean="0"/>
              <a:t>25/05/2016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t>‹#›</a:t>
            </a:fld>
            <a:endParaRPr lang="nl-BE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4629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51A9-1265-404C-8E7E-852CEE42953D}" type="datetime1">
              <a:rPr lang="nl-BE" smtClean="0"/>
              <a:t>25/05/2016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52411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2A62-D213-4A0F-8954-C43FCEB51251}" type="datetime1">
              <a:rPr lang="nl-BE" smtClean="0"/>
              <a:t>25/05/2016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83148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6EFB-C369-487E-A2AC-2297769CFFB8}" type="datetime1">
              <a:rPr lang="nl-BE" smtClean="0"/>
              <a:t>25/05/2016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91642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8DAA-D3FA-4DA2-97E5-155B79F87554}" type="datetime1">
              <a:rPr lang="nl-BE" smtClean="0"/>
              <a:t>25/05/2016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E8DE238E-16BA-439B-8635-94B95965949D}" type="slidenum">
              <a:rPr lang="nl-BE" smtClean="0"/>
              <a:pPr/>
              <a:t>‹#›</a:t>
            </a:fld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991551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5437-0072-4CF8-AA17-C4E6FF4714A3}" type="datetime1">
              <a:rPr lang="nl-BE" smtClean="0"/>
              <a:t>25/05/2016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E8DE238E-16BA-439B-8635-94B95965949D}" type="slidenum">
              <a:rPr lang="nl-BE" smtClean="0"/>
              <a:pPr/>
              <a:t>‹#›</a:t>
            </a:fld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231692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738E-6F24-4E5F-86A0-13CBC4484DAE}" type="datetime1">
              <a:rPr lang="nl-BE" smtClean="0"/>
              <a:t>25/05/2016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E8DE238E-16BA-439B-8635-94B95965949D}" type="slidenum">
              <a:rPr lang="nl-BE" smtClean="0"/>
              <a:pPr/>
              <a:t>‹#›</a:t>
            </a:fld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405470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6F21-FF90-4166-A497-72A587136F39}" type="datetime1">
              <a:rPr lang="nl-BE" smtClean="0"/>
              <a:t>25/05/2016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E8DE238E-16BA-439B-8635-94B95965949D}" type="slidenum">
              <a:rPr lang="nl-BE" smtClean="0"/>
              <a:pPr/>
              <a:t>‹#›</a:t>
            </a:fld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738982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A782-FB81-4001-8632-C7898391A64F}" type="datetime1">
              <a:rPr lang="nl-BE" smtClean="0"/>
              <a:t>25/05/2016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pPr/>
              <a:t>‹#›</a:t>
            </a:fld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4095142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7581-8BE4-429E-9C56-E48790865B72}" type="datetime1">
              <a:rPr lang="nl-BE" smtClean="0"/>
              <a:t>25/05/2016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2313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DB7C-1BBC-4F04-A0AB-68716329956E}" type="datetime1">
              <a:rPr lang="nl-BE" smtClean="0"/>
              <a:t>25/05/2016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06397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17BB-16B3-468B-8842-B9E7A53F14FA}" type="datetime1">
              <a:rPr lang="nl-BE" smtClean="0"/>
              <a:t>25/05/2016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40443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03D89-64AA-45E4-BEA8-265EEA372296}" type="datetime1">
              <a:rPr lang="nl-BE" smtClean="0"/>
              <a:t>25/05/2016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4408" y="6485862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8DE238E-16BA-439B-8635-94B95965949D}" type="slidenum">
              <a:rPr lang="nl-BE" smtClean="0"/>
              <a:pPr/>
              <a:t>‹#›</a:t>
            </a:fld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58092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782" y="2472678"/>
            <a:ext cx="7080026" cy="1371601"/>
          </a:xfrm>
        </p:spPr>
        <p:txBody>
          <a:bodyPr>
            <a:noAutofit/>
          </a:bodyPr>
          <a:lstStyle/>
          <a:p>
            <a:r>
              <a:rPr lang="nl-BE" sz="4800" b="1" dirty="0" smtClean="0"/>
              <a:t>Master’s thesis:</a:t>
            </a:r>
            <a:r>
              <a:rPr lang="nl-BE" sz="3600" dirty="0" smtClean="0"/>
              <a:t/>
            </a:r>
            <a:br>
              <a:rPr lang="nl-BE" sz="3600" dirty="0" smtClean="0"/>
            </a:br>
            <a:r>
              <a:rPr lang="nl-BE" sz="3600" dirty="0" smtClean="0"/>
              <a:t>Real-time signal synchronisation with acoustic fingerprinting</a:t>
            </a:r>
            <a:endParaRPr lang="nl-BE" sz="3600" dirty="0"/>
          </a:p>
        </p:txBody>
      </p:sp>
      <p:pic>
        <p:nvPicPr>
          <p:cNvPr id="1026" name="Picture 2" descr="http://www.renew.ugent.be/sites/default/files/LogoUGentW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3" y="5668555"/>
            <a:ext cx="1263564" cy="8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58736" y="5182015"/>
            <a:ext cx="4974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latin typeface="Calisto MT (Headings)"/>
              </a:rPr>
              <a:t>Ward Van </a:t>
            </a:r>
            <a:r>
              <a:rPr lang="nl-BE" dirty="0" smtClean="0">
                <a:latin typeface="Calisto MT (Headings)"/>
              </a:rPr>
              <a:t>Assche</a:t>
            </a:r>
          </a:p>
          <a:p>
            <a:pPr algn="ctr"/>
            <a:r>
              <a:rPr lang="nl-BE" i="1" dirty="0" smtClean="0">
                <a:latin typeface="Calisto MT (Headings)"/>
              </a:rPr>
              <a:t>Student information engineering technology</a:t>
            </a:r>
          </a:p>
          <a:p>
            <a:pPr algn="ctr"/>
            <a:r>
              <a:rPr lang="nl-BE" i="1" dirty="0" smtClean="0">
                <a:latin typeface="Calisto MT (Headings)"/>
              </a:rPr>
              <a:t>UGent</a:t>
            </a:r>
          </a:p>
          <a:p>
            <a:pPr algn="ctr"/>
            <a:endParaRPr lang="nl-BE" i="1" dirty="0" smtClean="0">
              <a:latin typeface="Calisto MT (Headings)"/>
            </a:endParaRPr>
          </a:p>
          <a:p>
            <a:pPr algn="ctr"/>
            <a:r>
              <a:rPr lang="nl-BE" dirty="0" smtClean="0">
                <a:latin typeface="Calisto MT (Headings)"/>
              </a:rPr>
              <a:t>27 may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8886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What about SyncSink?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/>
              <a:t>SynkSink:</a:t>
            </a:r>
          </a:p>
          <a:p>
            <a:pPr lvl="1"/>
            <a:r>
              <a:rPr lang="nl-BE" sz="2200" dirty="0" smtClean="0"/>
              <a:t>Executed after the experiment</a:t>
            </a:r>
          </a:p>
          <a:p>
            <a:r>
              <a:rPr lang="nl-BE" sz="2400" dirty="0" smtClean="0"/>
              <a:t>Desirable:</a:t>
            </a:r>
          </a:p>
          <a:p>
            <a:pPr lvl="1"/>
            <a:r>
              <a:rPr lang="nl-BE" sz="2200" dirty="0" smtClean="0"/>
              <a:t>Real-time synchronisation</a:t>
            </a:r>
          </a:p>
          <a:p>
            <a:pPr lvl="1"/>
            <a:r>
              <a:rPr lang="nl-BE" sz="2200" dirty="0" smtClean="0"/>
              <a:t>A more </a:t>
            </a:r>
            <a:r>
              <a:rPr lang="nl-BE" sz="2200" dirty="0" smtClean="0"/>
              <a:t>user-friendly system (like a Max/MSP module)</a:t>
            </a:r>
            <a:endParaRPr lang="nl-BE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pPr/>
              <a:t>10</a:t>
            </a:fld>
            <a:endParaRPr lang="nl-BE" dirty="0" smtClean="0"/>
          </a:p>
        </p:txBody>
      </p:sp>
      <p:pic>
        <p:nvPicPr>
          <p:cNvPr id="6" name="Picture 2" descr="http://www.renew.ugent.be/sites/default/files/LogoUGentW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3" y="5668555"/>
            <a:ext cx="1263564" cy="8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72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How does it work?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/>
              <a:t>Acoustic fingerprinting</a:t>
            </a:r>
          </a:p>
          <a:p>
            <a:pPr lvl="1"/>
            <a:r>
              <a:rPr lang="nl-BE" sz="2200" dirty="0" smtClean="0"/>
              <a:t>Determining fingerprints of audio clip</a:t>
            </a:r>
          </a:p>
          <a:p>
            <a:pPr lvl="1"/>
            <a:r>
              <a:rPr lang="nl-BE" sz="2200" dirty="0" smtClean="0">
                <a:sym typeface="Wingdings" panose="05000000000000000000" pitchFamily="2" charset="2"/>
              </a:rPr>
              <a:t>Based on spectral peaks:</a:t>
            </a:r>
          </a:p>
          <a:p>
            <a:pPr lvl="2"/>
            <a:r>
              <a:rPr lang="nl-BE" sz="2000" dirty="0" smtClean="0"/>
              <a:t>Generate spectrogram</a:t>
            </a:r>
          </a:p>
          <a:p>
            <a:pPr lvl="2"/>
            <a:r>
              <a:rPr lang="nl-BE" sz="2000" dirty="0" smtClean="0"/>
              <a:t>Find peaks</a:t>
            </a:r>
          </a:p>
          <a:p>
            <a:pPr lvl="2"/>
            <a:r>
              <a:rPr lang="nl-BE" sz="2000" dirty="0" smtClean="0"/>
              <a:t>Create fingerprints</a:t>
            </a:r>
            <a:endParaRPr lang="nl-B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pPr/>
              <a:t>11</a:t>
            </a:fld>
            <a:endParaRPr lang="nl-BE" dirty="0" smtClean="0"/>
          </a:p>
        </p:txBody>
      </p:sp>
      <p:pic>
        <p:nvPicPr>
          <p:cNvPr id="5" name="Picture 2" descr="http://www.renew.ugent.be/sites/default/files/LogoUGentW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3" y="5668555"/>
            <a:ext cx="1263564" cy="8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36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spectrogram</a:t>
            </a:r>
            <a:endParaRPr lang="nl-BE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30469" y="2102226"/>
            <a:ext cx="0" cy="321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170145" y="3573461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frequency</a:t>
            </a:r>
            <a:endParaRPr lang="nl-BE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34568" y="5668555"/>
            <a:ext cx="5602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93811" y="5391556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time</a:t>
            </a:r>
            <a:endParaRPr lang="nl-BE" sz="1200" dirty="0"/>
          </a:p>
        </p:txBody>
      </p:sp>
      <p:pic>
        <p:nvPicPr>
          <p:cNvPr id="18" name="Picture 2" descr="http://www.renew.ugent.be/sites/default/files/LogoUGentW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3" y="5668555"/>
            <a:ext cx="1263564" cy="8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50" y="2337281"/>
            <a:ext cx="5417316" cy="305427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t>12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3716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Extraction of spectral peaks</a:t>
            </a:r>
            <a:endParaRPr lang="nl-BE" dirty="0"/>
          </a:p>
        </p:txBody>
      </p:sp>
      <p:pic>
        <p:nvPicPr>
          <p:cNvPr id="14" name="Picture 2" descr="http://www.renew.ugent.be/sites/default/files/LogoUGentW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3" y="5668555"/>
            <a:ext cx="1263564" cy="8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730469" y="2102226"/>
            <a:ext cx="0" cy="321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170145" y="3573461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frequency</a:t>
            </a:r>
            <a:endParaRPr lang="nl-BE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34568" y="5668555"/>
            <a:ext cx="5602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93811" y="5391556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time</a:t>
            </a:r>
            <a:endParaRPr lang="nl-BE" sz="1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50" y="2337281"/>
            <a:ext cx="5417316" cy="305427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13" y="2337278"/>
            <a:ext cx="5417319" cy="30542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t>13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2110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Creation of the fingerprints</a:t>
            </a:r>
            <a:endParaRPr lang="nl-BE" dirty="0"/>
          </a:p>
        </p:txBody>
      </p:sp>
      <p:pic>
        <p:nvPicPr>
          <p:cNvPr id="11" name="Picture 2" descr="http://www.renew.ugent.be/sites/default/files/LogoUGentW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3" y="5668555"/>
            <a:ext cx="1263564" cy="8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730469" y="2102226"/>
            <a:ext cx="0" cy="321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170145" y="3573461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frequency</a:t>
            </a:r>
            <a:endParaRPr lang="nl-BE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034568" y="5668555"/>
            <a:ext cx="5602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93811" y="5391556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time</a:t>
            </a:r>
            <a:endParaRPr lang="nl-BE" sz="1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50" y="2337281"/>
            <a:ext cx="5417316" cy="30542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50" y="2337279"/>
            <a:ext cx="5417316" cy="30542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t>14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16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Acoustic fingerprinting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784185" cy="3880773"/>
          </a:xfrm>
        </p:spPr>
        <p:txBody>
          <a:bodyPr>
            <a:normAutofit/>
          </a:bodyPr>
          <a:lstStyle/>
          <a:p>
            <a:r>
              <a:rPr lang="nl-BE" sz="2400" dirty="0" smtClean="0"/>
              <a:t>Detecting the latency:</a:t>
            </a:r>
          </a:p>
          <a:p>
            <a:pPr lvl="1"/>
            <a:r>
              <a:rPr lang="nl-BE" sz="2200" dirty="0" smtClean="0"/>
              <a:t>Each fingerprint contains </a:t>
            </a:r>
            <a:r>
              <a:rPr lang="nl-BE" sz="2200" u="sng" dirty="0" smtClean="0"/>
              <a:t>timing information</a:t>
            </a:r>
          </a:p>
          <a:p>
            <a:pPr lvl="1"/>
            <a:r>
              <a:rPr lang="nl-BE" sz="2200" dirty="0" smtClean="0"/>
              <a:t>Find matching fingerprints</a:t>
            </a:r>
          </a:p>
          <a:p>
            <a:pPr lvl="1"/>
            <a:r>
              <a:rPr lang="nl-BE" sz="2200" dirty="0" smtClean="0"/>
              <a:t>Latency = difference between time of fingerprints</a:t>
            </a:r>
          </a:p>
          <a:p>
            <a:r>
              <a:rPr lang="nl-BE" sz="2400" dirty="0" smtClean="0"/>
              <a:t>Accuracy: default 32ms</a:t>
            </a:r>
          </a:p>
          <a:p>
            <a:pPr lvl="1"/>
            <a:r>
              <a:rPr lang="nl-BE" sz="2200" dirty="0" smtClean="0"/>
              <a:t>Not sufficient</a:t>
            </a:r>
          </a:p>
          <a:p>
            <a:pPr lvl="1"/>
            <a:endParaRPr lang="nl-BE" sz="2000" dirty="0" smtClean="0"/>
          </a:p>
          <a:p>
            <a:pPr lvl="1"/>
            <a:endParaRPr lang="nl-BE" sz="2000" dirty="0" smtClean="0"/>
          </a:p>
          <a:p>
            <a:pPr lvl="1"/>
            <a:endParaRPr lang="nl-BE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pPr/>
              <a:t>15</a:t>
            </a:fld>
            <a:endParaRPr lang="nl-BE" dirty="0" smtClean="0"/>
          </a:p>
        </p:txBody>
      </p:sp>
      <p:pic>
        <p:nvPicPr>
          <p:cNvPr id="5" name="Picture 2" descr="http://www.renew.ugent.be/sites/default/files/LogoUGentW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3" y="5668555"/>
            <a:ext cx="1263564" cy="8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01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Another technique: crosscovariance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014035" cy="3880773"/>
          </a:xfrm>
        </p:spPr>
        <p:txBody>
          <a:bodyPr>
            <a:normAutofit lnSpcReduction="10000"/>
          </a:bodyPr>
          <a:lstStyle/>
          <a:p>
            <a:r>
              <a:rPr lang="nl-BE" sz="2400" dirty="0" smtClean="0"/>
              <a:t>Crosscovariance: degree of similarity between two signals</a:t>
            </a:r>
          </a:p>
          <a:p>
            <a:r>
              <a:rPr lang="nl-BE" sz="2400" dirty="0" smtClean="0"/>
              <a:t>Calculate for each shift</a:t>
            </a:r>
          </a:p>
          <a:p>
            <a:r>
              <a:rPr lang="nl-BE" sz="2400" dirty="0" smtClean="0"/>
              <a:t>Shift with highest crosscovariance value: latency</a:t>
            </a:r>
          </a:p>
          <a:p>
            <a:r>
              <a:rPr lang="nl-BE" sz="2400" dirty="0" smtClean="0"/>
              <a:t>Very accurate: &lt; 1ms </a:t>
            </a:r>
          </a:p>
          <a:p>
            <a:r>
              <a:rPr lang="nl-BE" sz="2400" dirty="0" smtClean="0"/>
              <a:t>Pitfall: SLOW</a:t>
            </a:r>
          </a:p>
          <a:p>
            <a:pPr lvl="1"/>
            <a:r>
              <a:rPr lang="nl-BE" sz="2200" dirty="0" smtClean="0"/>
              <a:t>First acoustic fingerprinting</a:t>
            </a:r>
          </a:p>
          <a:p>
            <a:pPr lvl="1"/>
            <a:r>
              <a:rPr lang="nl-BE" sz="2200" dirty="0" smtClean="0"/>
              <a:t>Refine result with this technique</a:t>
            </a:r>
          </a:p>
          <a:p>
            <a:pPr lvl="1"/>
            <a:endParaRPr lang="nl-BE" sz="1800" dirty="0" smtClean="0"/>
          </a:p>
          <a:p>
            <a:pPr lvl="1"/>
            <a:endParaRPr lang="nl-BE" sz="2000" dirty="0" smtClean="0"/>
          </a:p>
          <a:p>
            <a:pPr lvl="1"/>
            <a:endParaRPr lang="nl-BE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pPr/>
              <a:t>16</a:t>
            </a:fld>
            <a:endParaRPr lang="nl-BE" dirty="0" smtClean="0"/>
          </a:p>
        </p:txBody>
      </p:sp>
      <p:pic>
        <p:nvPicPr>
          <p:cNvPr id="5" name="Picture 2" descr="http://www.renew.ugent.be/sites/default/files/LogoUGentW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3" y="5668555"/>
            <a:ext cx="1263564" cy="8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13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Real-time: impossible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/>
              <a:t>Algorithms: need audio to analyze</a:t>
            </a:r>
          </a:p>
          <a:p>
            <a:r>
              <a:rPr lang="nl-BE" sz="2400" dirty="0" smtClean="0"/>
              <a:t>Real-time streams: buffered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pPr/>
              <a:t>17</a:t>
            </a:fld>
            <a:endParaRPr lang="nl-BE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426" y="3347049"/>
            <a:ext cx="3366058" cy="3138813"/>
          </a:xfrm>
          <a:prstGeom prst="rect">
            <a:avLst/>
          </a:prstGeom>
        </p:spPr>
      </p:pic>
      <p:pic>
        <p:nvPicPr>
          <p:cNvPr id="8" name="Picture 2" descr="http://www.renew.ugent.be/sites/default/files/LogoUGentW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3" y="5668555"/>
            <a:ext cx="1263564" cy="8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27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Buffering of streams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/>
              <a:t>Algorithms: executed on the consecutive buffers of each stream</a:t>
            </a:r>
          </a:p>
          <a:p>
            <a:r>
              <a:rPr lang="nl-BE" sz="2400" dirty="0" smtClean="0"/>
              <a:t>After determining latency:</a:t>
            </a:r>
          </a:p>
          <a:p>
            <a:pPr lvl="1"/>
            <a:r>
              <a:rPr lang="nl-BE" sz="2200" dirty="0" smtClean="0"/>
              <a:t>Adding silence to audiostreams + attached datastreams</a:t>
            </a:r>
          </a:p>
          <a:p>
            <a:pPr lvl="1"/>
            <a:r>
              <a:rPr lang="nl-BE" sz="2200" dirty="0" smtClean="0"/>
              <a:t>Streams: synchronized</a:t>
            </a:r>
          </a:p>
          <a:p>
            <a:pPr lvl="1"/>
            <a:endParaRPr lang="nl-B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pPr/>
              <a:t>18</a:t>
            </a:fld>
            <a:endParaRPr lang="nl-BE" dirty="0" smtClean="0"/>
          </a:p>
        </p:txBody>
      </p:sp>
      <p:pic>
        <p:nvPicPr>
          <p:cNvPr id="7" name="Picture 2" descr="http://www.renew.ugent.be/sites/default/files/LogoUGentW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3" y="5668555"/>
            <a:ext cx="1263564" cy="8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25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Max/MSP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pPr/>
              <a:t>19</a:t>
            </a:fld>
            <a:endParaRPr lang="nl-BE" dirty="0" smtClean="0"/>
          </a:p>
        </p:txBody>
      </p:sp>
      <p:pic>
        <p:nvPicPr>
          <p:cNvPr id="6" name="Picture 2" descr="http://www.renew.ugent.be/sites/default/files/LogoUGentW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3" y="5668555"/>
            <a:ext cx="1263564" cy="8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00" y="1530020"/>
            <a:ext cx="7926718" cy="495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0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Demonstration: prelude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/>
              <a:t>2 </a:t>
            </a:r>
            <a:r>
              <a:rPr lang="nl-BE" sz="2400" dirty="0" smtClean="0"/>
              <a:t>wave files</a:t>
            </a:r>
            <a:endParaRPr lang="nl-BE" sz="2400" dirty="0" smtClean="0"/>
          </a:p>
          <a:p>
            <a:r>
              <a:rPr lang="nl-BE" sz="2400" dirty="0" smtClean="0"/>
              <a:t>To each file: added </a:t>
            </a:r>
            <a:r>
              <a:rPr lang="nl-BE" sz="2400" dirty="0" smtClean="0"/>
              <a:t>several moments of silence</a:t>
            </a:r>
            <a:endParaRPr lang="nl-BE" sz="2400" dirty="0" smtClean="0"/>
          </a:p>
          <a:p>
            <a:r>
              <a:rPr lang="nl-BE" sz="2400" dirty="0" smtClean="0"/>
              <a:t>Audio is shifted to the right </a:t>
            </a:r>
          </a:p>
          <a:p>
            <a:r>
              <a:rPr lang="nl-BE" sz="2400" dirty="0" smtClean="0">
                <a:sym typeface="Wingdings" panose="05000000000000000000" pitchFamily="2" charset="2"/>
              </a:rPr>
              <a:t>After each silence: </a:t>
            </a:r>
            <a:r>
              <a:rPr lang="nl-BE" sz="2400" u="sng" dirty="0" smtClean="0">
                <a:sym typeface="Wingdings" panose="05000000000000000000" pitchFamily="2" charset="2"/>
              </a:rPr>
              <a:t>latency changed</a:t>
            </a:r>
          </a:p>
          <a:p>
            <a:r>
              <a:rPr lang="nl-BE" sz="2400" dirty="0" smtClean="0">
                <a:sym typeface="Wingdings" panose="05000000000000000000" pitchFamily="2" charset="2"/>
              </a:rPr>
              <a:t>Duration of waveforms (on next slide): </a:t>
            </a:r>
            <a:br>
              <a:rPr lang="nl-BE" sz="2400" dirty="0" smtClean="0">
                <a:sym typeface="Wingdings" panose="05000000000000000000" pitchFamily="2" charset="2"/>
              </a:rPr>
            </a:br>
            <a:r>
              <a:rPr lang="nl-BE" sz="2400" dirty="0" smtClean="0">
                <a:sym typeface="Wingdings" panose="05000000000000000000" pitchFamily="2" charset="2"/>
              </a:rPr>
              <a:t>	90 seconds</a:t>
            </a:r>
          </a:p>
          <a:p>
            <a:pPr marL="457200" lvl="1" indent="0">
              <a:buNone/>
            </a:pPr>
            <a:endParaRPr lang="nl-BE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pPr/>
              <a:t>2</a:t>
            </a:fld>
            <a:endParaRPr lang="nl-BE" dirty="0" smtClean="0"/>
          </a:p>
        </p:txBody>
      </p:sp>
      <p:pic>
        <p:nvPicPr>
          <p:cNvPr id="5" name="Picture 2" descr="http://www.renew.ugent.be/sites/default/files/LogoUGentW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3" y="5668555"/>
            <a:ext cx="1263564" cy="8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75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Future improvements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/>
              <a:t>Synchronization currently only possible with Max/MSP signals</a:t>
            </a:r>
          </a:p>
          <a:p>
            <a:r>
              <a:rPr lang="nl-BE" sz="2400" dirty="0" smtClean="0"/>
              <a:t>Impossible: synchronization of video or MIDI streams:</a:t>
            </a:r>
          </a:p>
          <a:p>
            <a:pPr lvl="1"/>
            <a:r>
              <a:rPr lang="nl-BE" sz="2200" dirty="0" smtClean="0"/>
              <a:t>Should be </a:t>
            </a:r>
            <a:r>
              <a:rPr lang="nl-BE" sz="2200" dirty="0" smtClean="0"/>
              <a:t>converted to a Max/MSP </a:t>
            </a:r>
            <a:r>
              <a:rPr lang="nl-BE" sz="2200" dirty="0" smtClean="0"/>
              <a:t>signal</a:t>
            </a:r>
            <a:r>
              <a:rPr lang="nl-BE" sz="2200" dirty="0" smtClean="0"/>
              <a:t>.</a:t>
            </a:r>
            <a:endParaRPr lang="nl-BE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pPr/>
              <a:t>20</a:t>
            </a:fld>
            <a:endParaRPr lang="nl-BE" dirty="0" smtClean="0"/>
          </a:p>
        </p:txBody>
      </p:sp>
      <p:pic>
        <p:nvPicPr>
          <p:cNvPr id="5" name="Picture 2" descr="http://www.renew.ugent.be/sites/default/files/LogoUGentW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3" y="5668555"/>
            <a:ext cx="1263564" cy="8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68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pPr/>
              <a:t>21</a:t>
            </a:fld>
            <a:endParaRPr lang="nl-BE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98374" y="1138686"/>
            <a:ext cx="3651850" cy="994913"/>
          </a:xfrm>
        </p:spPr>
        <p:txBody>
          <a:bodyPr>
            <a:normAutofit/>
          </a:bodyPr>
          <a:lstStyle/>
          <a:p>
            <a:r>
              <a:rPr lang="nl-BE" sz="5400" dirty="0" smtClean="0"/>
              <a:t>Questions?</a:t>
            </a:r>
            <a:endParaRPr lang="nl-BE" sz="5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49" y="2133599"/>
            <a:ext cx="4660900" cy="3990447"/>
          </a:xfrm>
          <a:prstGeom prst="rect">
            <a:avLst/>
          </a:prstGeom>
        </p:spPr>
      </p:pic>
      <p:pic>
        <p:nvPicPr>
          <p:cNvPr id="8" name="Picture 2" descr="http://www.renew.ugent.be/sites/default/files/LogoUGentW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3" y="5668555"/>
            <a:ext cx="1263564" cy="8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29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633033" cy="1320800"/>
          </a:xfrm>
        </p:spPr>
        <p:txBody>
          <a:bodyPr/>
          <a:lstStyle/>
          <a:p>
            <a:r>
              <a:rPr lang="nl-BE" dirty="0" smtClean="0"/>
              <a:t>Demonstration: silences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pPr/>
              <a:t>3</a:t>
            </a:fld>
            <a:endParaRPr lang="nl-BE" dirty="0" smtClean="0"/>
          </a:p>
        </p:txBody>
      </p:sp>
      <p:pic>
        <p:nvPicPr>
          <p:cNvPr id="5" name="Picture 2" descr="http://www.renew.ugent.be/sites/default/files/LogoUGentW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3" y="5668555"/>
            <a:ext cx="1263564" cy="8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H="1" flipV="1">
            <a:off x="1438276" y="2828668"/>
            <a:ext cx="66674" cy="8425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21947" y="3671238"/>
            <a:ext cx="87234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600" dirty="0" smtClean="0"/>
              <a:t>1,732s</a:t>
            </a:r>
            <a:endParaRPr lang="nl-BE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2491597" y="3671238"/>
            <a:ext cx="89175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600" dirty="0" smtClean="0"/>
              <a:t>0.544s</a:t>
            </a:r>
            <a:endParaRPr lang="nl-BE" sz="1600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5686425" y="2858295"/>
            <a:ext cx="114300" cy="845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62574" y="3704152"/>
            <a:ext cx="77696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600" dirty="0" smtClean="0"/>
              <a:t>0.300s</a:t>
            </a:r>
            <a:endParaRPr lang="nl-BE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2491597" y="6478612"/>
            <a:ext cx="89580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600" dirty="0" smtClean="0"/>
              <a:t>0.5s</a:t>
            </a:r>
            <a:endParaRPr lang="nl-BE" sz="1600" dirty="0"/>
          </a:p>
        </p:txBody>
      </p:sp>
      <p:sp>
        <p:nvSpPr>
          <p:cNvPr id="68" name="Rectangle 67"/>
          <p:cNvSpPr/>
          <p:nvPr/>
        </p:nvSpPr>
        <p:spPr>
          <a:xfrm>
            <a:off x="314325" y="2858295"/>
            <a:ext cx="7664453" cy="1286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6" name="Content Placeholder 65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29" b="32113"/>
          <a:stretch/>
        </p:blipFill>
        <p:spPr>
          <a:xfrm>
            <a:off x="314325" y="2790148"/>
            <a:ext cx="7664453" cy="1335314"/>
          </a:xfrm>
        </p:spPr>
      </p:pic>
      <p:sp>
        <p:nvSpPr>
          <p:cNvPr id="70" name="Rectangle 69"/>
          <p:cNvSpPr/>
          <p:nvPr/>
        </p:nvSpPr>
        <p:spPr>
          <a:xfrm>
            <a:off x="314325" y="4290573"/>
            <a:ext cx="7689195" cy="1286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29" b="40148"/>
          <a:stretch/>
        </p:blipFill>
        <p:spPr>
          <a:xfrm>
            <a:off x="328839" y="4218002"/>
            <a:ext cx="7624990" cy="1286753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 flipV="1">
            <a:off x="2260162" y="5339182"/>
            <a:ext cx="352650" cy="1146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038599" y="5086020"/>
            <a:ext cx="120322" cy="1182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868186" y="6268297"/>
            <a:ext cx="89580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600" dirty="0" smtClean="0"/>
              <a:t>3.0s</a:t>
            </a:r>
            <a:endParaRPr lang="nl-BE" sz="1600" dirty="0"/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478971" y="2278226"/>
            <a:ext cx="304800" cy="1061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31371" y="1929226"/>
            <a:ext cx="89580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600" dirty="0" smtClean="0"/>
              <a:t>1,870s</a:t>
            </a:r>
            <a:endParaRPr lang="nl-BE" sz="1600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3383352" y="2312628"/>
            <a:ext cx="148884" cy="825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924321" y="1960297"/>
            <a:ext cx="89580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600" dirty="0" smtClean="0"/>
              <a:t>0.8s</a:t>
            </a:r>
            <a:endParaRPr lang="nl-BE" sz="1600" dirty="0"/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5471521" y="2298851"/>
            <a:ext cx="190162" cy="1041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183854" y="1962423"/>
            <a:ext cx="89580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600" dirty="0" smtClean="0"/>
              <a:t>1.3s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58606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Demonstration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400" dirty="0" smtClean="0"/>
              <a:t>Max/MSP module:</a:t>
            </a:r>
          </a:p>
          <a:p>
            <a:pPr lvl="1"/>
            <a:r>
              <a:rPr lang="nl-BE" sz="2000" dirty="0" smtClean="0"/>
              <a:t>Input: signals from wavefiles</a:t>
            </a:r>
            <a:endParaRPr lang="nl-BE" dirty="0" smtClean="0"/>
          </a:p>
          <a:p>
            <a:pPr lvl="1"/>
            <a:r>
              <a:rPr lang="nl-BE" sz="2000" dirty="0" smtClean="0"/>
              <a:t>Output: synchronized signals</a:t>
            </a:r>
          </a:p>
          <a:p>
            <a:r>
              <a:rPr lang="nl-BE" sz="2400" dirty="0" smtClean="0"/>
              <a:t>Synchronization:</a:t>
            </a:r>
          </a:p>
          <a:p>
            <a:pPr lvl="1"/>
            <a:r>
              <a:rPr lang="nl-BE" sz="2000" u="sng" dirty="0" smtClean="0"/>
              <a:t>No extra timing information</a:t>
            </a:r>
          </a:p>
          <a:p>
            <a:pPr lvl="1"/>
            <a:r>
              <a:rPr lang="nl-BE" sz="2000" dirty="0" smtClean="0"/>
              <a:t>Only by using audio features</a:t>
            </a:r>
          </a:p>
          <a:p>
            <a:r>
              <a:rPr lang="nl-BE" sz="2400" dirty="0" smtClean="0"/>
              <a:t>First audiosignal: left speaker</a:t>
            </a:r>
          </a:p>
          <a:p>
            <a:r>
              <a:rPr lang="nl-BE" sz="2400" dirty="0" smtClean="0"/>
              <a:t>Second audiosignal: right speaker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pPr/>
              <a:t>4</a:t>
            </a:fld>
            <a:endParaRPr lang="nl-BE" dirty="0" smtClean="0"/>
          </a:p>
        </p:txBody>
      </p:sp>
      <p:pic>
        <p:nvPicPr>
          <p:cNvPr id="5" name="Picture 2" descr="http://www.renew.ugent.be/sites/default/files/LogoUGentW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3" y="5668555"/>
            <a:ext cx="1263564" cy="8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04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400" dirty="0" smtClean="0"/>
              <a:t>Any latency change can be detected</a:t>
            </a:r>
          </a:p>
          <a:p>
            <a:pPr lvl="1"/>
            <a:r>
              <a:rPr lang="nl-BE" sz="2000" dirty="0" smtClean="0"/>
              <a:t>(The algorithms do not just look for silence)</a:t>
            </a:r>
          </a:p>
          <a:p>
            <a:r>
              <a:rPr lang="nl-BE" sz="2400" dirty="0" smtClean="0"/>
              <a:t>The audiostreams do not have to be exactly the same</a:t>
            </a:r>
          </a:p>
          <a:p>
            <a:pPr lvl="1"/>
            <a:r>
              <a:rPr lang="nl-BE" sz="2000" dirty="0" smtClean="0"/>
              <a:t>(This system also works with different recorded audiostreams)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pPr/>
              <a:t>5</a:t>
            </a:fld>
            <a:endParaRPr lang="nl-BE" dirty="0" smtClean="0"/>
          </a:p>
        </p:txBody>
      </p:sp>
      <p:pic>
        <p:nvPicPr>
          <p:cNvPr id="5" name="Picture 2" descr="http://www.renew.ugent.be/sites/default/files/LogoUGentW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3" y="5668555"/>
            <a:ext cx="1263564" cy="8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41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Why is it useful?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/>
              <a:t>IPEM experiments</a:t>
            </a:r>
          </a:p>
          <a:p>
            <a:pPr lvl="1"/>
            <a:r>
              <a:rPr lang="nl-BE" sz="2200" dirty="0" smtClean="0"/>
              <a:t>Audio</a:t>
            </a:r>
          </a:p>
          <a:p>
            <a:pPr lvl="1"/>
            <a:r>
              <a:rPr lang="nl-BE" sz="2200" dirty="0" smtClean="0"/>
              <a:t>Video</a:t>
            </a:r>
          </a:p>
          <a:p>
            <a:pPr lvl="1"/>
            <a:r>
              <a:rPr lang="nl-BE" sz="2200" dirty="0" smtClean="0"/>
              <a:t>Sensors</a:t>
            </a:r>
          </a:p>
          <a:p>
            <a:pPr lvl="1"/>
            <a:r>
              <a:rPr lang="nl-BE" sz="2200" dirty="0" smtClean="0"/>
              <a:t>...</a:t>
            </a:r>
          </a:p>
          <a:p>
            <a:r>
              <a:rPr lang="nl-BE" sz="2400" dirty="0" smtClean="0"/>
              <a:t>Problem: latency</a:t>
            </a:r>
            <a:endParaRPr lang="nl-BE" sz="2400" dirty="0"/>
          </a:p>
          <a:p>
            <a:pPr lvl="1"/>
            <a:r>
              <a:rPr lang="nl-BE" sz="2200" dirty="0" smtClean="0"/>
              <a:t>Synchronisation: necessary</a:t>
            </a:r>
            <a:endParaRPr lang="nl-BE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pPr/>
              <a:t>6</a:t>
            </a:fld>
            <a:endParaRPr lang="nl-BE" dirty="0" smtClean="0"/>
          </a:p>
        </p:txBody>
      </p:sp>
      <p:pic>
        <p:nvPicPr>
          <p:cNvPr id="5" name="Picture 2" descr="http://www.renew.ugent.be/sites/default/files/LogoUGentW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3" y="5668555"/>
            <a:ext cx="1263564" cy="8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71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The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/>
              <a:t>Attach each sensor to a microphone</a:t>
            </a:r>
          </a:p>
          <a:p>
            <a:r>
              <a:rPr lang="nl-BE" sz="2400" dirty="0" smtClean="0"/>
              <a:t>Microphone: records </a:t>
            </a:r>
            <a:r>
              <a:rPr lang="nl-BE" sz="2400" u="sng" dirty="0" smtClean="0"/>
              <a:t>environment sound</a:t>
            </a:r>
          </a:p>
          <a:p>
            <a:r>
              <a:rPr lang="nl-BE" sz="2400" dirty="0" smtClean="0"/>
              <a:t>Latency recorded sound = latency sensordata</a:t>
            </a:r>
          </a:p>
          <a:p>
            <a:r>
              <a:rPr lang="nl-BE" sz="2400" dirty="0" smtClean="0"/>
              <a:t>Much easier to detect:</a:t>
            </a:r>
          </a:p>
          <a:p>
            <a:pPr lvl="1"/>
            <a:r>
              <a:rPr lang="nl-BE" sz="2400" dirty="0" smtClean="0"/>
              <a:t>Recorded environment sound: </a:t>
            </a:r>
            <a:r>
              <a:rPr lang="nl-BE" sz="2400" u="sng" dirty="0" smtClean="0"/>
              <a:t>almost the same</a:t>
            </a:r>
            <a:r>
              <a:rPr lang="nl-BE" sz="2400" dirty="0" smtClean="0"/>
              <a:t> for each recording</a:t>
            </a:r>
            <a:endParaRPr lang="nl-BE" sz="2400" dirty="0"/>
          </a:p>
          <a:p>
            <a:pPr lvl="1"/>
            <a:endParaRPr lang="nl-BE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pPr/>
              <a:t>7</a:t>
            </a:fld>
            <a:endParaRPr lang="nl-BE" dirty="0" smtClean="0"/>
          </a:p>
        </p:txBody>
      </p:sp>
      <p:pic>
        <p:nvPicPr>
          <p:cNvPr id="5" name="Picture 2" descr="http://www.renew.ugent.be/sites/default/files/LogoUGentW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3" y="5668555"/>
            <a:ext cx="1263564" cy="8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91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809118" cy="1320800"/>
          </a:xfrm>
        </p:spPr>
        <p:txBody>
          <a:bodyPr/>
          <a:lstStyle/>
          <a:p>
            <a:r>
              <a:rPr lang="nl-BE" dirty="0" smtClean="0"/>
              <a:t>Attaching sensor to microphone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pPr/>
              <a:t>8</a:t>
            </a:fld>
            <a:endParaRPr lang="nl-BE" dirty="0" smtClean="0"/>
          </a:p>
        </p:txBody>
      </p:sp>
      <p:pic>
        <p:nvPicPr>
          <p:cNvPr id="5" name="Picture 2" descr="http://www.renew.ugent.be/sites/default/files/LogoUGentW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3" y="5668555"/>
            <a:ext cx="1263564" cy="8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963" y="2234630"/>
            <a:ext cx="5175249" cy="3881437"/>
          </a:xfrm>
        </p:spPr>
      </p:pic>
      <p:sp>
        <p:nvSpPr>
          <p:cNvPr id="9" name="TextBox 8"/>
          <p:cNvSpPr txBox="1"/>
          <p:nvPr/>
        </p:nvSpPr>
        <p:spPr>
          <a:xfrm>
            <a:off x="5642010" y="1671949"/>
            <a:ext cx="1448567" cy="36933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b="1" dirty="0" smtClean="0"/>
              <a:t>Microphone</a:t>
            </a:r>
            <a:endParaRPr lang="nl-BE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831457" y="2027756"/>
            <a:ext cx="534837" cy="2009406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52454" y="5172394"/>
            <a:ext cx="893611" cy="36933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b="1" dirty="0" smtClean="0"/>
              <a:t>Sensor</a:t>
            </a:r>
            <a:endParaRPr lang="nl-BE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746065" y="4037162"/>
            <a:ext cx="2128024" cy="1311215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4818" y="1772596"/>
            <a:ext cx="2060402" cy="64633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b="1" dirty="0" smtClean="0"/>
              <a:t>Teensy microcontroller</a:t>
            </a:r>
            <a:endParaRPr lang="nl-BE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99259" y="2418927"/>
            <a:ext cx="719986" cy="1530244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36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What about SyncSink?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238E-16BA-439B-8635-94B95965949D}" type="slidenum">
              <a:rPr lang="nl-BE" smtClean="0"/>
              <a:pPr/>
              <a:t>9</a:t>
            </a:fld>
            <a:endParaRPr lang="nl-BE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350370"/>
            <a:ext cx="6551049" cy="2928995"/>
          </a:xfrm>
          <a:prstGeom prst="rect">
            <a:avLst/>
          </a:prstGeom>
        </p:spPr>
      </p:pic>
      <p:pic>
        <p:nvPicPr>
          <p:cNvPr id="7" name="Picture 2" descr="http://www.renew.ugent.be/sites/default/files/LogoUGentW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633" y="5668555"/>
            <a:ext cx="1263564" cy="89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3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1209</TotalTime>
  <Words>436</Words>
  <Application>Microsoft Office PowerPoint</Application>
  <PresentationFormat>On-screen Show (4:3)</PresentationFormat>
  <Paragraphs>149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Calisto MT (Headings)</vt:lpstr>
      <vt:lpstr>Trebuchet MS</vt:lpstr>
      <vt:lpstr>Wingdings</vt:lpstr>
      <vt:lpstr>Wingdings 3</vt:lpstr>
      <vt:lpstr>Facet</vt:lpstr>
      <vt:lpstr>Master’s thesis: Real-time signal synchronisation with acoustic fingerprinting</vt:lpstr>
      <vt:lpstr>Demonstration: prelude</vt:lpstr>
      <vt:lpstr>Demonstration: silences</vt:lpstr>
      <vt:lpstr>Demonstration</vt:lpstr>
      <vt:lpstr>Note</vt:lpstr>
      <vt:lpstr>Why is it useful?</vt:lpstr>
      <vt:lpstr>The solution</vt:lpstr>
      <vt:lpstr>Attaching sensor to microphone</vt:lpstr>
      <vt:lpstr>What about SyncSink?</vt:lpstr>
      <vt:lpstr>What about SyncSink?</vt:lpstr>
      <vt:lpstr>How does it work?</vt:lpstr>
      <vt:lpstr>The spectrogram</vt:lpstr>
      <vt:lpstr>Extraction of spectral peaks</vt:lpstr>
      <vt:lpstr>Creation of the fingerprints</vt:lpstr>
      <vt:lpstr>Acoustic fingerprinting</vt:lpstr>
      <vt:lpstr>Another technique: crosscovariance</vt:lpstr>
      <vt:lpstr>Real-time: impossible</vt:lpstr>
      <vt:lpstr>Buffering of streams</vt:lpstr>
      <vt:lpstr>The Max/MSP modules</vt:lpstr>
      <vt:lpstr>Future improvements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Masterproef Realtime signaalsynchronisatie met accoustic fingerprinting</dc:title>
  <dc:creator>Ward</dc:creator>
  <cp:lastModifiedBy>Ward</cp:lastModifiedBy>
  <cp:revision>54</cp:revision>
  <cp:lastPrinted>2016-04-27T13:54:39Z</cp:lastPrinted>
  <dcterms:created xsi:type="dcterms:W3CDTF">2016-04-05T08:16:23Z</dcterms:created>
  <dcterms:modified xsi:type="dcterms:W3CDTF">2016-05-25T11:28:40Z</dcterms:modified>
</cp:coreProperties>
</file>