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90"/>
  </p:handoutMasterIdLst>
  <p:sldIdLst>
    <p:sldId id="256" r:id="rId3"/>
    <p:sldId id="2484" r:id="rId4"/>
    <p:sldId id="3571" r:id="rId5"/>
    <p:sldId id="3831" r:id="rId6"/>
    <p:sldId id="3832" r:id="rId8"/>
    <p:sldId id="3833" r:id="rId9"/>
    <p:sldId id="3834" r:id="rId10"/>
    <p:sldId id="3830" r:id="rId11"/>
    <p:sldId id="3835" r:id="rId12"/>
    <p:sldId id="3625" r:id="rId13"/>
    <p:sldId id="3626" r:id="rId14"/>
    <p:sldId id="3701" r:id="rId15"/>
    <p:sldId id="3628" r:id="rId16"/>
    <p:sldId id="3629" r:id="rId17"/>
    <p:sldId id="3630" r:id="rId18"/>
    <p:sldId id="3631" r:id="rId19"/>
    <p:sldId id="3632" r:id="rId20"/>
    <p:sldId id="3633" r:id="rId21"/>
    <p:sldId id="3634" r:id="rId22"/>
    <p:sldId id="3635" r:id="rId23"/>
    <p:sldId id="3636" r:id="rId24"/>
    <p:sldId id="3637" r:id="rId25"/>
    <p:sldId id="3638" r:id="rId26"/>
    <p:sldId id="3639" r:id="rId27"/>
    <p:sldId id="3640" r:id="rId28"/>
    <p:sldId id="3641" r:id="rId29"/>
    <p:sldId id="3642" r:id="rId30"/>
    <p:sldId id="3643" r:id="rId31"/>
    <p:sldId id="3644" r:id="rId32"/>
    <p:sldId id="3645" r:id="rId33"/>
    <p:sldId id="3646" r:id="rId34"/>
    <p:sldId id="3647" r:id="rId35"/>
    <p:sldId id="3648" r:id="rId36"/>
    <p:sldId id="3649" r:id="rId37"/>
    <p:sldId id="3650" r:id="rId38"/>
    <p:sldId id="3651" r:id="rId39"/>
    <p:sldId id="3652" r:id="rId40"/>
    <p:sldId id="3653" r:id="rId41"/>
    <p:sldId id="3654" r:id="rId42"/>
    <p:sldId id="3655" r:id="rId43"/>
    <p:sldId id="3656" r:id="rId44"/>
    <p:sldId id="3657" r:id="rId45"/>
    <p:sldId id="3658" r:id="rId46"/>
    <p:sldId id="3775" r:id="rId47"/>
    <p:sldId id="3776" r:id="rId48"/>
    <p:sldId id="3777" r:id="rId49"/>
    <p:sldId id="3778" r:id="rId50"/>
    <p:sldId id="3659" r:id="rId51"/>
    <p:sldId id="3662" r:id="rId52"/>
    <p:sldId id="3663" r:id="rId53"/>
    <p:sldId id="3664" r:id="rId54"/>
    <p:sldId id="3665" r:id="rId55"/>
    <p:sldId id="3666" r:id="rId56"/>
    <p:sldId id="3667" r:id="rId57"/>
    <p:sldId id="3668" r:id="rId58"/>
    <p:sldId id="3669" r:id="rId59"/>
    <p:sldId id="3670" r:id="rId60"/>
    <p:sldId id="3671" r:id="rId61"/>
    <p:sldId id="3672" r:id="rId62"/>
    <p:sldId id="3673" r:id="rId63"/>
    <p:sldId id="3674" r:id="rId64"/>
    <p:sldId id="3702" r:id="rId65"/>
    <p:sldId id="3676" r:id="rId66"/>
    <p:sldId id="3677" r:id="rId67"/>
    <p:sldId id="3678" r:id="rId68"/>
    <p:sldId id="3679" r:id="rId69"/>
    <p:sldId id="3680" r:id="rId70"/>
    <p:sldId id="3681" r:id="rId71"/>
    <p:sldId id="3682" r:id="rId72"/>
    <p:sldId id="3683" r:id="rId73"/>
    <p:sldId id="3684" r:id="rId74"/>
    <p:sldId id="3685" r:id="rId75"/>
    <p:sldId id="3686" r:id="rId76"/>
    <p:sldId id="3687" r:id="rId77"/>
    <p:sldId id="3688" r:id="rId78"/>
    <p:sldId id="3689" r:id="rId79"/>
    <p:sldId id="3690" r:id="rId80"/>
    <p:sldId id="3819" r:id="rId81"/>
    <p:sldId id="3691" r:id="rId82"/>
    <p:sldId id="3692" r:id="rId83"/>
    <p:sldId id="3693" r:id="rId84"/>
    <p:sldId id="3694" r:id="rId85"/>
    <p:sldId id="3695" r:id="rId86"/>
    <p:sldId id="3696" r:id="rId87"/>
    <p:sldId id="3697" r:id="rId88"/>
    <p:sldId id="3698"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0"/>
    <a:srgbClr val="ED7D31"/>
    <a:srgbClr val="5A9AD7"/>
    <a:srgbClr val="8C914A"/>
    <a:srgbClr val="2FACB2"/>
    <a:srgbClr val="2A9CA2"/>
    <a:srgbClr val="258A8F"/>
    <a:srgbClr val="2283CD"/>
    <a:srgbClr val="E71D3A"/>
    <a:srgbClr val="18BC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686" autoAdjust="0"/>
    <p:restoredTop sz="94660"/>
  </p:normalViewPr>
  <p:slideViewPr>
    <p:cSldViewPr snapToGrid="0">
      <p:cViewPr varScale="1">
        <p:scale>
          <a:sx n="66" d="100"/>
          <a:sy n="66" d="100"/>
        </p:scale>
        <p:origin x="72" y="25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1667401" y="2554408"/>
            <a:ext cx="5045074" cy="673902"/>
          </a:xfrm>
        </p:spPr>
        <p:txBody>
          <a:bodyPr anchor="ctr">
            <a:normAutofit/>
          </a:bodyPr>
          <a:lstStyle>
            <a:lvl1pPr marL="0" marR="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a:p>
            <a:endParaRPr lang="zh-CN" altLang="en-US" dirty="0"/>
          </a:p>
        </p:txBody>
      </p:sp>
      <p:sp>
        <p:nvSpPr>
          <p:cNvPr id="9802" name="标题 1"/>
          <p:cNvSpPr>
            <a:spLocks noGrp="1"/>
          </p:cNvSpPr>
          <p:nvPr userDrawn="1">
            <p:ph type="ctrTitle"/>
          </p:nvPr>
        </p:nvSpPr>
        <p:spPr>
          <a:xfrm>
            <a:off x="1667400" y="1188511"/>
            <a:ext cx="5045075" cy="1350372"/>
          </a:xfrm>
        </p:spPr>
        <p:txBody>
          <a:bodyPr anchor="ctr">
            <a:normAutofit/>
          </a:bodyPr>
          <a:lstStyle>
            <a:lvl1pPr algn="l">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667400" y="3360127"/>
            <a:ext cx="5045073"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1667400" y="3624023"/>
            <a:ext cx="5045073"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1039" name="组合 1038"/>
          <p:cNvGrpSpPr/>
          <p:nvPr userDrawn="1"/>
        </p:nvGrpSpPr>
        <p:grpSpPr>
          <a:xfrm>
            <a:off x="10033000" y="191058"/>
            <a:ext cx="1948996" cy="2691284"/>
            <a:chOff x="8470446" y="2515552"/>
            <a:chExt cx="476250" cy="657633"/>
          </a:xfrm>
        </p:grpSpPr>
        <p:pic>
          <p:nvPicPr>
            <p:cNvPr id="1037" name="图形 1036"/>
            <p:cNvPicPr>
              <a:picLocks noChangeAspect="1"/>
            </p:cNvPicPr>
            <p:nvPr userDrawn="1"/>
          </p:nvPicPr>
          <p:blipFill>
            <a:blip r:embed="rId2"/>
            <a:stretch>
              <a:fillRect/>
            </a:stretch>
          </p:blipFill>
          <p:spPr>
            <a:xfrm>
              <a:off x="8470446" y="2639785"/>
              <a:ext cx="476250" cy="533400"/>
            </a:xfrm>
            <a:prstGeom prst="rect">
              <a:avLst/>
            </a:prstGeom>
          </p:spPr>
        </p:pic>
        <p:pic>
          <p:nvPicPr>
            <p:cNvPr id="1038" name="图形 1037"/>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82" name="组合 81"/>
          <p:cNvGrpSpPr/>
          <p:nvPr userDrawn="1"/>
        </p:nvGrpSpPr>
        <p:grpSpPr>
          <a:xfrm>
            <a:off x="8077200" y="399384"/>
            <a:ext cx="1549400" cy="2139499"/>
            <a:chOff x="8470446" y="2515552"/>
            <a:chExt cx="476250" cy="657633"/>
          </a:xfrm>
        </p:grpSpPr>
        <p:pic>
          <p:nvPicPr>
            <p:cNvPr id="83" name="图形 82"/>
            <p:cNvPicPr>
              <a:picLocks noChangeAspect="1"/>
            </p:cNvPicPr>
            <p:nvPr userDrawn="1"/>
          </p:nvPicPr>
          <p:blipFill>
            <a:blip r:embed="rId2"/>
            <a:stretch>
              <a:fillRect/>
            </a:stretch>
          </p:blipFill>
          <p:spPr>
            <a:xfrm>
              <a:off x="8470446" y="2639785"/>
              <a:ext cx="476250" cy="533400"/>
            </a:xfrm>
            <a:prstGeom prst="rect">
              <a:avLst/>
            </a:prstGeom>
          </p:spPr>
        </p:pic>
        <p:pic>
          <p:nvPicPr>
            <p:cNvPr id="84" name="图形 83"/>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91" name="组合 90"/>
          <p:cNvGrpSpPr/>
          <p:nvPr userDrawn="1"/>
        </p:nvGrpSpPr>
        <p:grpSpPr>
          <a:xfrm>
            <a:off x="9258300" y="1443291"/>
            <a:ext cx="800100" cy="1104823"/>
            <a:chOff x="8470446" y="2515552"/>
            <a:chExt cx="476250" cy="657633"/>
          </a:xfrm>
        </p:grpSpPr>
        <p:pic>
          <p:nvPicPr>
            <p:cNvPr id="92" name="图形 91"/>
            <p:cNvPicPr>
              <a:picLocks noChangeAspect="1"/>
            </p:cNvPicPr>
            <p:nvPr userDrawn="1"/>
          </p:nvPicPr>
          <p:blipFill>
            <a:blip r:embed="rId2"/>
            <a:stretch>
              <a:fillRect/>
            </a:stretch>
          </p:blipFill>
          <p:spPr>
            <a:xfrm>
              <a:off x="8470446" y="2639785"/>
              <a:ext cx="476250" cy="533400"/>
            </a:xfrm>
            <a:prstGeom prst="rect">
              <a:avLst/>
            </a:prstGeom>
          </p:spPr>
        </p:pic>
        <p:pic>
          <p:nvPicPr>
            <p:cNvPr id="93" name="图形 92"/>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97" name="组合 96"/>
          <p:cNvGrpSpPr/>
          <p:nvPr userDrawn="1"/>
        </p:nvGrpSpPr>
        <p:grpSpPr>
          <a:xfrm>
            <a:off x="2362200" y="3839465"/>
            <a:ext cx="1948996" cy="2691284"/>
            <a:chOff x="8470446" y="2515552"/>
            <a:chExt cx="476250" cy="657633"/>
          </a:xfrm>
        </p:grpSpPr>
        <p:pic>
          <p:nvPicPr>
            <p:cNvPr id="98" name="图形 97"/>
            <p:cNvPicPr>
              <a:picLocks noChangeAspect="1"/>
            </p:cNvPicPr>
            <p:nvPr userDrawn="1"/>
          </p:nvPicPr>
          <p:blipFill>
            <a:blip r:embed="rId2"/>
            <a:stretch>
              <a:fillRect/>
            </a:stretch>
          </p:blipFill>
          <p:spPr>
            <a:xfrm>
              <a:off x="8470446" y="2639785"/>
              <a:ext cx="476250" cy="533400"/>
            </a:xfrm>
            <a:prstGeom prst="rect">
              <a:avLst/>
            </a:prstGeom>
          </p:spPr>
        </p:pic>
        <p:pic>
          <p:nvPicPr>
            <p:cNvPr id="99" name="图形 98"/>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00" name="组合 99"/>
          <p:cNvGrpSpPr/>
          <p:nvPr userDrawn="1"/>
        </p:nvGrpSpPr>
        <p:grpSpPr>
          <a:xfrm>
            <a:off x="827314" y="4587872"/>
            <a:ext cx="1549400" cy="2139499"/>
            <a:chOff x="8470446" y="2515552"/>
            <a:chExt cx="476250" cy="657633"/>
          </a:xfrm>
        </p:grpSpPr>
        <p:pic>
          <p:nvPicPr>
            <p:cNvPr id="101" name="图形 100"/>
            <p:cNvPicPr>
              <a:picLocks noChangeAspect="1"/>
            </p:cNvPicPr>
            <p:nvPr userDrawn="1"/>
          </p:nvPicPr>
          <p:blipFill>
            <a:blip r:embed="rId2"/>
            <a:stretch>
              <a:fillRect/>
            </a:stretch>
          </p:blipFill>
          <p:spPr>
            <a:xfrm>
              <a:off x="8470446" y="2639785"/>
              <a:ext cx="476250" cy="533400"/>
            </a:xfrm>
            <a:prstGeom prst="rect">
              <a:avLst/>
            </a:prstGeom>
          </p:spPr>
        </p:pic>
        <p:pic>
          <p:nvPicPr>
            <p:cNvPr id="102" name="图形 101"/>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03" name="组合 102"/>
          <p:cNvGrpSpPr/>
          <p:nvPr userDrawn="1"/>
        </p:nvGrpSpPr>
        <p:grpSpPr>
          <a:xfrm>
            <a:off x="3619500" y="5172205"/>
            <a:ext cx="800100" cy="1104823"/>
            <a:chOff x="8470446" y="2515552"/>
            <a:chExt cx="476250" cy="657633"/>
          </a:xfrm>
        </p:grpSpPr>
        <p:pic>
          <p:nvPicPr>
            <p:cNvPr id="104" name="图形 103"/>
            <p:cNvPicPr>
              <a:picLocks noChangeAspect="1"/>
            </p:cNvPicPr>
            <p:nvPr userDrawn="1"/>
          </p:nvPicPr>
          <p:blipFill>
            <a:blip r:embed="rId2"/>
            <a:stretch>
              <a:fillRect/>
            </a:stretch>
          </p:blipFill>
          <p:spPr>
            <a:xfrm>
              <a:off x="8470446" y="2639785"/>
              <a:ext cx="476250" cy="533400"/>
            </a:xfrm>
            <a:prstGeom prst="rect">
              <a:avLst/>
            </a:prstGeom>
          </p:spPr>
        </p:pic>
        <p:pic>
          <p:nvPicPr>
            <p:cNvPr id="105" name="图形 104"/>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09" name="组合 108"/>
          <p:cNvGrpSpPr/>
          <p:nvPr userDrawn="1"/>
        </p:nvGrpSpPr>
        <p:grpSpPr>
          <a:xfrm>
            <a:off x="8804275" y="2803630"/>
            <a:ext cx="1948996" cy="2691284"/>
            <a:chOff x="8470446" y="2515552"/>
            <a:chExt cx="476250" cy="657633"/>
          </a:xfrm>
        </p:grpSpPr>
        <p:pic>
          <p:nvPicPr>
            <p:cNvPr id="110" name="图形 109"/>
            <p:cNvPicPr>
              <a:picLocks noChangeAspect="1"/>
            </p:cNvPicPr>
            <p:nvPr userDrawn="1"/>
          </p:nvPicPr>
          <p:blipFill>
            <a:blip r:embed="rId2"/>
            <a:stretch>
              <a:fillRect/>
            </a:stretch>
          </p:blipFill>
          <p:spPr>
            <a:xfrm>
              <a:off x="8470446" y="2639785"/>
              <a:ext cx="476250" cy="533400"/>
            </a:xfrm>
            <a:prstGeom prst="rect">
              <a:avLst/>
            </a:prstGeom>
          </p:spPr>
        </p:pic>
        <p:pic>
          <p:nvPicPr>
            <p:cNvPr id="111" name="图形 110"/>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85" name="组合 84"/>
          <p:cNvGrpSpPr/>
          <p:nvPr userDrawn="1"/>
        </p:nvGrpSpPr>
        <p:grpSpPr>
          <a:xfrm>
            <a:off x="9410700" y="2805268"/>
            <a:ext cx="2413000" cy="3332007"/>
            <a:chOff x="8470446" y="2515552"/>
            <a:chExt cx="476250" cy="657633"/>
          </a:xfrm>
        </p:grpSpPr>
        <p:pic>
          <p:nvPicPr>
            <p:cNvPr id="86" name="图形 85"/>
            <p:cNvPicPr>
              <a:picLocks noChangeAspect="1"/>
            </p:cNvPicPr>
            <p:nvPr userDrawn="1"/>
          </p:nvPicPr>
          <p:blipFill>
            <a:blip r:embed="rId2"/>
            <a:stretch>
              <a:fillRect/>
            </a:stretch>
          </p:blipFill>
          <p:spPr>
            <a:xfrm>
              <a:off x="8470446" y="2639785"/>
              <a:ext cx="476250" cy="533400"/>
            </a:xfrm>
            <a:prstGeom prst="rect">
              <a:avLst/>
            </a:prstGeom>
          </p:spPr>
        </p:pic>
        <p:pic>
          <p:nvPicPr>
            <p:cNvPr id="87" name="图形 86"/>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88" name="组合 87"/>
          <p:cNvGrpSpPr/>
          <p:nvPr userDrawn="1"/>
        </p:nvGrpSpPr>
        <p:grpSpPr>
          <a:xfrm>
            <a:off x="8661400" y="3894391"/>
            <a:ext cx="1854200" cy="2560384"/>
            <a:chOff x="8470446" y="2515552"/>
            <a:chExt cx="476250" cy="657633"/>
          </a:xfrm>
        </p:grpSpPr>
        <p:pic>
          <p:nvPicPr>
            <p:cNvPr id="89" name="图形 88"/>
            <p:cNvPicPr>
              <a:picLocks noChangeAspect="1"/>
            </p:cNvPicPr>
            <p:nvPr userDrawn="1"/>
          </p:nvPicPr>
          <p:blipFill>
            <a:blip r:embed="rId2"/>
            <a:stretch>
              <a:fillRect/>
            </a:stretch>
          </p:blipFill>
          <p:spPr>
            <a:xfrm>
              <a:off x="8470446" y="2639785"/>
              <a:ext cx="476250" cy="533400"/>
            </a:xfrm>
            <a:prstGeom prst="rect">
              <a:avLst/>
            </a:prstGeom>
          </p:spPr>
        </p:pic>
        <p:pic>
          <p:nvPicPr>
            <p:cNvPr id="90" name="图形 89"/>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94" name="组合 93"/>
          <p:cNvGrpSpPr/>
          <p:nvPr userDrawn="1"/>
        </p:nvGrpSpPr>
        <p:grpSpPr>
          <a:xfrm>
            <a:off x="10472738" y="4391326"/>
            <a:ext cx="1541462" cy="2128537"/>
            <a:chOff x="8470446" y="2515552"/>
            <a:chExt cx="476250" cy="657633"/>
          </a:xfrm>
        </p:grpSpPr>
        <p:pic>
          <p:nvPicPr>
            <p:cNvPr id="95" name="图形 94"/>
            <p:cNvPicPr>
              <a:picLocks noChangeAspect="1"/>
            </p:cNvPicPr>
            <p:nvPr userDrawn="1"/>
          </p:nvPicPr>
          <p:blipFill>
            <a:blip r:embed="rId2"/>
            <a:stretch>
              <a:fillRect/>
            </a:stretch>
          </p:blipFill>
          <p:spPr>
            <a:xfrm>
              <a:off x="8470446" y="2639785"/>
              <a:ext cx="476250" cy="533400"/>
            </a:xfrm>
            <a:prstGeom prst="rect">
              <a:avLst/>
            </a:prstGeom>
          </p:spPr>
        </p:pic>
        <p:pic>
          <p:nvPicPr>
            <p:cNvPr id="96" name="图形 95"/>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24" name="组合 123"/>
          <p:cNvGrpSpPr/>
          <p:nvPr userDrawn="1"/>
        </p:nvGrpSpPr>
        <p:grpSpPr>
          <a:xfrm>
            <a:off x="4869081" y="4618776"/>
            <a:ext cx="617320" cy="852430"/>
            <a:chOff x="8470446" y="2515552"/>
            <a:chExt cx="476250" cy="657633"/>
          </a:xfrm>
        </p:grpSpPr>
        <p:pic>
          <p:nvPicPr>
            <p:cNvPr id="125" name="图形 124"/>
            <p:cNvPicPr>
              <a:picLocks noChangeAspect="1"/>
            </p:cNvPicPr>
            <p:nvPr userDrawn="1"/>
          </p:nvPicPr>
          <p:blipFill>
            <a:blip r:embed="rId2"/>
            <a:stretch>
              <a:fillRect/>
            </a:stretch>
          </p:blipFill>
          <p:spPr>
            <a:xfrm>
              <a:off x="8470446" y="2639785"/>
              <a:ext cx="476250" cy="533400"/>
            </a:xfrm>
            <a:prstGeom prst="rect">
              <a:avLst/>
            </a:prstGeom>
          </p:spPr>
        </p:pic>
        <p:pic>
          <p:nvPicPr>
            <p:cNvPr id="126" name="图形 125"/>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127" name="组合 126"/>
          <p:cNvGrpSpPr/>
          <p:nvPr userDrawn="1"/>
        </p:nvGrpSpPr>
        <p:grpSpPr>
          <a:xfrm>
            <a:off x="5983305" y="5191967"/>
            <a:ext cx="1085152" cy="1498439"/>
            <a:chOff x="8470446" y="2515552"/>
            <a:chExt cx="476250" cy="657633"/>
          </a:xfrm>
        </p:grpSpPr>
        <p:pic>
          <p:nvPicPr>
            <p:cNvPr id="128" name="图形 127"/>
            <p:cNvPicPr>
              <a:picLocks noChangeAspect="1"/>
            </p:cNvPicPr>
            <p:nvPr userDrawn="1"/>
          </p:nvPicPr>
          <p:blipFill>
            <a:blip r:embed="rId2"/>
            <a:stretch>
              <a:fillRect/>
            </a:stretch>
          </p:blipFill>
          <p:spPr>
            <a:xfrm>
              <a:off x="8470446" y="2639785"/>
              <a:ext cx="476250" cy="533400"/>
            </a:xfrm>
            <a:prstGeom prst="rect">
              <a:avLst/>
            </a:prstGeom>
          </p:spPr>
        </p:pic>
        <p:pic>
          <p:nvPicPr>
            <p:cNvPr id="129" name="图形 128"/>
            <p:cNvPicPr>
              <a:picLocks noChangeAspect="1"/>
            </p:cNvPicPr>
            <p:nvPr userDrawn="1"/>
          </p:nvPicPr>
          <p:blipFill>
            <a:blip r:embed="rId3"/>
            <a:stretch>
              <a:fillRect/>
            </a:stretch>
          </p:blipFill>
          <p:spPr>
            <a:xfrm>
              <a:off x="8556307" y="2515552"/>
              <a:ext cx="352425" cy="409575"/>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sp>
        <p:nvSpPr>
          <p:cNvPr id="3" name="矩形 2"/>
          <p:cNvSpPr/>
          <p:nvPr userDrawn="1"/>
        </p:nvSpPr>
        <p:spPr>
          <a:xfrm>
            <a:off x="2477677" y="2365311"/>
            <a:ext cx="1399592" cy="1399592"/>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kumimoji="1" lang="zh-CN" altLang="en-US" sz="6935" b="1" dirty="0">
              <a:solidFill>
                <a:schemeClr val="bg1"/>
              </a:solidFill>
            </a:endParaRPr>
          </a:p>
        </p:txBody>
      </p:sp>
      <p:sp>
        <p:nvSpPr>
          <p:cNvPr id="7" name="文本占位符 6"/>
          <p:cNvSpPr>
            <a:spLocks noGrp="1"/>
          </p:cNvSpPr>
          <p:nvPr>
            <p:ph type="body" sz="quarter" idx="10" hasCustomPrompt="1"/>
          </p:nvPr>
        </p:nvSpPr>
        <p:spPr>
          <a:xfrm>
            <a:off x="4056178" y="2365311"/>
            <a:ext cx="6262103" cy="750888"/>
          </a:xfrm>
          <a:prstGeom prst="rect">
            <a:avLst/>
          </a:prstGeom>
        </p:spPr>
        <p:txBody>
          <a:bodyPr/>
          <a:lstStyle>
            <a:lvl1pPr marL="0" marR="0" indent="0" algn="l" defTabSz="608965" rtl="0" eaLnBrk="1" fontAlgn="auto" latinLnBrk="0" hangingPunct="1">
              <a:lnSpc>
                <a:spcPct val="100000"/>
              </a:lnSpc>
              <a:spcBef>
                <a:spcPct val="20000"/>
              </a:spcBef>
              <a:spcAft>
                <a:spcPts val="0"/>
              </a:spcAft>
              <a:buClrTx/>
              <a:buSzTx/>
              <a:buFont typeface="Arial" panose="020B0604020202020204"/>
              <a:buNone/>
              <a:defRPr>
                <a:solidFill>
                  <a:schemeClr val="bg1"/>
                </a:solidFill>
              </a:defRPr>
            </a:lvl1pPr>
          </a:lstStyle>
          <a:p>
            <a:pPr marL="0" marR="0" lvl="0" indent="0" algn="l" defTabSz="608965" rtl="0" eaLnBrk="1" fontAlgn="auto" latinLnBrk="0" hangingPunct="1">
              <a:lnSpc>
                <a:spcPct val="100000"/>
              </a:lnSpc>
              <a:spcBef>
                <a:spcPct val="20000"/>
              </a:spcBef>
              <a:spcAft>
                <a:spcPts val="0"/>
              </a:spcAft>
              <a:buClrTx/>
              <a:buSzTx/>
              <a:buFont typeface="Arial" panose="020B0604020202020204"/>
              <a:buNone/>
              <a:defRPr/>
            </a:pPr>
            <a:r>
              <a:rPr kumimoji="1" lang="zh-CN" altLang="en-US" sz="4265" dirty="0">
                <a:solidFill>
                  <a:schemeClr val="bg1">
                    <a:lumMod val="95000"/>
                  </a:schemeClr>
                </a:solidFill>
              </a:rPr>
              <a:t>问题场景</a:t>
            </a:r>
            <a:endParaRPr kumimoji="1" lang="zh-CN" altLang="en-US" sz="4265" dirty="0">
              <a:solidFill>
                <a:schemeClr val="bg1">
                  <a:lumMod val="95000"/>
                </a:schemeClr>
              </a:solidFill>
            </a:endParaRPr>
          </a:p>
        </p:txBody>
      </p:sp>
      <p:sp>
        <p:nvSpPr>
          <p:cNvPr id="11" name="文本占位符 10"/>
          <p:cNvSpPr>
            <a:spLocks noGrp="1"/>
          </p:cNvSpPr>
          <p:nvPr>
            <p:ph type="body" sz="quarter" idx="11" hasCustomPrompt="1"/>
          </p:nvPr>
        </p:nvSpPr>
        <p:spPr>
          <a:xfrm>
            <a:off x="4056178" y="3165700"/>
            <a:ext cx="6416108" cy="625684"/>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200" dirty="0">
                <a:solidFill>
                  <a:schemeClr val="bg1"/>
                </a:solidFill>
              </a:defRPr>
            </a:lvl1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chemeClr val="bg1">
                    <a:lumMod val="95000"/>
                  </a:schemeClr>
                </a:solidFill>
              </a:rPr>
              <a:t>点击此处添加文本内容，如关键词、部分简单介绍等。点击此处添加文本内容，如关键词、部分简单介绍等。点击此处添加文本内容，如关键词、部分简单介绍等。</a:t>
            </a:r>
            <a:endParaRPr lang="en-US" altLang="zh-CN" sz="1335" dirty="0">
              <a:solidFill>
                <a:schemeClr val="bg1">
                  <a:lumMod val="95000"/>
                </a:schemeClr>
              </a:solidFill>
            </a:endParaRPr>
          </a:p>
        </p:txBody>
      </p:sp>
      <p:sp>
        <p:nvSpPr>
          <p:cNvPr id="14" name="文本占位符 13"/>
          <p:cNvSpPr>
            <a:spLocks noGrp="1"/>
          </p:cNvSpPr>
          <p:nvPr>
            <p:ph type="body" sz="quarter" idx="12" hasCustomPrompt="1"/>
          </p:nvPr>
        </p:nvSpPr>
        <p:spPr>
          <a:xfrm>
            <a:off x="2529767" y="2566732"/>
            <a:ext cx="1309002" cy="914400"/>
          </a:xfrm>
          <a:prstGeom prst="rect">
            <a:avLst/>
          </a:prstGeom>
        </p:spPr>
        <p:txBody>
          <a:bodyPr/>
          <a:lstStyle>
            <a:lvl1pPr marL="0" indent="0" algn="ctr">
              <a:buNone/>
              <a:defRPr sz="6000" b="1">
                <a:solidFill>
                  <a:schemeClr val="bg1"/>
                </a:solidFill>
              </a:defRPr>
            </a:lvl1pPr>
          </a:lstStyle>
          <a:p>
            <a:pPr lvl="0"/>
            <a:r>
              <a:rPr lang="en-US" altLang="zh-CN" dirty="0"/>
              <a:t>01</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493530" y="292590"/>
            <a:ext cx="660901" cy="63200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5" name="文本占位符 4"/>
          <p:cNvSpPr>
            <a:spLocks noGrp="1"/>
          </p:cNvSpPr>
          <p:nvPr>
            <p:ph type="body" sz="quarter" idx="10" hasCustomPrompt="1"/>
          </p:nvPr>
        </p:nvSpPr>
        <p:spPr>
          <a:xfrm>
            <a:off x="1438216" y="234879"/>
            <a:ext cx="3787775" cy="747428"/>
          </a:xfrm>
          <a:prstGeom prst="rect">
            <a:avLst/>
          </a:prstGeom>
        </p:spPr>
        <p:txBody>
          <a:bodyPr/>
          <a:lstStyle>
            <a:lvl1pPr marL="0" indent="0">
              <a:buNone/>
              <a:defRPr sz="2000" b="1">
                <a:solidFill>
                  <a:schemeClr val="tx2"/>
                </a:solidFill>
                <a:latin typeface="+mj-ea"/>
                <a:ea typeface="+mj-ea"/>
              </a:defRPr>
            </a:lvl1pPr>
          </a:lstStyle>
          <a:p>
            <a:pPr lvl="0"/>
            <a:r>
              <a:rPr lang="en-US" altLang="zh-CN" dirty="0"/>
              <a:t>MORE THAN TEMPLATE</a:t>
            </a:r>
            <a:endParaRPr lang="en-US" altLang="zh-CN" dirty="0"/>
          </a:p>
          <a:p>
            <a:pPr lvl="0"/>
            <a:r>
              <a:rPr lang="zh-CN" altLang="en-US" dirty="0"/>
              <a:t>点击此处添加副标题</a:t>
            </a:r>
            <a:endParaRPr lang="zh-CN" altLang="en-US" dirty="0"/>
          </a:p>
        </p:txBody>
      </p:sp>
      <p:sp>
        <p:nvSpPr>
          <p:cNvPr id="7" name="文本占位符 6"/>
          <p:cNvSpPr>
            <a:spLocks noGrp="1"/>
          </p:cNvSpPr>
          <p:nvPr>
            <p:ph type="body" sz="quarter" idx="11" hasCustomPrompt="1"/>
          </p:nvPr>
        </p:nvSpPr>
        <p:spPr>
          <a:xfrm>
            <a:off x="445405" y="273634"/>
            <a:ext cx="798930" cy="683711"/>
          </a:xfrm>
          <a:prstGeom prst="rect">
            <a:avLst/>
          </a:prstGeom>
        </p:spPr>
        <p:txBody>
          <a:bodyPr/>
          <a:lstStyle>
            <a:lvl1pPr marL="0" indent="0" algn="ctr">
              <a:buNone/>
              <a:defRPr sz="3600">
                <a:solidFill>
                  <a:schemeClr val="tx2"/>
                </a:solidFill>
              </a:defRPr>
            </a:lvl1pPr>
          </a:lstStyle>
          <a:p>
            <a:pPr lvl="0"/>
            <a:r>
              <a:rPr lang="en-US" altLang="zh-CN" dirty="0"/>
              <a:t>01</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accent1"/>
        </a:solidFill>
        <a:effectLst/>
      </p:bgPr>
    </p:bg>
    <p:spTree>
      <p:nvGrpSpPr>
        <p:cNvPr id="1" name=""/>
        <p:cNvGrpSpPr/>
        <p:nvPr/>
      </p:nvGrpSpPr>
      <p:grpSpPr>
        <a:xfrm>
          <a:off x="0" y="0"/>
          <a:ext cx="0" cy="0"/>
          <a:chOff x="0" y="0"/>
          <a:chExt cx="0" cy="0"/>
        </a:xfrm>
      </p:grpSpPr>
      <p:sp>
        <p:nvSpPr>
          <p:cNvPr id="3" name="矩形 2"/>
          <p:cNvSpPr/>
          <p:nvPr userDrawn="1"/>
        </p:nvSpPr>
        <p:spPr>
          <a:xfrm>
            <a:off x="493530" y="292590"/>
            <a:ext cx="660901" cy="632007"/>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121899" tIns="60949" rIns="121899" bIns="60949" rtlCol="0" anchor="ctr"/>
          <a:lstStyle/>
          <a:p>
            <a:pPr algn="ctr"/>
            <a:endParaRPr kumimoji="1" lang="zh-CN" altLang="en-US" sz="1335" b="1" dirty="0">
              <a:solidFill>
                <a:srgbClr val="1F1F1F"/>
              </a:solidFill>
              <a:latin typeface="Calibri" panose="020F0502020204030204"/>
              <a:ea typeface="宋体" panose="02010600030101010101" pitchFamily="2" charset="-122"/>
            </a:endParaRPr>
          </a:p>
        </p:txBody>
      </p:sp>
      <p:sp>
        <p:nvSpPr>
          <p:cNvPr id="4" name="文本占位符 4"/>
          <p:cNvSpPr>
            <a:spLocks noGrp="1"/>
          </p:cNvSpPr>
          <p:nvPr>
            <p:ph type="body" sz="quarter" idx="10" hasCustomPrompt="1"/>
          </p:nvPr>
        </p:nvSpPr>
        <p:spPr>
          <a:xfrm>
            <a:off x="1438216" y="234879"/>
            <a:ext cx="3787775" cy="747428"/>
          </a:xfrm>
          <a:prstGeom prst="rect">
            <a:avLst/>
          </a:prstGeom>
        </p:spPr>
        <p:txBody>
          <a:bodyPr/>
          <a:lstStyle>
            <a:lvl1pPr marL="0" indent="0">
              <a:buNone/>
              <a:defRPr sz="2000" b="1">
                <a:solidFill>
                  <a:schemeClr val="bg1"/>
                </a:solidFill>
                <a:latin typeface="+mj-ea"/>
                <a:ea typeface="+mj-ea"/>
              </a:defRPr>
            </a:lvl1pPr>
          </a:lstStyle>
          <a:p>
            <a:pPr lvl="0"/>
            <a:r>
              <a:rPr lang="en-US" altLang="zh-CN" dirty="0"/>
              <a:t>MORE THAN TEMPLATE</a:t>
            </a:r>
            <a:endParaRPr lang="en-US" altLang="zh-CN" dirty="0"/>
          </a:p>
          <a:p>
            <a:pPr lvl="0"/>
            <a:r>
              <a:rPr lang="zh-CN" altLang="en-US" dirty="0"/>
              <a:t>点击此处添加副标题</a:t>
            </a:r>
            <a:endParaRPr lang="zh-CN" altLang="en-US" dirty="0"/>
          </a:p>
        </p:txBody>
      </p:sp>
      <p:sp>
        <p:nvSpPr>
          <p:cNvPr id="5" name="文本占位符 6"/>
          <p:cNvSpPr>
            <a:spLocks noGrp="1"/>
          </p:cNvSpPr>
          <p:nvPr>
            <p:ph type="body" sz="quarter" idx="11" hasCustomPrompt="1"/>
          </p:nvPr>
        </p:nvSpPr>
        <p:spPr>
          <a:xfrm>
            <a:off x="445405" y="273634"/>
            <a:ext cx="798930" cy="683711"/>
          </a:xfrm>
          <a:prstGeom prst="rect">
            <a:avLst/>
          </a:prstGeom>
        </p:spPr>
        <p:txBody>
          <a:bodyPr/>
          <a:lstStyle>
            <a:lvl1pPr marL="0" indent="0" algn="ctr">
              <a:buNone/>
              <a:defRPr sz="3600">
                <a:solidFill>
                  <a:schemeClr val="bg1"/>
                </a:solidFill>
              </a:defRPr>
            </a:lvl1pPr>
          </a:lstStyle>
          <a:p>
            <a:pPr lvl="0"/>
            <a:r>
              <a:rPr lang="en-US" altLang="zh-CN" dirty="0"/>
              <a:t>01</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4915625" y="2226504"/>
            <a:ext cx="6604863"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4915624" y="2934142"/>
            <a:ext cx="6621677"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8" name="页脚占位符 7"/>
          <p:cNvSpPr>
            <a:spLocks noGrp="1"/>
          </p:cNvSpPr>
          <p:nvPr>
            <p:ph type="ftr" sz="quarter" idx="11"/>
          </p:nvPr>
        </p:nvSpPr>
        <p:spPr/>
        <p:txBody>
          <a:bodyPr/>
          <a:lstStyle/>
          <a:p>
            <a:r>
              <a:rPr lang="en-US" altLang="zh-CN"/>
              <a:t>www.islide.cc </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7" name="页脚占位符 6"/>
          <p:cNvSpPr>
            <a:spLocks noGrp="1"/>
          </p:cNvSpPr>
          <p:nvPr>
            <p:ph type="ftr" sz="quarter" idx="11"/>
          </p:nvPr>
        </p:nvSpPr>
        <p:spPr/>
        <p:txBody>
          <a:bodyPr/>
          <a:lstStyle/>
          <a:p>
            <a:r>
              <a:rPr lang="en-US" altLang="zh-CN"/>
              <a:t>www.islide.cc </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flipH="1">
            <a:off x="177800" y="191058"/>
            <a:ext cx="11186886" cy="6536313"/>
            <a:chOff x="827314" y="191058"/>
            <a:chExt cx="11186886" cy="6536313"/>
          </a:xfrm>
        </p:grpSpPr>
        <p:grpSp>
          <p:nvGrpSpPr>
            <p:cNvPr id="45" name="组合 44"/>
            <p:cNvGrpSpPr/>
            <p:nvPr userDrawn="1"/>
          </p:nvGrpSpPr>
          <p:grpSpPr>
            <a:xfrm>
              <a:off x="10033000" y="191058"/>
              <a:ext cx="1948996" cy="2691284"/>
              <a:chOff x="8470446" y="2515552"/>
              <a:chExt cx="476250" cy="657633"/>
            </a:xfrm>
          </p:grpSpPr>
          <p:pic>
            <p:nvPicPr>
              <p:cNvPr id="46" name="图形 45"/>
              <p:cNvPicPr>
                <a:picLocks noChangeAspect="1"/>
              </p:cNvPicPr>
              <p:nvPr userDrawn="1"/>
            </p:nvPicPr>
            <p:blipFill>
              <a:blip r:embed="rId2"/>
              <a:stretch>
                <a:fillRect/>
              </a:stretch>
            </p:blipFill>
            <p:spPr>
              <a:xfrm>
                <a:off x="8470446" y="2639785"/>
                <a:ext cx="476250" cy="533400"/>
              </a:xfrm>
              <a:prstGeom prst="rect">
                <a:avLst/>
              </a:prstGeom>
            </p:spPr>
          </p:pic>
          <p:pic>
            <p:nvPicPr>
              <p:cNvPr id="47" name="图形 46"/>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48" name="组合 47"/>
            <p:cNvGrpSpPr/>
            <p:nvPr userDrawn="1"/>
          </p:nvGrpSpPr>
          <p:grpSpPr>
            <a:xfrm>
              <a:off x="8077200" y="399384"/>
              <a:ext cx="1549400" cy="2139499"/>
              <a:chOff x="8470446" y="2515552"/>
              <a:chExt cx="476250" cy="657633"/>
            </a:xfrm>
          </p:grpSpPr>
          <p:pic>
            <p:nvPicPr>
              <p:cNvPr id="49" name="图形 48"/>
              <p:cNvPicPr>
                <a:picLocks noChangeAspect="1"/>
              </p:cNvPicPr>
              <p:nvPr userDrawn="1"/>
            </p:nvPicPr>
            <p:blipFill>
              <a:blip r:embed="rId2"/>
              <a:stretch>
                <a:fillRect/>
              </a:stretch>
            </p:blipFill>
            <p:spPr>
              <a:xfrm>
                <a:off x="8470446" y="2639785"/>
                <a:ext cx="476250" cy="533400"/>
              </a:xfrm>
              <a:prstGeom prst="rect">
                <a:avLst/>
              </a:prstGeom>
            </p:spPr>
          </p:pic>
          <p:pic>
            <p:nvPicPr>
              <p:cNvPr id="50" name="图形 49"/>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51" name="组合 50"/>
            <p:cNvGrpSpPr/>
            <p:nvPr userDrawn="1"/>
          </p:nvGrpSpPr>
          <p:grpSpPr>
            <a:xfrm>
              <a:off x="9258300" y="1443291"/>
              <a:ext cx="800100" cy="1104823"/>
              <a:chOff x="8470446" y="2515552"/>
              <a:chExt cx="476250" cy="657633"/>
            </a:xfrm>
          </p:grpSpPr>
          <p:pic>
            <p:nvPicPr>
              <p:cNvPr id="52" name="图形 51"/>
              <p:cNvPicPr>
                <a:picLocks noChangeAspect="1"/>
              </p:cNvPicPr>
              <p:nvPr userDrawn="1"/>
            </p:nvPicPr>
            <p:blipFill>
              <a:blip r:embed="rId2"/>
              <a:stretch>
                <a:fillRect/>
              </a:stretch>
            </p:blipFill>
            <p:spPr>
              <a:xfrm>
                <a:off x="8470446" y="2639785"/>
                <a:ext cx="476250" cy="533400"/>
              </a:xfrm>
              <a:prstGeom prst="rect">
                <a:avLst/>
              </a:prstGeom>
            </p:spPr>
          </p:pic>
          <p:pic>
            <p:nvPicPr>
              <p:cNvPr id="53" name="图形 52"/>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54" name="组合 53"/>
            <p:cNvGrpSpPr/>
            <p:nvPr userDrawn="1"/>
          </p:nvGrpSpPr>
          <p:grpSpPr>
            <a:xfrm>
              <a:off x="2362200" y="3839465"/>
              <a:ext cx="1948996" cy="2691284"/>
              <a:chOff x="8470446" y="2515552"/>
              <a:chExt cx="476250" cy="657633"/>
            </a:xfrm>
          </p:grpSpPr>
          <p:pic>
            <p:nvPicPr>
              <p:cNvPr id="55" name="图形 54"/>
              <p:cNvPicPr>
                <a:picLocks noChangeAspect="1"/>
              </p:cNvPicPr>
              <p:nvPr userDrawn="1"/>
            </p:nvPicPr>
            <p:blipFill>
              <a:blip r:embed="rId2"/>
              <a:stretch>
                <a:fillRect/>
              </a:stretch>
            </p:blipFill>
            <p:spPr>
              <a:xfrm>
                <a:off x="8470446" y="2639785"/>
                <a:ext cx="476250" cy="533400"/>
              </a:xfrm>
              <a:prstGeom prst="rect">
                <a:avLst/>
              </a:prstGeom>
            </p:spPr>
          </p:pic>
          <p:pic>
            <p:nvPicPr>
              <p:cNvPr id="56" name="图形 55"/>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57" name="组合 56"/>
            <p:cNvGrpSpPr/>
            <p:nvPr userDrawn="1"/>
          </p:nvGrpSpPr>
          <p:grpSpPr>
            <a:xfrm>
              <a:off x="827314" y="4587872"/>
              <a:ext cx="1549400" cy="2139499"/>
              <a:chOff x="8470446" y="2515552"/>
              <a:chExt cx="476250" cy="657633"/>
            </a:xfrm>
          </p:grpSpPr>
          <p:pic>
            <p:nvPicPr>
              <p:cNvPr id="58" name="图形 57"/>
              <p:cNvPicPr>
                <a:picLocks noChangeAspect="1"/>
              </p:cNvPicPr>
              <p:nvPr userDrawn="1"/>
            </p:nvPicPr>
            <p:blipFill>
              <a:blip r:embed="rId2"/>
              <a:stretch>
                <a:fillRect/>
              </a:stretch>
            </p:blipFill>
            <p:spPr>
              <a:xfrm>
                <a:off x="8470446" y="2639785"/>
                <a:ext cx="476250" cy="533400"/>
              </a:xfrm>
              <a:prstGeom prst="rect">
                <a:avLst/>
              </a:prstGeom>
            </p:spPr>
          </p:pic>
          <p:pic>
            <p:nvPicPr>
              <p:cNvPr id="59" name="图形 58"/>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0" name="组合 59"/>
            <p:cNvGrpSpPr/>
            <p:nvPr userDrawn="1"/>
          </p:nvGrpSpPr>
          <p:grpSpPr>
            <a:xfrm>
              <a:off x="3619500" y="5172205"/>
              <a:ext cx="800100" cy="1104823"/>
              <a:chOff x="8470446" y="2515552"/>
              <a:chExt cx="476250" cy="657633"/>
            </a:xfrm>
          </p:grpSpPr>
          <p:pic>
            <p:nvPicPr>
              <p:cNvPr id="61" name="图形 60"/>
              <p:cNvPicPr>
                <a:picLocks noChangeAspect="1"/>
              </p:cNvPicPr>
              <p:nvPr userDrawn="1"/>
            </p:nvPicPr>
            <p:blipFill>
              <a:blip r:embed="rId2"/>
              <a:stretch>
                <a:fillRect/>
              </a:stretch>
            </p:blipFill>
            <p:spPr>
              <a:xfrm>
                <a:off x="8470446" y="2639785"/>
                <a:ext cx="476250" cy="533400"/>
              </a:xfrm>
              <a:prstGeom prst="rect">
                <a:avLst/>
              </a:prstGeom>
            </p:spPr>
          </p:pic>
          <p:pic>
            <p:nvPicPr>
              <p:cNvPr id="62" name="图形 61"/>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3" name="组合 62"/>
            <p:cNvGrpSpPr/>
            <p:nvPr userDrawn="1"/>
          </p:nvGrpSpPr>
          <p:grpSpPr>
            <a:xfrm>
              <a:off x="8804275" y="2803630"/>
              <a:ext cx="1948996" cy="2691284"/>
              <a:chOff x="8470446" y="2515552"/>
              <a:chExt cx="476250" cy="657633"/>
            </a:xfrm>
          </p:grpSpPr>
          <p:pic>
            <p:nvPicPr>
              <p:cNvPr id="64" name="图形 63"/>
              <p:cNvPicPr>
                <a:picLocks noChangeAspect="1"/>
              </p:cNvPicPr>
              <p:nvPr userDrawn="1"/>
            </p:nvPicPr>
            <p:blipFill>
              <a:blip r:embed="rId2"/>
              <a:stretch>
                <a:fillRect/>
              </a:stretch>
            </p:blipFill>
            <p:spPr>
              <a:xfrm>
                <a:off x="8470446" y="2639785"/>
                <a:ext cx="476250" cy="533400"/>
              </a:xfrm>
              <a:prstGeom prst="rect">
                <a:avLst/>
              </a:prstGeom>
            </p:spPr>
          </p:pic>
          <p:pic>
            <p:nvPicPr>
              <p:cNvPr id="65" name="图形 64"/>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6" name="组合 65"/>
            <p:cNvGrpSpPr/>
            <p:nvPr userDrawn="1"/>
          </p:nvGrpSpPr>
          <p:grpSpPr>
            <a:xfrm>
              <a:off x="9410700" y="2805268"/>
              <a:ext cx="2413000" cy="3332007"/>
              <a:chOff x="8470446" y="2515552"/>
              <a:chExt cx="476250" cy="657633"/>
            </a:xfrm>
          </p:grpSpPr>
          <p:pic>
            <p:nvPicPr>
              <p:cNvPr id="67" name="图形 66"/>
              <p:cNvPicPr>
                <a:picLocks noChangeAspect="1"/>
              </p:cNvPicPr>
              <p:nvPr userDrawn="1"/>
            </p:nvPicPr>
            <p:blipFill>
              <a:blip r:embed="rId2"/>
              <a:stretch>
                <a:fillRect/>
              </a:stretch>
            </p:blipFill>
            <p:spPr>
              <a:xfrm>
                <a:off x="8470446" y="2639785"/>
                <a:ext cx="476250" cy="533400"/>
              </a:xfrm>
              <a:prstGeom prst="rect">
                <a:avLst/>
              </a:prstGeom>
            </p:spPr>
          </p:pic>
          <p:pic>
            <p:nvPicPr>
              <p:cNvPr id="68" name="图形 67"/>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69" name="组合 68"/>
            <p:cNvGrpSpPr/>
            <p:nvPr userDrawn="1"/>
          </p:nvGrpSpPr>
          <p:grpSpPr>
            <a:xfrm>
              <a:off x="8661400" y="3894391"/>
              <a:ext cx="1854200" cy="2560384"/>
              <a:chOff x="8470446" y="2515552"/>
              <a:chExt cx="476250" cy="657633"/>
            </a:xfrm>
          </p:grpSpPr>
          <p:pic>
            <p:nvPicPr>
              <p:cNvPr id="70" name="图形 69"/>
              <p:cNvPicPr>
                <a:picLocks noChangeAspect="1"/>
              </p:cNvPicPr>
              <p:nvPr userDrawn="1"/>
            </p:nvPicPr>
            <p:blipFill>
              <a:blip r:embed="rId2"/>
              <a:stretch>
                <a:fillRect/>
              </a:stretch>
            </p:blipFill>
            <p:spPr>
              <a:xfrm>
                <a:off x="8470446" y="2639785"/>
                <a:ext cx="476250" cy="533400"/>
              </a:xfrm>
              <a:prstGeom prst="rect">
                <a:avLst/>
              </a:prstGeom>
            </p:spPr>
          </p:pic>
          <p:pic>
            <p:nvPicPr>
              <p:cNvPr id="71" name="图形 70"/>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72" name="组合 71"/>
            <p:cNvGrpSpPr/>
            <p:nvPr userDrawn="1"/>
          </p:nvGrpSpPr>
          <p:grpSpPr>
            <a:xfrm>
              <a:off x="10472738" y="4391326"/>
              <a:ext cx="1541462" cy="2128537"/>
              <a:chOff x="8470446" y="2515552"/>
              <a:chExt cx="476250" cy="657633"/>
            </a:xfrm>
          </p:grpSpPr>
          <p:pic>
            <p:nvPicPr>
              <p:cNvPr id="73" name="图形 72"/>
              <p:cNvPicPr>
                <a:picLocks noChangeAspect="1"/>
              </p:cNvPicPr>
              <p:nvPr userDrawn="1"/>
            </p:nvPicPr>
            <p:blipFill>
              <a:blip r:embed="rId2"/>
              <a:stretch>
                <a:fillRect/>
              </a:stretch>
            </p:blipFill>
            <p:spPr>
              <a:xfrm>
                <a:off x="8470446" y="2639785"/>
                <a:ext cx="476250" cy="533400"/>
              </a:xfrm>
              <a:prstGeom prst="rect">
                <a:avLst/>
              </a:prstGeom>
            </p:spPr>
          </p:pic>
          <p:pic>
            <p:nvPicPr>
              <p:cNvPr id="74" name="图形 73"/>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75" name="组合 74"/>
            <p:cNvGrpSpPr/>
            <p:nvPr userDrawn="1"/>
          </p:nvGrpSpPr>
          <p:grpSpPr>
            <a:xfrm>
              <a:off x="4869081" y="4618776"/>
              <a:ext cx="617320" cy="852430"/>
              <a:chOff x="8470446" y="2515552"/>
              <a:chExt cx="476250" cy="657633"/>
            </a:xfrm>
          </p:grpSpPr>
          <p:pic>
            <p:nvPicPr>
              <p:cNvPr id="76" name="图形 75"/>
              <p:cNvPicPr>
                <a:picLocks noChangeAspect="1"/>
              </p:cNvPicPr>
              <p:nvPr userDrawn="1"/>
            </p:nvPicPr>
            <p:blipFill>
              <a:blip r:embed="rId2"/>
              <a:stretch>
                <a:fillRect/>
              </a:stretch>
            </p:blipFill>
            <p:spPr>
              <a:xfrm>
                <a:off x="8470446" y="2639785"/>
                <a:ext cx="476250" cy="533400"/>
              </a:xfrm>
              <a:prstGeom prst="rect">
                <a:avLst/>
              </a:prstGeom>
            </p:spPr>
          </p:pic>
          <p:pic>
            <p:nvPicPr>
              <p:cNvPr id="77" name="图形 76"/>
              <p:cNvPicPr>
                <a:picLocks noChangeAspect="1"/>
              </p:cNvPicPr>
              <p:nvPr userDrawn="1"/>
            </p:nvPicPr>
            <p:blipFill>
              <a:blip r:embed="rId3"/>
              <a:stretch>
                <a:fillRect/>
              </a:stretch>
            </p:blipFill>
            <p:spPr>
              <a:xfrm>
                <a:off x="8556307" y="2515552"/>
                <a:ext cx="352425" cy="409575"/>
              </a:xfrm>
              <a:prstGeom prst="rect">
                <a:avLst/>
              </a:prstGeom>
            </p:spPr>
          </p:pic>
        </p:grpSp>
        <p:grpSp>
          <p:nvGrpSpPr>
            <p:cNvPr id="78" name="组合 77"/>
            <p:cNvGrpSpPr/>
            <p:nvPr userDrawn="1"/>
          </p:nvGrpSpPr>
          <p:grpSpPr>
            <a:xfrm>
              <a:off x="5983305" y="5191967"/>
              <a:ext cx="1085152" cy="1498439"/>
              <a:chOff x="8470446" y="2515552"/>
              <a:chExt cx="476250" cy="657633"/>
            </a:xfrm>
          </p:grpSpPr>
          <p:pic>
            <p:nvPicPr>
              <p:cNvPr id="79" name="图形 78"/>
              <p:cNvPicPr>
                <a:picLocks noChangeAspect="1"/>
              </p:cNvPicPr>
              <p:nvPr userDrawn="1"/>
            </p:nvPicPr>
            <p:blipFill>
              <a:blip r:embed="rId2"/>
              <a:stretch>
                <a:fillRect/>
              </a:stretch>
            </p:blipFill>
            <p:spPr>
              <a:xfrm>
                <a:off x="8470446" y="2639785"/>
                <a:ext cx="476250" cy="533400"/>
              </a:xfrm>
              <a:prstGeom prst="rect">
                <a:avLst/>
              </a:prstGeom>
            </p:spPr>
          </p:pic>
          <p:pic>
            <p:nvPicPr>
              <p:cNvPr id="80" name="图形 79"/>
              <p:cNvPicPr>
                <a:picLocks noChangeAspect="1"/>
              </p:cNvPicPr>
              <p:nvPr userDrawn="1"/>
            </p:nvPicPr>
            <p:blipFill>
              <a:blip r:embed="rId3"/>
              <a:stretch>
                <a:fillRect/>
              </a:stretch>
            </p:blipFill>
            <p:spPr>
              <a:xfrm>
                <a:off x="8556307" y="2515552"/>
                <a:ext cx="352425" cy="409575"/>
              </a:xfrm>
              <a:prstGeom prst="rect">
                <a:avLst/>
              </a:prstGeom>
            </p:spPr>
          </p:pic>
        </p:grpSp>
      </p:grpSp>
      <p:sp>
        <p:nvSpPr>
          <p:cNvPr id="13" name="标题 1"/>
          <p:cNvSpPr>
            <a:spLocks noGrp="1"/>
          </p:cNvSpPr>
          <p:nvPr userDrawn="1">
            <p:ph type="ctrTitle" hasCustomPrompt="1"/>
          </p:nvPr>
        </p:nvSpPr>
        <p:spPr>
          <a:xfrm>
            <a:off x="4528456" y="1377043"/>
            <a:ext cx="4710793" cy="1801221"/>
          </a:xfrm>
        </p:spPr>
        <p:txBody>
          <a:bodyPr anchor="ctr">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528457" y="3828247"/>
            <a:ext cx="471079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4528457" y="4143881"/>
            <a:ext cx="471079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29" name="标题文本"/>
          <p:cNvSpPr txBox="1">
            <a:spLocks noGrp="1"/>
          </p:cNvSpPr>
          <p:nvPr>
            <p:ph type="title"/>
          </p:nvPr>
        </p:nvSpPr>
        <p:spPr>
          <a:prstGeom prst="rect">
            <a:avLst/>
          </a:prstGeom>
        </p:spPr>
        <p:txBody>
          <a:bodyPr/>
          <a:lstStyle>
            <a:lvl1pPr>
              <a:defRPr>
                <a:solidFill>
                  <a:srgbClr val="FFFFFF"/>
                </a:solidFill>
              </a:defRPr>
            </a:lvl1pPr>
          </a:lstStyle>
          <a:p>
            <a:r>
              <a:rPr lang="zh-CN" altLang="en-US"/>
              <a:t>单击此处编辑母版标题样式</a:t>
            </a:r>
            <a:endParaRPr lang="zh-CN" altLang="en-US"/>
          </a:p>
        </p:txBody>
      </p:sp>
      <p:sp>
        <p:nvSpPr>
          <p:cNvPr id="30" name="正文级别 1…"/>
          <p:cNvSpPr txBox="1">
            <a:spLocks noGrp="1"/>
          </p:cNvSpPr>
          <p:nvPr>
            <p:ph type="body" idx="1"/>
          </p:nvPr>
        </p:nvSpPr>
        <p:spPr>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1"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sp>
        <p:nvSpPr>
          <p:cNvPr id="4" name="矩形 3"/>
          <p:cNvSpPr/>
          <p:nvPr userDrawn="1"/>
        </p:nvSpPr>
        <p:spPr>
          <a:xfrm>
            <a:off x="2812022" y="1061236"/>
            <a:ext cx="6569544" cy="2407040"/>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lumMod val="95000"/>
                </a:schemeClr>
              </a:solidFill>
            </a:endParaRPr>
          </a:p>
        </p:txBody>
      </p:sp>
      <p:sp>
        <p:nvSpPr>
          <p:cNvPr id="6" name="文本占位符 5"/>
          <p:cNvSpPr>
            <a:spLocks noGrp="1"/>
          </p:cNvSpPr>
          <p:nvPr>
            <p:ph type="body" sz="quarter" idx="10" hasCustomPrompt="1"/>
          </p:nvPr>
        </p:nvSpPr>
        <p:spPr>
          <a:xfrm>
            <a:off x="4157802" y="999794"/>
            <a:ext cx="3877985" cy="2529923"/>
          </a:xfrm>
          <a:prstGeom prst="rect">
            <a:avLst/>
          </a:prstGeom>
          <a:noFill/>
        </p:spPr>
        <p:txBody>
          <a:bodyPr wrap="none" rtlCol="0">
            <a:spAutoFit/>
          </a:bodyPr>
          <a:lstStyle>
            <a:lvl1pPr marL="0" indent="0">
              <a:buNone/>
              <a:defRPr kumimoji="1" lang="zh-CN" altLang="en-US" sz="7200" b="1" dirty="0" smtClean="0">
                <a:solidFill>
                  <a:schemeClr val="bg1"/>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algn="ctr"/>
            <a:r>
              <a:rPr kumimoji="1" lang="zh-CN" altLang="en-US" sz="7200" b="1" dirty="0">
                <a:solidFill>
                  <a:schemeClr val="bg1">
                    <a:lumMod val="95000"/>
                  </a:schemeClr>
                </a:solidFill>
              </a:rPr>
              <a:t>产品推介</a:t>
            </a:r>
            <a:endParaRPr kumimoji="1" lang="en-US" altLang="zh-CN" sz="7200" b="1" dirty="0">
              <a:solidFill>
                <a:schemeClr val="bg1">
                  <a:lumMod val="95000"/>
                </a:schemeClr>
              </a:solidFill>
            </a:endParaRPr>
          </a:p>
          <a:p>
            <a:pPr algn="ctr"/>
            <a:r>
              <a:rPr kumimoji="1" lang="zh-CN" altLang="en-US" sz="7200" b="1" dirty="0">
                <a:solidFill>
                  <a:schemeClr val="bg1">
                    <a:lumMod val="95000"/>
                  </a:schemeClr>
                </a:solidFill>
              </a:rPr>
              <a:t>黑白简约</a:t>
            </a:r>
            <a:endParaRPr kumimoji="1" lang="zh-CN" altLang="en-US" sz="7200" b="1" dirty="0">
              <a:solidFill>
                <a:schemeClr val="bg1">
                  <a:lumMod val="95000"/>
                </a:schemeClr>
              </a:solidFill>
            </a:endParaRPr>
          </a:p>
        </p:txBody>
      </p:sp>
      <p:sp>
        <p:nvSpPr>
          <p:cNvPr id="9" name="文本占位符 8"/>
          <p:cNvSpPr>
            <a:spLocks noGrp="1"/>
          </p:cNvSpPr>
          <p:nvPr>
            <p:ph type="body" sz="quarter" idx="11" hasCustomPrompt="1"/>
          </p:nvPr>
        </p:nvSpPr>
        <p:spPr>
          <a:xfrm>
            <a:off x="2812022" y="3878158"/>
            <a:ext cx="6569544" cy="625684"/>
          </a:xfrm>
          <a:prstGeom prst="rect">
            <a:avLst/>
          </a:prstGeom>
          <a:noFill/>
          <a:ln>
            <a:solidFill>
              <a:schemeClr val="bg1"/>
            </a:solidFill>
          </a:ln>
        </p:spPr>
        <p:txBody>
          <a:bodyPr wrap="square" rtlCol="0">
            <a:spAutoFit/>
          </a:bodyPr>
          <a:lstStyle>
            <a:lvl1pPr marL="0" marR="0" indent="0" algn="ctr" defTabSz="913765" rtl="0" eaLnBrk="1" fontAlgn="auto" latinLnBrk="0" hangingPunct="1">
              <a:lnSpc>
                <a:spcPct val="130000"/>
              </a:lnSpc>
              <a:spcBef>
                <a:spcPct val="20000"/>
              </a:spcBef>
              <a:spcAft>
                <a:spcPts val="0"/>
              </a:spcAft>
              <a:buClrTx/>
              <a:buSzTx/>
              <a:buFont typeface="Arial" panose="020B0604020202020204"/>
              <a:buNone/>
              <a:defRPr lang="zh-CN" altLang="en-US" sz="1400" smtClean="0">
                <a:solidFill>
                  <a:schemeClr val="bg1"/>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chemeClr val="bg1">
                    <a:lumMod val="95000"/>
                  </a:schemeClr>
                </a:solidFill>
              </a:rPr>
              <a:t>点击此处添加文本内容，如关键词、部分简单介绍等。点击此处添加文本内容，如关键词、部分简单介绍等。点击此处添加文本内容，如关键词、部分简单介绍等。</a:t>
            </a:r>
            <a:endParaRPr lang="en-US" altLang="zh-CN" sz="1335" dirty="0">
              <a:solidFill>
                <a:schemeClr val="bg1">
                  <a:lumMod val="9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solidFill>
        <a:effectLst/>
      </p:bgPr>
    </p:bg>
    <p:spTree>
      <p:nvGrpSpPr>
        <p:cNvPr id="1" name=""/>
        <p:cNvGrpSpPr/>
        <p:nvPr/>
      </p:nvGrpSpPr>
      <p:grpSpPr>
        <a:xfrm>
          <a:off x="0" y="0"/>
          <a:ext cx="0" cy="0"/>
          <a:chOff x="0" y="0"/>
          <a:chExt cx="0" cy="0"/>
        </a:xfrm>
      </p:grpSpPr>
      <p:cxnSp>
        <p:nvCxnSpPr>
          <p:cNvPr id="4" name="直线连接符 2"/>
          <p:cNvCxnSpPr/>
          <p:nvPr userDrawn="1"/>
        </p:nvCxnSpPr>
        <p:spPr>
          <a:xfrm>
            <a:off x="672491" y="741784"/>
            <a:ext cx="0" cy="475861"/>
          </a:xfrm>
          <a:prstGeom prst="line">
            <a:avLst/>
          </a:prstGeom>
          <a:ln w="5715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直线连接符 11"/>
          <p:cNvCxnSpPr/>
          <p:nvPr userDrawn="1"/>
        </p:nvCxnSpPr>
        <p:spPr>
          <a:xfrm>
            <a:off x="5824227" y="2228765"/>
            <a:ext cx="0" cy="306513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5" name="文本占位符 14"/>
          <p:cNvSpPr>
            <a:spLocks noGrp="1"/>
          </p:cNvSpPr>
          <p:nvPr>
            <p:ph type="body" sz="quarter" idx="10" hasCustomPrompt="1"/>
          </p:nvPr>
        </p:nvSpPr>
        <p:spPr>
          <a:xfrm>
            <a:off x="1415234" y="605220"/>
            <a:ext cx="2911374" cy="748988"/>
          </a:xfrm>
          <a:prstGeom prst="rect">
            <a:avLst/>
          </a:prstGeom>
          <a:noFill/>
          <a:ln>
            <a:noFill/>
          </a:ln>
        </p:spPr>
        <p:txBody>
          <a:bodyPr wrap="non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4265" b="1" dirty="0">
                <a:solidFill>
                  <a:srgbClr val="1F1F1F"/>
                </a:solidFill>
              </a:rPr>
              <a:t>CONTENTS</a:t>
            </a:r>
            <a:endParaRPr kumimoji="1" lang="zh-CN" altLang="en-US" sz="4265" b="1" dirty="0">
              <a:solidFill>
                <a:srgbClr val="1F1F1F"/>
              </a:solidFill>
            </a:endParaRPr>
          </a:p>
        </p:txBody>
      </p:sp>
      <p:sp>
        <p:nvSpPr>
          <p:cNvPr id="17" name="文本占位符 16"/>
          <p:cNvSpPr>
            <a:spLocks noGrp="1"/>
          </p:cNvSpPr>
          <p:nvPr>
            <p:ph type="body" sz="quarter" idx="11" hasCustomPrompt="1"/>
          </p:nvPr>
        </p:nvSpPr>
        <p:spPr>
          <a:xfrm>
            <a:off x="1415234" y="220470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endParaRPr kumimoji="1" lang="zh-CN" altLang="en-US" sz="3200" b="1" dirty="0">
              <a:solidFill>
                <a:srgbClr val="1F1F1F"/>
              </a:solidFill>
            </a:endParaRPr>
          </a:p>
        </p:txBody>
      </p:sp>
      <p:sp>
        <p:nvSpPr>
          <p:cNvPr id="19" name="文本占位符 18"/>
          <p:cNvSpPr>
            <a:spLocks noGrp="1"/>
          </p:cNvSpPr>
          <p:nvPr>
            <p:ph type="body" sz="quarter" idx="12" hasCustomPrompt="1"/>
          </p:nvPr>
        </p:nvSpPr>
        <p:spPr>
          <a:xfrm>
            <a:off x="1415234" y="286351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endParaRPr lang="zh-CN" altLang="en-US" sz="1335" dirty="0">
              <a:solidFill>
                <a:srgbClr val="1F1F1F"/>
              </a:solidFill>
            </a:endParaRPr>
          </a:p>
        </p:txBody>
      </p:sp>
      <p:sp>
        <p:nvSpPr>
          <p:cNvPr id="20" name="文本占位符 16"/>
          <p:cNvSpPr>
            <a:spLocks noGrp="1"/>
          </p:cNvSpPr>
          <p:nvPr>
            <p:ph type="body" sz="quarter" idx="13" hasCustomPrompt="1"/>
          </p:nvPr>
        </p:nvSpPr>
        <p:spPr>
          <a:xfrm>
            <a:off x="6978384" y="220470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endParaRPr kumimoji="1" lang="zh-CN" altLang="en-US" sz="3200" b="1" dirty="0">
              <a:solidFill>
                <a:srgbClr val="1F1F1F"/>
              </a:solidFill>
            </a:endParaRPr>
          </a:p>
        </p:txBody>
      </p:sp>
      <p:sp>
        <p:nvSpPr>
          <p:cNvPr id="21" name="文本占位符 18"/>
          <p:cNvSpPr>
            <a:spLocks noGrp="1"/>
          </p:cNvSpPr>
          <p:nvPr>
            <p:ph type="body" sz="quarter" idx="14" hasCustomPrompt="1"/>
          </p:nvPr>
        </p:nvSpPr>
        <p:spPr>
          <a:xfrm>
            <a:off x="6978384" y="286351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endParaRPr lang="zh-CN" altLang="en-US" sz="1335" dirty="0">
              <a:solidFill>
                <a:srgbClr val="1F1F1F"/>
              </a:solidFill>
            </a:endParaRPr>
          </a:p>
        </p:txBody>
      </p:sp>
      <p:sp>
        <p:nvSpPr>
          <p:cNvPr id="16" name="文本占位符 16"/>
          <p:cNvSpPr>
            <a:spLocks noGrp="1"/>
          </p:cNvSpPr>
          <p:nvPr>
            <p:ph type="body" sz="quarter" idx="15" hasCustomPrompt="1"/>
          </p:nvPr>
        </p:nvSpPr>
        <p:spPr>
          <a:xfrm>
            <a:off x="1415234" y="386187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endParaRPr kumimoji="1" lang="zh-CN" altLang="en-US" sz="3200" b="1" dirty="0">
              <a:solidFill>
                <a:srgbClr val="1F1F1F"/>
              </a:solidFill>
            </a:endParaRPr>
          </a:p>
        </p:txBody>
      </p:sp>
      <p:sp>
        <p:nvSpPr>
          <p:cNvPr id="18" name="文本占位符 18"/>
          <p:cNvSpPr>
            <a:spLocks noGrp="1"/>
          </p:cNvSpPr>
          <p:nvPr>
            <p:ph type="body" sz="quarter" idx="16" hasCustomPrompt="1"/>
          </p:nvPr>
        </p:nvSpPr>
        <p:spPr>
          <a:xfrm>
            <a:off x="1415234" y="452068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endParaRPr lang="zh-CN" altLang="en-US" sz="1335" dirty="0">
              <a:solidFill>
                <a:srgbClr val="1F1F1F"/>
              </a:solidFill>
            </a:endParaRPr>
          </a:p>
        </p:txBody>
      </p:sp>
      <p:sp>
        <p:nvSpPr>
          <p:cNvPr id="22" name="文本占位符 16"/>
          <p:cNvSpPr>
            <a:spLocks noGrp="1"/>
          </p:cNvSpPr>
          <p:nvPr>
            <p:ph type="body" sz="quarter" idx="17" hasCustomPrompt="1"/>
          </p:nvPr>
        </p:nvSpPr>
        <p:spPr>
          <a:xfrm>
            <a:off x="6978384" y="3861873"/>
            <a:ext cx="3084513" cy="584775"/>
          </a:xfrm>
          <a:prstGeom prst="rect">
            <a:avLst/>
          </a:prstGeom>
          <a:noFill/>
          <a:ln>
            <a:solidFill>
              <a:schemeClr val="accent1"/>
            </a:solidFill>
          </a:ln>
        </p:spPr>
        <p:txBody>
          <a:bodyPr wrap="square" rtlCol="0">
            <a:spAutoFit/>
          </a:bodyPr>
          <a:lstStyle>
            <a:lvl1pPr marL="0" marR="0" indent="0" algn="l" defTabSz="913765" rtl="0" eaLnBrk="1" fontAlgn="auto" latinLnBrk="0" hangingPunct="1">
              <a:lnSpc>
                <a:spcPct val="100000"/>
              </a:lnSpc>
              <a:spcBef>
                <a:spcPct val="20000"/>
              </a:spcBef>
              <a:spcAft>
                <a:spcPts val="0"/>
              </a:spcAft>
              <a:buClrTx/>
              <a:buSzTx/>
              <a:buFont typeface="Arial" panose="020B0604020202020204"/>
              <a:buNone/>
              <a:defRPr kumimoji="1" lang="zh-CN" altLang="en-US" sz="3200" b="1" dirty="0" smtClean="0">
                <a:solidFill>
                  <a:schemeClr val="tx2"/>
                </a:solidFill>
              </a:defRPr>
            </a:lvl1pPr>
            <a:lvl2pPr>
              <a:defRPr lang="zh-CN" altLang="en-US" sz="1800" dirty="0" smtClean="0"/>
            </a:lvl2pPr>
            <a:lvl3pPr>
              <a:defRPr lang="zh-CN" altLang="en-US" sz="1800" dirty="0" smtClean="0"/>
            </a:lvl3pPr>
            <a:lvl4pPr>
              <a:defRPr lang="zh-CN" altLang="en-US" sz="1800" dirty="0" smtClean="0"/>
            </a:lvl4pPr>
            <a:lvl5pPr>
              <a:defRPr lang="zh-CN" altLang="en-US" sz="1800" dirty="0"/>
            </a:lvl5pPr>
          </a:lstStyle>
          <a:p>
            <a:pPr marL="0" marR="0" lvl="0" indent="0" algn="l" defTabSz="913765" rtl="0" eaLnBrk="1" fontAlgn="auto" latinLnBrk="0" hangingPunct="1">
              <a:lnSpc>
                <a:spcPct val="100000"/>
              </a:lnSpc>
              <a:spcBef>
                <a:spcPct val="20000"/>
              </a:spcBef>
              <a:spcAft>
                <a:spcPts val="0"/>
              </a:spcAft>
              <a:buClrTx/>
              <a:buSzTx/>
              <a:buFont typeface="Arial" panose="020B0604020202020204"/>
              <a:buNone/>
              <a:defRPr/>
            </a:pPr>
            <a:r>
              <a:rPr kumimoji="1" lang="en-US" altLang="zh-CN" sz="3200" b="1" dirty="0">
                <a:solidFill>
                  <a:srgbClr val="1F1F1F"/>
                </a:solidFill>
              </a:rPr>
              <a:t>ONE</a:t>
            </a:r>
            <a:r>
              <a:rPr kumimoji="1" lang="zh-CN" altLang="en-US" sz="3200" b="1" dirty="0">
                <a:solidFill>
                  <a:srgbClr val="1F1F1F"/>
                </a:solidFill>
              </a:rPr>
              <a:t> 问题场景</a:t>
            </a:r>
            <a:endParaRPr kumimoji="1" lang="zh-CN" altLang="en-US" sz="3200" b="1" dirty="0">
              <a:solidFill>
                <a:srgbClr val="1F1F1F"/>
              </a:solidFill>
            </a:endParaRPr>
          </a:p>
        </p:txBody>
      </p:sp>
      <p:sp>
        <p:nvSpPr>
          <p:cNvPr id="23" name="文本占位符 18"/>
          <p:cNvSpPr>
            <a:spLocks noGrp="1"/>
          </p:cNvSpPr>
          <p:nvPr>
            <p:ph type="body" sz="quarter" idx="18" hasCustomPrompt="1"/>
          </p:nvPr>
        </p:nvSpPr>
        <p:spPr>
          <a:xfrm>
            <a:off x="6978384" y="4520685"/>
            <a:ext cx="3084513" cy="892360"/>
          </a:xfrm>
          <a:prstGeom prst="rect">
            <a:avLst/>
          </a:prstGeom>
          <a:ln>
            <a:noFill/>
          </a:ln>
        </p:spPr>
        <p:txBody>
          <a:bodyPr wrap="square">
            <a:spAutoFit/>
          </a:bodyPr>
          <a:lstStyle>
            <a:lvl1pPr marL="0" marR="0" indent="0" algn="l" defTabSz="913765" rtl="0" eaLnBrk="1" fontAlgn="auto" latinLnBrk="0" hangingPunct="1">
              <a:lnSpc>
                <a:spcPct val="130000"/>
              </a:lnSpc>
              <a:spcBef>
                <a:spcPct val="20000"/>
              </a:spcBef>
              <a:spcAft>
                <a:spcPts val="0"/>
              </a:spcAft>
              <a:buClrTx/>
              <a:buSzTx/>
              <a:buFont typeface="Arial" panose="020B0604020202020204"/>
              <a:buNone/>
              <a:defRPr lang="zh-CN" altLang="en-US" sz="1335" smtClean="0">
                <a:solidFill>
                  <a:schemeClr val="tx2"/>
                </a:solidFill>
              </a:defRPr>
            </a:lvl1pPr>
            <a:lvl2pPr>
              <a:defRPr lang="zh-CN" altLang="en-US" sz="1800" smtClean="0"/>
            </a:lvl2pPr>
            <a:lvl3pPr>
              <a:defRPr lang="zh-CN" altLang="en-US" sz="1800" smtClean="0"/>
            </a:lvl3pPr>
            <a:lvl4pPr>
              <a:defRPr lang="zh-CN" altLang="en-US" sz="1800" smtClean="0"/>
            </a:lvl4pPr>
            <a:lvl5pPr>
              <a:defRPr lang="zh-CN" altLang="en-US" sz="1800"/>
            </a:lvl5pPr>
          </a:lstStyle>
          <a:p>
            <a:pPr marL="0" marR="0" lvl="0" indent="0" algn="l" defTabSz="913765" rtl="0" eaLnBrk="1" fontAlgn="auto" latinLnBrk="0" hangingPunct="1">
              <a:lnSpc>
                <a:spcPct val="130000"/>
              </a:lnSpc>
              <a:spcBef>
                <a:spcPct val="20000"/>
              </a:spcBef>
              <a:spcAft>
                <a:spcPts val="0"/>
              </a:spcAft>
              <a:buClrTx/>
              <a:buSzTx/>
              <a:buFont typeface="Arial" panose="020B0604020202020204"/>
              <a:buNone/>
              <a:defRPr/>
            </a:pPr>
            <a:r>
              <a:rPr lang="zh-CN" altLang="en-US" sz="1335" dirty="0">
                <a:solidFill>
                  <a:srgbClr val="1F1F1F"/>
                </a:solidFill>
              </a:rPr>
              <a:t>点击此处添加文本内容，如关键词、部分简单介绍等。点击此处添加文本内容，如关键词、部分简单介绍等。</a:t>
            </a:r>
            <a:endParaRPr lang="zh-CN" altLang="en-US" sz="1335" dirty="0">
              <a:solidFill>
                <a:srgbClr val="1F1F1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3.xml"/><Relationship Id="rId5" Type="http://schemas.openxmlformats.org/officeDocument/2006/relationships/tags" Target="../tags/tag1.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3.xml"/><Relationship Id="rId5" Type="http://schemas.openxmlformats.org/officeDocument/2006/relationships/tags" Target="../tags/tag2.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0.xml"/><Relationship Id="rId1" Type="http://schemas.openxmlformats.org/officeDocument/2006/relationships/tags" Target="../tags/tag29.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23.wmf"/><Relationship Id="rId1" Type="http://schemas.openxmlformats.org/officeDocument/2006/relationships/oleObject" Target="../embeddings/oleObject5.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67.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6.wmf"/><Relationship Id="rId3" Type="http://schemas.openxmlformats.org/officeDocument/2006/relationships/oleObject" Target="../embeddings/oleObject7.bin"/><Relationship Id="rId2" Type="http://schemas.openxmlformats.org/officeDocument/2006/relationships/image" Target="../media/image25.wmf"/><Relationship Id="rId1" Type="http://schemas.openxmlformats.org/officeDocument/2006/relationships/oleObject" Target="../embeddings/oleObject6.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3.xml"/><Relationship Id="rId6" Type="http://schemas.openxmlformats.org/officeDocument/2006/relationships/image" Target="../media/image29.wmf"/><Relationship Id="rId5" Type="http://schemas.openxmlformats.org/officeDocument/2006/relationships/oleObject" Target="../embeddings/oleObject10.bin"/><Relationship Id="rId4" Type="http://schemas.openxmlformats.org/officeDocument/2006/relationships/image" Target="../media/image28.wmf"/><Relationship Id="rId3" Type="http://schemas.openxmlformats.org/officeDocument/2006/relationships/oleObject" Target="../embeddings/oleObject9.bin"/><Relationship Id="rId2" Type="http://schemas.openxmlformats.org/officeDocument/2006/relationships/image" Target="../media/image27.wmf"/><Relationship Id="rId1"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tags" Target="../tags/tag3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90126" y="606613"/>
            <a:ext cx="6291737" cy="3309870"/>
          </a:xfrm>
        </p:spPr>
        <p:txBody>
          <a:bodyPr>
            <a:normAutofit fontScale="90000"/>
          </a:bodyPr>
          <a:lstStyle/>
          <a:p>
            <a:pPr>
              <a:lnSpc>
                <a:spcPct val="150000"/>
              </a:lnSpc>
            </a:pPr>
            <a:br>
              <a:rPr lang="zh-CN" altLang="en-US" sz="4800" dirty="0" smtClean="0">
                <a:sym typeface="+mn-ea"/>
              </a:rPr>
            </a:br>
            <a:r>
              <a:rPr lang="zh-CN" sz="4800">
                <a:ea typeface="宋体" panose="02010600030101010101" pitchFamily="2" charset="-122"/>
                <a:sym typeface="+mn-ea"/>
              </a:rPr>
              <a:t>挖掘数据中的关联规则</a:t>
            </a:r>
            <a:br>
              <a:rPr lang="zh-CN" altLang="en-US" sz="4800" dirty="0" smtClean="0">
                <a:sym typeface="+mn-ea"/>
              </a:rPr>
            </a:br>
            <a:endParaRPr lang="zh-CN" altLang="zh-CN" sz="4800" dirty="0"/>
          </a:p>
        </p:txBody>
      </p:sp>
      <p:cxnSp>
        <p:nvCxnSpPr>
          <p:cNvPr id="13" name="直接连接符 12"/>
          <p:cNvCxnSpPr/>
          <p:nvPr/>
        </p:nvCxnSpPr>
        <p:spPr>
          <a:xfrm>
            <a:off x="1403735" y="1354258"/>
            <a:ext cx="0" cy="2400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sym typeface="+mn-ea"/>
              </a:rPr>
              <a:t>&gt;&gt;   </a:t>
            </a:r>
            <a:r>
              <a:rPr lang="zh-CN" altLang="en-US" dirty="0">
                <a:sym typeface="+mn-ea"/>
              </a:rPr>
              <a:t>今天的学习目标</a:t>
            </a:r>
            <a:endParaRPr dirty="0"/>
          </a:p>
        </p:txBody>
      </p:sp>
      <p:sp>
        <p:nvSpPr>
          <p:cNvPr id="130" name="Title 1"/>
          <p:cNvSpPr txBox="1">
            <a:spLocks noGrp="1"/>
          </p:cNvSpPr>
          <p:nvPr/>
        </p:nvSpPr>
        <p:spPr>
          <a:xfrm>
            <a:off x="838200" y="1147762"/>
            <a:ext cx="4980709" cy="1325563"/>
          </a:xfrm>
          <a:prstGeom prst="rect">
            <a:avLst/>
          </a:prstGeom>
          <a:ln w="12700">
            <a:miter lim="400000"/>
          </a:ln>
        </p:spPr>
        <p:txBody>
          <a:bodyPr lIns="45719" rIns="45719" anchor="ctr">
            <a:normAutofit/>
          </a:bodyPr>
          <a:lstStyle>
            <a:lvl1pPr>
              <a:defRPr>
                <a:solidFill>
                  <a:srgbClr val="C00000"/>
                </a:solidFill>
              </a:defRPr>
            </a:lvl1pPr>
          </a:lstStyle>
          <a:p>
            <a:r>
              <a:rPr lang="zh-CN" altLang="en-US" sz="4400">
                <a:uFillTx/>
                <a:latin typeface="Calibri Light" panose="020F0302020204030204"/>
                <a:ea typeface="宋体" panose="02010600030101010101" pitchFamily="2" charset="-122"/>
                <a:cs typeface="Calibri Light" panose="020F0302020204030204"/>
              </a:rPr>
              <a:t>关联</a:t>
            </a:r>
            <a:r>
              <a:rPr lang="zh-CN" altLang="en-US" sz="4400">
                <a:uFillTx/>
                <a:latin typeface="Calibri Light" panose="020F0302020204030204"/>
                <a:ea typeface="宋体" panose="02010600030101010101" pitchFamily="2" charset="-122"/>
                <a:cs typeface="Calibri Light" panose="020F0302020204030204"/>
              </a:rPr>
              <a:t>规则</a:t>
            </a:r>
            <a:endParaRPr sz="4000" dirty="0">
              <a:latin typeface="Calibri Light" panose="020F0302020204030204" charset="0"/>
              <a:cs typeface="Calibri Light" panose="020F0302020204030204" charset="0"/>
            </a:endParaRPr>
          </a:p>
        </p:txBody>
      </p:sp>
      <p:sp>
        <p:nvSpPr>
          <p:cNvPr id="131" name="Content Placeholder 2"/>
          <p:cNvSpPr txBox="1">
            <a:spLocks noGrp="1"/>
          </p:cNvSpPr>
          <p:nvPr/>
        </p:nvSpPr>
        <p:spPr>
          <a:xfrm>
            <a:off x="838200" y="2351087"/>
            <a:ext cx="4980709" cy="4351338"/>
          </a:xfrm>
          <a:prstGeom prst="rect">
            <a:avLst/>
          </a:prstGeom>
          <a:ln w="12700">
            <a:miter lim="400000"/>
          </a:ln>
        </p:spPr>
        <p:txBody>
          <a:bodyPr lIns="45719" rIns="45719">
            <a:normAutofit fontScale="7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zh-CN" altLang="en-US" sz="2000" dirty="0"/>
              <a:t>超市如何预知高中生怀孕？</a:t>
            </a:r>
            <a:endParaRPr lang="zh-CN" altLang="en-US" sz="2000" dirty="0"/>
          </a:p>
          <a:p>
            <a:pPr lvl="0">
              <a:lnSpc>
                <a:spcPct val="150000"/>
              </a:lnSpc>
            </a:pPr>
            <a:r>
              <a:rPr lang="zh-CN" altLang="zh-CN" sz="2000" dirty="0"/>
              <a:t>什么是关联规则</a:t>
            </a:r>
            <a:endParaRPr lang="zh-CN" altLang="zh-CN" sz="2000" dirty="0"/>
          </a:p>
          <a:p>
            <a:pPr lvl="0">
              <a:lnSpc>
                <a:spcPct val="150000"/>
              </a:lnSpc>
            </a:pPr>
            <a:r>
              <a:rPr lang="zh-CN" altLang="zh-CN" sz="2000" dirty="0"/>
              <a:t>支持度、置信度和提升度</a:t>
            </a:r>
            <a:endParaRPr lang="zh-CN" altLang="zh-CN" sz="2000" dirty="0"/>
          </a:p>
          <a:p>
            <a:pPr lvl="0">
              <a:lnSpc>
                <a:spcPct val="150000"/>
              </a:lnSpc>
            </a:pPr>
            <a:r>
              <a:rPr lang="zh-CN" altLang="zh-CN" sz="2000" dirty="0"/>
              <a:t>Apriori算法</a:t>
            </a:r>
            <a:endParaRPr lang="zh-CN" altLang="zh-CN" sz="2000" dirty="0"/>
          </a:p>
          <a:p>
            <a:pPr lvl="0">
              <a:lnSpc>
                <a:spcPct val="150000"/>
              </a:lnSpc>
            </a:pPr>
            <a:r>
              <a:rPr lang="zh-CN" altLang="zh-CN" sz="2000" dirty="0"/>
              <a:t>BreadBasket：面包店购物清单的关联分析</a:t>
            </a:r>
            <a:endParaRPr lang="zh-CN" altLang="zh-CN" sz="2000" dirty="0"/>
          </a:p>
          <a:p>
            <a:pPr lvl="0">
              <a:lnSpc>
                <a:spcPct val="150000"/>
              </a:lnSpc>
            </a:pPr>
            <a:r>
              <a:rPr lang="zh-CN" altLang="zh-CN" sz="2000" dirty="0"/>
              <a:t>MovieLens：电影分类中的关联分析</a:t>
            </a:r>
            <a:endParaRPr lang="zh-CN" altLang="zh-CN" sz="2000" dirty="0"/>
          </a:p>
          <a:p>
            <a:pPr lvl="0">
              <a:lnSpc>
                <a:spcPct val="150000"/>
              </a:lnSpc>
            </a:pPr>
            <a:r>
              <a:rPr lang="zh-CN" altLang="zh-CN" sz="2000" dirty="0">
                <a:sym typeface="+mn-ea"/>
              </a:rPr>
              <a:t>MovieActors：电影演员中的关联分析</a:t>
            </a:r>
            <a:endParaRPr lang="zh-CN" altLang="zh-CN" sz="2000" dirty="0">
              <a:sym typeface="+mn-ea"/>
            </a:endParaRPr>
          </a:p>
          <a:p>
            <a:pPr lvl="0">
              <a:lnSpc>
                <a:spcPct val="150000"/>
              </a:lnSpc>
            </a:pPr>
            <a:r>
              <a:rPr lang="zh-CN" altLang="zh-CN" sz="2000" dirty="0">
                <a:sym typeface="+mn-ea"/>
              </a:rPr>
              <a:t>C-NCAP：汽车碰撞安全测试中的各指标之间的关系</a:t>
            </a:r>
            <a:endParaRPr lang="zh-CN" altLang="zh-CN" sz="2000" dirty="0"/>
          </a:p>
          <a:p>
            <a:pPr lvl="0">
              <a:lnSpc>
                <a:spcPct val="150000"/>
              </a:lnSpc>
            </a:pPr>
            <a:r>
              <a:rPr lang="zh-CN" altLang="zh-CN" sz="2000" dirty="0"/>
              <a:t>关联规则中的最小支持度、最小置信度该如何确定</a:t>
            </a:r>
            <a:endParaRPr lang="zh-CN" altLang="zh-CN" sz="2000" dirty="0"/>
          </a:p>
        </p:txBody>
      </p:sp>
      <p:sp>
        <p:nvSpPr>
          <p:cNvPr id="4" name="Title 1"/>
          <p:cNvSpPr txBox="1"/>
          <p:nvPr/>
        </p:nvSpPr>
        <p:spPr>
          <a:xfrm>
            <a:off x="6615546" y="1147762"/>
            <a:ext cx="4980709" cy="1325563"/>
          </a:xfrm>
          <a:prstGeom prst="rect">
            <a:avLst/>
          </a:prstGeom>
          <a:ln w="12700">
            <a:miter lim="400000"/>
          </a:ln>
        </p:spPr>
        <p:txBody>
          <a:bodyPr lIns="45719" rIns="45719" anchor="ctr">
            <a:normAutofit/>
          </a:bodyPr>
          <a:lstStyle>
            <a:lvl1pPr marL="0" marR="0" indent="0" algn="l" defTabSz="914400" rtl="0" latinLnBrk="0">
              <a:lnSpc>
                <a:spcPct val="90000"/>
              </a:lnSpc>
              <a:spcBef>
                <a:spcPts val="0"/>
              </a:spcBef>
              <a:spcAft>
                <a:spcPts val="0"/>
              </a:spcAft>
              <a:buClrTx/>
              <a:buSzTx/>
              <a:buFontTx/>
              <a:buNone/>
              <a:defRPr sz="4400" b="0" i="0" u="none" strike="noStrike" cap="none" spc="0" baseline="0">
                <a:solidFill>
                  <a:srgbClr val="C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r>
              <a:rPr lang="zh-CN" altLang="en-US">
                <a:ea typeface="宋体" panose="02010600030101010101" pitchFamily="2" charset="-122"/>
              </a:rPr>
              <a:t>相关性分析</a:t>
            </a:r>
            <a:endParaRPr lang="en-US" altLang="zh-CN">
              <a:ea typeface="宋体" panose="02010600030101010101" pitchFamily="2" charset="-122"/>
            </a:endParaRPr>
          </a:p>
        </p:txBody>
      </p:sp>
      <p:sp>
        <p:nvSpPr>
          <p:cNvPr id="5" name="Content Placeholder 2"/>
          <p:cNvSpPr txBox="1"/>
          <p:nvPr/>
        </p:nvSpPr>
        <p:spPr>
          <a:xfrm>
            <a:off x="6615546" y="2293937"/>
            <a:ext cx="4980709" cy="4351338"/>
          </a:xfrm>
          <a:prstGeom prst="rect">
            <a:avLst/>
          </a:prstGeom>
          <a:ln w="12700">
            <a:miter lim="400000"/>
          </a:ln>
        </p:spPr>
        <p:txBody>
          <a:bodyPr lIns="45719" rIns="45719">
            <a:normAutofit lnSpcReduction="10000"/>
          </a:bodyPr>
          <a:lst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lvl="0">
              <a:lnSpc>
                <a:spcPct val="150000"/>
              </a:lnSpc>
            </a:pPr>
            <a:r>
              <a:rPr altLang="zh-CN" sz="2000">
                <a:ea typeface="宋体" panose="02010600030101010101" pitchFamily="2" charset="-122"/>
                <a:sym typeface="+mn-ea"/>
              </a:rPr>
              <a:t>数据相关性分析</a:t>
            </a:r>
            <a:endParaRPr altLang="zh-CN" sz="2000">
              <a:ea typeface="宋体" panose="02010600030101010101" pitchFamily="2" charset="-122"/>
              <a:sym typeface="+mn-ea"/>
            </a:endParaRPr>
          </a:p>
          <a:p>
            <a:pPr lvl="0">
              <a:lnSpc>
                <a:spcPct val="150000"/>
              </a:lnSpc>
            </a:pPr>
            <a:r>
              <a:rPr lang="zh-CN" altLang="en-US" sz="2000">
                <a:ea typeface="宋体" panose="02010600030101010101" pitchFamily="2" charset="-122"/>
                <a:sym typeface="+mn-ea"/>
              </a:rPr>
              <a:t>回归分析模型与使用</a:t>
            </a:r>
            <a:endParaRPr lang="zh-CN" altLang="en-US" sz="2000">
              <a:ea typeface="宋体" panose="02010600030101010101" pitchFamily="2" charset="-122"/>
              <a:sym typeface="+mn-ea"/>
            </a:endParaRPr>
          </a:p>
          <a:p>
            <a:pPr lvl="0">
              <a:lnSpc>
                <a:spcPct val="150000"/>
              </a:lnSpc>
            </a:pPr>
            <a:r>
              <a:rPr lang="zh-CN" altLang="en-US" sz="2000">
                <a:ea typeface="宋体" panose="02010600030101010101" pitchFamily="2" charset="-122"/>
                <a:sym typeface="+mn-ea"/>
              </a:rPr>
              <a:t>一元回归，多元回归，多项式回归</a:t>
            </a:r>
            <a:endParaRPr lang="en-US" altLang="zh-CN" sz="2000">
              <a:ea typeface="宋体" panose="02010600030101010101" pitchFamily="2" charset="-122"/>
              <a:sym typeface="+mn-ea"/>
            </a:endParaRPr>
          </a:p>
          <a:p>
            <a:pPr lvl="0">
              <a:lnSpc>
                <a:spcPct val="150000"/>
              </a:lnSpc>
            </a:pPr>
            <a:r>
              <a:rPr lang="en-US" altLang="zh-CN" sz="2000">
                <a:ea typeface="宋体" panose="02010600030101010101" pitchFamily="2" charset="-122"/>
                <a:sym typeface="+mn-ea"/>
              </a:rPr>
              <a:t>Project</a:t>
            </a:r>
            <a:r>
              <a:rPr lang="zh-CN" altLang="zh-CN" sz="2000">
                <a:ea typeface="宋体" panose="02010600030101010101" pitchFamily="2" charset="-122"/>
                <a:sym typeface="+mn-ea"/>
              </a:rPr>
              <a:t>：</a:t>
            </a:r>
            <a:r>
              <a:rPr lang="zh-CN" altLang="en-US" sz="2000" dirty="0">
                <a:ea typeface="宋体" panose="02010600030101010101" pitchFamily="2" charset="-122"/>
                <a:sym typeface="+mn-ea"/>
              </a:rPr>
              <a:t>糖尿病回归分析</a:t>
            </a:r>
            <a:endParaRPr lang="en-US" altLang="zh-CN" sz="2000">
              <a:ea typeface="宋体" panose="02010600030101010101" pitchFamily="2" charset="-122"/>
              <a:sym typeface="+mn-ea"/>
            </a:endParaRPr>
          </a:p>
          <a:p>
            <a:pPr lvl="0">
              <a:lnSpc>
                <a:spcPct val="150000"/>
              </a:lnSpc>
            </a:pPr>
            <a:r>
              <a:rPr lang="en-US" altLang="zh-CN" sz="2000">
                <a:ea typeface="宋体" panose="02010600030101010101" pitchFamily="2" charset="-122"/>
                <a:sym typeface="+mn-ea"/>
              </a:rPr>
              <a:t>Project</a:t>
            </a:r>
            <a:r>
              <a:rPr lang="zh-CN" altLang="zh-CN" sz="2000">
                <a:ea typeface="宋体" panose="02010600030101010101" pitchFamily="2" charset="-122"/>
                <a:sym typeface="+mn-ea"/>
              </a:rPr>
              <a:t>：股票相关性分析</a:t>
            </a:r>
            <a:endParaRPr lang="zh-CN" altLang="zh-CN" sz="2000">
              <a:ea typeface="宋体" panose="02010600030101010101" pitchFamily="2" charset="-122"/>
              <a:sym typeface="+mn-ea"/>
            </a:endParaRPr>
          </a:p>
          <a:p>
            <a:pPr lvl="0">
              <a:lnSpc>
                <a:spcPct val="150000"/>
              </a:lnSpc>
            </a:pPr>
            <a:r>
              <a:rPr lang="en-US" altLang="zh-CN" sz="2000">
                <a:ea typeface="宋体" panose="02010600030101010101" pitchFamily="2" charset="-122"/>
                <a:sym typeface="+mn-ea"/>
              </a:rPr>
              <a:t>Thinking</a:t>
            </a:r>
            <a:r>
              <a:rPr lang="zh-CN" altLang="zh-CN" sz="2000">
                <a:ea typeface="宋体" panose="02010600030101010101" pitchFamily="2" charset="-122"/>
                <a:sym typeface="+mn-ea"/>
              </a:rPr>
              <a:t>：二手车价格</a:t>
            </a:r>
            <a:r>
              <a:rPr lang="zh-CN" altLang="en-US" sz="2000" dirty="0">
                <a:ea typeface="宋体" panose="02010600030101010101" pitchFamily="2" charset="-122"/>
                <a:sym typeface="+mn-ea"/>
              </a:rPr>
              <a:t>回归分析</a:t>
            </a:r>
            <a:endParaRPr lang="en-US" altLang="zh-CN" sz="2000">
              <a:ea typeface="宋体" panose="02010600030101010101" pitchFamily="2" charset="-122"/>
              <a:sym typeface="+mn-ea"/>
            </a:endParaRPr>
          </a:p>
          <a:p>
            <a:pPr lvl="0">
              <a:lnSpc>
                <a:spcPct val="150000"/>
              </a:lnSpc>
            </a:pPr>
            <a:endParaRPr lang="zh-CN" altLang="zh-CN" sz="2000">
              <a:ea typeface="宋体" panose="02010600030101010101" pitchFamily="2" charset="-122"/>
              <a:sym typeface="+mn-ea"/>
            </a:endParaRPr>
          </a:p>
          <a:p>
            <a:pPr lvl="0">
              <a:lnSpc>
                <a:spcPct val="150000"/>
              </a:lnSpc>
            </a:pPr>
            <a:endParaRPr lang="zh-CN" altLang="zh-CN" sz="2000">
              <a:ea typeface="宋体" panose="02010600030101010101" pitchFamily="2" charset="-122"/>
              <a:sym typeface="+mn-ea"/>
            </a:endParaRPr>
          </a:p>
          <a:p>
            <a:pPr lvl="0">
              <a:lnSpc>
                <a:spcPct val="150000"/>
              </a:lnSpc>
            </a:pPr>
            <a:endParaRPr lang="en-US" altLang="zh-CN" sz="2000">
              <a:ea typeface="宋体" panose="02010600030101010101" pitchFamily="2" charset="-122"/>
            </a:endParaRPr>
          </a:p>
        </p:txBody>
      </p:sp>
    </p:spTree>
    <p:custDataLst>
      <p:tags r:id="rId1"/>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sym typeface="+mn-ea"/>
              </a:rPr>
              <a:t>&gt;&gt;   </a:t>
            </a:r>
            <a:r>
              <a:rPr lang="zh-CN" altLang="en-US" dirty="0">
                <a:sym typeface="+mn-ea"/>
              </a:rPr>
              <a:t>今天的学习目标</a:t>
            </a:r>
            <a:endParaRPr dirty="0"/>
          </a:p>
        </p:txBody>
      </p:sp>
      <p:sp>
        <p:nvSpPr>
          <p:cNvPr id="131" name="Content Placeholder 2"/>
          <p:cNvSpPr txBox="1">
            <a:spLocks noGrp="1"/>
          </p:cNvSpPr>
          <p:nvPr/>
        </p:nvSpPr>
        <p:spPr>
          <a:xfrm>
            <a:off x="915670" y="1936115"/>
            <a:ext cx="10735945" cy="3514725"/>
          </a:xfrm>
          <a:prstGeom prst="rect">
            <a:avLst/>
          </a:prstGeom>
          <a:ln w="12700">
            <a:miter lim="400000"/>
          </a:ln>
        </p:spPr>
        <p:txBody>
          <a:bodyPr lIns="45719" rIns="45719">
            <a:normAutofit lnSpcReduction="1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3800" dirty="0"/>
              <a:t>TIPS</a:t>
            </a:r>
            <a:r>
              <a:rPr lang="zh-CN" altLang="en-US" sz="3800" dirty="0">
                <a:ea typeface="宋体" panose="02010600030101010101" pitchFamily="2" charset="-122"/>
              </a:rPr>
              <a:t>：学习是个循序渐进的过程</a:t>
            </a:r>
            <a:endParaRPr lang="zh-CN" altLang="en-US" sz="3800" dirty="0">
              <a:ea typeface="宋体" panose="02010600030101010101" pitchFamily="2" charset="-122"/>
            </a:endParaRPr>
          </a:p>
          <a:p>
            <a:pPr>
              <a:lnSpc>
                <a:spcPct val="150000"/>
              </a:lnSpc>
            </a:pPr>
            <a:r>
              <a:rPr lang="zh-CN" altLang="en-US" sz="3800" dirty="0">
                <a:ea typeface="宋体" panose="02010600030101010101" pitchFamily="2" charset="-122"/>
              </a:rPr>
              <a:t>小白第一次学习，就达到</a:t>
            </a:r>
            <a:r>
              <a:rPr lang="en-US" altLang="zh-CN" sz="3800" dirty="0">
                <a:ea typeface="宋体" panose="02010600030101010101" pitchFamily="2" charset="-122"/>
              </a:rPr>
              <a:t>90% =&gt;</a:t>
            </a:r>
            <a:r>
              <a:rPr lang="zh-CN" altLang="zh-CN" sz="3800" dirty="0">
                <a:ea typeface="宋体" panose="02010600030101010101" pitchFamily="2" charset="-122"/>
              </a:rPr>
              <a:t> 隐性大神</a:t>
            </a:r>
            <a:endParaRPr lang="zh-CN" altLang="zh-CN" sz="3800" dirty="0">
              <a:ea typeface="宋体" panose="02010600030101010101" pitchFamily="2" charset="-122"/>
            </a:endParaRPr>
          </a:p>
          <a:p>
            <a:pPr>
              <a:lnSpc>
                <a:spcPct val="150000"/>
              </a:lnSpc>
            </a:pPr>
            <a:r>
              <a:rPr lang="zh-CN" altLang="zh-CN" sz="3800" dirty="0">
                <a:ea typeface="宋体" panose="02010600030101010101" pitchFamily="2" charset="-122"/>
              </a:rPr>
              <a:t>每次学习，都会有新的收获</a:t>
            </a:r>
            <a:endParaRPr lang="zh-CN" altLang="en-US" sz="3800" dirty="0">
              <a:ea typeface="宋体" panose="02010600030101010101" pitchFamily="2" charset="-122"/>
            </a:endParaRPr>
          </a:p>
          <a:p>
            <a:pPr marL="0" indent="0">
              <a:lnSpc>
                <a:spcPct val="150000"/>
              </a:lnSpc>
              <a:buNone/>
            </a:pPr>
            <a:endParaRPr lang="zh-CN" altLang="zh-CN" sz="3800" dirty="0">
              <a:ea typeface="宋体" panose="02010600030101010101" pitchFamily="2"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p:nvPr/>
        </p:nvSpPr>
        <p:spPr>
          <a:xfrm>
            <a:off x="321564" y="320039"/>
            <a:ext cx="11548872" cy="6217922"/>
          </a:xfrm>
          <a:prstGeom prst="rect">
            <a:avLst/>
          </a:prstGeom>
          <a:solidFill>
            <a:srgbClr val="000000">
              <a:alpha val="12000"/>
            </a:srgbClr>
          </a:solidFill>
          <a:ln w="12700">
            <a:miter lim="400000"/>
          </a:ln>
        </p:spPr>
        <p:txBody>
          <a:bodyPr lIns="45719" rIns="45719" anchor="ctr"/>
          <a:p>
            <a:pPr algn="ctr">
              <a:defRPr>
                <a:solidFill>
                  <a:srgbClr val="FFFFFF"/>
                </a:solidFill>
              </a:defRPr>
            </a:pPr>
          </a:p>
        </p:txBody>
      </p:sp>
      <p:sp>
        <p:nvSpPr>
          <p:cNvPr id="135" name="Straight Connector 8"/>
          <p:cNvSpPr/>
          <p:nvPr/>
        </p:nvSpPr>
        <p:spPr>
          <a:xfrm flipH="1">
            <a:off x="4055891" y="2057399"/>
            <a:ext cx="1" cy="2743201"/>
          </a:xfrm>
          <a:prstGeom prst="line">
            <a:avLst/>
          </a:prstGeom>
          <a:ln w="19050">
            <a:solidFill>
              <a:srgbClr val="262626"/>
            </a:solidFill>
            <a:miter/>
          </a:ln>
        </p:spPr>
        <p:txBody>
          <a:bodyPr lIns="45719" rIns="45719"/>
          <a:lstStyle/>
          <a:p/>
        </p:txBody>
      </p:sp>
      <p:sp>
        <p:nvSpPr>
          <p:cNvPr id="4" name="Title 1"/>
          <p:cNvSpPr txBox="1">
            <a:spLocks noGrp="1"/>
          </p:cNvSpPr>
          <p:nvPr/>
        </p:nvSpPr>
        <p:spPr>
          <a:xfrm>
            <a:off x="4380588" y="965198"/>
            <a:ext cx="6766077" cy="4927603"/>
          </a:xfrm>
          <a:prstGeom prst="rect">
            <a:avLst/>
          </a:prstGeom>
          <a:ln w="12700">
            <a:miter lim="400000"/>
          </a:ln>
        </p:spPr>
        <p:txBody>
          <a:bodyPr lIns="45719" rIns="45719" anchor="ctr">
            <a:normAutofit/>
          </a:bodyPr>
          <a:lstStyle>
            <a:lvl1pPr marL="0" marR="0" indent="0" algn="ctr" defTabSz="914400" rtl="0" eaLnBrk="1" latinLnBrk="0" hangingPunct="1">
              <a:lnSpc>
                <a:spcPct val="90000"/>
              </a:lnSpc>
              <a:spcBef>
                <a:spcPts val="0"/>
              </a:spcBef>
              <a:spcAft>
                <a:spcPts val="0"/>
              </a:spcAft>
              <a:buClrTx/>
              <a:buSzTx/>
              <a:buFontTx/>
              <a:buNone/>
              <a:defRPr sz="60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pPr algn="l">
              <a:defRPr sz="5400">
                <a:solidFill>
                  <a:srgbClr val="C00000"/>
                </a:solidFill>
              </a:defRPr>
            </a:pPr>
            <a:r>
              <a:rPr lang="en-US" sz="4800" dirty="0"/>
              <a:t>1</a:t>
            </a:r>
            <a:r>
              <a:rPr lang="en-US" altLang="zh-CN" sz="4800" dirty="0"/>
              <a:t>/2</a:t>
            </a:r>
            <a:r>
              <a:rPr lang="zh-CN" altLang="en-US" sz="4800" dirty="0"/>
              <a:t> 关联规则</a:t>
            </a:r>
            <a:endParaRPr lang="en-US" altLang="zh-CN" sz="4800" dirty="0">
              <a:ea typeface="宋体" panose="02010600030101010101" pitchFamily="2" charset="-122"/>
              <a:sym typeface="+mn-e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关联规则</a:t>
            </a:r>
            <a:endParaRPr lang="zh-CN" dirty="0">
              <a:ea typeface="宋体" panose="02010600030101010101" pitchFamily="2" charset="-122"/>
            </a:endParaRPr>
          </a:p>
        </p:txBody>
      </p:sp>
      <p:sp>
        <p:nvSpPr>
          <p:cNvPr id="131" name="Content Placeholder 2"/>
          <p:cNvSpPr txBox="1">
            <a:spLocks noGrp="1"/>
          </p:cNvSpPr>
          <p:nvPr/>
        </p:nvSpPr>
        <p:spPr>
          <a:xfrm>
            <a:off x="915670" y="1936115"/>
            <a:ext cx="10735945" cy="3514725"/>
          </a:xfrm>
          <a:prstGeom prst="rect">
            <a:avLst/>
          </a:prstGeom>
          <a:ln w="12700">
            <a:miter lim="400000"/>
          </a:ln>
        </p:spPr>
        <p:txBody>
          <a:bodyPr lIns="45719" rIns="45719">
            <a:normAutofit fontScale="9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3800" dirty="0">
                <a:ea typeface="宋体" panose="02010600030101010101" pitchFamily="2" charset="-122"/>
              </a:rPr>
              <a:t>美国明尼苏达州一家Target被客户投诉，一位中年男子指控Target将婴儿产品优惠券寄给他的女儿（高中生）。但没多久他却来电道歉，因为女儿经他逼问后坦承自己真的怀孕了。</a:t>
            </a:r>
            <a:endParaRPr lang="zh-CN" sz="3800" dirty="0">
              <a:ea typeface="宋体" panose="02010600030101010101" pitchFamily="2"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关联规则</a:t>
            </a:r>
            <a:endParaRPr lang="zh-CN" dirty="0">
              <a:ea typeface="宋体" panose="02010600030101010101" pitchFamily="2" charset="-122"/>
            </a:endParaRPr>
          </a:p>
        </p:txBody>
      </p:sp>
      <p:sp>
        <p:nvSpPr>
          <p:cNvPr id="131" name="Content Placeholder 2"/>
          <p:cNvSpPr txBox="1">
            <a:spLocks noGrp="1"/>
          </p:cNvSpPr>
          <p:nvPr/>
        </p:nvSpPr>
        <p:spPr>
          <a:xfrm>
            <a:off x="915670" y="1936115"/>
            <a:ext cx="4153535" cy="3514725"/>
          </a:xfrm>
          <a:prstGeom prst="rect">
            <a:avLst/>
          </a:prstGeom>
          <a:ln w="12700">
            <a:miter lim="400000"/>
          </a:ln>
        </p:spPr>
        <p:txBody>
          <a:bodyPr lIns="45719" rIns="45719">
            <a:normAutofit fontScale="6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3800" dirty="0">
                <a:ea typeface="宋体" panose="02010600030101010101" pitchFamily="2" charset="-122"/>
              </a:rPr>
              <a:t>关联规则：Association Rules，或者是 Basket Analysis</a:t>
            </a:r>
            <a:endParaRPr lang="zh-CN" sz="3800" dirty="0">
              <a:ea typeface="宋体" panose="02010600030101010101" pitchFamily="2" charset="-122"/>
            </a:endParaRPr>
          </a:p>
          <a:p>
            <a:pPr marL="0" indent="0">
              <a:lnSpc>
                <a:spcPct val="150000"/>
              </a:lnSpc>
              <a:buNone/>
            </a:pPr>
            <a:r>
              <a:rPr lang="zh-CN" sz="3800" dirty="0">
                <a:ea typeface="宋体" panose="02010600030101010101" pitchFamily="2" charset="-122"/>
              </a:rPr>
              <a:t>解释了：如果一个消费者购买了产品A，那么他有多大几率会购买产品B?</a:t>
            </a:r>
            <a:endParaRPr lang="zh-CN" sz="3800" dirty="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6461125" y="1824990"/>
            <a:ext cx="4762500" cy="42005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关联规则</a:t>
            </a:r>
            <a:endParaRPr lang="zh-CN" dirty="0">
              <a:ea typeface="宋体" panose="02010600030101010101" pitchFamily="2" charset="-122"/>
            </a:endParaRPr>
          </a:p>
        </p:txBody>
      </p:sp>
      <p:sp>
        <p:nvSpPr>
          <p:cNvPr id="131" name="Content Placeholder 2"/>
          <p:cNvSpPr txBox="1">
            <a:spLocks noGrp="1"/>
          </p:cNvSpPr>
          <p:nvPr/>
        </p:nvSpPr>
        <p:spPr>
          <a:xfrm>
            <a:off x="915670" y="1526540"/>
            <a:ext cx="10181590" cy="351472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500" dirty="0">
                <a:ea typeface="宋体" panose="02010600030101010101" pitchFamily="2" charset="-122"/>
              </a:rPr>
              <a:t>啤酒和尿布：</a:t>
            </a:r>
            <a:endParaRPr lang="zh-CN" sz="2500" dirty="0">
              <a:ea typeface="宋体" panose="02010600030101010101" pitchFamily="2" charset="-122"/>
            </a:endParaRPr>
          </a:p>
          <a:p>
            <a:pPr marL="0" indent="0">
              <a:lnSpc>
                <a:spcPct val="150000"/>
              </a:lnSpc>
              <a:buNone/>
            </a:pPr>
            <a:r>
              <a:rPr lang="zh-CN" sz="2500" dirty="0">
                <a:ea typeface="宋体" panose="02010600030101010101" pitchFamily="2" charset="-122"/>
              </a:rPr>
              <a:t>沃尔玛在分析销售记录时，发现啤酒和尿布经常一起被购买，于是他们调整了货架，把两者放在一起，结果真的提升了啤酒的销量。</a:t>
            </a:r>
            <a:endParaRPr lang="zh-CN" sz="2500" dirty="0">
              <a:ea typeface="宋体" panose="02010600030101010101" pitchFamily="2" charset="-122"/>
            </a:endParaRPr>
          </a:p>
          <a:p>
            <a:pPr marL="0" indent="0">
              <a:lnSpc>
                <a:spcPct val="150000"/>
              </a:lnSpc>
              <a:buNone/>
            </a:pPr>
            <a:r>
              <a:rPr lang="zh-CN" sz="2500" dirty="0">
                <a:ea typeface="宋体" panose="02010600030101010101" pitchFamily="2" charset="-122"/>
              </a:rPr>
              <a:t>原因解释：爸爸在给宝宝买尿布的时候，会顺便给自己买点啤酒？</a:t>
            </a:r>
            <a:endParaRPr lang="zh-CN" sz="2500" dirty="0">
              <a:ea typeface="宋体" panose="02010600030101010101" pitchFamily="2" charset="-122"/>
            </a:endParaRPr>
          </a:p>
          <a:p>
            <a:pPr marL="0" indent="0">
              <a:lnSpc>
                <a:spcPct val="150000"/>
              </a:lnSpc>
              <a:buNone/>
            </a:pPr>
            <a:r>
              <a:rPr lang="zh-CN" sz="2500" dirty="0">
                <a:ea typeface="宋体" panose="02010600030101010101" pitchFamily="2" charset="-122"/>
              </a:rPr>
              <a:t>沃尔玛是最早通过</a:t>
            </a:r>
            <a:r>
              <a:rPr lang="zh-CN" sz="2500" dirty="0">
                <a:ea typeface="宋体" panose="02010600030101010101" pitchFamily="2" charset="-122"/>
                <a:sym typeface="+mn-ea"/>
              </a:rPr>
              <a:t>大数据</a:t>
            </a:r>
            <a:r>
              <a:rPr lang="zh-CN" sz="2500" dirty="0">
                <a:ea typeface="宋体" panose="02010600030101010101" pitchFamily="2" charset="-122"/>
              </a:rPr>
              <a:t>分析而受益的传统零售企业，</a:t>
            </a:r>
            <a:r>
              <a:rPr lang="zh-CN" sz="2500" dirty="0">
                <a:ea typeface="宋体" panose="02010600030101010101" pitchFamily="2" charset="-122"/>
                <a:sym typeface="+mn-ea"/>
              </a:rPr>
              <a:t>对消费者购物行为进行跟踪和分析。</a:t>
            </a:r>
            <a:endParaRPr lang="zh-CN" altLang="en-US" sz="2500" dirty="0">
              <a:ea typeface="宋体" panose="02010600030101010101" pitchFamily="2" charset="-122"/>
              <a:sym typeface="+mn-ea"/>
            </a:endParaRPr>
          </a:p>
        </p:txBody>
      </p:sp>
    </p:spTree>
    <p:custDataLst>
      <p:tags r:id="rId1"/>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支持度、置信度和提升度</a:t>
            </a:r>
            <a:endParaRPr lang="zh-CN" dirty="0">
              <a:ea typeface="宋体" panose="02010600030101010101" pitchFamily="2" charset="-122"/>
            </a:endParaRPr>
          </a:p>
        </p:txBody>
      </p:sp>
      <p:sp>
        <p:nvSpPr>
          <p:cNvPr id="131" name="Content Placeholder 2"/>
          <p:cNvSpPr txBox="1">
            <a:spLocks noGrp="1"/>
          </p:cNvSpPr>
          <p:nvPr/>
        </p:nvSpPr>
        <p:spPr>
          <a:xfrm>
            <a:off x="915670" y="1936115"/>
            <a:ext cx="6061710" cy="3514725"/>
          </a:xfrm>
          <a:prstGeom prst="rect">
            <a:avLst/>
          </a:prstGeom>
          <a:ln w="12700">
            <a:miter lim="400000"/>
          </a:ln>
        </p:spPr>
        <p:txBody>
          <a:bodyPr lIns="45719" rIns="45719">
            <a:normAutofit fontScale="6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3800" dirty="0">
                <a:ea typeface="宋体" panose="02010600030101010101" pitchFamily="2" charset="-122"/>
              </a:rPr>
              <a:t>支持度：</a:t>
            </a:r>
            <a:r>
              <a:rPr lang="zh-CN" sz="3800" dirty="0">
                <a:ea typeface="宋体" panose="02010600030101010101" pitchFamily="2" charset="-122"/>
                <a:sym typeface="+mn-ea"/>
              </a:rPr>
              <a:t>是个百分比，</a:t>
            </a:r>
            <a:r>
              <a:rPr lang="zh-CN" sz="3800" dirty="0">
                <a:ea typeface="宋体" panose="02010600030101010101" pitchFamily="2" charset="-122"/>
              </a:rPr>
              <a:t>指的是某个商品组合出现的次数与总次数之间的比例。支持度越高，代表这个组合出现的频率越大。</a:t>
            </a:r>
            <a:endParaRPr lang="zh-CN" sz="3800" dirty="0">
              <a:ea typeface="宋体" panose="02010600030101010101" pitchFamily="2" charset="-122"/>
            </a:endParaRPr>
          </a:p>
          <a:p>
            <a:pPr marL="0" indent="0">
              <a:lnSpc>
                <a:spcPct val="150000"/>
              </a:lnSpc>
              <a:buNone/>
            </a:pPr>
            <a:r>
              <a:rPr lang="zh-CN" sz="3800" dirty="0">
                <a:ea typeface="宋体" panose="02010600030101010101" pitchFamily="2" charset="-122"/>
              </a:rPr>
              <a:t>“牛奶”的支持度</a:t>
            </a:r>
            <a:r>
              <a:rPr lang="en-US" altLang="zh-CN" sz="3800" dirty="0">
                <a:ea typeface="宋体" panose="02010600030101010101" pitchFamily="2" charset="-122"/>
              </a:rPr>
              <a:t>=</a:t>
            </a:r>
            <a:r>
              <a:rPr lang="zh-CN" sz="3800" dirty="0">
                <a:ea typeface="宋体" panose="02010600030101010101" pitchFamily="2" charset="-122"/>
              </a:rPr>
              <a:t>4/5=0.8</a:t>
            </a:r>
            <a:endParaRPr lang="zh-CN" sz="3800" dirty="0">
              <a:ea typeface="宋体" panose="02010600030101010101" pitchFamily="2" charset="-122"/>
            </a:endParaRPr>
          </a:p>
          <a:p>
            <a:pPr marL="0" indent="0">
              <a:lnSpc>
                <a:spcPct val="150000"/>
              </a:lnSpc>
              <a:buNone/>
            </a:pPr>
            <a:r>
              <a:rPr lang="zh-CN" sz="3800" dirty="0">
                <a:ea typeface="宋体" panose="02010600030101010101" pitchFamily="2" charset="-122"/>
              </a:rPr>
              <a:t>“牛奶+面包”的支持度</a:t>
            </a:r>
            <a:r>
              <a:rPr lang="en-US" altLang="zh-CN" sz="3800" dirty="0">
                <a:ea typeface="宋体" panose="02010600030101010101" pitchFamily="2" charset="-122"/>
              </a:rPr>
              <a:t>=</a:t>
            </a:r>
            <a:r>
              <a:rPr lang="zh-CN" sz="3800" dirty="0">
                <a:ea typeface="宋体" panose="02010600030101010101" pitchFamily="2" charset="-122"/>
              </a:rPr>
              <a:t>3/5=0.6。</a:t>
            </a:r>
            <a:endParaRPr lang="zh-CN" sz="3800" dirty="0">
              <a:ea typeface="宋体" panose="02010600030101010101" pitchFamily="2" charset="-122"/>
            </a:endParaRPr>
          </a:p>
        </p:txBody>
      </p:sp>
      <p:graphicFrame>
        <p:nvGraphicFramePr>
          <p:cNvPr id="2" name="表格 1"/>
          <p:cNvGraphicFramePr/>
          <p:nvPr>
            <p:custDataLst>
              <p:tags r:id="rId1"/>
            </p:custDataLst>
          </p:nvPr>
        </p:nvGraphicFramePr>
        <p:xfrm>
          <a:off x="7209790" y="1986915"/>
          <a:ext cx="4652645" cy="3363595"/>
        </p:xfrm>
        <a:graphic>
          <a:graphicData uri="http://schemas.openxmlformats.org/drawingml/2006/table">
            <a:tbl>
              <a:tblPr firstRow="1" bandRow="1">
                <a:tableStyleId>{5940675A-B579-460E-94D1-54222C63F5DA}</a:tableStyleId>
              </a:tblPr>
              <a:tblGrid>
                <a:gridCol w="1510030"/>
                <a:gridCol w="3142615"/>
              </a:tblGrid>
              <a:tr h="435610">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5181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牛奶、面包、尿布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可乐、面包、尿布、啤酒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250">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牛奶、尿布、啤酒、鸡蛋</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面包、牛奶、尿布、可乐</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支持度、置信度和提升度</a:t>
            </a:r>
            <a:endParaRPr lang="zh-CN" dirty="0">
              <a:ea typeface="宋体" panose="02010600030101010101" pitchFamily="2" charset="-122"/>
            </a:endParaRPr>
          </a:p>
        </p:txBody>
      </p:sp>
      <p:sp>
        <p:nvSpPr>
          <p:cNvPr id="131" name="Content Placeholder 2"/>
          <p:cNvSpPr txBox="1">
            <a:spLocks noGrp="1"/>
          </p:cNvSpPr>
          <p:nvPr/>
        </p:nvSpPr>
        <p:spPr>
          <a:xfrm>
            <a:off x="915670" y="1936115"/>
            <a:ext cx="6061710" cy="3514725"/>
          </a:xfrm>
          <a:prstGeom prst="rect">
            <a:avLst/>
          </a:prstGeom>
          <a:ln w="12700">
            <a:miter lim="400000"/>
          </a:ln>
        </p:spPr>
        <p:txBody>
          <a:bodyPr lIns="45719" rIns="45719">
            <a:normAutofit fontScale="6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3800" dirty="0">
                <a:ea typeface="宋体" panose="02010600030101010101" pitchFamily="2" charset="-122"/>
                <a:sym typeface="+mn-ea"/>
              </a:rPr>
              <a:t>置信度：是个条件概念</a:t>
            </a:r>
            <a:endParaRPr lang="zh-CN" sz="3800" dirty="0">
              <a:ea typeface="宋体" panose="02010600030101010101" pitchFamily="2" charset="-122"/>
              <a:sym typeface="+mn-ea"/>
            </a:endParaRPr>
          </a:p>
          <a:p>
            <a:pPr marL="0" indent="0">
              <a:lnSpc>
                <a:spcPct val="150000"/>
              </a:lnSpc>
              <a:buNone/>
            </a:pPr>
            <a:r>
              <a:rPr lang="zh-CN" sz="3800" dirty="0">
                <a:ea typeface="宋体" panose="02010600030101010101" pitchFamily="2" charset="-122"/>
                <a:sym typeface="+mn-ea"/>
              </a:rPr>
              <a:t>指的是当你购买了商品A，会有多大的概率购买商品B</a:t>
            </a:r>
            <a:endParaRPr lang="zh-CN" sz="3800" dirty="0">
              <a:ea typeface="宋体" panose="02010600030101010101" pitchFamily="2" charset="-122"/>
            </a:endParaRPr>
          </a:p>
          <a:p>
            <a:pPr marL="0" indent="0">
              <a:lnSpc>
                <a:spcPct val="150000"/>
              </a:lnSpc>
              <a:buNone/>
            </a:pPr>
            <a:r>
              <a:rPr sz="3800" dirty="0">
                <a:ea typeface="宋体" panose="02010600030101010101" pitchFamily="2" charset="-122"/>
              </a:rPr>
              <a:t>置信度（牛奶→啤酒）=2/4=0.5</a:t>
            </a:r>
            <a:endParaRPr sz="3800" dirty="0">
              <a:ea typeface="宋体" panose="02010600030101010101" pitchFamily="2" charset="-122"/>
            </a:endParaRPr>
          </a:p>
          <a:p>
            <a:pPr marL="0" indent="0">
              <a:lnSpc>
                <a:spcPct val="150000"/>
              </a:lnSpc>
              <a:buNone/>
            </a:pPr>
            <a:r>
              <a:rPr sz="3800" dirty="0">
                <a:ea typeface="宋体" panose="02010600030101010101" pitchFamily="2" charset="-122"/>
              </a:rPr>
              <a:t>置信度（啤酒→牛奶）=2/3=0.67</a:t>
            </a:r>
            <a:endParaRPr sz="3800" dirty="0">
              <a:ea typeface="宋体" panose="02010600030101010101" pitchFamily="2" charset="-122"/>
            </a:endParaRPr>
          </a:p>
          <a:p>
            <a:pPr marL="0" indent="0">
              <a:lnSpc>
                <a:spcPct val="150000"/>
              </a:lnSpc>
              <a:buNone/>
            </a:pPr>
            <a:endParaRPr sz="3800" dirty="0">
              <a:ea typeface="宋体" panose="02010600030101010101" pitchFamily="2" charset="-122"/>
            </a:endParaRPr>
          </a:p>
        </p:txBody>
      </p:sp>
      <p:graphicFrame>
        <p:nvGraphicFramePr>
          <p:cNvPr id="2" name="表格 1"/>
          <p:cNvGraphicFramePr/>
          <p:nvPr>
            <p:custDataLst>
              <p:tags r:id="rId1"/>
            </p:custDataLst>
          </p:nvPr>
        </p:nvGraphicFramePr>
        <p:xfrm>
          <a:off x="7209790" y="1986915"/>
          <a:ext cx="4652645" cy="3363595"/>
        </p:xfrm>
        <a:graphic>
          <a:graphicData uri="http://schemas.openxmlformats.org/drawingml/2006/table">
            <a:tbl>
              <a:tblPr firstRow="1" bandRow="1">
                <a:tableStyleId>{5940675A-B579-460E-94D1-54222C63F5DA}</a:tableStyleId>
              </a:tblPr>
              <a:tblGrid>
                <a:gridCol w="1510030"/>
                <a:gridCol w="3142615"/>
              </a:tblGrid>
              <a:tr h="435610">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5181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牛奶、面包、尿布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可乐、面包、尿布、啤酒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250">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牛奶、尿布、啤酒、鸡蛋</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面包、牛奶、尿布、可乐</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支持度、置信度和提升度</a:t>
            </a:r>
            <a:endParaRPr lang="zh-CN" dirty="0">
              <a:ea typeface="宋体" panose="02010600030101010101" pitchFamily="2" charset="-122"/>
            </a:endParaRPr>
          </a:p>
        </p:txBody>
      </p:sp>
      <p:sp>
        <p:nvSpPr>
          <p:cNvPr id="131" name="Content Placeholder 2"/>
          <p:cNvSpPr txBox="1">
            <a:spLocks noGrp="1"/>
          </p:cNvSpPr>
          <p:nvPr/>
        </p:nvSpPr>
        <p:spPr>
          <a:xfrm>
            <a:off x="915670" y="1936115"/>
            <a:ext cx="6061710" cy="3514725"/>
          </a:xfrm>
          <a:prstGeom prst="rect">
            <a:avLst/>
          </a:prstGeom>
          <a:ln w="12700">
            <a:miter lim="400000"/>
          </a:ln>
        </p:spPr>
        <p:txBody>
          <a:bodyPr lIns="45719" rIns="45719">
            <a:normAutofit fontScale="6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3800" dirty="0">
                <a:ea typeface="宋体" panose="02010600030101010101" pitchFamily="2" charset="-122"/>
                <a:sym typeface="+mn-ea"/>
              </a:rPr>
              <a:t>提升度：商品A的出现，对商品B的出现概率提升的程度</a:t>
            </a:r>
            <a:endParaRPr lang="zh-CN" sz="3800" dirty="0">
              <a:ea typeface="宋体" panose="02010600030101010101" pitchFamily="2" charset="-122"/>
              <a:sym typeface="+mn-ea"/>
            </a:endParaRPr>
          </a:p>
          <a:p>
            <a:pPr marL="0" indent="0">
              <a:lnSpc>
                <a:spcPct val="150000"/>
              </a:lnSpc>
              <a:buNone/>
            </a:pPr>
            <a:r>
              <a:rPr lang="zh-CN" sz="3800" dirty="0">
                <a:ea typeface="宋体" panose="02010600030101010101" pitchFamily="2" charset="-122"/>
                <a:sym typeface="+mn-ea"/>
              </a:rPr>
              <a:t>如果我们单纯看置信度(可乐→尿布)=1，也就是说可乐出现的时候，用户都会购买尿布，那么当用户购买可乐的时候，就需要推荐尿布么？</a:t>
            </a:r>
            <a:endParaRPr lang="zh-CN" sz="3800" dirty="0">
              <a:ea typeface="宋体" panose="02010600030101010101" pitchFamily="2" charset="-122"/>
              <a:sym typeface="+mn-ea"/>
            </a:endParaRPr>
          </a:p>
          <a:p>
            <a:pPr marL="0" indent="0">
              <a:lnSpc>
                <a:spcPct val="150000"/>
              </a:lnSpc>
              <a:buNone/>
            </a:pPr>
            <a:endParaRPr sz="3800" dirty="0">
              <a:ea typeface="宋体" panose="02010600030101010101" pitchFamily="2" charset="-122"/>
            </a:endParaRPr>
          </a:p>
        </p:txBody>
      </p:sp>
      <p:graphicFrame>
        <p:nvGraphicFramePr>
          <p:cNvPr id="2" name="表格 1"/>
          <p:cNvGraphicFramePr/>
          <p:nvPr>
            <p:custDataLst>
              <p:tags r:id="rId1"/>
            </p:custDataLst>
          </p:nvPr>
        </p:nvGraphicFramePr>
        <p:xfrm>
          <a:off x="7209790" y="1986915"/>
          <a:ext cx="4652645" cy="3363595"/>
        </p:xfrm>
        <a:graphic>
          <a:graphicData uri="http://schemas.openxmlformats.org/drawingml/2006/table">
            <a:tbl>
              <a:tblPr firstRow="1" bandRow="1">
                <a:tableStyleId>{5940675A-B579-460E-94D1-54222C63F5DA}</a:tableStyleId>
              </a:tblPr>
              <a:tblGrid>
                <a:gridCol w="1510030"/>
                <a:gridCol w="3142615"/>
              </a:tblGrid>
              <a:tr h="435610">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5181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牛奶、面包、尿布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可乐、面包、尿布、啤酒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250">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牛奶、尿布、啤酒、鸡蛋</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面包、牛奶、尿布、可乐</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支持度、置信度和提升度</a:t>
            </a:r>
            <a:endParaRPr lang="zh-CN" dirty="0">
              <a:ea typeface="宋体" panose="02010600030101010101" pitchFamily="2" charset="-122"/>
            </a:endParaRPr>
          </a:p>
        </p:txBody>
      </p:sp>
      <p:sp>
        <p:nvSpPr>
          <p:cNvPr id="131" name="Content Placeholder 2"/>
          <p:cNvSpPr txBox="1">
            <a:spLocks noGrp="1"/>
          </p:cNvSpPr>
          <p:nvPr/>
        </p:nvSpPr>
        <p:spPr>
          <a:xfrm>
            <a:off x="915670" y="1936115"/>
            <a:ext cx="6061710" cy="3514725"/>
          </a:xfrm>
          <a:prstGeom prst="rect">
            <a:avLst/>
          </a:prstGeom>
          <a:ln w="12700">
            <a:miter lim="400000"/>
          </a:ln>
        </p:spPr>
        <p:txBody>
          <a:bodyPr lIns="45719" rIns="45719">
            <a:normAutofit fontScale="5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3800" dirty="0">
                <a:ea typeface="宋体" panose="02010600030101010101" pitchFamily="2" charset="-122"/>
                <a:sym typeface="+mn-ea"/>
              </a:rPr>
              <a:t>提升度：商品A的出现，对商品B的出现概率提升的程度</a:t>
            </a:r>
            <a:endParaRPr lang="zh-CN" sz="3800" dirty="0">
              <a:ea typeface="宋体" panose="02010600030101010101" pitchFamily="2" charset="-122"/>
              <a:sym typeface="+mn-ea"/>
            </a:endParaRPr>
          </a:p>
          <a:p>
            <a:pPr marL="0" indent="0">
              <a:lnSpc>
                <a:spcPct val="150000"/>
              </a:lnSpc>
              <a:buNone/>
            </a:pPr>
            <a:r>
              <a:rPr lang="zh-CN" sz="3800" dirty="0">
                <a:ea typeface="宋体" panose="02010600030101010101" pitchFamily="2" charset="-122"/>
                <a:sym typeface="+mn-ea"/>
              </a:rPr>
              <a:t>提升度(A→B)=置信度(A→B)/支持度(B)</a:t>
            </a:r>
            <a:endParaRPr lang="zh-CN" sz="3800" dirty="0">
              <a:ea typeface="宋体" panose="02010600030101010101" pitchFamily="2" charset="-122"/>
              <a:sym typeface="+mn-ea"/>
            </a:endParaRPr>
          </a:p>
          <a:p>
            <a:pPr marL="0" indent="0">
              <a:lnSpc>
                <a:spcPct val="150000"/>
              </a:lnSpc>
              <a:buNone/>
            </a:pPr>
            <a:r>
              <a:rPr lang="zh-CN" sz="3800" dirty="0">
                <a:ea typeface="宋体" panose="02010600030101010101" pitchFamily="2" charset="-122"/>
                <a:sym typeface="+mn-ea"/>
              </a:rPr>
              <a:t>提升度的三种可能：</a:t>
            </a:r>
            <a:endParaRPr lang="zh-CN" sz="3800" dirty="0">
              <a:ea typeface="宋体" panose="02010600030101010101" pitchFamily="2" charset="-122"/>
              <a:sym typeface="+mn-ea"/>
            </a:endParaRPr>
          </a:p>
          <a:p>
            <a:pPr>
              <a:lnSpc>
                <a:spcPct val="150000"/>
              </a:lnSpc>
            </a:pPr>
            <a:r>
              <a:rPr lang="zh-CN" sz="3800" dirty="0">
                <a:ea typeface="宋体" panose="02010600030101010101" pitchFamily="2" charset="-122"/>
                <a:sym typeface="+mn-ea"/>
              </a:rPr>
              <a:t>提升度(A→B)&gt;1：代表有提升；</a:t>
            </a:r>
            <a:endParaRPr lang="zh-CN" sz="3800" dirty="0">
              <a:ea typeface="宋体" panose="02010600030101010101" pitchFamily="2" charset="-122"/>
              <a:sym typeface="+mn-ea"/>
            </a:endParaRPr>
          </a:p>
          <a:p>
            <a:pPr>
              <a:lnSpc>
                <a:spcPct val="150000"/>
              </a:lnSpc>
            </a:pPr>
            <a:r>
              <a:rPr lang="zh-CN" sz="3800" dirty="0">
                <a:ea typeface="宋体" panose="02010600030101010101" pitchFamily="2" charset="-122"/>
                <a:sym typeface="+mn-ea"/>
              </a:rPr>
              <a:t>提升度(A→B)=1：代表有没有提升，也没有下降；</a:t>
            </a:r>
            <a:endParaRPr lang="zh-CN" sz="3800" dirty="0">
              <a:ea typeface="宋体" panose="02010600030101010101" pitchFamily="2" charset="-122"/>
              <a:sym typeface="+mn-ea"/>
            </a:endParaRPr>
          </a:p>
          <a:p>
            <a:pPr>
              <a:lnSpc>
                <a:spcPct val="150000"/>
              </a:lnSpc>
            </a:pPr>
            <a:r>
              <a:rPr lang="zh-CN" sz="3800" dirty="0">
                <a:ea typeface="宋体" panose="02010600030101010101" pitchFamily="2" charset="-122"/>
                <a:sym typeface="+mn-ea"/>
              </a:rPr>
              <a:t>提升度(A→B)&lt;1：代表有下降。</a:t>
            </a:r>
            <a:endParaRPr lang="zh-CN" sz="3800" dirty="0">
              <a:ea typeface="宋体" panose="02010600030101010101" pitchFamily="2" charset="-122"/>
              <a:sym typeface="+mn-ea"/>
            </a:endParaRPr>
          </a:p>
          <a:p>
            <a:pPr marL="0" indent="0">
              <a:lnSpc>
                <a:spcPct val="150000"/>
              </a:lnSpc>
              <a:buNone/>
            </a:pPr>
            <a:endParaRPr lang="zh-CN" sz="3800" dirty="0">
              <a:ea typeface="宋体" panose="02010600030101010101" pitchFamily="2" charset="-122"/>
              <a:sym typeface="+mn-ea"/>
            </a:endParaRPr>
          </a:p>
          <a:p>
            <a:pPr marL="0" indent="0">
              <a:lnSpc>
                <a:spcPct val="150000"/>
              </a:lnSpc>
              <a:buNone/>
            </a:pPr>
            <a:endParaRPr sz="3800" dirty="0">
              <a:ea typeface="宋体" panose="02010600030101010101" pitchFamily="2" charset="-122"/>
            </a:endParaRPr>
          </a:p>
        </p:txBody>
      </p:sp>
      <p:graphicFrame>
        <p:nvGraphicFramePr>
          <p:cNvPr id="2" name="表格 1"/>
          <p:cNvGraphicFramePr/>
          <p:nvPr>
            <p:custDataLst>
              <p:tags r:id="rId1"/>
            </p:custDataLst>
          </p:nvPr>
        </p:nvGraphicFramePr>
        <p:xfrm>
          <a:off x="7209790" y="1986915"/>
          <a:ext cx="4652645" cy="3363595"/>
        </p:xfrm>
        <a:graphic>
          <a:graphicData uri="http://schemas.openxmlformats.org/drawingml/2006/table">
            <a:tbl>
              <a:tblPr firstRow="1" bandRow="1">
                <a:tableStyleId>{5940675A-B579-460E-94D1-54222C63F5DA}</a:tableStyleId>
              </a:tblPr>
              <a:tblGrid>
                <a:gridCol w="1510030"/>
                <a:gridCol w="3142615"/>
              </a:tblGrid>
              <a:tr h="435610">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5181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牛奶、面包、尿布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可乐、面包、尿布、啤酒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250">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牛奶、尿布、啤酒、鸡蛋</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面包、牛奶、尿布、可乐</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lstStyle>
            <a:lvl1pPr>
              <a:defRPr>
                <a:solidFill>
                  <a:srgbClr val="C00000"/>
                </a:solidFill>
              </a:defRPr>
            </a:lvl1pPr>
          </a:lstStyle>
          <a:p>
            <a:r>
              <a:rPr lang="zh-CN" altLang="en-US" dirty="0"/>
              <a:t>学习方法</a:t>
            </a:r>
            <a:endParaRPr dirty="0"/>
          </a:p>
        </p:txBody>
      </p:sp>
      <p:sp>
        <p:nvSpPr>
          <p:cNvPr id="164" name="Content Placeholder 2"/>
          <p:cNvSpPr txBox="1">
            <a:spLocks noGrp="1"/>
          </p:cNvSpPr>
          <p:nvPr>
            <p:ph type="body" idx="1"/>
          </p:nvPr>
        </p:nvSpPr>
        <p:spPr>
          <a:xfrm>
            <a:off x="788670" y="1875155"/>
            <a:ext cx="10850880" cy="3388360"/>
          </a:xfrm>
          <a:prstGeom prst="rect">
            <a:avLst/>
          </a:prstGeom>
        </p:spPr>
        <p:txBody>
          <a:bodyPr>
            <a:normAutofit/>
          </a:bodyPr>
          <a:lstStyle/>
          <a:p>
            <a:pPr fontAlgn="auto">
              <a:lnSpc>
                <a:spcPct val="150000"/>
              </a:lnSpc>
            </a:pPr>
            <a:r>
              <a:rPr lang="en-US" altLang="zh-CN" sz="2600" dirty="0"/>
              <a:t>Thinking</a:t>
            </a:r>
            <a:r>
              <a:rPr lang="zh-CN" altLang="zh-CN" sz="2600" dirty="0"/>
              <a:t>：</a:t>
            </a:r>
            <a:r>
              <a:rPr lang="en-US" altLang="zh-CN" sz="2600" dirty="0"/>
              <a:t>behind the theory, original from the real problem</a:t>
            </a:r>
            <a:endParaRPr lang="zh-CN" altLang="zh-CN" sz="2600" dirty="0"/>
          </a:p>
          <a:p>
            <a:pPr fontAlgn="auto">
              <a:lnSpc>
                <a:spcPct val="150000"/>
              </a:lnSpc>
            </a:pPr>
            <a:r>
              <a:rPr lang="en-US" altLang="zh-CN" sz="2600" dirty="0"/>
              <a:t>Action</a:t>
            </a:r>
            <a:r>
              <a:rPr lang="zh-CN" altLang="zh-CN" sz="2600" dirty="0"/>
              <a:t>：</a:t>
            </a:r>
            <a:r>
              <a:rPr lang="en-US" altLang="zh-CN" sz="2600" dirty="0"/>
              <a:t>solve problems by tools, present the results</a:t>
            </a:r>
            <a:endParaRPr lang="zh-CN" altLang="zh-CN" sz="2600" dirty="0"/>
          </a:p>
          <a:p>
            <a:pPr fontAlgn="auto">
              <a:lnSpc>
                <a:spcPct val="150000"/>
              </a:lnSpc>
            </a:pPr>
            <a:endParaRPr sz="26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ea typeface="宋体" panose="02010600030101010101" pitchFamily="2" charset="-122"/>
                <a:sym typeface="+mn-ea"/>
              </a:rPr>
              <a:t>Apriori</a:t>
            </a:r>
            <a:r>
              <a:rPr lang="zh-CN" altLang="en-US" dirty="0">
                <a:ea typeface="宋体" panose="02010600030101010101" pitchFamily="2" charset="-122"/>
                <a:sym typeface="+mn-ea"/>
              </a:rPr>
              <a:t>算法</a:t>
            </a:r>
            <a:r>
              <a:rPr lang="zh-CN" altLang="zh-CN" dirty="0">
                <a:ea typeface="宋体" panose="02010600030101010101" pitchFamily="2" charset="-122"/>
                <a:sym typeface="+mn-ea"/>
              </a:rPr>
              <a:t>原理</a:t>
            </a:r>
            <a:endParaRPr lang="zh-CN" dirty="0">
              <a:ea typeface="宋体" panose="02010600030101010101" pitchFamily="2" charset="-122"/>
            </a:endParaRPr>
          </a:p>
        </p:txBody>
      </p:sp>
      <p:sp>
        <p:nvSpPr>
          <p:cNvPr id="131" name="Content Placeholder 2"/>
          <p:cNvSpPr txBox="1">
            <a:spLocks noGrp="1"/>
          </p:cNvSpPr>
          <p:nvPr/>
        </p:nvSpPr>
        <p:spPr>
          <a:xfrm>
            <a:off x="743585" y="1936115"/>
            <a:ext cx="6233795" cy="3514725"/>
          </a:xfrm>
          <a:prstGeom prst="rect">
            <a:avLst/>
          </a:prstGeom>
          <a:ln w="12700">
            <a:miter lim="400000"/>
          </a:ln>
        </p:spPr>
        <p:txBody>
          <a:bodyPr lIns="45719" rIns="45719">
            <a:normAutofit fontScale="9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我们把上面案例中的商品用ID来代表，牛奶、面包、尿布、可乐、啤酒、鸡蛋的商品ID分别设置为1-6</a:t>
            </a:r>
            <a:endParaRPr lang="zh-CN" sz="2200" dirty="0">
              <a:ea typeface="宋体" panose="02010600030101010101" pitchFamily="2" charset="-122"/>
              <a:sym typeface="+mn-ea"/>
            </a:endParaRPr>
          </a:p>
          <a:p>
            <a:pPr marL="0" indent="0">
              <a:lnSpc>
                <a:spcPct val="150000"/>
              </a:lnSpc>
              <a:buNone/>
            </a:pPr>
            <a:r>
              <a:rPr lang="zh-CN" sz="2200" dirty="0">
                <a:ea typeface="宋体" panose="02010600030101010101" pitchFamily="2" charset="-122"/>
                <a:sym typeface="+mn-ea"/>
              </a:rPr>
              <a:t>Apriori算法就是查找频繁项集(frequent itemset)的过程</a:t>
            </a:r>
            <a:endParaRPr lang="zh-CN" sz="2200" dirty="0">
              <a:ea typeface="宋体" panose="02010600030101010101" pitchFamily="2" charset="-122"/>
              <a:sym typeface="+mn-ea"/>
            </a:endParaRPr>
          </a:p>
          <a:p>
            <a:pPr marL="0" indent="0">
              <a:lnSpc>
                <a:spcPct val="150000"/>
              </a:lnSpc>
              <a:buNone/>
            </a:pPr>
            <a:r>
              <a:rPr lang="zh-CN" sz="2200" dirty="0">
                <a:ea typeface="宋体" panose="02010600030101010101" pitchFamily="2" charset="-122"/>
                <a:sym typeface="+mn-ea"/>
              </a:rPr>
              <a:t>频繁项集：支持度大于等于最小支持度(Min Support)阈值的项集。</a:t>
            </a:r>
            <a:endParaRPr lang="zh-CN" sz="2200" dirty="0">
              <a:ea typeface="宋体" panose="02010600030101010101" pitchFamily="2" charset="-122"/>
              <a:sym typeface="+mn-ea"/>
            </a:endParaRPr>
          </a:p>
          <a:p>
            <a:pPr marL="0" indent="0">
              <a:lnSpc>
                <a:spcPct val="150000"/>
              </a:lnSpc>
              <a:buNone/>
            </a:pPr>
            <a:r>
              <a:rPr lang="zh-CN" sz="2200" dirty="0">
                <a:ea typeface="宋体" panose="02010600030101010101" pitchFamily="2" charset="-122"/>
                <a:sym typeface="+mn-ea"/>
              </a:rPr>
              <a:t>非频繁项集：支持度小于最小支持度的项集</a:t>
            </a:r>
            <a:endParaRPr sz="2200" dirty="0">
              <a:ea typeface="宋体" panose="02010600030101010101" pitchFamily="2" charset="-122"/>
            </a:endParaRPr>
          </a:p>
        </p:txBody>
      </p:sp>
      <p:graphicFrame>
        <p:nvGraphicFramePr>
          <p:cNvPr id="3" name="表格 2"/>
          <p:cNvGraphicFramePr/>
          <p:nvPr>
            <p:custDataLst>
              <p:tags r:id="rId1"/>
            </p:custDataLst>
          </p:nvPr>
        </p:nvGraphicFramePr>
        <p:xfrm>
          <a:off x="6977380" y="2103755"/>
          <a:ext cx="4472305" cy="2450465"/>
        </p:xfrm>
        <a:graphic>
          <a:graphicData uri="http://schemas.openxmlformats.org/drawingml/2006/table">
            <a:tbl>
              <a:tblPr firstRow="1" bandRow="1">
                <a:tableStyleId>{5940675A-B579-460E-94D1-54222C63F5DA}</a:tableStyleId>
              </a:tblPr>
              <a:tblGrid>
                <a:gridCol w="2124075"/>
                <a:gridCol w="2348230"/>
              </a:tblGrid>
              <a:tr h="409575">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09575">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1、2、3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259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4、2、3、5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1、3、5、6</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2、1、3、5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957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2、1、3、4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ea typeface="宋体" panose="02010600030101010101" pitchFamily="2" charset="-122"/>
                <a:sym typeface="+mn-ea"/>
              </a:rPr>
              <a:t>Apriori</a:t>
            </a:r>
            <a:r>
              <a:rPr lang="zh-CN" altLang="en-US" dirty="0">
                <a:ea typeface="宋体" panose="02010600030101010101" pitchFamily="2" charset="-122"/>
                <a:sym typeface="+mn-ea"/>
              </a:rPr>
              <a:t>算法</a:t>
            </a:r>
            <a:r>
              <a:rPr lang="zh-CN" altLang="zh-CN" dirty="0">
                <a:ea typeface="宋体" panose="02010600030101010101" pitchFamily="2" charset="-122"/>
                <a:sym typeface="+mn-ea"/>
              </a:rPr>
              <a:t>原理</a:t>
            </a:r>
            <a:endParaRPr lang="zh-CN" dirty="0">
              <a:ea typeface="宋体" panose="02010600030101010101" pitchFamily="2" charset="-122"/>
            </a:endParaRPr>
          </a:p>
        </p:txBody>
      </p:sp>
      <p:sp>
        <p:nvSpPr>
          <p:cNvPr id="131" name="Content Placeholder 2"/>
          <p:cNvSpPr txBox="1">
            <a:spLocks noGrp="1"/>
          </p:cNvSpPr>
          <p:nvPr/>
        </p:nvSpPr>
        <p:spPr>
          <a:xfrm>
            <a:off x="915670" y="1936115"/>
            <a:ext cx="5322570" cy="351472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先计算K=1项的支持度</a:t>
            </a:r>
            <a:endParaRPr lang="zh-CN" sz="2200" dirty="0">
              <a:ea typeface="宋体" panose="02010600030101010101" pitchFamily="2" charset="-122"/>
              <a:sym typeface="+mn-ea"/>
            </a:endParaRPr>
          </a:p>
          <a:p>
            <a:pPr marL="0" indent="0">
              <a:lnSpc>
                <a:spcPct val="150000"/>
              </a:lnSpc>
              <a:buNone/>
            </a:pPr>
            <a:endParaRPr sz="2200" dirty="0">
              <a:ea typeface="宋体" panose="02010600030101010101" pitchFamily="2" charset="-122"/>
            </a:endParaRPr>
          </a:p>
        </p:txBody>
      </p:sp>
      <p:graphicFrame>
        <p:nvGraphicFramePr>
          <p:cNvPr id="2" name="表格 1"/>
          <p:cNvGraphicFramePr/>
          <p:nvPr>
            <p:custDataLst>
              <p:tags r:id="rId1"/>
            </p:custDataLst>
          </p:nvPr>
        </p:nvGraphicFramePr>
        <p:xfrm>
          <a:off x="958532" y="2733124"/>
          <a:ext cx="4813300" cy="2444750"/>
        </p:xfrm>
        <a:graphic>
          <a:graphicData uri="http://schemas.openxmlformats.org/drawingml/2006/table">
            <a:tbl>
              <a:tblPr firstRow="1" bandRow="1">
                <a:tableStyleId>{5940675A-B579-460E-94D1-54222C63F5DA}</a:tableStyleId>
              </a:tblPr>
              <a:tblGrid>
                <a:gridCol w="2379980"/>
                <a:gridCol w="2433320"/>
              </a:tblGrid>
              <a:tr h="349250">
                <a:tc>
                  <a:txBody>
                    <a:bodyPr/>
                    <a:p>
                      <a:pPr algn="ctr">
                        <a:buNone/>
                      </a:pPr>
                      <a:r>
                        <a:rPr lang="en-US" sz="1800">
                          <a:latin typeface="微软雅黑" panose="020B0503020204020204" charset="-122"/>
                          <a:ea typeface="微软雅黑" panose="020B0503020204020204" charset="-122"/>
                          <a:cs typeface="微软雅黑" panose="020B0503020204020204" charset="-122"/>
                        </a:rPr>
                        <a:t>商品项集</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支持度</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34925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25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250">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5/5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25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2/5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250">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250">
                <a:tc>
                  <a:txBody>
                    <a:bodyPr/>
                    <a:p>
                      <a:pPr algn="ctr">
                        <a:buNone/>
                      </a:pPr>
                      <a:r>
                        <a:rPr lang="en-US" sz="1800">
                          <a:latin typeface="微软雅黑" panose="020B0503020204020204" charset="-122"/>
                          <a:ea typeface="微软雅黑" panose="020B0503020204020204" charset="-122"/>
                          <a:cs typeface="微软雅黑" panose="020B0503020204020204" charset="-122"/>
                        </a:rPr>
                        <a:t>6</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1/5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Content Placeholder 2"/>
          <p:cNvSpPr txBox="1">
            <a:spLocks noGrp="1"/>
          </p:cNvSpPr>
          <p:nvPr/>
        </p:nvSpPr>
        <p:spPr>
          <a:xfrm>
            <a:off x="6300470" y="1974850"/>
            <a:ext cx="4942205" cy="351472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假设最小支持度</a:t>
            </a:r>
            <a:r>
              <a:rPr lang="en-US" altLang="zh-CN" sz="2200" dirty="0">
                <a:ea typeface="宋体" panose="02010600030101010101" pitchFamily="2" charset="-122"/>
                <a:sym typeface="+mn-ea"/>
              </a:rPr>
              <a:t>=0.5</a:t>
            </a:r>
            <a:r>
              <a:rPr lang="zh-CN" altLang="en-US" sz="2200" dirty="0">
                <a:ea typeface="宋体" panose="02010600030101010101" pitchFamily="2" charset="-122"/>
                <a:sym typeface="+mn-ea"/>
              </a:rPr>
              <a:t>，那么</a:t>
            </a:r>
            <a:r>
              <a:rPr lang="en-US" altLang="zh-CN" sz="2200" dirty="0">
                <a:ea typeface="宋体" panose="02010600030101010101" pitchFamily="2" charset="-122"/>
                <a:sym typeface="+mn-ea"/>
              </a:rPr>
              <a:t>Item4</a:t>
            </a:r>
            <a:r>
              <a:rPr lang="zh-CN" altLang="zh-CN" sz="2200" dirty="0">
                <a:ea typeface="宋体" panose="02010600030101010101" pitchFamily="2" charset="-122"/>
                <a:sym typeface="+mn-ea"/>
              </a:rPr>
              <a:t>和</a:t>
            </a:r>
            <a:r>
              <a:rPr lang="en-US" altLang="zh-CN" sz="2200" dirty="0">
                <a:ea typeface="宋体" panose="02010600030101010101" pitchFamily="2" charset="-122"/>
                <a:sym typeface="+mn-ea"/>
              </a:rPr>
              <a:t>6</a:t>
            </a:r>
            <a:r>
              <a:rPr sz="2200" dirty="0">
                <a:ea typeface="宋体" panose="02010600030101010101" pitchFamily="2" charset="-122"/>
                <a:sym typeface="+mn-ea"/>
              </a:rPr>
              <a:t>不符合最小支持度的，不属于频繁项集</a:t>
            </a:r>
            <a:endParaRPr kumimoji="0" lang="zh-CN" altLang="en-US" sz="2200" b="0" i="0" u="none" strike="noStrike" cap="none" spc="0" normalizeH="0" baseline="0">
              <a:ln>
                <a:noFill/>
              </a:ln>
              <a:solidFill>
                <a:srgbClr val="000000"/>
              </a:solidFill>
              <a:effectLst/>
              <a:uFillTx/>
              <a:latin typeface="+mn-lt"/>
              <a:ea typeface="+mn-ea"/>
              <a:cs typeface="+mn-cs"/>
              <a:sym typeface="Calibri" panose="020F0502020204030204"/>
            </a:endParaRPr>
          </a:p>
          <a:p>
            <a:pPr marL="0" indent="0">
              <a:lnSpc>
                <a:spcPct val="150000"/>
              </a:lnSpc>
              <a:buNone/>
            </a:pPr>
            <a:endParaRPr lang="zh-CN" sz="2200" dirty="0">
              <a:ea typeface="宋体" panose="02010600030101010101" pitchFamily="2" charset="-122"/>
              <a:sym typeface="+mn-ea"/>
            </a:endParaRPr>
          </a:p>
          <a:p>
            <a:pPr marL="0" indent="0">
              <a:lnSpc>
                <a:spcPct val="150000"/>
              </a:lnSpc>
              <a:buNone/>
            </a:pPr>
            <a:endParaRPr sz="2200" dirty="0">
              <a:ea typeface="宋体" panose="02010600030101010101" pitchFamily="2" charset="-122"/>
            </a:endParaRPr>
          </a:p>
        </p:txBody>
      </p:sp>
      <p:graphicFrame>
        <p:nvGraphicFramePr>
          <p:cNvPr id="7" name="表格 6"/>
          <p:cNvGraphicFramePr/>
          <p:nvPr>
            <p:custDataLst>
              <p:tags r:id="rId2"/>
            </p:custDataLst>
          </p:nvPr>
        </p:nvGraphicFramePr>
        <p:xfrm>
          <a:off x="6423025" y="3387725"/>
          <a:ext cx="5010150" cy="2073275"/>
        </p:xfrm>
        <a:graphic>
          <a:graphicData uri="http://schemas.openxmlformats.org/drawingml/2006/table">
            <a:tbl>
              <a:tblPr firstRow="1" bandRow="1">
                <a:tableStyleId>{5940675A-B579-460E-94D1-54222C63F5DA}</a:tableStyleId>
              </a:tblPr>
              <a:tblGrid>
                <a:gridCol w="2477770"/>
                <a:gridCol w="2532380"/>
              </a:tblGrid>
              <a:tr h="414655">
                <a:tc>
                  <a:txBody>
                    <a:bodyPr/>
                    <a:p>
                      <a:pPr algn="ctr">
                        <a:buNone/>
                      </a:pPr>
                      <a:r>
                        <a:rPr lang="en-US" sz="1800">
                          <a:latin typeface="微软雅黑" panose="020B0503020204020204" charset="-122"/>
                          <a:ea typeface="微软雅黑" panose="020B0503020204020204" charset="-122"/>
                          <a:cs typeface="微软雅黑" panose="020B0503020204020204" charset="-122"/>
                        </a:rPr>
                        <a:t>商品项集</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支持度</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14655">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5/5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465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ea typeface="宋体" panose="02010600030101010101" pitchFamily="2" charset="-122"/>
                <a:sym typeface="+mn-ea"/>
              </a:rPr>
              <a:t>Apriori</a:t>
            </a:r>
            <a:r>
              <a:rPr lang="zh-CN" altLang="en-US" dirty="0">
                <a:ea typeface="宋体" panose="02010600030101010101" pitchFamily="2" charset="-122"/>
                <a:sym typeface="+mn-ea"/>
              </a:rPr>
              <a:t>算法</a:t>
            </a:r>
            <a:r>
              <a:rPr lang="zh-CN" altLang="zh-CN" dirty="0">
                <a:ea typeface="宋体" panose="02010600030101010101" pitchFamily="2" charset="-122"/>
                <a:sym typeface="+mn-ea"/>
              </a:rPr>
              <a:t>原理</a:t>
            </a:r>
            <a:endParaRPr lang="zh-CN" dirty="0">
              <a:ea typeface="宋体" panose="02010600030101010101" pitchFamily="2" charset="-122"/>
            </a:endParaRPr>
          </a:p>
        </p:txBody>
      </p:sp>
      <p:sp>
        <p:nvSpPr>
          <p:cNvPr id="131" name="Content Placeholder 2"/>
          <p:cNvSpPr txBox="1">
            <a:spLocks noGrp="1"/>
          </p:cNvSpPr>
          <p:nvPr/>
        </p:nvSpPr>
        <p:spPr>
          <a:xfrm>
            <a:off x="915670" y="1936115"/>
            <a:ext cx="5322570" cy="351472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在这个基础上，我们将商品两两组合，得到k=2项的支持度</a:t>
            </a:r>
            <a:endParaRPr lang="zh-CN" sz="2200" dirty="0">
              <a:ea typeface="宋体" panose="02010600030101010101" pitchFamily="2" charset="-122"/>
              <a:sym typeface="+mn-ea"/>
            </a:endParaRPr>
          </a:p>
          <a:p>
            <a:pPr marL="0" indent="0">
              <a:lnSpc>
                <a:spcPct val="150000"/>
              </a:lnSpc>
              <a:buNone/>
            </a:pPr>
            <a:endParaRPr sz="2200" dirty="0">
              <a:ea typeface="宋体" panose="02010600030101010101" pitchFamily="2" charset="-122"/>
            </a:endParaRPr>
          </a:p>
        </p:txBody>
      </p:sp>
      <p:sp>
        <p:nvSpPr>
          <p:cNvPr id="5" name="Content Placeholder 2"/>
          <p:cNvSpPr txBox="1">
            <a:spLocks noGrp="1"/>
          </p:cNvSpPr>
          <p:nvPr/>
        </p:nvSpPr>
        <p:spPr>
          <a:xfrm>
            <a:off x="6300470" y="1974850"/>
            <a:ext cx="4942205" cy="351472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筛选</a:t>
            </a:r>
            <a:r>
              <a:rPr sz="2200" dirty="0">
                <a:ea typeface="宋体" panose="02010600030101010101" pitchFamily="2" charset="-122"/>
                <a:sym typeface="+mn-ea"/>
              </a:rPr>
              <a:t>掉小于最小值支持度的商品组合</a:t>
            </a:r>
            <a:endParaRPr sz="2200" dirty="0">
              <a:ea typeface="宋体" panose="02010600030101010101" pitchFamily="2" charset="-122"/>
              <a:sym typeface="+mn-ea"/>
            </a:endParaRPr>
          </a:p>
          <a:p>
            <a:pPr marL="0" indent="0">
              <a:lnSpc>
                <a:spcPct val="150000"/>
              </a:lnSpc>
              <a:buNone/>
            </a:pPr>
            <a:endParaRPr lang="zh-CN" sz="2200" dirty="0">
              <a:ea typeface="宋体" panose="02010600030101010101" pitchFamily="2" charset="-122"/>
              <a:sym typeface="+mn-ea"/>
            </a:endParaRPr>
          </a:p>
          <a:p>
            <a:pPr marL="0" indent="0">
              <a:lnSpc>
                <a:spcPct val="150000"/>
              </a:lnSpc>
              <a:buNone/>
            </a:pPr>
            <a:endParaRPr sz="2200" dirty="0">
              <a:ea typeface="宋体" panose="02010600030101010101" pitchFamily="2" charset="-122"/>
            </a:endParaRPr>
          </a:p>
        </p:txBody>
      </p:sp>
      <p:graphicFrame>
        <p:nvGraphicFramePr>
          <p:cNvPr id="3" name="表格 2"/>
          <p:cNvGraphicFramePr/>
          <p:nvPr>
            <p:custDataLst>
              <p:tags r:id="rId1"/>
            </p:custDataLst>
          </p:nvPr>
        </p:nvGraphicFramePr>
        <p:xfrm>
          <a:off x="928687" y="3112770"/>
          <a:ext cx="5003800" cy="2524760"/>
        </p:xfrm>
        <a:graphic>
          <a:graphicData uri="http://schemas.openxmlformats.org/drawingml/2006/table">
            <a:tbl>
              <a:tblPr firstRow="1" bandRow="1">
                <a:tableStyleId>{5940675A-B579-460E-94D1-54222C63F5DA}</a:tableStyleId>
              </a:tblPr>
              <a:tblGrid>
                <a:gridCol w="2506980"/>
                <a:gridCol w="2496820"/>
              </a:tblGrid>
              <a:tr h="360680">
                <a:tc>
                  <a:txBody>
                    <a:bodyPr/>
                    <a:p>
                      <a:pPr algn="ctr">
                        <a:buNone/>
                      </a:pPr>
                      <a:r>
                        <a:rPr lang="en-US" sz="1800">
                          <a:latin typeface="微软雅黑" panose="020B0503020204020204" charset="-122"/>
                          <a:ea typeface="微软雅黑" panose="020B0503020204020204" charset="-122"/>
                          <a:cs typeface="微软雅黑" panose="020B0503020204020204" charset="-122"/>
                        </a:rPr>
                        <a:t>商品项集</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支持度</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360680">
                <a:tc>
                  <a:txBody>
                    <a:bodyPr/>
                    <a:p>
                      <a:pPr algn="ctr">
                        <a:buNone/>
                      </a:pPr>
                      <a:r>
                        <a:rPr lang="en-US" sz="1800">
                          <a:latin typeface="微软雅黑" panose="020B0503020204020204" charset="-122"/>
                          <a:ea typeface="微软雅黑" panose="020B0503020204020204" charset="-122"/>
                          <a:cs typeface="微软雅黑" panose="020B0503020204020204" charset="-122"/>
                        </a:rPr>
                        <a:t>1，2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lgn="ctr">
                        <a:buNone/>
                      </a:pPr>
                      <a:r>
                        <a:rPr lang="en-US" sz="1800">
                          <a:latin typeface="微软雅黑" panose="020B0503020204020204" charset="-122"/>
                          <a:ea typeface="微软雅黑" panose="020B0503020204020204" charset="-122"/>
                          <a:cs typeface="微软雅黑" panose="020B0503020204020204" charset="-122"/>
                        </a:rPr>
                        <a:t>1，3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lgn="ctr">
                        <a:buNone/>
                      </a:pPr>
                      <a:r>
                        <a:rPr lang="en-US" sz="1800">
                          <a:latin typeface="微软雅黑" panose="020B0503020204020204" charset="-122"/>
                          <a:ea typeface="微软雅黑" panose="020B0503020204020204" charset="-122"/>
                          <a:cs typeface="微软雅黑" panose="020B0503020204020204" charset="-122"/>
                        </a:rPr>
                        <a:t>1，5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1/5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lgn="ctr">
                        <a:buNone/>
                      </a:pPr>
                      <a:r>
                        <a:rPr lang="en-US" sz="1800">
                          <a:latin typeface="微软雅黑" panose="020B0503020204020204" charset="-122"/>
                          <a:ea typeface="微软雅黑" panose="020B0503020204020204" charset="-122"/>
                          <a:cs typeface="微软雅黑" panose="020B0503020204020204" charset="-122"/>
                        </a:rPr>
                        <a:t>2，3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lgn="ctr">
                        <a:buNone/>
                      </a:pPr>
                      <a:r>
                        <a:rPr lang="en-US" sz="1800">
                          <a:latin typeface="微软雅黑" panose="020B0503020204020204" charset="-122"/>
                          <a:ea typeface="微软雅黑" panose="020B0503020204020204" charset="-122"/>
                          <a:cs typeface="微软雅黑" panose="020B0503020204020204" charset="-122"/>
                        </a:rPr>
                        <a:t>2，5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2/5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680">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custDataLst>
              <p:tags r:id="rId2"/>
            </p:custDataLst>
          </p:nvPr>
        </p:nvGraphicFramePr>
        <p:xfrm>
          <a:off x="6517005" y="3103245"/>
          <a:ext cx="4725670" cy="2419350"/>
        </p:xfrm>
        <a:graphic>
          <a:graphicData uri="http://schemas.openxmlformats.org/drawingml/2006/table">
            <a:tbl>
              <a:tblPr firstRow="1" bandRow="1">
                <a:tableStyleId>{5940675A-B579-460E-94D1-54222C63F5DA}</a:tableStyleId>
              </a:tblPr>
              <a:tblGrid>
                <a:gridCol w="2367915"/>
                <a:gridCol w="2357755"/>
              </a:tblGrid>
              <a:tr h="483870">
                <a:tc>
                  <a:txBody>
                    <a:bodyPr/>
                    <a:p>
                      <a:pPr algn="ctr">
                        <a:buNone/>
                      </a:pPr>
                      <a:r>
                        <a:rPr lang="en-US" sz="1800">
                          <a:latin typeface="微软雅黑" panose="020B0503020204020204" charset="-122"/>
                          <a:ea typeface="微软雅黑" panose="020B0503020204020204" charset="-122"/>
                          <a:cs typeface="微软雅黑" panose="020B0503020204020204" charset="-122"/>
                        </a:rPr>
                        <a:t>商品项集</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支持度</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83870">
                <a:tc>
                  <a:txBody>
                    <a:bodyPr/>
                    <a:p>
                      <a:pPr algn="ctr">
                        <a:buNone/>
                      </a:pPr>
                      <a:r>
                        <a:rPr lang="en-US" sz="1800">
                          <a:latin typeface="微软雅黑" panose="020B0503020204020204" charset="-122"/>
                          <a:ea typeface="微软雅黑" panose="020B0503020204020204" charset="-122"/>
                          <a:cs typeface="微软雅黑" panose="020B0503020204020204" charset="-122"/>
                        </a:rPr>
                        <a:t>1，2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870">
                <a:tc>
                  <a:txBody>
                    <a:bodyPr/>
                    <a:p>
                      <a:pPr algn="ctr">
                        <a:buNone/>
                      </a:pPr>
                      <a:r>
                        <a:rPr lang="en-US" altLang="en-US" sz="1800">
                          <a:latin typeface="微软雅黑" panose="020B0503020204020204" charset="-122"/>
                          <a:ea typeface="微软雅黑" panose="020B0503020204020204" charset="-122"/>
                          <a:cs typeface="微软雅黑" panose="020B0503020204020204" charset="-122"/>
                        </a:rPr>
                        <a:t>1</a:t>
                      </a:r>
                      <a:r>
                        <a:rPr lang="zh-CN" altLang="en-US" sz="1800">
                          <a:latin typeface="微软雅黑" panose="020B0503020204020204" charset="-122"/>
                          <a:ea typeface="微软雅黑" panose="020B0503020204020204" charset="-122"/>
                          <a:cs typeface="微软雅黑" panose="020B0503020204020204" charset="-122"/>
                        </a:rPr>
                        <a:t>，</a:t>
                      </a:r>
                      <a:r>
                        <a:rPr lang="en-US" altLang="zh-CN" sz="1800">
                          <a:latin typeface="微软雅黑" panose="020B0503020204020204" charset="-122"/>
                          <a:ea typeface="微软雅黑" panose="020B0503020204020204" charset="-122"/>
                          <a:cs typeface="微软雅黑" panose="020B0503020204020204" charset="-122"/>
                        </a:rPr>
                        <a:t>3</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en-US" sz="1800">
                          <a:latin typeface="微软雅黑" panose="020B0503020204020204" charset="-122"/>
                          <a:ea typeface="微软雅黑" panose="020B0503020204020204" charset="-122"/>
                          <a:cs typeface="微软雅黑" panose="020B0503020204020204" charset="-122"/>
                        </a:rPr>
                        <a:t>4</a:t>
                      </a:r>
                      <a:r>
                        <a:rPr lang="en-US" altLang="zh-CN" sz="1800">
                          <a:latin typeface="微软雅黑" panose="020B0503020204020204" charset="-122"/>
                          <a:ea typeface="微软雅黑" panose="020B0503020204020204" charset="-122"/>
                          <a:cs typeface="微软雅黑" panose="020B0503020204020204" charset="-122"/>
                        </a:rPr>
                        <a:t>/</a:t>
                      </a:r>
                      <a:r>
                        <a:rPr lang="en-US" altLang="zh-CN" sz="1800">
                          <a:latin typeface="微软雅黑" panose="020B0503020204020204" charset="-122"/>
                          <a:ea typeface="微软雅黑" panose="020B0503020204020204" charset="-122"/>
                          <a:cs typeface="微软雅黑" panose="020B0503020204020204" charset="-122"/>
                        </a:rPr>
                        <a:t>5</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870">
                <a:tc>
                  <a:txBody>
                    <a:bodyPr/>
                    <a:p>
                      <a:pPr algn="ctr">
                        <a:buNone/>
                      </a:pPr>
                      <a:r>
                        <a:rPr lang="en-US" sz="1800">
                          <a:latin typeface="微软雅黑" panose="020B0503020204020204" charset="-122"/>
                          <a:ea typeface="微软雅黑" panose="020B0503020204020204" charset="-122"/>
                          <a:cs typeface="微软雅黑" panose="020B0503020204020204" charset="-122"/>
                        </a:rPr>
                        <a:t>2，3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3870">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ea typeface="宋体" panose="02010600030101010101" pitchFamily="2" charset="-122"/>
                <a:sym typeface="+mn-ea"/>
              </a:rPr>
              <a:t>Apriori</a:t>
            </a:r>
            <a:r>
              <a:rPr lang="zh-CN" altLang="en-US" dirty="0">
                <a:ea typeface="宋体" panose="02010600030101010101" pitchFamily="2" charset="-122"/>
                <a:sym typeface="+mn-ea"/>
              </a:rPr>
              <a:t>算法</a:t>
            </a:r>
            <a:r>
              <a:rPr lang="zh-CN" altLang="zh-CN" dirty="0">
                <a:ea typeface="宋体" panose="02010600030101010101" pitchFamily="2" charset="-122"/>
                <a:sym typeface="+mn-ea"/>
              </a:rPr>
              <a:t>原理</a:t>
            </a:r>
            <a:endParaRPr lang="zh-CN" dirty="0">
              <a:ea typeface="宋体" panose="02010600030101010101" pitchFamily="2" charset="-122"/>
            </a:endParaRPr>
          </a:p>
        </p:txBody>
      </p:sp>
      <p:sp>
        <p:nvSpPr>
          <p:cNvPr id="131" name="Content Placeholder 2"/>
          <p:cNvSpPr txBox="1">
            <a:spLocks noGrp="1"/>
          </p:cNvSpPr>
          <p:nvPr/>
        </p:nvSpPr>
        <p:spPr>
          <a:xfrm>
            <a:off x="915670" y="1936115"/>
            <a:ext cx="5322570" cy="351472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将商品进行K=3项的商品组合，可以得到：</a:t>
            </a:r>
            <a:endParaRPr lang="zh-CN" sz="2200" dirty="0">
              <a:ea typeface="宋体" panose="02010600030101010101" pitchFamily="2" charset="-122"/>
              <a:sym typeface="+mn-ea"/>
            </a:endParaRPr>
          </a:p>
          <a:p>
            <a:pPr marL="0" indent="0">
              <a:lnSpc>
                <a:spcPct val="150000"/>
              </a:lnSpc>
              <a:buNone/>
            </a:pPr>
            <a:endParaRPr sz="2200" dirty="0">
              <a:ea typeface="宋体" panose="02010600030101010101" pitchFamily="2" charset="-122"/>
            </a:endParaRPr>
          </a:p>
        </p:txBody>
      </p:sp>
      <p:sp>
        <p:nvSpPr>
          <p:cNvPr id="5" name="Content Placeholder 2"/>
          <p:cNvSpPr txBox="1">
            <a:spLocks noGrp="1"/>
          </p:cNvSpPr>
          <p:nvPr/>
        </p:nvSpPr>
        <p:spPr>
          <a:xfrm>
            <a:off x="6300470" y="1917700"/>
            <a:ext cx="4942205" cy="351472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筛选</a:t>
            </a:r>
            <a:r>
              <a:rPr sz="2200" dirty="0">
                <a:ea typeface="宋体" panose="02010600030101010101" pitchFamily="2" charset="-122"/>
                <a:sym typeface="+mn-ea"/>
              </a:rPr>
              <a:t>掉小于最小值支持度的商品组合</a:t>
            </a:r>
            <a:endParaRPr sz="2200" dirty="0">
              <a:ea typeface="宋体" panose="02010600030101010101" pitchFamily="2" charset="-122"/>
              <a:sym typeface="+mn-ea"/>
            </a:endParaRPr>
          </a:p>
          <a:p>
            <a:pPr marL="0" indent="0">
              <a:lnSpc>
                <a:spcPct val="150000"/>
              </a:lnSpc>
              <a:buNone/>
            </a:pPr>
            <a:endParaRPr lang="zh-CN" sz="2200" dirty="0">
              <a:ea typeface="宋体" panose="02010600030101010101" pitchFamily="2" charset="-122"/>
              <a:sym typeface="+mn-ea"/>
            </a:endParaRPr>
          </a:p>
          <a:p>
            <a:pPr marL="0" indent="0">
              <a:lnSpc>
                <a:spcPct val="150000"/>
              </a:lnSpc>
              <a:buNone/>
            </a:pPr>
            <a:endParaRPr sz="2200" dirty="0">
              <a:ea typeface="宋体" panose="02010600030101010101" pitchFamily="2" charset="-122"/>
            </a:endParaRPr>
          </a:p>
        </p:txBody>
      </p:sp>
      <p:graphicFrame>
        <p:nvGraphicFramePr>
          <p:cNvPr id="2" name="表格 1"/>
          <p:cNvGraphicFramePr/>
          <p:nvPr>
            <p:custDataLst>
              <p:tags r:id="rId1"/>
            </p:custDataLst>
          </p:nvPr>
        </p:nvGraphicFramePr>
        <p:xfrm>
          <a:off x="915670" y="2685415"/>
          <a:ext cx="4996815" cy="1843405"/>
        </p:xfrm>
        <a:graphic>
          <a:graphicData uri="http://schemas.openxmlformats.org/drawingml/2006/table">
            <a:tbl>
              <a:tblPr firstRow="1" bandRow="1">
                <a:tableStyleId>{5940675A-B579-460E-94D1-54222C63F5DA}</a:tableStyleId>
              </a:tblPr>
              <a:tblGrid>
                <a:gridCol w="2548890"/>
                <a:gridCol w="2447925"/>
              </a:tblGrid>
              <a:tr h="481965">
                <a:tc>
                  <a:txBody>
                    <a:bodyPr/>
                    <a:p>
                      <a:pPr algn="ctr">
                        <a:buNone/>
                      </a:pPr>
                      <a:r>
                        <a:rPr lang="en-US" sz="1800">
                          <a:latin typeface="微软雅黑" panose="020B0503020204020204" charset="-122"/>
                          <a:ea typeface="微软雅黑" panose="020B0503020204020204" charset="-122"/>
                          <a:cs typeface="微软雅黑" panose="020B0503020204020204" charset="-122"/>
                        </a:rPr>
                        <a:t>商品项集</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支持度</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53390">
                <a:tc>
                  <a:txBody>
                    <a:bodyPr/>
                    <a:p>
                      <a:pPr algn="ctr">
                        <a:buNone/>
                      </a:pPr>
                      <a:r>
                        <a:rPr lang="en-US" sz="1800">
                          <a:latin typeface="微软雅黑" panose="020B0503020204020204" charset="-122"/>
                          <a:ea typeface="微软雅黑" panose="020B0503020204020204" charset="-122"/>
                          <a:cs typeface="微软雅黑" panose="020B0503020204020204" charset="-122"/>
                        </a:rPr>
                        <a:t>1，2，3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025">
                <a:tc>
                  <a:txBody>
                    <a:bodyPr/>
                    <a:p>
                      <a:pPr algn="ctr">
                        <a:buNone/>
                      </a:pPr>
                      <a:r>
                        <a:rPr lang="en-US" sz="1800">
                          <a:latin typeface="微软雅黑" panose="020B0503020204020204" charset="-122"/>
                          <a:ea typeface="微软雅黑" panose="020B0503020204020204" charset="-122"/>
                          <a:cs typeface="微软雅黑" panose="020B0503020204020204" charset="-122"/>
                        </a:rPr>
                        <a:t>2，3，5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2/5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025">
                <a:tc>
                  <a:txBody>
                    <a:bodyPr/>
                    <a:p>
                      <a:pPr algn="ctr">
                        <a:buNone/>
                      </a:pPr>
                      <a:r>
                        <a:rPr lang="en-US" sz="1800">
                          <a:latin typeface="微软雅黑" panose="020B0503020204020204" charset="-122"/>
                          <a:ea typeface="微软雅黑" panose="020B0503020204020204" charset="-122"/>
                          <a:cs typeface="微软雅黑" panose="020B0503020204020204" charset="-122"/>
                        </a:rPr>
                        <a:t>1，2，5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1/5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custDataLst>
              <p:tags r:id="rId2"/>
            </p:custDataLst>
          </p:nvPr>
        </p:nvGraphicFramePr>
        <p:xfrm>
          <a:off x="6450330" y="2672080"/>
          <a:ext cx="4328795" cy="1140460"/>
        </p:xfrm>
        <a:graphic>
          <a:graphicData uri="http://schemas.openxmlformats.org/drawingml/2006/table">
            <a:tbl>
              <a:tblPr firstRow="1" bandRow="1">
                <a:tableStyleId>{5940675A-B579-460E-94D1-54222C63F5DA}</a:tableStyleId>
              </a:tblPr>
              <a:tblGrid>
                <a:gridCol w="2206625"/>
                <a:gridCol w="2122170"/>
              </a:tblGrid>
              <a:tr h="570230">
                <a:tc>
                  <a:txBody>
                    <a:bodyPr/>
                    <a:p>
                      <a:pPr algn="ctr">
                        <a:buNone/>
                      </a:pPr>
                      <a:r>
                        <a:rPr lang="en-US" sz="1800">
                          <a:latin typeface="微软雅黑" panose="020B0503020204020204" charset="-122"/>
                          <a:ea typeface="微软雅黑" panose="020B0503020204020204" charset="-122"/>
                          <a:cs typeface="微软雅黑" panose="020B0503020204020204" charset="-122"/>
                        </a:rPr>
                        <a:t>商品项集</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支持度</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570230">
                <a:tc>
                  <a:txBody>
                    <a:bodyPr/>
                    <a:p>
                      <a:pPr algn="ctr">
                        <a:buNone/>
                      </a:pPr>
                      <a:r>
                        <a:rPr lang="en-US" sz="1800">
                          <a:latin typeface="微软雅黑" panose="020B0503020204020204" charset="-122"/>
                          <a:ea typeface="微软雅黑" panose="020B0503020204020204" charset="-122"/>
                          <a:cs typeface="微软雅黑" panose="020B0503020204020204" charset="-122"/>
                        </a:rPr>
                        <a:t>1，2，3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下箭头 6"/>
          <p:cNvSpPr/>
          <p:nvPr/>
        </p:nvSpPr>
        <p:spPr>
          <a:xfrm>
            <a:off x="8431530" y="4164489"/>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8" name="Content Placeholder 2"/>
          <p:cNvSpPr txBox="1">
            <a:spLocks noGrp="1"/>
          </p:cNvSpPr>
          <p:nvPr/>
        </p:nvSpPr>
        <p:spPr>
          <a:xfrm>
            <a:off x="6450330" y="4703445"/>
            <a:ext cx="4912995" cy="119824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sz="2200" dirty="0">
                <a:ea typeface="宋体" panose="02010600030101010101" pitchFamily="2" charset="-122"/>
                <a:sym typeface="+mn-ea"/>
              </a:rPr>
              <a:t>得到K=3项的频繁项集{1,2,3}，也就是{牛奶、面包、尿布}的组合。</a:t>
            </a:r>
            <a:endParaRPr sz="2200" dirty="0">
              <a:ea typeface="宋体" panose="02010600030101010101" pitchFamily="2"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ea typeface="宋体" panose="02010600030101010101" pitchFamily="2" charset="-122"/>
                <a:sym typeface="+mn-ea"/>
              </a:rPr>
              <a:t>Apriori</a:t>
            </a:r>
            <a:r>
              <a:rPr lang="zh-CN" altLang="en-US" dirty="0">
                <a:ea typeface="宋体" panose="02010600030101010101" pitchFamily="2" charset="-122"/>
                <a:sym typeface="+mn-ea"/>
              </a:rPr>
              <a:t>算法</a:t>
            </a:r>
            <a:r>
              <a:rPr lang="zh-CN" altLang="zh-CN" dirty="0">
                <a:ea typeface="宋体" panose="02010600030101010101" pitchFamily="2" charset="-122"/>
                <a:sym typeface="+mn-ea"/>
              </a:rPr>
              <a:t>原理</a:t>
            </a:r>
            <a:endParaRPr lang="zh-CN" dirty="0">
              <a:ea typeface="宋体" panose="02010600030101010101" pitchFamily="2" charset="-122"/>
            </a:endParaRPr>
          </a:p>
        </p:txBody>
      </p:sp>
      <p:sp>
        <p:nvSpPr>
          <p:cNvPr id="131" name="Content Placeholder 2"/>
          <p:cNvSpPr txBox="1">
            <a:spLocks noGrp="1"/>
          </p:cNvSpPr>
          <p:nvPr/>
        </p:nvSpPr>
        <p:spPr>
          <a:xfrm>
            <a:off x="915670" y="1936115"/>
            <a:ext cx="7688580" cy="3514725"/>
          </a:xfrm>
          <a:prstGeom prst="rect">
            <a:avLst/>
          </a:prstGeom>
          <a:ln w="12700">
            <a:miter lim="400000"/>
          </a:ln>
        </p:spPr>
        <p:txBody>
          <a:bodyPr lIns="45719" rIns="45719">
            <a:normAutofit lnSpcReduction="1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sym typeface="+mn-ea"/>
              </a:rPr>
              <a:t>Apriori算法的流程：</a:t>
            </a:r>
            <a:endParaRPr lang="zh-CN" sz="2200" dirty="0">
              <a:ea typeface="宋体" panose="02010600030101010101" pitchFamily="2" charset="-122"/>
              <a:sym typeface="+mn-ea"/>
            </a:endParaRPr>
          </a:p>
          <a:p>
            <a:pPr marL="0" indent="0">
              <a:lnSpc>
                <a:spcPct val="150000"/>
              </a:lnSpc>
              <a:buNone/>
            </a:pPr>
            <a:r>
              <a:rPr lang="en-US" altLang="zh-CN" sz="2200" dirty="0">
                <a:ea typeface="宋体" panose="02010600030101010101" pitchFamily="2" charset="-122"/>
                <a:sym typeface="+mn-ea"/>
              </a:rPr>
              <a:t>Step1</a:t>
            </a:r>
            <a:r>
              <a:rPr lang="zh-CN" altLang="zh-CN" sz="2200" dirty="0">
                <a:ea typeface="宋体" panose="02010600030101010101" pitchFamily="2" charset="-122"/>
                <a:sym typeface="+mn-ea"/>
              </a:rPr>
              <a:t>，</a:t>
            </a:r>
            <a:r>
              <a:rPr lang="zh-CN" sz="2200" dirty="0">
                <a:ea typeface="宋体" panose="02010600030101010101" pitchFamily="2" charset="-122"/>
                <a:sym typeface="+mn-ea"/>
              </a:rPr>
              <a:t>K=1，计算K项集的支持度；</a:t>
            </a:r>
            <a:endParaRPr lang="zh-CN" sz="2200" dirty="0">
              <a:ea typeface="宋体" panose="02010600030101010101" pitchFamily="2" charset="-122"/>
              <a:sym typeface="+mn-ea"/>
            </a:endParaRPr>
          </a:p>
          <a:p>
            <a:pPr marL="0" indent="0">
              <a:lnSpc>
                <a:spcPct val="150000"/>
              </a:lnSpc>
              <a:buNone/>
            </a:pPr>
            <a:r>
              <a:rPr lang="en-US" altLang="zh-CN" sz="2200" dirty="0">
                <a:ea typeface="宋体" panose="02010600030101010101" pitchFamily="2" charset="-122"/>
                <a:sym typeface="+mn-ea"/>
              </a:rPr>
              <a:t>Step2</a:t>
            </a:r>
            <a:r>
              <a:rPr lang="zh-CN" altLang="en-US" sz="2200" dirty="0">
                <a:ea typeface="宋体" panose="02010600030101010101" pitchFamily="2" charset="-122"/>
                <a:sym typeface="+mn-ea"/>
              </a:rPr>
              <a:t>，</a:t>
            </a:r>
            <a:r>
              <a:rPr lang="zh-CN" sz="2200" dirty="0">
                <a:ea typeface="宋体" panose="02010600030101010101" pitchFamily="2" charset="-122"/>
                <a:sym typeface="+mn-ea"/>
              </a:rPr>
              <a:t>筛选掉小于最小支持度的项集；</a:t>
            </a:r>
            <a:endParaRPr lang="zh-CN" sz="2200" dirty="0">
              <a:ea typeface="宋体" panose="02010600030101010101" pitchFamily="2" charset="-122"/>
              <a:sym typeface="+mn-ea"/>
            </a:endParaRPr>
          </a:p>
          <a:p>
            <a:pPr marL="0" indent="0">
              <a:lnSpc>
                <a:spcPct val="150000"/>
              </a:lnSpc>
              <a:buNone/>
            </a:pPr>
            <a:r>
              <a:rPr lang="en-US" altLang="zh-CN" sz="2200" dirty="0">
                <a:ea typeface="宋体" panose="02010600030101010101" pitchFamily="2" charset="-122"/>
                <a:sym typeface="+mn-ea"/>
              </a:rPr>
              <a:t>Step3</a:t>
            </a:r>
            <a:r>
              <a:rPr lang="zh-CN" altLang="en-US" sz="2200" dirty="0">
                <a:ea typeface="宋体" panose="02010600030101010101" pitchFamily="2" charset="-122"/>
                <a:sym typeface="+mn-ea"/>
              </a:rPr>
              <a:t>，</a:t>
            </a:r>
            <a:r>
              <a:rPr lang="zh-CN" sz="2200" dirty="0">
                <a:ea typeface="宋体" panose="02010600030101010101" pitchFamily="2" charset="-122"/>
                <a:sym typeface="+mn-ea"/>
              </a:rPr>
              <a:t>如果项集为空，则对应K-1项集的结果为最终结果。</a:t>
            </a:r>
            <a:endParaRPr lang="zh-CN" sz="2200" dirty="0">
              <a:ea typeface="宋体" panose="02010600030101010101" pitchFamily="2" charset="-122"/>
              <a:sym typeface="+mn-ea"/>
            </a:endParaRPr>
          </a:p>
          <a:p>
            <a:pPr marL="0" indent="0">
              <a:lnSpc>
                <a:spcPct val="150000"/>
              </a:lnSpc>
              <a:buNone/>
            </a:pPr>
            <a:r>
              <a:rPr lang="zh-CN" sz="2200" dirty="0">
                <a:ea typeface="宋体" panose="02010600030101010101" pitchFamily="2" charset="-122"/>
                <a:sym typeface="+mn-ea"/>
              </a:rPr>
              <a:t>否则K=K+1，重复1-3步。</a:t>
            </a:r>
            <a:endParaRPr lang="zh-CN" sz="22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825625"/>
            <a:ext cx="10375265" cy="4351655"/>
          </a:xfrm>
          <a:prstGeom prst="rect">
            <a:avLst/>
          </a:prstGeom>
        </p:spPr>
        <p:txBody>
          <a:bodyPr>
            <a:normAutofit/>
          </a:bodyPr>
          <a:lstStyle/>
          <a:p>
            <a:pPr marL="0" indent="0">
              <a:lnSpc>
                <a:spcPct val="150000"/>
              </a:lnSpc>
              <a:buNone/>
            </a:pPr>
            <a:r>
              <a:rPr lang="zh-CN" dirty="0">
                <a:ea typeface="宋体" panose="02010600030101010101" pitchFamily="2" charset="-122"/>
              </a:rPr>
              <a:t>使用工具包：</a:t>
            </a:r>
            <a:endParaRPr lang="zh-CN" dirty="0">
              <a:ea typeface="宋体" panose="02010600030101010101" pitchFamily="2" charset="-122"/>
            </a:endParaRPr>
          </a:p>
          <a:p>
            <a:pPr marL="0" indent="0">
              <a:lnSpc>
                <a:spcPct val="150000"/>
              </a:lnSpc>
              <a:buNone/>
            </a:pPr>
            <a:r>
              <a:rPr dirty="0"/>
              <a:t>from efficient_apriori import apriori</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或者：</a:t>
            </a:r>
            <a:endParaRPr dirty="0"/>
          </a:p>
          <a:p>
            <a:pPr marL="0" indent="0">
              <a:lnSpc>
                <a:spcPct val="150000"/>
              </a:lnSpc>
              <a:buNone/>
            </a:pPr>
            <a:r>
              <a:rPr dirty="0"/>
              <a:t>from mlxtend.frequent_patterns import apriori</a:t>
            </a:r>
            <a:endParaRPr dirty="0"/>
          </a:p>
          <a:p>
            <a:pPr marL="0" indent="0">
              <a:lnSpc>
                <a:spcPct val="150000"/>
              </a:lnSpc>
              <a:buNone/>
            </a:pPr>
            <a:r>
              <a:rPr dirty="0"/>
              <a:t>from mlxtend.frequent_patterns import association_rules</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504950"/>
            <a:ext cx="10375265" cy="4944110"/>
          </a:xfrm>
          <a:prstGeom prst="rect">
            <a:avLst/>
          </a:prstGeom>
        </p:spPr>
        <p:txBody>
          <a:bodyPr>
            <a:noAutofit/>
          </a:bodyPr>
          <a:lstStyle/>
          <a:p>
            <a:pPr marL="0" indent="0">
              <a:lnSpc>
                <a:spcPct val="150000"/>
              </a:lnSpc>
              <a:buNone/>
            </a:pPr>
            <a:r>
              <a:rPr lang="zh-CN" sz="1400" dirty="0">
                <a:ea typeface="宋体" panose="02010600030101010101" pitchFamily="2" charset="-122"/>
                <a:sym typeface="+mn-ea"/>
              </a:rPr>
              <a:t>from efficient_apriori import apriori</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 设置数据集</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transactions = [('牛奶','面包','尿布'),</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		('可乐','面包', '尿布', '啤酒'),</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		('牛奶','尿布', '啤酒', '鸡蛋'),</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		('面包', '牛奶', '尿布', '啤酒'),</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		('面包', '牛奶', '尿布', '可乐')]</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 挖掘频繁项集和频繁规则</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itemsets, rules = apriori(transactions, min_support=0.5,  min_confidence=1)</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print("频繁项集：", itemsets)</a:t>
            </a:r>
            <a:endParaRPr lang="zh-CN"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print("关联规则：", rules)</a:t>
            </a:r>
            <a:endParaRPr lang="zh-CN" sz="1400" dirty="0">
              <a:ea typeface="宋体" panose="02010600030101010101" pitchFamily="2" charset="-122"/>
              <a:sym typeface="+mn-ea"/>
            </a:endParaRPr>
          </a:p>
        </p:txBody>
      </p:sp>
      <p:graphicFrame>
        <p:nvGraphicFramePr>
          <p:cNvPr id="2" name="表格 1"/>
          <p:cNvGraphicFramePr/>
          <p:nvPr>
            <p:custDataLst>
              <p:tags r:id="rId1"/>
            </p:custDataLst>
          </p:nvPr>
        </p:nvGraphicFramePr>
        <p:xfrm>
          <a:off x="6790690" y="1938020"/>
          <a:ext cx="4652645" cy="3363595"/>
        </p:xfrm>
        <a:graphic>
          <a:graphicData uri="http://schemas.openxmlformats.org/drawingml/2006/table">
            <a:tbl>
              <a:tblPr firstRow="1" bandRow="1">
                <a:tableStyleId>{5940675A-B579-460E-94D1-54222C63F5DA}</a:tableStyleId>
              </a:tblPr>
              <a:tblGrid>
                <a:gridCol w="1510030"/>
                <a:gridCol w="3142615"/>
              </a:tblGrid>
              <a:tr h="435610">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5181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牛奶、面包、尿布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可乐、面包、尿布、啤酒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250">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牛奶、尿布、啤酒、鸡蛋</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面包、牛奶、尿布、可乐</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504950"/>
            <a:ext cx="5730875" cy="4944110"/>
          </a:xfrm>
          <a:prstGeom prst="rect">
            <a:avLst/>
          </a:prstGeom>
        </p:spPr>
        <p:txBody>
          <a:bodyPr>
            <a:noAutofit/>
          </a:bodyPr>
          <a:lstStyle/>
          <a:p>
            <a:pPr marL="0" indent="0">
              <a:lnSpc>
                <a:spcPct val="150000"/>
              </a:lnSpc>
              <a:buNone/>
            </a:pPr>
            <a:r>
              <a:rPr lang="zh-CN" sz="1800" dirty="0">
                <a:ea typeface="宋体" panose="02010600030101010101" pitchFamily="2" charset="-122"/>
                <a:sym typeface="+mn-ea"/>
              </a:rPr>
              <a:t>频繁项集： {1: {('啤酒',): 3, ('尿布',): 5, ('牛奶',): 4, ('面包',): 4}, 2: {('啤酒', '尿布'): 3, ('尿布', '牛奶'): 4, ('尿布', '面包'): 4, ('牛奶', '面包'): 3}, 3: {('尿布', '牛奶', '面包'): 3}}</a:t>
            </a:r>
            <a:endParaRPr lang="zh-CN" sz="1800" dirty="0">
              <a:ea typeface="宋体" panose="02010600030101010101" pitchFamily="2" charset="-122"/>
              <a:sym typeface="+mn-ea"/>
            </a:endParaRPr>
          </a:p>
          <a:p>
            <a:pPr marL="0" indent="0">
              <a:lnSpc>
                <a:spcPct val="150000"/>
              </a:lnSpc>
              <a:buNone/>
            </a:pPr>
            <a:r>
              <a:rPr lang="zh-CN" sz="1800" dirty="0">
                <a:ea typeface="宋体" panose="02010600030101010101" pitchFamily="2" charset="-122"/>
                <a:sym typeface="+mn-ea"/>
              </a:rPr>
              <a:t>关联规则： [{啤酒} -&gt; {尿布}, {牛奶} -&gt; {尿布}, {面包} -&gt; {尿布}, {牛奶, 面包} -&gt; {尿布}]</a:t>
            </a:r>
            <a:endParaRPr lang="zh-CN" sz="1800" dirty="0">
              <a:ea typeface="宋体" panose="02010600030101010101" pitchFamily="2" charset="-122"/>
              <a:sym typeface="+mn-ea"/>
            </a:endParaRPr>
          </a:p>
        </p:txBody>
      </p:sp>
      <p:graphicFrame>
        <p:nvGraphicFramePr>
          <p:cNvPr id="2" name="表格 1"/>
          <p:cNvGraphicFramePr/>
          <p:nvPr>
            <p:custDataLst>
              <p:tags r:id="rId1"/>
            </p:custDataLst>
          </p:nvPr>
        </p:nvGraphicFramePr>
        <p:xfrm>
          <a:off x="6790690" y="1938020"/>
          <a:ext cx="4652645" cy="3363595"/>
        </p:xfrm>
        <a:graphic>
          <a:graphicData uri="http://schemas.openxmlformats.org/drawingml/2006/table">
            <a:tbl>
              <a:tblPr firstRow="1" bandRow="1">
                <a:tableStyleId>{5940675A-B579-460E-94D1-54222C63F5DA}</a:tableStyleId>
              </a:tblPr>
              <a:tblGrid>
                <a:gridCol w="1510030"/>
                <a:gridCol w="3142615"/>
              </a:tblGrid>
              <a:tr h="435610">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5181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牛奶、面包、尿布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可乐、面包、尿布、啤酒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3250">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牛奶、尿布、啤酒、鸡蛋</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面包、牛奶、尿布、可乐</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altLang="zh-CN" dirty="0">
                <a:ea typeface="宋体" panose="02010600030101010101" pitchFamily="2" charset="-122"/>
              </a:rPr>
              <a:t>关联分析</a:t>
            </a:r>
            <a:r>
              <a:rPr lang="zh-CN" dirty="0">
                <a:ea typeface="宋体" panose="02010600030101010101" pitchFamily="2" charset="-122"/>
              </a:rPr>
              <a:t>的使用场景</a:t>
            </a:r>
            <a:endParaRPr 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10039350" cy="4944110"/>
          </a:xfrm>
          <a:prstGeom prst="rect">
            <a:avLst/>
          </a:prstGeom>
        </p:spPr>
        <p:txBody>
          <a:bodyPr>
            <a:noAutofit/>
          </a:bodyPr>
          <a:lstStyle/>
          <a:p>
            <a:pPr marL="0" indent="0">
              <a:lnSpc>
                <a:spcPct val="150000"/>
              </a:lnSpc>
              <a:buNone/>
            </a:pPr>
            <a:r>
              <a:rPr lang="zh-CN" altLang="en-US" sz="2500" dirty="0">
                <a:ea typeface="宋体" panose="02010600030101010101" pitchFamily="2" charset="-122"/>
                <a:sym typeface="+mn-ea"/>
              </a:rPr>
              <a:t>万物皆</a:t>
            </a:r>
            <a:r>
              <a:rPr lang="en-US" altLang="zh-CN" sz="2500" dirty="0">
                <a:ea typeface="宋体" panose="02010600030101010101" pitchFamily="2" charset="-122"/>
                <a:sym typeface="+mn-ea"/>
              </a:rPr>
              <a:t>Transaction</a:t>
            </a:r>
            <a:r>
              <a:rPr lang="zh-CN" altLang="zh-CN" sz="2500" dirty="0">
                <a:ea typeface="宋体" panose="02010600030101010101" pitchFamily="2" charset="-122"/>
                <a:sym typeface="+mn-ea"/>
              </a:rPr>
              <a:t>：</a:t>
            </a:r>
            <a:endParaRPr lang="zh-CN" altLang="en-US" sz="2500" dirty="0">
              <a:ea typeface="宋体" panose="02010600030101010101" pitchFamily="2" charset="-122"/>
              <a:sym typeface="+mn-ea"/>
            </a:endParaRPr>
          </a:p>
          <a:p>
            <a:pPr>
              <a:lnSpc>
                <a:spcPct val="150000"/>
              </a:lnSpc>
            </a:pPr>
            <a:r>
              <a:rPr lang="zh-CN" altLang="en-US" sz="2500" dirty="0">
                <a:ea typeface="宋体" panose="02010600030101010101" pitchFamily="2" charset="-122"/>
                <a:sym typeface="+mn-ea"/>
              </a:rPr>
              <a:t>超市购物小票（</a:t>
            </a:r>
            <a:r>
              <a:rPr lang="en-US" altLang="zh-CN" sz="2500" dirty="0">
                <a:ea typeface="宋体" panose="02010600030101010101" pitchFamily="2" charset="-122"/>
                <a:sym typeface="+mn-ea"/>
              </a:rPr>
              <a:t>TransactionID =&gt; Item</a:t>
            </a:r>
            <a:r>
              <a:rPr lang="zh-CN" altLang="zh-CN" sz="2500" dirty="0">
                <a:ea typeface="宋体" panose="02010600030101010101" pitchFamily="2" charset="-122"/>
                <a:sym typeface="+mn-ea"/>
              </a:rPr>
              <a:t>）</a:t>
            </a:r>
            <a:endParaRPr lang="zh-CN" altLang="en-US" sz="2500" dirty="0">
              <a:ea typeface="宋体" panose="02010600030101010101" pitchFamily="2" charset="-122"/>
              <a:sym typeface="+mn-ea"/>
            </a:endParaRPr>
          </a:p>
          <a:p>
            <a:pPr>
              <a:lnSpc>
                <a:spcPct val="150000"/>
              </a:lnSpc>
            </a:pPr>
            <a:r>
              <a:rPr lang="zh-CN" altLang="en-US" sz="2500" dirty="0">
                <a:ea typeface="宋体" panose="02010600030101010101" pitchFamily="2" charset="-122"/>
                <a:sym typeface="+mn-ea"/>
              </a:rPr>
              <a:t>每部电影的分类（</a:t>
            </a:r>
            <a:r>
              <a:rPr lang="en-US" altLang="zh-CN" sz="2500" dirty="0">
                <a:ea typeface="宋体" panose="02010600030101010101" pitchFamily="2" charset="-122"/>
                <a:sym typeface="+mn-ea"/>
              </a:rPr>
              <a:t>MovieID =&gt; </a:t>
            </a:r>
            <a:r>
              <a:rPr lang="zh-CN" altLang="zh-CN" sz="2500" dirty="0">
                <a:ea typeface="宋体" panose="02010600030101010101" pitchFamily="2" charset="-122"/>
                <a:sym typeface="+mn-ea"/>
              </a:rPr>
              <a:t>分类）</a:t>
            </a:r>
            <a:endParaRPr lang="zh-CN" altLang="zh-CN" sz="2500" dirty="0">
              <a:ea typeface="宋体" panose="02010600030101010101" pitchFamily="2" charset="-122"/>
              <a:sym typeface="+mn-ea"/>
            </a:endParaRPr>
          </a:p>
          <a:p>
            <a:pPr>
              <a:lnSpc>
                <a:spcPct val="150000"/>
              </a:lnSpc>
            </a:pPr>
            <a:r>
              <a:rPr lang="zh-CN" altLang="zh-CN" sz="2500" dirty="0">
                <a:ea typeface="宋体" panose="02010600030101010101" pitchFamily="2" charset="-122"/>
                <a:sym typeface="+mn-ea"/>
              </a:rPr>
              <a:t>每部电影的演员（</a:t>
            </a:r>
            <a:r>
              <a:rPr lang="en-US" altLang="zh-CN" sz="2500" dirty="0">
                <a:ea typeface="宋体" panose="02010600030101010101" pitchFamily="2" charset="-122"/>
                <a:sym typeface="+mn-ea"/>
              </a:rPr>
              <a:t>MovieID =&gt; </a:t>
            </a:r>
            <a:r>
              <a:rPr lang="zh-CN" altLang="zh-CN" sz="2500" dirty="0">
                <a:ea typeface="宋体" panose="02010600030101010101" pitchFamily="2" charset="-122"/>
                <a:sym typeface="+mn-ea"/>
              </a:rPr>
              <a:t>演员）</a:t>
            </a:r>
            <a:endParaRPr lang="zh-CN" altLang="zh-CN" sz="2500" dirty="0">
              <a:ea typeface="宋体" panose="02010600030101010101" pitchFamily="2" charset="-122"/>
              <a:sym typeface="+mn-ea"/>
            </a:endParaRPr>
          </a:p>
          <a:p>
            <a:pPr>
              <a:lnSpc>
                <a:spcPct val="150000"/>
              </a:lnSpc>
            </a:pPr>
            <a:r>
              <a:rPr lang="zh-CN" altLang="en-US" sz="2500" dirty="0">
                <a:ea typeface="宋体" panose="02010600030101010101" pitchFamily="2" charset="-122"/>
                <a:sym typeface="+mn-ea"/>
              </a:rPr>
              <a:t>汽车碰撞安全测试</a:t>
            </a:r>
            <a:endParaRPr lang="zh-CN" altLang="en-US" sz="2500" dirty="0">
              <a:ea typeface="宋体" panose="02010600030101010101" pitchFamily="2" charset="-122"/>
              <a:sym typeface="+mn-ea"/>
            </a:endParaRPr>
          </a:p>
          <a:p>
            <a:pPr marL="0" indent="0">
              <a:lnSpc>
                <a:spcPct val="150000"/>
              </a:lnSpc>
              <a:buNone/>
            </a:pPr>
            <a:endParaRPr lang="zh-CN" altLang="en-US" sz="25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altLang="zh-CN" dirty="0">
                <a:ea typeface="宋体" panose="02010600030101010101" pitchFamily="2" charset="-122"/>
              </a:rPr>
              <a:t>关联分析</a:t>
            </a:r>
            <a:r>
              <a:rPr lang="zh-CN" dirty="0">
                <a:ea typeface="宋体" panose="02010600030101010101" pitchFamily="2" charset="-122"/>
              </a:rPr>
              <a:t>的使用场景</a:t>
            </a:r>
            <a:endParaRPr 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10039350" cy="4944110"/>
          </a:xfrm>
          <a:prstGeom prst="rect">
            <a:avLst/>
          </a:prstGeom>
        </p:spPr>
        <p:txBody>
          <a:bodyPr>
            <a:noAutofit/>
          </a:bodyPr>
          <a:lstStyle/>
          <a:p>
            <a:pPr marL="0" indent="0" algn="ctr">
              <a:lnSpc>
                <a:spcPct val="150000"/>
              </a:lnSpc>
              <a:buNone/>
            </a:pP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超市购物小票的关联关系</a:t>
            </a: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每笔订单的商品（</a:t>
            </a:r>
            <a:r>
              <a:rPr lang="en-US" altLang="zh-CN" sz="3800" dirty="0">
                <a:ea typeface="宋体" panose="02010600030101010101" pitchFamily="2" charset="-122"/>
                <a:sym typeface="+mn-ea"/>
              </a:rPr>
              <a:t>TransactionID =&gt; Item</a:t>
            </a:r>
            <a:r>
              <a:rPr lang="zh-CN" altLang="zh-CN" sz="3800" dirty="0">
                <a:ea typeface="宋体" panose="02010600030101010101" pitchFamily="2" charset="-122"/>
                <a:sym typeface="+mn-ea"/>
              </a:rPr>
              <a:t>）</a:t>
            </a:r>
            <a:endParaRPr lang="zh-CN" altLang="zh-CN" sz="3800" dirty="0">
              <a:ea typeface="宋体" panose="02010600030101010101" pitchFamily="2" charset="-122"/>
              <a:sym typeface="+mn-ea"/>
            </a:endParaRPr>
          </a:p>
          <a:p>
            <a:pPr marL="0" indent="0">
              <a:lnSpc>
                <a:spcPct val="150000"/>
              </a:lnSpc>
              <a:buNone/>
            </a:pPr>
            <a:endParaRPr lang="zh-CN" altLang="en-US" sz="38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lstStyle>
            <a:lvl1pPr>
              <a:defRPr>
                <a:solidFill>
                  <a:srgbClr val="C00000"/>
                </a:solidFill>
              </a:defRPr>
            </a:lvl1pPr>
          </a:lstStyle>
          <a:p>
            <a:r>
              <a:rPr lang="zh-CN" altLang="en-US" dirty="0"/>
              <a:t>学习方法</a:t>
            </a:r>
            <a:endParaRPr dirty="0"/>
          </a:p>
        </p:txBody>
      </p:sp>
      <p:sp>
        <p:nvSpPr>
          <p:cNvPr id="164" name="Content Placeholder 2"/>
          <p:cNvSpPr txBox="1">
            <a:spLocks noGrp="1"/>
          </p:cNvSpPr>
          <p:nvPr>
            <p:ph type="body" idx="1"/>
          </p:nvPr>
        </p:nvSpPr>
        <p:spPr>
          <a:xfrm>
            <a:off x="769620" y="1453515"/>
            <a:ext cx="10439400" cy="4461510"/>
          </a:xfrm>
          <a:prstGeom prst="rect">
            <a:avLst/>
          </a:prstGeom>
        </p:spPr>
        <p:txBody>
          <a:bodyPr>
            <a:normAutofit/>
          </a:bodyPr>
          <a:lstStyle/>
          <a:p>
            <a:pPr marL="0" indent="0" fontAlgn="auto">
              <a:lnSpc>
                <a:spcPct val="150000"/>
              </a:lnSpc>
              <a:buNone/>
            </a:pPr>
            <a:r>
              <a:rPr lang="en-US" altLang="zh-CN" dirty="0"/>
              <a:t>Thinking</a:t>
            </a:r>
            <a:r>
              <a:rPr lang="zh-CN" dirty="0"/>
              <a:t>：</a:t>
            </a:r>
            <a:endParaRPr lang="zh-CN" dirty="0"/>
          </a:p>
          <a:p>
            <a:pPr marL="0" indent="0" fontAlgn="auto">
              <a:lnSpc>
                <a:spcPct val="150000"/>
              </a:lnSpc>
              <a:buNone/>
            </a:pPr>
            <a:r>
              <a:rPr lang="zh-CN" altLang="zh-CN" dirty="0"/>
              <a:t>对于监督学习的分类问题supervised classification，如何准备自己的数据集？</a:t>
            </a:r>
            <a:endParaRPr lang="zh-CN" altLang="zh-CN" dirty="0"/>
          </a:p>
          <a:p>
            <a:pPr marL="0" indent="0" fontAlgn="auto">
              <a:lnSpc>
                <a:spcPct val="150000"/>
              </a:lnSpc>
              <a:buNone/>
            </a:pPr>
            <a:r>
              <a:rPr lang="zh-CN" altLang="zh-CN" dirty="0"/>
              <a:t>如何数据本身很均匀的分散或者所有数据聚成一团，针对这种数据的分组其实无意义，是否能通过数据分析判断分组是否有意义？</a:t>
            </a:r>
            <a:endParaRPr lang="zh-CN" altLang="zh-C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825625"/>
            <a:ext cx="10375265" cy="4351655"/>
          </a:xfrm>
          <a:prstGeom prst="rect">
            <a:avLst/>
          </a:prstGeom>
        </p:spPr>
        <p:txBody>
          <a:bodyPr>
            <a:normAutofit/>
          </a:bodyPr>
          <a:lstStyle/>
          <a:p>
            <a:pPr marL="0" indent="0">
              <a:lnSpc>
                <a:spcPct val="150000"/>
              </a:lnSpc>
              <a:buNone/>
            </a:pPr>
            <a:r>
              <a:rPr lang="en-US" altLang="zh-CN" sz="2400" dirty="0">
                <a:latin typeface="宋体" panose="02010600030101010101" pitchFamily="2" charset="-122"/>
                <a:ea typeface="宋体" panose="02010600030101010101" pitchFamily="2" charset="-122"/>
                <a:cs typeface="宋体" panose="02010600030101010101" pitchFamily="2" charset="-122"/>
              </a:rPr>
              <a:t>BreadBasket</a:t>
            </a:r>
            <a:r>
              <a:rPr sz="2400" dirty="0">
                <a:latin typeface="宋体" panose="02010600030101010101" pitchFamily="2" charset="-122"/>
                <a:ea typeface="宋体" panose="02010600030101010101" pitchFamily="2" charset="-122"/>
                <a:cs typeface="宋体" panose="02010600030101010101" pitchFamily="2" charset="-122"/>
              </a:rPr>
              <a:t>数据集</a:t>
            </a:r>
            <a:r>
              <a:rPr lang="zh-CN" sz="2400" dirty="0">
                <a:latin typeface="宋体" panose="02010600030101010101" pitchFamily="2" charset="-122"/>
                <a:ea typeface="宋体" panose="02010600030101010101" pitchFamily="2" charset="-122"/>
                <a:cs typeface="宋体" panose="02010600030101010101" pitchFamily="2" charset="-122"/>
              </a:rPr>
              <a:t>（</a:t>
            </a:r>
            <a:r>
              <a:rPr lang="en-US" sz="2400" dirty="0">
                <a:latin typeface="宋体" panose="02010600030101010101" pitchFamily="2" charset="-122"/>
                <a:ea typeface="宋体" panose="02010600030101010101" pitchFamily="2" charset="-122"/>
                <a:cs typeface="宋体" panose="02010600030101010101" pitchFamily="2" charset="-122"/>
                <a:sym typeface="+mn-ea"/>
              </a:rPr>
              <a:t>21293</a:t>
            </a:r>
            <a:r>
              <a:rPr lang="zh-CN" sz="2400" dirty="0">
                <a:latin typeface="宋体" panose="02010600030101010101" pitchFamily="2" charset="-122"/>
                <a:ea typeface="宋体" panose="02010600030101010101" pitchFamily="2" charset="-122"/>
                <a:cs typeface="宋体" panose="02010600030101010101" pitchFamily="2" charset="-122"/>
                <a:sym typeface="+mn-ea"/>
              </a:rPr>
              <a:t>笔订单）：</a:t>
            </a:r>
            <a:endParaRPr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2400" dirty="0">
                <a:latin typeface="宋体" panose="02010600030101010101" pitchFamily="2" charset="-122"/>
                <a:ea typeface="宋体" panose="02010600030101010101" pitchFamily="2" charset="-122"/>
                <a:cs typeface="宋体" panose="02010600030101010101" pitchFamily="2" charset="-122"/>
              </a:rPr>
              <a:t>BreadBasket_DMS.csv</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sz="2400" dirty="0">
                <a:latin typeface="宋体" panose="02010600030101010101" pitchFamily="2" charset="-122"/>
                <a:ea typeface="宋体" panose="02010600030101010101" pitchFamily="2" charset="-122"/>
                <a:cs typeface="宋体" panose="02010600030101010101" pitchFamily="2" charset="-122"/>
              </a:rPr>
              <a:t>字段：</a:t>
            </a:r>
            <a:r>
              <a:rPr sz="2400" dirty="0">
                <a:latin typeface="宋体" panose="02010600030101010101" pitchFamily="2" charset="-122"/>
                <a:ea typeface="宋体" panose="02010600030101010101" pitchFamily="2" charset="-122"/>
                <a:cs typeface="宋体" panose="02010600030101010101" pitchFamily="2" charset="-122"/>
              </a:rPr>
              <a:t>Date（日期），Time（时间），Transaction（交易ID）Item</a:t>
            </a:r>
            <a:r>
              <a:rPr lang="zh-CN" sz="2400" dirty="0">
                <a:latin typeface="宋体" panose="02010600030101010101" pitchFamily="2" charset="-122"/>
                <a:ea typeface="宋体" panose="02010600030101010101" pitchFamily="2" charset="-122"/>
                <a:cs typeface="宋体" panose="02010600030101010101" pitchFamily="2" charset="-122"/>
              </a:rPr>
              <a:t>（</a:t>
            </a:r>
            <a:r>
              <a:rPr sz="2400" dirty="0">
                <a:latin typeface="宋体" panose="02010600030101010101" pitchFamily="2" charset="-122"/>
                <a:ea typeface="宋体" panose="02010600030101010101" pitchFamily="2" charset="-122"/>
                <a:cs typeface="宋体" panose="02010600030101010101" pitchFamily="2" charset="-122"/>
              </a:rPr>
              <a:t>商品名称</a:t>
            </a:r>
            <a:r>
              <a:rPr lang="zh-CN" sz="2400" dirty="0">
                <a:latin typeface="宋体" panose="02010600030101010101" pitchFamily="2" charset="-122"/>
                <a:ea typeface="宋体" panose="02010600030101010101" pitchFamily="2" charset="-122"/>
                <a:cs typeface="宋体" panose="02010600030101010101" pitchFamily="2" charset="-122"/>
              </a:rPr>
              <a:t>）</a:t>
            </a:r>
            <a:endParaRPr lang="zh-CN"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sz="2400" dirty="0">
                <a:latin typeface="宋体" panose="02010600030101010101" pitchFamily="2" charset="-122"/>
                <a:ea typeface="宋体" panose="02010600030101010101" pitchFamily="2" charset="-122"/>
                <a:cs typeface="宋体" panose="02010600030101010101" pitchFamily="2" charset="-122"/>
              </a:rPr>
              <a:t>交易ID的范围是[1,9684]，</a:t>
            </a:r>
            <a:r>
              <a:rPr lang="zh-CN" sz="2400" dirty="0">
                <a:latin typeface="宋体" panose="02010600030101010101" pitchFamily="2" charset="-122"/>
                <a:ea typeface="宋体" panose="02010600030101010101" pitchFamily="2" charset="-122"/>
                <a:cs typeface="宋体" panose="02010600030101010101" pitchFamily="2" charset="-122"/>
              </a:rPr>
              <a:t>存在</a:t>
            </a:r>
            <a:r>
              <a:rPr sz="2400" dirty="0">
                <a:latin typeface="宋体" panose="02010600030101010101" pitchFamily="2" charset="-122"/>
                <a:ea typeface="宋体" panose="02010600030101010101" pitchFamily="2" charset="-122"/>
                <a:cs typeface="宋体" panose="02010600030101010101" pitchFamily="2" charset="-122"/>
              </a:rPr>
              <a:t>交易ID</a:t>
            </a:r>
            <a:r>
              <a:rPr lang="zh-CN" sz="2400" dirty="0">
                <a:latin typeface="宋体" panose="02010600030101010101" pitchFamily="2" charset="-122"/>
                <a:ea typeface="宋体" panose="02010600030101010101" pitchFamily="2" charset="-122"/>
                <a:cs typeface="宋体" panose="02010600030101010101" pitchFamily="2" charset="-122"/>
              </a:rPr>
              <a:t>为空的情况，</a:t>
            </a:r>
            <a:r>
              <a:rPr sz="2400" dirty="0">
                <a:latin typeface="宋体" panose="02010600030101010101" pitchFamily="2" charset="-122"/>
                <a:ea typeface="宋体" panose="02010600030101010101" pitchFamily="2" charset="-122"/>
                <a:cs typeface="宋体" panose="02010600030101010101" pitchFamily="2" charset="-122"/>
              </a:rPr>
              <a:t>同一笔交易中存在商品重复的情况。以外，有些交易没有</a:t>
            </a:r>
            <a:r>
              <a:rPr lang="zh-CN" sz="2400" dirty="0">
                <a:latin typeface="宋体" panose="02010600030101010101" pitchFamily="2" charset="-122"/>
                <a:ea typeface="宋体" panose="02010600030101010101" pitchFamily="2" charset="-122"/>
                <a:cs typeface="宋体" panose="02010600030101010101" pitchFamily="2" charset="-122"/>
              </a:rPr>
              <a:t>购买</a:t>
            </a:r>
            <a:r>
              <a:rPr sz="2400" dirty="0">
                <a:latin typeface="宋体" panose="02010600030101010101" pitchFamily="2" charset="-122"/>
                <a:ea typeface="宋体" panose="02010600030101010101" pitchFamily="2" charset="-122"/>
                <a:cs typeface="宋体" panose="02010600030101010101" pitchFamily="2" charset="-122"/>
              </a:rPr>
              <a:t>商品</a:t>
            </a:r>
            <a:r>
              <a:rPr lang="zh-CN" sz="2400" dirty="0">
                <a:latin typeface="宋体" panose="02010600030101010101" pitchFamily="2" charset="-122"/>
                <a:ea typeface="宋体" panose="02010600030101010101" pitchFamily="2" charset="-122"/>
                <a:cs typeface="宋体" panose="02010600030101010101" pitchFamily="2" charset="-122"/>
              </a:rPr>
              <a:t>（</a:t>
            </a:r>
            <a:r>
              <a:rPr sz="2400" dirty="0">
                <a:latin typeface="宋体" panose="02010600030101010101" pitchFamily="2" charset="-122"/>
                <a:ea typeface="宋体" panose="02010600030101010101" pitchFamily="2" charset="-122"/>
                <a:cs typeface="宋体" panose="02010600030101010101" pitchFamily="2" charset="-122"/>
              </a:rPr>
              <a:t>对应的Item为NONE</a:t>
            </a:r>
            <a:r>
              <a:rPr lang="zh-CN" sz="2400" dirty="0">
                <a:latin typeface="宋体" panose="02010600030101010101" pitchFamily="2" charset="-122"/>
                <a:ea typeface="宋体" panose="02010600030101010101" pitchFamily="2" charset="-122"/>
                <a:cs typeface="宋体" panose="02010600030101010101" pitchFamily="2" charset="-122"/>
              </a:rPr>
              <a:t>）</a:t>
            </a:r>
            <a:endParaRPr sz="24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sz="24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825625"/>
            <a:ext cx="10375265" cy="4351655"/>
          </a:xfrm>
          <a:prstGeom prst="rect">
            <a:avLst/>
          </a:prstGeom>
        </p:spPr>
        <p:txBody>
          <a:bodyPr>
            <a:normAutofit fontScale="85000"/>
          </a:bodyPr>
          <a:lstStyle/>
          <a:p>
            <a:pPr marL="0" indent="0">
              <a:lnSpc>
                <a:spcPct val="150000"/>
              </a:lnSpc>
              <a:buNone/>
            </a:pPr>
            <a:r>
              <a:rPr lang="zh-CN" dirty="0">
                <a:ea typeface="宋体" panose="02010600030101010101" pitchFamily="2" charset="-122"/>
              </a:rPr>
              <a:t># 数据加载</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data = pd.read_csv('./BreadBasket_DMS.csv')</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 统一小写</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data['Item'] = data['Item'].str.lower()</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 去掉none项</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data = data.drop(data[data.Item == 'none'].index)</a:t>
            </a:r>
            <a:endParaRPr lang="zh-CN" dirty="0">
              <a:ea typeface="宋体" panose="02010600030101010101" pitchFamily="2" charset="-122"/>
            </a:endParaRPr>
          </a:p>
          <a:p>
            <a:pPr marL="0" indent="0">
              <a:lnSpc>
                <a:spcPct val="150000"/>
              </a:lnSpc>
              <a:buNone/>
            </a:pPr>
            <a:endParaRPr lang="zh-CN"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7153275" y="1932305"/>
            <a:ext cx="4362450" cy="375285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17880" y="1212215"/>
            <a:ext cx="4512945" cy="4944110"/>
          </a:xfrm>
          <a:prstGeom prst="rect">
            <a:avLst/>
          </a:prstGeom>
        </p:spPr>
        <p:txBody>
          <a:bodyPr>
            <a:noAutofit/>
          </a:bodyPr>
          <a:lstStyle/>
          <a:p>
            <a:pPr marL="0" indent="0" fontAlgn="auto">
              <a:lnSpc>
                <a:spcPct val="150000"/>
              </a:lnSpc>
              <a:spcBef>
                <a:spcPts val="600"/>
              </a:spcBef>
              <a:buNone/>
            </a:pPr>
            <a:r>
              <a:rPr lang="zh-CN" sz="1400" dirty="0">
                <a:ea typeface="宋体" panose="02010600030101010101" pitchFamily="2" charset="-122"/>
                <a:sym typeface="+mn-ea"/>
              </a:rPr>
              <a:t># 得到一维数组orders_series，并且将Transaction作为index, value为Item取值</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orders_series = data.set_index('Transaction')['Item']</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将数据集进行格式转换</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transactions = []</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temp_index = 0</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for i, v in orders_series.items():</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if i != temp_index:</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temp_set = set()</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temp_index = i</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temp_set.add(v)</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transactions.append(temp_set)</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else:</a:t>
            </a:r>
            <a:endParaRPr lang="zh-CN" sz="1400" dirty="0">
              <a:ea typeface="宋体" panose="02010600030101010101" pitchFamily="2" charset="-122"/>
            </a:endParaRPr>
          </a:p>
          <a:p>
            <a:pPr marL="0" indent="0" fontAlgn="auto">
              <a:lnSpc>
                <a:spcPct val="150000"/>
              </a:lnSpc>
              <a:spcBef>
                <a:spcPts val="600"/>
              </a:spcBef>
              <a:buNone/>
            </a:pPr>
            <a:r>
              <a:rPr lang="zh-CN" sz="1400" dirty="0">
                <a:ea typeface="宋体" panose="02010600030101010101" pitchFamily="2" charset="-122"/>
                <a:sym typeface="+mn-ea"/>
              </a:rPr>
              <a:t>		temp_set.add(v)</a:t>
            </a:r>
            <a:endParaRPr lang="zh-CN" sz="1400" dirty="0">
              <a:ea typeface="宋体" panose="02010600030101010101" pitchFamily="2" charset="-122"/>
              <a:sym typeface="+mn-ea"/>
            </a:endParaRPr>
          </a:p>
        </p:txBody>
      </p:sp>
      <p:sp>
        <p:nvSpPr>
          <p:cNvPr id="7" name="下箭头 6"/>
          <p:cNvSpPr/>
          <p:nvPr/>
        </p:nvSpPr>
        <p:spPr>
          <a:xfrm rot="14760000">
            <a:off x="5532755" y="374729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3" name="Content Placeholder 2"/>
          <p:cNvSpPr txBox="1">
            <a:spLocks noGrp="1"/>
          </p:cNvSpPr>
          <p:nvPr/>
        </p:nvSpPr>
        <p:spPr>
          <a:xfrm>
            <a:off x="6506210" y="1504950"/>
            <a:ext cx="4512945" cy="494411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1500" dirty="0">
                <a:ea typeface="宋体" panose="02010600030101010101" pitchFamily="2" charset="-122"/>
                <a:sym typeface="+mn-ea"/>
              </a:rPr>
              <a:t>[{'scandinavian'}, {'hot chocolate', 'jam', 'cookies'}, {'muffin'}, {'bread', 'coffee', 'pastry'}, {'medialuna', 'pastry', 'muffin'}, {'tea', 'coffee', 'medialuna', 'pastry'}, {'bread', 'pastry'}, {'bread', 'muffin'}, {'scandinavian', 'medialuna'}</a:t>
            </a:r>
            <a:r>
              <a:rPr lang="en-US" altLang="zh-CN" sz="1500" dirty="0">
                <a:ea typeface="宋体" panose="02010600030101010101" pitchFamily="2" charset="-122"/>
                <a:sym typeface="+mn-ea"/>
              </a:rPr>
              <a:t>……</a:t>
            </a:r>
            <a:endParaRPr lang="en-US" altLang="zh-CN" sz="1500" dirty="0">
              <a:ea typeface="宋体" panose="02010600030101010101" pitchFamily="2" charset="-122"/>
              <a:sym typeface="+mn-ea"/>
            </a:endParaRPr>
          </a:p>
          <a:p>
            <a:pPr marL="0" indent="0">
              <a:lnSpc>
                <a:spcPct val="150000"/>
              </a:lnSpc>
              <a:buNone/>
            </a:pPr>
            <a:r>
              <a:rPr lang="en-US" altLang="zh-CN" sz="1500" dirty="0">
                <a:ea typeface="宋体" panose="02010600030101010101" pitchFamily="2" charset="-122"/>
                <a:sym typeface="+mn-ea"/>
              </a:rPr>
              <a:t>transaction</a:t>
            </a:r>
            <a:r>
              <a:rPr lang="zh-CN" altLang="en-US" sz="1500" dirty="0">
                <a:ea typeface="宋体" panose="02010600030101010101" pitchFamily="2" charset="-122"/>
                <a:sym typeface="+mn-ea"/>
              </a:rPr>
              <a:t>：订单数组</a:t>
            </a:r>
            <a:endParaRPr lang="zh-CN" altLang="en-US" sz="1500" dirty="0">
              <a:ea typeface="宋体" panose="02010600030101010101" pitchFamily="2" charset="-122"/>
              <a:sym typeface="+mn-ea"/>
            </a:endParaRPr>
          </a:p>
          <a:p>
            <a:pPr marL="0" indent="0">
              <a:lnSpc>
                <a:spcPct val="150000"/>
              </a:lnSpc>
              <a:buNone/>
            </a:pPr>
            <a:r>
              <a:rPr lang="zh-CN" altLang="en-US" sz="1500" dirty="0">
                <a:ea typeface="宋体" panose="02010600030101010101" pitchFamily="2" charset="-122"/>
                <a:sym typeface="+mn-ea"/>
              </a:rPr>
              <a:t>每笔订单为一个集合，去掉订单中的重复项</a:t>
            </a:r>
            <a:endParaRPr lang="zh-CN" altLang="en-US" sz="1500" dirty="0">
              <a:ea typeface="宋体" panose="02010600030101010101" pitchFamily="2" charset="-122"/>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504950"/>
            <a:ext cx="4512945" cy="4944110"/>
          </a:xfrm>
          <a:prstGeom prst="rect">
            <a:avLst/>
          </a:prstGeom>
        </p:spPr>
        <p:txBody>
          <a:bodyPr>
            <a:noAutofit/>
          </a:bodyPr>
          <a:lstStyle/>
          <a:p>
            <a:pPr marL="0" indent="0">
              <a:lnSpc>
                <a:spcPct val="150000"/>
              </a:lnSpc>
              <a:buNone/>
            </a:pPr>
            <a:r>
              <a:rPr lang="zh-CN" altLang="en-US" sz="1400" dirty="0">
                <a:ea typeface="宋体" panose="02010600030101010101" pitchFamily="2" charset="-122"/>
                <a:sym typeface="+mn-ea"/>
              </a:rPr>
              <a:t>itemsets, rules = apriori(transactions, min_support=0.02,  min_confidence=0.5)</a:t>
            </a:r>
            <a:endParaRPr lang="zh-CN" altLang="en-US" sz="1400" dirty="0">
              <a:ea typeface="宋体" panose="02010600030101010101" pitchFamily="2" charset="-122"/>
              <a:sym typeface="+mn-ea"/>
            </a:endParaRPr>
          </a:p>
          <a:p>
            <a:pPr marL="0" indent="0">
              <a:lnSpc>
                <a:spcPct val="150000"/>
              </a:lnSpc>
              <a:buNone/>
            </a:pPr>
            <a:r>
              <a:rPr lang="zh-CN" altLang="en-US" sz="1400" dirty="0">
                <a:ea typeface="宋体" panose="02010600030101010101" pitchFamily="2" charset="-122"/>
                <a:sym typeface="+mn-ea"/>
              </a:rPr>
              <a:t>通过调整min_support，min_confidence可以得到不同的频繁项集和关联规则</a:t>
            </a:r>
            <a:endParaRPr lang="zh-CN" altLang="en-US" sz="1400" dirty="0">
              <a:ea typeface="宋体" panose="02010600030101010101" pitchFamily="2" charset="-122"/>
              <a:sym typeface="+mn-ea"/>
            </a:endParaRPr>
          </a:p>
          <a:p>
            <a:pPr marL="0" indent="0">
              <a:lnSpc>
                <a:spcPct val="150000"/>
              </a:lnSpc>
              <a:buNone/>
            </a:pPr>
            <a:r>
              <a:rPr lang="zh-CN" altLang="en-US" sz="1400" dirty="0">
                <a:ea typeface="宋体" panose="02010600030101010101" pitchFamily="2" charset="-122"/>
                <a:sym typeface="+mn-ea"/>
              </a:rPr>
              <a:t>min_support=0.02，min_confidence=0.5时</a:t>
            </a:r>
            <a:endParaRPr lang="zh-CN" altLang="en-US" sz="1400" dirty="0">
              <a:ea typeface="宋体" panose="02010600030101010101" pitchFamily="2" charset="-122"/>
              <a:sym typeface="+mn-ea"/>
            </a:endParaRPr>
          </a:p>
          <a:p>
            <a:pPr marL="0" indent="0">
              <a:lnSpc>
                <a:spcPct val="150000"/>
              </a:lnSpc>
              <a:buNone/>
            </a:pPr>
            <a:r>
              <a:rPr lang="zh-CN" sz="1400" dirty="0">
                <a:ea typeface="宋体" panose="02010600030101010101" pitchFamily="2" charset="-122"/>
                <a:sym typeface="+mn-ea"/>
              </a:rPr>
              <a:t>一共有</a:t>
            </a:r>
            <a:r>
              <a:rPr lang="en-US" altLang="zh-CN" sz="1400" dirty="0">
                <a:ea typeface="宋体" panose="02010600030101010101" pitchFamily="2" charset="-122"/>
                <a:sym typeface="+mn-ea"/>
              </a:rPr>
              <a:t>33</a:t>
            </a:r>
            <a:r>
              <a:rPr lang="zh-CN" altLang="en-US" sz="1400" dirty="0">
                <a:ea typeface="宋体" panose="02010600030101010101" pitchFamily="2" charset="-122"/>
                <a:sym typeface="+mn-ea"/>
              </a:rPr>
              <a:t>个频繁项集，</a:t>
            </a:r>
            <a:r>
              <a:rPr lang="en-US" altLang="zh-CN" sz="1400" dirty="0">
                <a:ea typeface="宋体" panose="02010600030101010101" pitchFamily="2" charset="-122"/>
                <a:sym typeface="+mn-ea"/>
              </a:rPr>
              <a:t>8</a:t>
            </a:r>
            <a:r>
              <a:rPr lang="zh-CN" altLang="en-US" sz="1400" dirty="0">
                <a:ea typeface="宋体" panose="02010600030101010101" pitchFamily="2" charset="-122"/>
                <a:sym typeface="+mn-ea"/>
              </a:rPr>
              <a:t>种关联规则</a:t>
            </a:r>
            <a:endParaRPr lang="zh-CN" altLang="en-US" sz="1400" dirty="0">
              <a:ea typeface="宋体" panose="02010600030101010101" pitchFamily="2" charset="-122"/>
              <a:sym typeface="+mn-ea"/>
            </a:endParaRPr>
          </a:p>
        </p:txBody>
      </p:sp>
      <p:sp>
        <p:nvSpPr>
          <p:cNvPr id="7" name="下箭头 6"/>
          <p:cNvSpPr/>
          <p:nvPr/>
        </p:nvSpPr>
        <p:spPr>
          <a:xfrm rot="15420000">
            <a:off x="5532755" y="374729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3" name="Content Placeholder 2"/>
          <p:cNvSpPr txBox="1">
            <a:spLocks noGrp="1"/>
          </p:cNvSpPr>
          <p:nvPr/>
        </p:nvSpPr>
        <p:spPr>
          <a:xfrm>
            <a:off x="6506210" y="1504950"/>
            <a:ext cx="4512945" cy="494411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1300" dirty="0">
                <a:ea typeface="宋体" panose="02010600030101010101" pitchFamily="2" charset="-122"/>
                <a:sym typeface="+mn-ea"/>
              </a:rPr>
              <a:t>频繁项集： {1: {('alfajores',): 344, ('bread',): 3096, ('brownie',): 379, ('cake',): 983, ('coffee',): 4528, ('cookies',): 515, ('farm house',): 371, ('hot chocolate',): 552, ('juice',): 365, ('medialuna',): 585, ('muffin',): 364, ('pastry',): 815, ('sandwich',): 680, ('scandinavian',): 275, ('scone',): 327, ('soup',): 326, ('tea',): 1350, ('toast',): 318, ('truffles',): 192}, 2: {('bread', 'cake'): 221, ('bread', 'coffee'): 852, ('bread', 'pastry'): 276, ('bread', 'tea'): 266, ('cake', 'coffee'): 518, ('cake', 'tea'): 225, ('coffee', 'cookies'): 267, ('coffee', 'hot chocolate'): 280, ('coffee', 'juice'): 195, ('coffee', 'medialuna'): 333, ('coffee', 'pastry'): 450, ('coffee', 'sandwich'): 362, ('coffee', 'tea'): 472, ('coffee', 'toast'): 224}}</a:t>
            </a:r>
            <a:endParaRPr lang="zh-CN" sz="1300" dirty="0">
              <a:ea typeface="宋体" panose="02010600030101010101" pitchFamily="2" charset="-122"/>
              <a:sym typeface="+mn-ea"/>
            </a:endParaRPr>
          </a:p>
          <a:p>
            <a:pPr marL="0" indent="0">
              <a:lnSpc>
                <a:spcPct val="150000"/>
              </a:lnSpc>
              <a:buNone/>
            </a:pPr>
            <a:r>
              <a:rPr lang="zh-CN" sz="1300" dirty="0">
                <a:ea typeface="宋体" panose="02010600030101010101" pitchFamily="2" charset="-122"/>
                <a:sym typeface="+mn-ea"/>
              </a:rPr>
              <a:t>关联规则： [{cake} -&gt; {coffee}, {cookies} -&gt; {coffee}, {hot chocolate} -&gt; {coffee}, {juice} -&gt; {coffee}, {medialuna} -&gt; {coffee}, {pastry} -&gt; {coffee}, {sandwich} -&gt; {coffee}, {toast} -&gt; {coffee}]</a:t>
            </a:r>
            <a:endParaRPr lang="zh-CN" sz="1300" dirty="0">
              <a:ea typeface="宋体" panose="02010600030101010101" pitchFamily="2" charset="-122"/>
              <a:sym typeface="+mn-ea"/>
            </a:endParaRPr>
          </a:p>
          <a:p>
            <a:pPr marL="0" indent="0">
              <a:lnSpc>
                <a:spcPct val="150000"/>
              </a:lnSpc>
              <a:buNone/>
            </a:pPr>
            <a:endParaRPr lang="zh-CN" altLang="en-US" sz="1300" dirty="0">
              <a:ea typeface="宋体" panose="02010600030101010101" pitchFamily="2" charset="-122"/>
              <a:sym typeface="+mn-ea"/>
            </a:endParaRPr>
          </a:p>
        </p:txBody>
      </p:sp>
      <p:sp>
        <p:nvSpPr>
          <p:cNvPr id="2" name="文本框 1"/>
          <p:cNvSpPr txBox="1"/>
          <p:nvPr/>
        </p:nvSpPr>
        <p:spPr>
          <a:xfrm>
            <a:off x="959485" y="4687570"/>
            <a:ext cx="364045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indent="0">
              <a:lnSpc>
                <a:spcPct val="150000"/>
              </a:lnSpc>
              <a:buNone/>
            </a:pPr>
            <a:r>
              <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rPr>
              <a:t>使用efficient_apriori工具包</a:t>
            </a:r>
            <a:endPar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endParaRPr>
          </a:p>
          <a:p>
            <a:pPr marL="0" indent="0">
              <a:lnSpc>
                <a:spcPct val="150000"/>
              </a:lnSpc>
              <a:buNone/>
            </a:pPr>
            <a:r>
              <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rPr>
              <a:t>效率较高，但返回参数较少</a:t>
            </a:r>
            <a:endPar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zh-CN" dirty="0">
                <a:ea typeface="宋体" panose="02010600030101010101" pitchFamily="2" charset="-122"/>
              </a:rPr>
              <a:t>如何使用</a:t>
            </a:r>
            <a:r>
              <a:rPr lang="en-US" altLang="zh-CN" dirty="0">
                <a:ea typeface="宋体" panose="02010600030101010101" pitchFamily="2" charset="-122"/>
              </a:rPr>
              <a:t>Apriori</a:t>
            </a:r>
            <a:r>
              <a:rPr lang="zh-CN" altLang="zh-CN" dirty="0">
                <a:ea typeface="宋体" panose="02010600030101010101" pitchFamily="2" charset="-122"/>
              </a:rPr>
              <a:t>算法做关联分析</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504950"/>
            <a:ext cx="5915025" cy="4944110"/>
          </a:xfrm>
          <a:prstGeom prst="rect">
            <a:avLst/>
          </a:prstGeom>
        </p:spPr>
        <p:txBody>
          <a:bodyPr>
            <a:noAutofit/>
          </a:bodyPr>
          <a:lstStyle/>
          <a:p>
            <a:pPr marL="0" indent="0">
              <a:lnSpc>
                <a:spcPct val="150000"/>
              </a:lnSpc>
              <a:buNone/>
            </a:pPr>
            <a:r>
              <a:rPr lang="zh-CN" altLang="en-US" sz="1400" dirty="0">
                <a:ea typeface="宋体" panose="02010600030101010101" pitchFamily="2" charset="-122"/>
                <a:sym typeface="+mn-ea"/>
              </a:rPr>
              <a:t>from mlxtend.frequent_patterns import apriori</a:t>
            </a:r>
            <a:endParaRPr lang="zh-CN" altLang="en-US" sz="1400" dirty="0">
              <a:ea typeface="宋体" panose="02010600030101010101" pitchFamily="2" charset="-122"/>
              <a:sym typeface="+mn-ea"/>
            </a:endParaRPr>
          </a:p>
          <a:p>
            <a:pPr marL="0" indent="0">
              <a:lnSpc>
                <a:spcPct val="150000"/>
              </a:lnSpc>
              <a:buNone/>
            </a:pPr>
            <a:r>
              <a:rPr lang="zh-CN" altLang="en-US" sz="1400" dirty="0">
                <a:ea typeface="宋体" panose="02010600030101010101" pitchFamily="2" charset="-122"/>
                <a:sym typeface="+mn-ea"/>
              </a:rPr>
              <a:t>from mlxtend.frequent_patterns import association_rules</a:t>
            </a:r>
            <a:endParaRPr lang="zh-CN" altLang="en-US" sz="1400" dirty="0">
              <a:ea typeface="宋体" panose="02010600030101010101" pitchFamily="2" charset="-122"/>
              <a:sym typeface="+mn-ea"/>
            </a:endParaRPr>
          </a:p>
          <a:p>
            <a:pPr marL="0" indent="0">
              <a:lnSpc>
                <a:spcPct val="150000"/>
              </a:lnSpc>
              <a:buNone/>
            </a:pPr>
            <a:r>
              <a:rPr lang="zh-CN" altLang="en-US" sz="1400" dirty="0">
                <a:ea typeface="宋体" panose="02010600030101010101" pitchFamily="2" charset="-122"/>
                <a:sym typeface="+mn-ea"/>
              </a:rPr>
              <a:t>hot_encoded_df=data.groupby(['Transaction','Item'])['Item'].count().unstack().reset_index().fillna(0).set_index('Transaction')</a:t>
            </a:r>
            <a:endParaRPr lang="zh-CN" altLang="en-US" sz="1400" dirty="0">
              <a:ea typeface="宋体" panose="02010600030101010101" pitchFamily="2" charset="-122"/>
              <a:sym typeface="+mn-ea"/>
            </a:endParaRPr>
          </a:p>
          <a:p>
            <a:pPr marL="0" indent="0">
              <a:lnSpc>
                <a:spcPct val="150000"/>
              </a:lnSpc>
              <a:buNone/>
            </a:pPr>
            <a:r>
              <a:rPr lang="zh-CN" altLang="en-US" sz="1400" dirty="0">
                <a:ea typeface="宋体" panose="02010600030101010101" pitchFamily="2" charset="-122"/>
                <a:sym typeface="+mn-ea"/>
              </a:rPr>
              <a:t>hot_encoded_df = hot_encoded_df.applymap(encode_units)</a:t>
            </a:r>
            <a:endParaRPr lang="zh-CN" altLang="en-US" sz="1400" dirty="0">
              <a:ea typeface="宋体" panose="02010600030101010101" pitchFamily="2" charset="-122"/>
              <a:sym typeface="+mn-ea"/>
            </a:endParaRPr>
          </a:p>
          <a:p>
            <a:pPr marL="0" indent="0">
              <a:lnSpc>
                <a:spcPct val="150000"/>
              </a:lnSpc>
              <a:buNone/>
            </a:pPr>
            <a:r>
              <a:rPr lang="zh-CN" altLang="en-US" sz="1400" dirty="0">
                <a:ea typeface="宋体" panose="02010600030101010101" pitchFamily="2" charset="-122"/>
                <a:sym typeface="+mn-ea"/>
              </a:rPr>
              <a:t>frequent_itemsets = apriori(hot_encoded_df, min_support=0.02, use_colnames=True)</a:t>
            </a:r>
            <a:endParaRPr lang="zh-CN" altLang="en-US" sz="1400" dirty="0">
              <a:ea typeface="宋体" panose="02010600030101010101" pitchFamily="2" charset="-122"/>
              <a:sym typeface="+mn-ea"/>
            </a:endParaRPr>
          </a:p>
          <a:p>
            <a:pPr marL="0" indent="0">
              <a:lnSpc>
                <a:spcPct val="150000"/>
              </a:lnSpc>
              <a:buNone/>
            </a:pPr>
            <a:r>
              <a:rPr lang="zh-CN" altLang="en-US" sz="1400" dirty="0">
                <a:ea typeface="宋体" panose="02010600030101010101" pitchFamily="2" charset="-122"/>
                <a:sym typeface="+mn-ea"/>
              </a:rPr>
              <a:t>rules = association_rules(frequent_itemsets, metric="lift", min_threshold=0.5)</a:t>
            </a:r>
            <a:endParaRPr lang="zh-CN" altLang="en-US" sz="1400" dirty="0">
              <a:ea typeface="宋体" panose="02010600030101010101" pitchFamily="2" charset="-122"/>
              <a:sym typeface="+mn-ea"/>
            </a:endParaRPr>
          </a:p>
          <a:p>
            <a:pPr marL="0" indent="0">
              <a:lnSpc>
                <a:spcPct val="150000"/>
              </a:lnSpc>
              <a:buNone/>
            </a:pPr>
            <a:endParaRPr lang="zh-CN" altLang="en-US" sz="1400" dirty="0">
              <a:ea typeface="宋体" panose="02010600030101010101" pitchFamily="2" charset="-122"/>
              <a:sym typeface="+mn-ea"/>
            </a:endParaRPr>
          </a:p>
        </p:txBody>
      </p:sp>
      <p:sp>
        <p:nvSpPr>
          <p:cNvPr id="7" name="下箭头 6"/>
          <p:cNvSpPr/>
          <p:nvPr/>
        </p:nvSpPr>
        <p:spPr>
          <a:xfrm rot="15420000">
            <a:off x="5912485" y="374729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2" name="图片 1"/>
          <p:cNvPicPr>
            <a:picLocks noChangeAspect="1"/>
          </p:cNvPicPr>
          <p:nvPr/>
        </p:nvPicPr>
        <p:blipFill>
          <a:blip r:embed="rId1"/>
          <a:stretch>
            <a:fillRect/>
          </a:stretch>
        </p:blipFill>
        <p:spPr>
          <a:xfrm>
            <a:off x="6512560" y="1067435"/>
            <a:ext cx="5514975" cy="5381625"/>
          </a:xfrm>
          <a:prstGeom prst="rect">
            <a:avLst/>
          </a:prstGeom>
        </p:spPr>
      </p:pic>
      <p:sp>
        <p:nvSpPr>
          <p:cNvPr id="5" name="文本框 4"/>
          <p:cNvSpPr txBox="1"/>
          <p:nvPr/>
        </p:nvSpPr>
        <p:spPr>
          <a:xfrm>
            <a:off x="838200" y="5271770"/>
            <a:ext cx="437007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indent="0">
              <a:lnSpc>
                <a:spcPct val="150000"/>
              </a:lnSpc>
              <a:buNone/>
            </a:pPr>
            <a:r>
              <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rPr>
              <a:t>使用mlxtend.frequent_patterns工具包</a:t>
            </a:r>
            <a:endPar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endParaRPr>
          </a:p>
          <a:p>
            <a:pPr marL="0" indent="0">
              <a:lnSpc>
                <a:spcPct val="150000"/>
              </a:lnSpc>
              <a:buNone/>
            </a:pPr>
            <a:r>
              <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rPr>
              <a:t>效率较低，但返回参数较多</a:t>
            </a:r>
            <a:endParaRPr kumimoji="0" lang="zh-CN" altLang="en-US" sz="1800" b="0" i="0" u="none" strike="noStrike" cap="none" spc="0" normalizeH="0" baseline="0">
              <a:ln>
                <a:noFill/>
              </a:ln>
              <a:solidFill>
                <a:srgbClr val="FF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altLang="zh-CN" dirty="0">
                <a:ea typeface="宋体" panose="02010600030101010101" pitchFamily="2" charset="-122"/>
              </a:rPr>
              <a:t>关联分析</a:t>
            </a:r>
            <a:r>
              <a:rPr lang="zh-CN" dirty="0">
                <a:ea typeface="宋体" panose="02010600030101010101" pitchFamily="2" charset="-122"/>
              </a:rPr>
              <a:t>的使用场景</a:t>
            </a:r>
            <a:endParaRPr 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10039350" cy="4944110"/>
          </a:xfrm>
          <a:prstGeom prst="rect">
            <a:avLst/>
          </a:prstGeom>
        </p:spPr>
        <p:txBody>
          <a:bodyPr>
            <a:noAutofit/>
          </a:bodyPr>
          <a:lstStyle/>
          <a:p>
            <a:pPr marL="0" indent="0" algn="ctr">
              <a:lnSpc>
                <a:spcPct val="150000"/>
              </a:lnSpc>
              <a:buNone/>
            </a:pP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电影分类中的关联关系</a:t>
            </a: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每部电影的分类（</a:t>
            </a:r>
            <a:r>
              <a:rPr lang="en-US" altLang="zh-CN" sz="3800" dirty="0">
                <a:ea typeface="宋体" panose="02010600030101010101" pitchFamily="2" charset="-122"/>
                <a:sym typeface="+mn-ea"/>
              </a:rPr>
              <a:t>MovieID =&gt; </a:t>
            </a:r>
            <a:r>
              <a:rPr lang="zh-CN" altLang="zh-CN" sz="3800" dirty="0">
                <a:ea typeface="宋体" panose="02010600030101010101" pitchFamily="2" charset="-122"/>
                <a:sym typeface="+mn-ea"/>
              </a:rPr>
              <a:t>分类）</a:t>
            </a:r>
            <a:endParaRPr lang="zh-CN" altLang="zh-CN" sz="3800" dirty="0">
              <a:ea typeface="宋体" panose="02010600030101010101" pitchFamily="2" charset="-122"/>
              <a:sym typeface="+mn-ea"/>
            </a:endParaRPr>
          </a:p>
          <a:p>
            <a:pPr marL="0" indent="0">
              <a:lnSpc>
                <a:spcPct val="150000"/>
              </a:lnSpc>
              <a:buNone/>
            </a:pPr>
            <a:endParaRPr lang="zh-CN" altLang="en-US" sz="38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MovieLens</a:t>
            </a:r>
            <a:r>
              <a:rPr altLang="zh-CN" dirty="0">
                <a:ea typeface="宋体" panose="02010600030101010101" pitchFamily="2" charset="-122"/>
              </a:rPr>
              <a:t>：电影</a:t>
            </a:r>
            <a:r>
              <a:rPr lang="zh-CN" dirty="0">
                <a:ea typeface="宋体" panose="02010600030101010101" pitchFamily="2" charset="-122"/>
              </a:rPr>
              <a:t>分类中</a:t>
            </a:r>
            <a:r>
              <a:rPr altLang="zh-CN" dirty="0">
                <a:ea typeface="宋体" panose="02010600030101010101" pitchFamily="2" charset="-122"/>
              </a:rPr>
              <a:t>的关联分析</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10039350" cy="4944110"/>
          </a:xfrm>
          <a:prstGeom prst="rect">
            <a:avLst/>
          </a:prstGeom>
        </p:spPr>
        <p:txBody>
          <a:bodyPr>
            <a:noAutofit/>
          </a:bodyPr>
          <a:lstStyle/>
          <a:p>
            <a:pPr marL="0" indent="0">
              <a:lnSpc>
                <a:spcPct val="150000"/>
              </a:lnSpc>
              <a:buNone/>
            </a:pPr>
            <a:r>
              <a:rPr lang="zh-CN" altLang="en-US" sz="1800" dirty="0">
                <a:ea typeface="宋体" panose="02010600030101010101" pitchFamily="2" charset="-122"/>
                <a:sym typeface="+mn-ea"/>
              </a:rPr>
              <a:t>数据集：</a:t>
            </a:r>
            <a:r>
              <a:rPr lang="en-US" altLang="zh-CN" sz="1800" dirty="0">
                <a:ea typeface="宋体" panose="02010600030101010101" pitchFamily="2" charset="-122"/>
                <a:sym typeface="+mn-ea"/>
              </a:rPr>
              <a:t>MovieLens</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下载地址：https://www.kaggle.com/jneupane12/movielens/download</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主要使用的文件：movies.csv</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格式：movieId	title	genres</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记录了电影</a:t>
            </a:r>
            <a:r>
              <a:rPr lang="en-US" altLang="zh-CN" sz="1800" dirty="0">
                <a:ea typeface="宋体" panose="02010600030101010101" pitchFamily="2" charset="-122"/>
                <a:sym typeface="+mn-ea"/>
              </a:rPr>
              <a:t>ID</a:t>
            </a:r>
            <a:r>
              <a:rPr lang="zh-CN" altLang="en-US" sz="1800" dirty="0">
                <a:ea typeface="宋体" panose="02010600030101010101" pitchFamily="2" charset="-122"/>
                <a:sym typeface="+mn-ea"/>
              </a:rPr>
              <a:t>，标题和分类</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我们可以分析下电影分类之间的</a:t>
            </a:r>
            <a:r>
              <a:rPr lang="zh-CN" altLang="en-US" sz="1800" dirty="0">
                <a:ea typeface="宋体" panose="02010600030101010101" pitchFamily="2" charset="-122"/>
                <a:sym typeface="+mn-ea"/>
              </a:rPr>
              <a:t>频繁项集和</a:t>
            </a:r>
            <a:r>
              <a:rPr lang="zh-CN" altLang="en-US" sz="1800" dirty="0">
                <a:ea typeface="宋体" panose="02010600030101010101" pitchFamily="2" charset="-122"/>
                <a:sym typeface="+mn-ea"/>
              </a:rPr>
              <a:t>关联规则</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MovieLens 主要使用 Collaborative Filtering 和 Association Rules 相结合的技术，向用户推荐他们感兴趣的电影。</a:t>
            </a:r>
            <a:endParaRPr lang="zh-CN" altLang="en-US" sz="18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MovieLens</a:t>
            </a:r>
            <a:r>
              <a:rPr altLang="zh-CN" dirty="0">
                <a:ea typeface="宋体" panose="02010600030101010101" pitchFamily="2" charset="-122"/>
              </a:rPr>
              <a:t>：电影</a:t>
            </a:r>
            <a:r>
              <a:rPr lang="zh-CN" dirty="0">
                <a:ea typeface="宋体" panose="02010600030101010101" pitchFamily="2" charset="-122"/>
              </a:rPr>
              <a:t>分类中</a:t>
            </a:r>
            <a:r>
              <a:rPr altLang="zh-CN" dirty="0">
                <a:ea typeface="宋体" panose="02010600030101010101" pitchFamily="2" charset="-122"/>
              </a:rPr>
              <a:t>的关联分析</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6777990" cy="4944110"/>
          </a:xfrm>
          <a:prstGeom prst="rect">
            <a:avLst/>
          </a:prstGeom>
        </p:spPr>
        <p:txBody>
          <a:bodyPr>
            <a:noAutofit/>
          </a:bodyPr>
          <a:lstStyle/>
          <a:p>
            <a:pPr marL="0" indent="0">
              <a:lnSpc>
                <a:spcPct val="150000"/>
              </a:lnSpc>
              <a:buNone/>
            </a:pPr>
            <a:r>
              <a:rPr lang="zh-CN" altLang="en-US" sz="1600" dirty="0">
                <a:ea typeface="宋体" panose="02010600030101010101" pitchFamily="2" charset="-122"/>
                <a:sym typeface="+mn-ea"/>
              </a:rPr>
              <a:t># 将genres进行one-hot编码（离散特征有多少取值，就用多少维来表示这个特征）</a:t>
            </a:r>
            <a:endParaRPr lang="zh-CN" altLang="en-US"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movies_hot_encoded = movies.drop('genres',1).join(movies.genres.str.get_dummies())</a:t>
            </a:r>
            <a:endParaRPr lang="zh-CN" altLang="en-US"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 将movieId, title设置为index</a:t>
            </a:r>
            <a:endParaRPr lang="zh-CN" altLang="en-US"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movies_hot_encoded.set_index(['movieId','title'],inplace=True)</a:t>
            </a:r>
            <a:endParaRPr lang="zh-CN" altLang="en-US"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 挖掘频繁项集，最小支持度为0.02</a:t>
            </a:r>
            <a:endParaRPr lang="zh-CN" altLang="en-US"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itemsets = apriori(movies_hot_encoded,use_colnames=True, min_support=0.02)</a:t>
            </a:r>
            <a:endParaRPr lang="zh-CN" altLang="en-US"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 根据频繁项集计算关联规则，设置最小提升度为2</a:t>
            </a:r>
            <a:endParaRPr lang="zh-CN" altLang="en-US" sz="1600" dirty="0">
              <a:ea typeface="宋体" panose="02010600030101010101" pitchFamily="2" charset="-122"/>
              <a:sym typeface="+mn-ea"/>
            </a:endParaRPr>
          </a:p>
          <a:p>
            <a:pPr marL="0" indent="0">
              <a:lnSpc>
                <a:spcPct val="150000"/>
              </a:lnSpc>
              <a:buNone/>
            </a:pPr>
            <a:r>
              <a:rPr lang="zh-CN" altLang="en-US" sz="1600" dirty="0">
                <a:ea typeface="宋体" panose="02010600030101010101" pitchFamily="2" charset="-122"/>
                <a:sym typeface="+mn-ea"/>
              </a:rPr>
              <a:t>rules =  association_rules(itemsets, metric='lift', min_threshold=2)</a:t>
            </a:r>
            <a:endParaRPr lang="zh-CN" altLang="en-US" sz="1600" dirty="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7713345" y="1504950"/>
            <a:ext cx="4010025" cy="4314825"/>
          </a:xfrm>
          <a:prstGeom prst="rect">
            <a:avLst/>
          </a:prstGeom>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MovieLens</a:t>
            </a:r>
            <a:r>
              <a:rPr altLang="zh-CN" dirty="0">
                <a:ea typeface="宋体" panose="02010600030101010101" pitchFamily="2" charset="-122"/>
              </a:rPr>
              <a:t>：电影</a:t>
            </a:r>
            <a:r>
              <a:rPr lang="zh-CN" dirty="0">
                <a:ea typeface="宋体" panose="02010600030101010101" pitchFamily="2" charset="-122"/>
              </a:rPr>
              <a:t>分类中</a:t>
            </a:r>
            <a:r>
              <a:rPr altLang="zh-CN" dirty="0">
                <a:ea typeface="宋体" panose="02010600030101010101" pitchFamily="2" charset="-122"/>
              </a:rPr>
              <a:t>的关联分析</a:t>
            </a:r>
            <a:endParaRPr altLang="zh-CN" dirty="0">
              <a:ea typeface="宋体" panose="02010600030101010101" pitchFamily="2" charset="-122"/>
            </a:endParaRPr>
          </a:p>
        </p:txBody>
      </p:sp>
      <p:graphicFrame>
        <p:nvGraphicFramePr>
          <p:cNvPr id="3" name="表格 2"/>
          <p:cNvGraphicFramePr/>
          <p:nvPr>
            <p:custDataLst>
              <p:tags r:id="rId1"/>
            </p:custDataLst>
          </p:nvPr>
        </p:nvGraphicFramePr>
        <p:xfrm>
          <a:off x="840105" y="1136015"/>
          <a:ext cx="11157585" cy="5588000"/>
        </p:xfrm>
        <a:graphic>
          <a:graphicData uri="http://schemas.openxmlformats.org/drawingml/2006/table">
            <a:tbl>
              <a:tblPr firstRow="1" bandRow="1">
                <a:tableStyleId>{5C22544A-7EE6-4342-B048-85BDC9FD1C3A}</a:tableStyleId>
              </a:tblPr>
              <a:tblGrid>
                <a:gridCol w="537210"/>
                <a:gridCol w="2065020"/>
                <a:gridCol w="1826895"/>
                <a:gridCol w="1052830"/>
                <a:gridCol w="1061720"/>
                <a:gridCol w="982980"/>
                <a:gridCol w="993775"/>
                <a:gridCol w="990600"/>
                <a:gridCol w="833120"/>
                <a:gridCol w="813435"/>
              </a:tblGrid>
              <a:tr h="430530">
                <a:tc>
                  <a:txBody>
                    <a:bodyPr/>
                    <a:p>
                      <a:pPr algn="l">
                        <a:buNone/>
                      </a:pP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antecedents</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consequents</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antecedent support</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consequent support</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support</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confidence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lift</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leverage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conviction</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29895">
                <a:tc>
                  <a:txBody>
                    <a:bodyPr/>
                    <a:p>
                      <a:pPr algn="l">
                        <a:buNone/>
                      </a:pPr>
                      <a:r>
                        <a:rPr lang="en-US" sz="1200">
                          <a:solidFill>
                            <a:srgbClr val="000000"/>
                          </a:solidFill>
                          <a:latin typeface="宋体" panose="02010600030101010101" pitchFamily="2" charset="-122"/>
                        </a:rPr>
                        <a:t>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frozenset({'Mystery'})</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0.055502603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0.153163722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0.029144365</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0.525099075</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3.428351502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0.02064338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1.783185154</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30530">
                <a:tc>
                  <a:txBody>
                    <a:bodyPr/>
                    <a:p>
                      <a:pPr algn="l">
                        <a:buNone/>
                      </a:pPr>
                      <a:r>
                        <a:rPr lang="en-US" sz="1200">
                          <a:solidFill>
                            <a:srgbClr val="000000"/>
                          </a:solidFill>
                          <a:latin typeface="宋体" panose="02010600030101010101" pitchFamily="2" charset="-122"/>
                        </a:rPr>
                        <a:t>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frozenset({'Mystery'})</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0.153163722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0.055502603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0.029144365</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0.190282432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3.428351502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0.02064338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1.16645289</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24815">
                <a:tc>
                  <a:txBody>
                    <a:bodyPr/>
                    <a:p>
                      <a:pPr algn="l">
                        <a:buNone/>
                      </a:pPr>
                      <a:r>
                        <a:rPr lang="en-US" sz="1200">
                          <a:solidFill>
                            <a:srgbClr val="000000"/>
                          </a:solidFill>
                          <a:latin typeface="宋体" panose="02010600030101010101" pitchFamily="2" charset="-122"/>
                        </a:rPr>
                        <a:t>15</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frozenset({'Crime'})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frozenset({'Drama', 'Thriller'})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0.107742503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0.068480094</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0.024965173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0.231711466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3.383632432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0.017586957</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1.212461029</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30530">
                <a:tc>
                  <a:txBody>
                    <a:bodyPr/>
                    <a:p>
                      <a:pPr algn="l">
                        <a:buNone/>
                      </a:pPr>
                      <a:r>
                        <a:rPr lang="en-US" sz="1200">
                          <a:solidFill>
                            <a:srgbClr val="000000"/>
                          </a:solidFill>
                          <a:latin typeface="宋体" panose="02010600030101010101" pitchFamily="2" charset="-122"/>
                        </a:rPr>
                        <a:t>12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frozenset({'Drama', 'Thriller'})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frozenset({'Crime'})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0.068480094</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0.107742503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0.024965173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0.364561028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3.383632432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0.017586957</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1.404159228</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29895">
                <a:tc>
                  <a:txBody>
                    <a:bodyPr/>
                    <a:p>
                      <a:pPr algn="l">
                        <a:buNone/>
                      </a:pPr>
                      <a:r>
                        <a:rPr lang="en-US" sz="1200">
                          <a:solidFill>
                            <a:srgbClr val="000000"/>
                          </a:solidFill>
                          <a:latin typeface="宋体" panose="02010600030101010101" pitchFamily="2" charset="-122"/>
                        </a:rPr>
                        <a:t>7</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frozenset({'Action'})</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frozenset({'Adventure'})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0.129041719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0.08538016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0.035633111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0.276136364</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3.234198251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0.024615508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1.263525054</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30530">
                <a:tc>
                  <a:txBody>
                    <a:bodyPr/>
                    <a:p>
                      <a:pPr algn="l">
                        <a:buNone/>
                      </a:pPr>
                      <a:r>
                        <a:rPr lang="en-US" sz="1200">
                          <a:solidFill>
                            <a:srgbClr val="000000"/>
                          </a:solidFill>
                          <a:latin typeface="宋体" panose="02010600030101010101" pitchFamily="2" charset="-122"/>
                        </a:rPr>
                        <a:t>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frozenset({'Adventure'})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frozenset({'Action'})</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0.08538016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0.129041719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0.035633111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0.417346501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3.234198251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0.024615508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1.494813439</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29895">
                <a:tc>
                  <a:txBody>
                    <a:bodyPr/>
                    <a:p>
                      <a:pPr algn="l">
                        <a:buNone/>
                      </a:pPr>
                      <a:r>
                        <a:rPr lang="en-US" sz="1200">
                          <a:solidFill>
                            <a:srgbClr val="000000"/>
                          </a:solidFill>
                          <a:latin typeface="宋体" panose="02010600030101010101" pitchFamily="2" charset="-122"/>
                        </a:rPr>
                        <a:t>16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frozenset({'Action'})</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frozenset({'Sci-Fi'})</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0.129041719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0.063897646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0.02349879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0.182102273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2.849905792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0.015253328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1.144522502</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30530">
                <a:tc>
                  <a:txBody>
                    <a:bodyPr/>
                    <a:p>
                      <a:pPr algn="l">
                        <a:buNone/>
                      </a:pPr>
                      <a:r>
                        <a:rPr lang="en-US" sz="1200">
                          <a:solidFill>
                            <a:srgbClr val="000000"/>
                          </a:solidFill>
                          <a:latin typeface="宋体" panose="02010600030101010101" pitchFamily="2" charset="-122"/>
                        </a:rPr>
                        <a:t>17</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frozenset({'Sci-Fi'})</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frozenset({'Action'})</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0.063897646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0.129041719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0.02349879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0.367756741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2.849905792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0.015253328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1.377568316</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29895">
                <a:tc>
                  <a:txBody>
                    <a:bodyPr/>
                    <a:p>
                      <a:pPr algn="l">
                        <a:buNone/>
                      </a:pPr>
                      <a:r>
                        <a:rPr lang="en-US" sz="1200">
                          <a:solidFill>
                            <a:srgbClr val="000000"/>
                          </a:solidFill>
                          <a:latin typeface="宋体" panose="02010600030101010101" pitchFamily="2" charset="-122"/>
                        </a:rPr>
                        <a:t>0</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frozenset({'Crime'})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0.153163722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0.107742503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0.045164602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0.294877932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2.736876567</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0.028662359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1.265394373</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30530">
                <a:tc>
                  <a:txBody>
                    <a:bodyPr/>
                    <a:p>
                      <a:pPr algn="l">
                        <a:buNone/>
                      </a:pPr>
                      <a:r>
                        <a:rPr lang="en-US" sz="1200">
                          <a:solidFill>
                            <a:srgbClr val="000000"/>
                          </a:solidFill>
                          <a:latin typeface="宋体" panose="02010600030101010101" pitchFamily="2" charset="-122"/>
                        </a:rPr>
                        <a:t>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frozenset({'Crime'})</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0.107742503</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0.153163722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0.045164602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0.419190201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2.736876567</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0.028662359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1.458026844</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29895">
                <a:tc>
                  <a:txBody>
                    <a:bodyPr/>
                    <a:p>
                      <a:pPr algn="l">
                        <a:buNone/>
                      </a:pPr>
                      <a:r>
                        <a:rPr lang="en-US" sz="1200">
                          <a:solidFill>
                            <a:srgbClr val="000000"/>
                          </a:solidFill>
                          <a:latin typeface="宋体" panose="02010600030101010101" pitchFamily="2" charset="-122"/>
                        </a:rPr>
                        <a:t>5</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frozenset({'Horror'})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0.095718161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0.153163722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0.039335728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0.410953658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2.683100496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0.024675179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1.437639482</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r h="430530">
                <a:tc>
                  <a:txBody>
                    <a:bodyPr/>
                    <a:p>
                      <a:pPr algn="l">
                        <a:buNone/>
                      </a:pPr>
                      <a:r>
                        <a:rPr lang="en-US" sz="1200">
                          <a:solidFill>
                            <a:srgbClr val="000000"/>
                          </a:solidFill>
                          <a:latin typeface="宋体" panose="02010600030101010101" pitchFamily="2" charset="-122"/>
                        </a:rPr>
                        <a:t>4</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frozenset({'Thriller'})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frozenset({'Horror'})</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0.153163722</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0.095718161</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0.039335728</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0.256821446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2.683100496</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0.024675179</a:t>
                      </a:r>
                      <a:endParaRPr lang="en-US" altLang="en-US" sz="1200">
                        <a:solidFill>
                          <a:srgbClr val="000000"/>
                        </a:solidFill>
                        <a:latin typeface="宋体" panose="02010600030101010101" pitchFamily="2" charset="-122"/>
                      </a:endParaRPr>
                    </a:p>
                  </a:txBody>
                  <a:tcPr marL="12700" marR="12700" marT="12700" vert="horz" anchor="ctr">
                    <a:lnL>
                      <a:noFill/>
                    </a:lnL>
                    <a:lnR>
                      <a:noFill/>
                    </a:lnR>
                    <a:lnT cap="flat">
                      <a:noFill/>
                    </a:lnT>
                    <a:lnB cap="flat">
                      <a:noFill/>
                    </a:lnB>
                    <a:lnTlToBr>
                      <a:noFill/>
                    </a:lnTlToBr>
                    <a:lnBlToTr>
                      <a:noFill/>
                    </a:lnBlToTr>
                    <a:noFill/>
                  </a:tcPr>
                </a:tc>
                <a:tc>
                  <a:txBody>
                    <a:bodyPr/>
                    <a:p>
                      <a:pPr algn="l">
                        <a:buNone/>
                      </a:pPr>
                      <a:r>
                        <a:rPr lang="en-US" sz="1200">
                          <a:solidFill>
                            <a:srgbClr val="000000"/>
                          </a:solidFill>
                          <a:latin typeface="宋体" panose="02010600030101010101" pitchFamily="2" charset="-122"/>
                        </a:rPr>
                        <a:t>1.216776014</a:t>
                      </a:r>
                      <a:endParaRPr lang="en-US" altLang="en-US" sz="1200">
                        <a:solidFill>
                          <a:srgbClr val="000000"/>
                        </a:solidFill>
                        <a:latin typeface="宋体" panose="02010600030101010101" pitchFamily="2" charset="-122"/>
                      </a:endParaRPr>
                    </a:p>
                  </a:txBody>
                  <a:tcPr marL="12700" marR="12700" marT="12700" vert="horz" anchor="ctr">
                    <a:lnL>
                      <a:noFill/>
                    </a:lnL>
                    <a:lnR cap="flat">
                      <a:noFill/>
                    </a:lnR>
                    <a:lnT cap="flat">
                      <a:noFill/>
                    </a:lnT>
                    <a:lnB cap="flat">
                      <a:noFill/>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altLang="zh-CN" dirty="0">
                <a:ea typeface="宋体" panose="02010600030101010101" pitchFamily="2" charset="-122"/>
              </a:rPr>
              <a:t>关联分析</a:t>
            </a:r>
            <a:r>
              <a:rPr lang="zh-CN" dirty="0">
                <a:ea typeface="宋体" panose="02010600030101010101" pitchFamily="2" charset="-122"/>
              </a:rPr>
              <a:t>的使用场景</a:t>
            </a:r>
            <a:endParaRPr 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10039350" cy="4944110"/>
          </a:xfrm>
          <a:prstGeom prst="rect">
            <a:avLst/>
          </a:prstGeom>
        </p:spPr>
        <p:txBody>
          <a:bodyPr>
            <a:noAutofit/>
          </a:bodyPr>
          <a:lstStyle/>
          <a:p>
            <a:pPr marL="0" indent="0" algn="ctr">
              <a:lnSpc>
                <a:spcPct val="150000"/>
              </a:lnSpc>
              <a:buNone/>
            </a:pP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电影演员中的关联关系</a:t>
            </a: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每部电影的演员列表（</a:t>
            </a:r>
            <a:r>
              <a:rPr lang="en-US" altLang="zh-CN" sz="3800" dirty="0">
                <a:ea typeface="宋体" panose="02010600030101010101" pitchFamily="2" charset="-122"/>
                <a:sym typeface="+mn-ea"/>
              </a:rPr>
              <a:t>MovieID =&gt; </a:t>
            </a:r>
            <a:r>
              <a:rPr lang="zh-CN" altLang="en-US" sz="3800" dirty="0">
                <a:ea typeface="宋体" panose="02010600030101010101" pitchFamily="2" charset="-122"/>
                <a:sym typeface="+mn-ea"/>
              </a:rPr>
              <a:t>演员</a:t>
            </a:r>
            <a:r>
              <a:rPr lang="zh-CN" altLang="zh-CN" sz="3800" dirty="0">
                <a:ea typeface="宋体" panose="02010600030101010101" pitchFamily="2" charset="-122"/>
                <a:sym typeface="+mn-ea"/>
              </a:rPr>
              <a:t>）</a:t>
            </a:r>
            <a:endParaRPr lang="zh-CN" altLang="zh-CN" sz="3800" dirty="0">
              <a:ea typeface="宋体" panose="02010600030101010101" pitchFamily="2" charset="-122"/>
              <a:sym typeface="+mn-ea"/>
            </a:endParaRPr>
          </a:p>
          <a:p>
            <a:pPr marL="0" indent="0">
              <a:lnSpc>
                <a:spcPct val="150000"/>
              </a:lnSpc>
              <a:buNone/>
            </a:pPr>
            <a:endParaRPr lang="zh-CN" altLang="en-US" sz="38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l"/>
            <a:r>
              <a:rPr dirty="0">
                <a:ea typeface="宋体" panose="02010600030101010101" pitchFamily="2" charset="-122"/>
                <a:sym typeface="+mn-ea"/>
              </a:rPr>
              <a:t>Batch Normalization(BN)</a:t>
            </a:r>
            <a:endParaRPr dirty="0">
              <a:ea typeface="宋体" panose="02010600030101010101" pitchFamily="2" charset="-122"/>
              <a:sym typeface="+mn-ea"/>
            </a:endParaRPr>
          </a:p>
        </p:txBody>
      </p:sp>
      <p:sp>
        <p:nvSpPr>
          <p:cNvPr id="131" name="Content Placeholder 2"/>
          <p:cNvSpPr txBox="1">
            <a:spLocks noGrp="1"/>
          </p:cNvSpPr>
          <p:nvPr/>
        </p:nvSpPr>
        <p:spPr>
          <a:xfrm>
            <a:off x="798830" y="1480820"/>
            <a:ext cx="5817870"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sz="1600" dirty="0">
                <a:solidFill>
                  <a:schemeClr val="tx1"/>
                </a:solidFill>
                <a:latin typeface="+mn-ea"/>
                <a:sym typeface="+mn-ea"/>
              </a:rPr>
              <a:t>Batch Normalization(BN)</a:t>
            </a:r>
            <a:r>
              <a:rPr lang="zh-CN" altLang="en-US" sz="1600" dirty="0">
                <a:solidFill>
                  <a:schemeClr val="tx1"/>
                </a:solidFill>
                <a:latin typeface="+mn-ea"/>
                <a:ea typeface="宋体" panose="02010600030101010101" pitchFamily="2" charset="-122"/>
                <a:sym typeface="+mn-ea"/>
              </a:rPr>
              <a:t>：</a:t>
            </a:r>
            <a:endParaRPr sz="1600" dirty="0">
              <a:solidFill>
                <a:schemeClr val="tx1"/>
              </a:solidFill>
              <a:latin typeface="+mn-ea"/>
              <a:sym typeface="+mn-ea"/>
            </a:endParaRPr>
          </a:p>
          <a:p>
            <a:pPr fontAlgn="auto">
              <a:lnSpc>
                <a:spcPct val="150000"/>
              </a:lnSpc>
            </a:pPr>
            <a:r>
              <a:rPr sz="1600" dirty="0">
                <a:solidFill>
                  <a:schemeClr val="tx1"/>
                </a:solidFill>
                <a:latin typeface="+mn-ea"/>
                <a:sym typeface="+mn-ea"/>
              </a:rPr>
              <a:t>Batch Normalization: Accelerating Deep Network Training by Reducing Internal Covariate Shift</a:t>
            </a:r>
            <a:r>
              <a:rPr lang="en-US" sz="1600" dirty="0">
                <a:solidFill>
                  <a:schemeClr val="tx1"/>
                </a:solidFill>
                <a:latin typeface="+mn-ea"/>
                <a:sym typeface="+mn-ea"/>
              </a:rPr>
              <a:t>, 2015 </a:t>
            </a:r>
            <a:r>
              <a:rPr sz="1600" dirty="0">
                <a:solidFill>
                  <a:schemeClr val="tx1"/>
                </a:solidFill>
                <a:latin typeface="+mn-ea"/>
                <a:sym typeface="+mn-ea"/>
              </a:rPr>
              <a:t>https://arxiv.org/pdf/1502.03167.pdf</a:t>
            </a:r>
            <a:endParaRPr sz="1600" dirty="0">
              <a:solidFill>
                <a:schemeClr val="tx1"/>
              </a:solidFill>
              <a:latin typeface="+mn-ea"/>
              <a:sym typeface="+mn-ea"/>
            </a:endParaRPr>
          </a:p>
          <a:p>
            <a:pPr fontAlgn="auto">
              <a:lnSpc>
                <a:spcPct val="150000"/>
              </a:lnSpc>
            </a:pPr>
            <a:r>
              <a:rPr lang="en-US" sz="1600" dirty="0">
                <a:solidFill>
                  <a:schemeClr val="tx1"/>
                </a:solidFill>
                <a:latin typeface="+mn-ea"/>
                <a:sym typeface="+mn-ea"/>
              </a:rPr>
              <a:t>BN</a:t>
            </a:r>
            <a:r>
              <a:rPr sz="1600" dirty="0">
                <a:solidFill>
                  <a:schemeClr val="tx1"/>
                </a:solidFill>
                <a:latin typeface="+mn-ea"/>
                <a:sym typeface="+mn-ea"/>
              </a:rPr>
              <a:t>算法目前已经被大量应用</a:t>
            </a:r>
            <a:endParaRPr sz="1600" dirty="0">
              <a:solidFill>
                <a:schemeClr val="tx1"/>
              </a:solidFill>
              <a:latin typeface="+mn-ea"/>
              <a:sym typeface="+mn-ea"/>
            </a:endParaRPr>
          </a:p>
          <a:p>
            <a:pPr fontAlgn="auto">
              <a:lnSpc>
                <a:spcPct val="150000"/>
              </a:lnSpc>
            </a:pPr>
            <a:r>
              <a:rPr sz="1600" dirty="0">
                <a:solidFill>
                  <a:schemeClr val="tx1"/>
                </a:solidFill>
                <a:latin typeface="+mn-ea"/>
                <a:sym typeface="+mn-ea"/>
              </a:rPr>
              <a:t>网络训练过程中参数不断改变导致后续每一层输入的分布也发生变化，而学习的过程又要使每一层适应输入的分布，因此我们不得不降低学习率、小心地初始化</a:t>
            </a:r>
            <a:endParaRPr sz="1600" dirty="0">
              <a:solidFill>
                <a:schemeClr val="tx1"/>
              </a:solidFill>
              <a:latin typeface="+mn-ea"/>
              <a:sym typeface="+mn-ea"/>
            </a:endParaRPr>
          </a:p>
          <a:p>
            <a:pPr fontAlgn="auto">
              <a:lnSpc>
                <a:spcPct val="150000"/>
              </a:lnSpc>
            </a:pPr>
            <a:r>
              <a:rPr lang="zh-CN" sz="1600" dirty="0">
                <a:solidFill>
                  <a:schemeClr val="tx1"/>
                </a:solidFill>
                <a:latin typeface="+mn-ea"/>
                <a:ea typeface="宋体" panose="02010600030101010101" pitchFamily="2" charset="-122"/>
                <a:sym typeface="+mn-ea"/>
              </a:rPr>
              <a:t>一</a:t>
            </a:r>
            <a:r>
              <a:rPr sz="1600" dirty="0">
                <a:solidFill>
                  <a:schemeClr val="tx1"/>
                </a:solidFill>
                <a:latin typeface="+mn-ea"/>
                <a:sym typeface="+mn-ea"/>
              </a:rPr>
              <a:t>般在训练网络的时会将输入减去均值，有些</a:t>
            </a:r>
            <a:r>
              <a:rPr lang="zh-CN" sz="1600" dirty="0">
                <a:solidFill>
                  <a:schemeClr val="tx1"/>
                </a:solidFill>
                <a:latin typeface="+mn-ea"/>
                <a:ea typeface="宋体" panose="02010600030101010101" pitchFamily="2" charset="-122"/>
                <a:sym typeface="+mn-ea"/>
              </a:rPr>
              <a:t>时候</a:t>
            </a:r>
            <a:r>
              <a:rPr sz="1600" dirty="0">
                <a:solidFill>
                  <a:schemeClr val="tx1"/>
                </a:solidFill>
                <a:latin typeface="+mn-ea"/>
                <a:sym typeface="+mn-ea"/>
              </a:rPr>
              <a:t>会对输入做白化等操作，目的是为了加快训练</a:t>
            </a:r>
            <a:r>
              <a:rPr lang="zh-CN" sz="1600" dirty="0">
                <a:solidFill>
                  <a:schemeClr val="tx1"/>
                </a:solidFill>
                <a:latin typeface="+mn-ea"/>
                <a:ea typeface="宋体" panose="02010600030101010101" pitchFamily="2" charset="-122"/>
                <a:sym typeface="+mn-ea"/>
              </a:rPr>
              <a:t>（</a:t>
            </a:r>
            <a:r>
              <a:rPr lang="en-US" altLang="zh-CN" sz="1600" dirty="0">
                <a:solidFill>
                  <a:schemeClr val="tx1"/>
                </a:solidFill>
                <a:latin typeface="+mn-ea"/>
                <a:ea typeface="宋体" panose="02010600030101010101" pitchFamily="2" charset="-122"/>
                <a:sym typeface="+mn-ea"/>
              </a:rPr>
              <a:t>Thinking </a:t>
            </a:r>
            <a:r>
              <a:rPr sz="1600" dirty="0">
                <a:solidFill>
                  <a:schemeClr val="tx1"/>
                </a:solidFill>
                <a:latin typeface="+mn-ea"/>
                <a:sym typeface="+mn-ea"/>
              </a:rPr>
              <a:t>为什么减均值、白化可以加快训练</a:t>
            </a:r>
            <a:r>
              <a:rPr lang="zh-CN" sz="1600" dirty="0">
                <a:solidFill>
                  <a:schemeClr val="tx1"/>
                </a:solidFill>
                <a:latin typeface="+mn-ea"/>
                <a:ea typeface="宋体" panose="02010600030101010101" pitchFamily="2" charset="-122"/>
                <a:sym typeface="+mn-ea"/>
              </a:rPr>
              <a:t>）</a:t>
            </a:r>
            <a:endParaRPr sz="1600" dirty="0">
              <a:solidFill>
                <a:schemeClr val="tx1"/>
              </a:solidFill>
              <a:latin typeface="+mn-ea"/>
              <a:sym typeface="+mn-ea"/>
            </a:endParaRPr>
          </a:p>
          <a:p>
            <a:pPr marL="0" indent="0" fontAlgn="auto">
              <a:lnSpc>
                <a:spcPct val="150000"/>
              </a:lnSpc>
              <a:buNone/>
            </a:pPr>
            <a:endPar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graphicFrame>
        <p:nvGraphicFramePr>
          <p:cNvPr id="9" name="对象 8"/>
          <p:cNvGraphicFramePr/>
          <p:nvPr/>
        </p:nvGraphicFramePr>
        <p:xfrm>
          <a:off x="6822440" y="1529715"/>
          <a:ext cx="5013960" cy="2202180"/>
        </p:xfrm>
        <a:graphic>
          <a:graphicData uri="http://schemas.openxmlformats.org/presentationml/2006/ole">
            <mc:AlternateContent xmlns:mc="http://schemas.openxmlformats.org/markup-compatibility/2006">
              <mc:Choice xmlns:v="urn:schemas-microsoft-com:vml" Requires="v">
                <p:oleObj spid="_x0000_s10" name="" r:id="rId1" imgW="5010150" imgH="2200275" progId="Paint.Picture">
                  <p:embed/>
                </p:oleObj>
              </mc:Choice>
              <mc:Fallback>
                <p:oleObj name="" r:id="rId1" imgW="5010150" imgH="2200275" progId="Paint.Picture">
                  <p:embed/>
                  <p:pic>
                    <p:nvPicPr>
                      <p:cNvPr id="0" name="图片 9"/>
                      <p:cNvPicPr/>
                      <p:nvPr/>
                    </p:nvPicPr>
                    <p:blipFill>
                      <a:blip r:embed="rId2"/>
                      <a:stretch>
                        <a:fillRect/>
                      </a:stretch>
                    </p:blipFill>
                    <p:spPr>
                      <a:xfrm>
                        <a:off x="6822440" y="1529715"/>
                        <a:ext cx="5013960" cy="2202180"/>
                      </a:xfrm>
                      <a:prstGeom prst="rect">
                        <a:avLst/>
                      </a:prstGeom>
                    </p:spPr>
                  </p:pic>
                </p:oleObj>
              </mc:Fallback>
            </mc:AlternateContent>
          </a:graphicData>
        </a:graphic>
      </p:graphicFrame>
      <p:graphicFrame>
        <p:nvGraphicFramePr>
          <p:cNvPr id="11" name="对象 10"/>
          <p:cNvGraphicFramePr/>
          <p:nvPr/>
        </p:nvGraphicFramePr>
        <p:xfrm>
          <a:off x="6764655" y="4199255"/>
          <a:ext cx="5147945" cy="2211705"/>
        </p:xfrm>
        <a:graphic>
          <a:graphicData uri="http://schemas.openxmlformats.org/presentationml/2006/ole">
            <mc:AlternateContent xmlns:mc="http://schemas.openxmlformats.org/markup-compatibility/2006">
              <mc:Choice xmlns:v="urn:schemas-microsoft-com:vml" Requires="v">
                <p:oleObj spid="_x0000_s12" name="" r:id="rId3" imgW="5143500" imgH="2209800" progId="Paint.Picture">
                  <p:embed/>
                </p:oleObj>
              </mc:Choice>
              <mc:Fallback>
                <p:oleObj name="" r:id="rId3" imgW="5143500" imgH="2209800" progId="Paint.Picture">
                  <p:embed/>
                  <p:pic>
                    <p:nvPicPr>
                      <p:cNvPr id="0" name="图片 11"/>
                      <p:cNvPicPr/>
                      <p:nvPr/>
                    </p:nvPicPr>
                    <p:blipFill>
                      <a:blip r:embed="rId4"/>
                      <a:stretch>
                        <a:fillRect/>
                      </a:stretch>
                    </p:blipFill>
                    <p:spPr>
                      <a:xfrm>
                        <a:off x="6764655" y="4199255"/>
                        <a:ext cx="5147945" cy="2211705"/>
                      </a:xfrm>
                      <a:prstGeom prst="rect">
                        <a:avLst/>
                      </a:prstGeom>
                    </p:spPr>
                  </p:pic>
                </p:oleObj>
              </mc:Fallback>
            </mc:AlternateContent>
          </a:graphicData>
        </a:graphic>
      </p:graphicFrame>
      <p:sp>
        <p:nvSpPr>
          <p:cNvPr id="13" name="Content Placeholder 2"/>
          <p:cNvSpPr txBox="1">
            <a:spLocks noGrp="1"/>
          </p:cNvSpPr>
          <p:nvPr/>
        </p:nvSpPr>
        <p:spPr>
          <a:xfrm>
            <a:off x="7902575" y="3608070"/>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14" name="Content Placeholder 2"/>
          <p:cNvSpPr txBox="1">
            <a:spLocks noGrp="1"/>
          </p:cNvSpPr>
          <p:nvPr/>
        </p:nvSpPr>
        <p:spPr>
          <a:xfrm>
            <a:off x="10497185" y="3617595"/>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B</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15" name="Content Placeholder 2"/>
          <p:cNvSpPr txBox="1">
            <a:spLocks noGrp="1"/>
          </p:cNvSpPr>
          <p:nvPr/>
        </p:nvSpPr>
        <p:spPr>
          <a:xfrm>
            <a:off x="7889240" y="6296660"/>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C</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16" name="Content Placeholder 2"/>
          <p:cNvSpPr txBox="1">
            <a:spLocks noGrp="1"/>
          </p:cNvSpPr>
          <p:nvPr/>
        </p:nvSpPr>
        <p:spPr>
          <a:xfrm>
            <a:off x="10554335" y="6296660"/>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D</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Tree>
    <p:custDataLst>
      <p:tags r:id="rId5"/>
    </p:custData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MovieActors</a:t>
            </a:r>
            <a:r>
              <a:rPr altLang="zh-CN" dirty="0">
                <a:ea typeface="宋体" panose="02010600030101010101" pitchFamily="2" charset="-122"/>
              </a:rPr>
              <a:t>：电影</a:t>
            </a:r>
            <a:r>
              <a:rPr lang="zh-CN" dirty="0">
                <a:ea typeface="宋体" panose="02010600030101010101" pitchFamily="2" charset="-122"/>
              </a:rPr>
              <a:t>演员</a:t>
            </a:r>
            <a:r>
              <a:rPr lang="zh-CN" dirty="0">
                <a:ea typeface="宋体" panose="02010600030101010101" pitchFamily="2" charset="-122"/>
              </a:rPr>
              <a:t>中</a:t>
            </a:r>
            <a:r>
              <a:rPr altLang="zh-CN" dirty="0">
                <a:ea typeface="宋体" panose="02010600030101010101" pitchFamily="2" charset="-122"/>
              </a:rPr>
              <a:t>的关联分析</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3843655" cy="4944110"/>
          </a:xfrm>
          <a:prstGeom prst="rect">
            <a:avLst/>
          </a:prstGeom>
        </p:spPr>
        <p:txBody>
          <a:bodyPr>
            <a:noAutofit/>
          </a:bodyPr>
          <a:lstStyle/>
          <a:p>
            <a:pPr marL="0" indent="0">
              <a:lnSpc>
                <a:spcPct val="150000"/>
              </a:lnSpc>
              <a:buNone/>
            </a:pPr>
            <a:r>
              <a:rPr lang="zh-CN" altLang="en-US" sz="1800" dirty="0">
                <a:ea typeface="宋体" panose="02010600030101010101" pitchFamily="2" charset="-122"/>
                <a:sym typeface="+mn-ea"/>
              </a:rPr>
              <a:t>数据集：</a:t>
            </a:r>
            <a:r>
              <a:rPr lang="en-US" altLang="zh-CN" sz="1800" dirty="0">
                <a:ea typeface="宋体" panose="02010600030101010101" pitchFamily="2" charset="-122"/>
                <a:sym typeface="+mn-ea"/>
              </a:rPr>
              <a:t>MovieActors</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来源：</a:t>
            </a:r>
            <a:r>
              <a:rPr lang="zh-CN" altLang="en-US" sz="1800" dirty="0">
                <a:ea typeface="宋体" panose="02010600030101010101" pitchFamily="2" charset="-122"/>
                <a:sym typeface="+mn-ea"/>
              </a:rPr>
              <a:t>movie_actors.csv</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爬虫抓取</a:t>
            </a:r>
            <a:r>
              <a:rPr lang="zh-CN" altLang="en-US" sz="1800" dirty="0">
                <a:ea typeface="宋体" panose="02010600030101010101" pitchFamily="2" charset="-122"/>
                <a:sym typeface="+mn-ea"/>
              </a:rPr>
              <a:t> </a:t>
            </a:r>
            <a:r>
              <a:rPr lang="en-US" altLang="zh-CN" sz="1800" dirty="0">
                <a:ea typeface="宋体" panose="02010600030101010101" pitchFamily="2" charset="-122"/>
                <a:sym typeface="+mn-ea"/>
              </a:rPr>
              <a:t>movie_actors_download.py</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格式：title	</a:t>
            </a:r>
            <a:r>
              <a:rPr lang="en-US" altLang="zh-CN" sz="1800" dirty="0">
                <a:ea typeface="宋体" panose="02010600030101010101" pitchFamily="2" charset="-122"/>
                <a:sym typeface="+mn-ea"/>
              </a:rPr>
              <a:t>actors</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记录了电影标题和演员列表</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我们可以分析下电影演员之间的</a:t>
            </a:r>
            <a:r>
              <a:rPr lang="zh-CN" altLang="en-US" sz="1800" dirty="0">
                <a:ea typeface="宋体" panose="02010600030101010101" pitchFamily="2" charset="-122"/>
                <a:sym typeface="+mn-ea"/>
              </a:rPr>
              <a:t>频繁项集和</a:t>
            </a:r>
            <a:r>
              <a:rPr lang="zh-CN" altLang="en-US" sz="1800" dirty="0">
                <a:ea typeface="宋体" panose="02010600030101010101" pitchFamily="2" charset="-122"/>
                <a:sym typeface="+mn-ea"/>
              </a:rPr>
              <a:t>关联规则</a:t>
            </a:r>
            <a:endParaRPr lang="zh-CN" altLang="en-US" sz="1800" dirty="0">
              <a:ea typeface="宋体" panose="02010600030101010101" pitchFamily="2" charset="-122"/>
              <a:sym typeface="+mn-ea"/>
            </a:endParaRPr>
          </a:p>
          <a:p>
            <a:pPr marL="0" indent="0">
              <a:lnSpc>
                <a:spcPct val="150000"/>
              </a:lnSpc>
              <a:buNone/>
            </a:pPr>
            <a:endParaRPr lang="zh-CN" altLang="en-US" sz="1800" dirty="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4740910" y="1379220"/>
            <a:ext cx="7277735" cy="3776980"/>
          </a:xfrm>
          <a:prstGeom prst="rect">
            <a:avLst/>
          </a:prstGeom>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MovieActors</a:t>
            </a:r>
            <a:r>
              <a:rPr altLang="zh-CN" dirty="0">
                <a:ea typeface="宋体" panose="02010600030101010101" pitchFamily="2" charset="-122"/>
              </a:rPr>
              <a:t>：电影</a:t>
            </a:r>
            <a:r>
              <a:rPr lang="zh-CN" dirty="0">
                <a:ea typeface="宋体" panose="02010600030101010101" pitchFamily="2" charset="-122"/>
              </a:rPr>
              <a:t>演员</a:t>
            </a:r>
            <a:r>
              <a:rPr lang="zh-CN" dirty="0">
                <a:ea typeface="宋体" panose="02010600030101010101" pitchFamily="2" charset="-122"/>
              </a:rPr>
              <a:t>中</a:t>
            </a:r>
            <a:r>
              <a:rPr altLang="zh-CN" dirty="0">
                <a:ea typeface="宋体" panose="02010600030101010101" pitchFamily="2" charset="-122"/>
              </a:rPr>
              <a:t>的关联分析</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18515" y="1202690"/>
            <a:ext cx="8673465" cy="4944110"/>
          </a:xfrm>
          <a:prstGeom prst="rect">
            <a:avLst/>
          </a:prstGeom>
        </p:spPr>
        <p:txBody>
          <a:bodyPr>
            <a:noAutofit/>
          </a:bodyPr>
          <a:lstStyle/>
          <a:p>
            <a:pPr marL="0" indent="0">
              <a:lnSpc>
                <a:spcPct val="150000"/>
              </a:lnSpc>
              <a:buNone/>
            </a:pPr>
            <a:r>
              <a:rPr sz="1300" dirty="0">
                <a:ea typeface="宋体" panose="02010600030101010101" pitchFamily="2" charset="-122"/>
                <a:sym typeface="+mn-ea"/>
              </a:rPr>
              <a:t>from selenium import webdriver</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设置想要下载的导演 数据集</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director = u'徐峥'</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base_url = 'https://movie.douban.com/subject_search?search_text='+director+'&amp;cat=1002&amp;start='</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下载指定页面的数据</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def download(request_url):</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将字典类型转化为DataFrame</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movie_actors = pd.DataFrame(movie_actors, index=[0])</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DataFrame 行列转换</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movie_actors = pd.DataFrame(movie_actors.values.T, index=movie_actors.columns, columns=movie_actors.index)</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movie_actors.index.name = 'title'</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movie_actors.set_axis(['actors'], axis='columns', inplace=True)</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movie_actors.to_csv('./movie_actors.csv')</a:t>
            </a:r>
            <a:endParaRPr sz="1300" dirty="0">
              <a:ea typeface="宋体" panose="02010600030101010101" pitchFamily="2" charset="-122"/>
              <a:sym typeface="+mn-ea"/>
            </a:endParaRPr>
          </a:p>
          <a:p>
            <a:pPr marL="0" indent="0">
              <a:lnSpc>
                <a:spcPct val="150000"/>
              </a:lnSpc>
              <a:buNone/>
            </a:pPr>
            <a:endParaRPr sz="1300" dirty="0">
              <a:ea typeface="宋体" panose="02010600030101010101" pitchFamily="2" charset="-122"/>
              <a:sym typeface="+mn-ea"/>
            </a:endParaRPr>
          </a:p>
        </p:txBody>
      </p:sp>
      <p:sp>
        <p:nvSpPr>
          <p:cNvPr id="7" name="下箭头 6"/>
          <p:cNvSpPr/>
          <p:nvPr/>
        </p:nvSpPr>
        <p:spPr>
          <a:xfrm rot="4140000">
            <a:off x="7139305" y="344503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2" name="Content Placeholder 2"/>
          <p:cNvSpPr txBox="1">
            <a:spLocks noGrp="1"/>
          </p:cNvSpPr>
          <p:nvPr/>
        </p:nvSpPr>
        <p:spPr>
          <a:xfrm>
            <a:off x="7995920" y="1310005"/>
            <a:ext cx="3843655" cy="494411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zh-CN" altLang="en-US" sz="1800" dirty="0">
                <a:ea typeface="宋体" panose="02010600030101010101" pitchFamily="2" charset="-122"/>
                <a:sym typeface="+mn-ea"/>
              </a:rPr>
              <a:t>当没有现成的数据源时，可以通过爬虫进行数据抓取，保存在</a:t>
            </a:r>
            <a:r>
              <a:rPr lang="en-US" altLang="zh-CN" sz="1800" dirty="0">
                <a:ea typeface="宋体" panose="02010600030101010101" pitchFamily="2" charset="-122"/>
                <a:sym typeface="+mn-ea"/>
              </a:rPr>
              <a:t>csv</a:t>
            </a:r>
            <a:r>
              <a:rPr lang="zh-CN" altLang="zh-CN" sz="1800" dirty="0">
                <a:ea typeface="宋体" panose="02010600030101010101" pitchFamily="2" charset="-122"/>
                <a:sym typeface="+mn-ea"/>
              </a:rPr>
              <a:t>文件</a:t>
            </a:r>
            <a:endParaRPr lang="zh-CN" altLang="zh-CN"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爬虫抓取属于提升部分，不是本次课重点</a:t>
            </a:r>
            <a:endParaRPr lang="zh-CN" altLang="en-US"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重点理解：万物皆</a:t>
            </a:r>
            <a:r>
              <a:rPr lang="en-US" altLang="zh-CN" sz="1800" dirty="0">
                <a:ea typeface="宋体" panose="02010600030101010101" pitchFamily="2" charset="-122"/>
                <a:sym typeface="+mn-ea"/>
              </a:rPr>
              <a:t>Transaction</a:t>
            </a:r>
            <a:endParaRPr lang="en-US" altLang="zh-CN"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掌握方法：挖掘数据集中的频繁项集和关联规则</a:t>
            </a:r>
            <a:endParaRPr lang="zh-CN" altLang="en-US" sz="1800" dirty="0">
              <a:ea typeface="宋体" panose="02010600030101010101" pitchFamily="2" charset="-122"/>
              <a:sym typeface="+mn-ea"/>
            </a:endParaRPr>
          </a:p>
          <a:p>
            <a:pPr>
              <a:lnSpc>
                <a:spcPct val="150000"/>
              </a:lnSpc>
            </a:pPr>
            <a:endParaRPr lang="zh-CN" altLang="en-US" sz="1800" dirty="0">
              <a:ea typeface="宋体" panose="02010600030101010101" pitchFamily="2" charset="-122"/>
              <a:sym typeface="+mn-ea"/>
            </a:endParaRP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MovieActors</a:t>
            </a:r>
            <a:r>
              <a:rPr altLang="zh-CN" dirty="0">
                <a:ea typeface="宋体" panose="02010600030101010101" pitchFamily="2" charset="-122"/>
              </a:rPr>
              <a:t>：电影</a:t>
            </a:r>
            <a:r>
              <a:rPr lang="zh-CN" dirty="0">
                <a:ea typeface="宋体" panose="02010600030101010101" pitchFamily="2" charset="-122"/>
              </a:rPr>
              <a:t>演员</a:t>
            </a:r>
            <a:r>
              <a:rPr lang="zh-CN" dirty="0">
                <a:ea typeface="宋体" panose="02010600030101010101" pitchFamily="2" charset="-122"/>
              </a:rPr>
              <a:t>中</a:t>
            </a:r>
            <a:r>
              <a:rPr altLang="zh-CN" dirty="0">
                <a:ea typeface="宋体" panose="02010600030101010101" pitchFamily="2" charset="-122"/>
              </a:rPr>
              <a:t>的关联分析</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18515" y="1202690"/>
            <a:ext cx="8673465" cy="5051425"/>
          </a:xfrm>
          <a:prstGeom prst="rect">
            <a:avLst/>
          </a:prstGeom>
        </p:spPr>
        <p:txBody>
          <a:bodyPr>
            <a:noAutofit/>
          </a:bodyPr>
          <a:lstStyle/>
          <a:p>
            <a:pPr marL="0" indent="0">
              <a:lnSpc>
                <a:spcPct val="150000"/>
              </a:lnSpc>
              <a:buNone/>
            </a:pPr>
            <a:r>
              <a:rPr sz="1300" dirty="0">
                <a:ea typeface="宋体" panose="02010600030101010101" pitchFamily="2" charset="-122"/>
                <a:sym typeface="+mn-ea"/>
              </a:rPr>
              <a:t>from mlxtend.frequent_patterns import apriori</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from mlxtend.frequent_patterns import association_rules</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数据加载</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movies = pd.read_csv('./movie_actors.csv')</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将genres进行one-hot编码（离散特征有多少取值，就用多少维来表示这个特征）</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movies_hot_encoded = movies.drop('actors',1).join(movies.actors.str.get_dummies('/'))</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将movieId, title设置为index</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movies_hot_encoded.set_index(['title'],inplace=True)</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挖掘频繁项集，最小支持度为0.0</a:t>
            </a:r>
            <a:r>
              <a:rPr lang="en-US" sz="1300" dirty="0">
                <a:ea typeface="宋体" panose="02010600030101010101" pitchFamily="2" charset="-122"/>
                <a:sym typeface="+mn-ea"/>
              </a:rPr>
              <a:t>5</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itemsets = apriori(movies_hot_encoded,use_colnames=True, min_support=0.05)</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 按照支持度从大到小进行时候粗</a:t>
            </a:r>
            <a:endParaRPr sz="1300" dirty="0">
              <a:ea typeface="宋体" panose="02010600030101010101" pitchFamily="2" charset="-122"/>
              <a:sym typeface="+mn-ea"/>
            </a:endParaRPr>
          </a:p>
          <a:p>
            <a:pPr marL="0" indent="0">
              <a:lnSpc>
                <a:spcPct val="150000"/>
              </a:lnSpc>
              <a:buNone/>
            </a:pPr>
            <a:r>
              <a:rPr sz="1300" dirty="0">
                <a:ea typeface="宋体" panose="02010600030101010101" pitchFamily="2" charset="-122"/>
                <a:sym typeface="+mn-ea"/>
              </a:rPr>
              <a:t>itemsets = itemsets.sort_values(by="support" , ascending=False) </a:t>
            </a:r>
            <a:endParaRPr sz="1300" dirty="0">
              <a:ea typeface="宋体" panose="02010600030101010101" pitchFamily="2" charset="-122"/>
              <a:sym typeface="+mn-ea"/>
            </a:endParaRPr>
          </a:p>
          <a:p>
            <a:pPr marL="0" indent="0">
              <a:lnSpc>
                <a:spcPct val="150000"/>
              </a:lnSpc>
              <a:buNone/>
            </a:pPr>
            <a:endParaRPr sz="1300" dirty="0">
              <a:ea typeface="宋体" panose="02010600030101010101" pitchFamily="2" charset="-122"/>
              <a:sym typeface="+mn-ea"/>
            </a:endParaRPr>
          </a:p>
        </p:txBody>
      </p:sp>
      <p:sp>
        <p:nvSpPr>
          <p:cNvPr id="7" name="下箭头 6"/>
          <p:cNvSpPr/>
          <p:nvPr/>
        </p:nvSpPr>
        <p:spPr>
          <a:xfrm rot="14460000">
            <a:off x="7139305" y="344503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3" name="图片 2"/>
          <p:cNvPicPr>
            <a:picLocks noChangeAspect="1"/>
          </p:cNvPicPr>
          <p:nvPr/>
        </p:nvPicPr>
        <p:blipFill>
          <a:blip r:embed="rId1"/>
          <a:stretch>
            <a:fillRect/>
          </a:stretch>
        </p:blipFill>
        <p:spPr>
          <a:xfrm>
            <a:off x="8009255" y="1981835"/>
            <a:ext cx="3886200" cy="2095500"/>
          </a:xfrm>
          <a:prstGeom prst="rect">
            <a:avLst/>
          </a:prstGeom>
        </p:spPr>
      </p:pic>
    </p:spTree>
    <p:custDataLst>
      <p:tags r:id="rId2"/>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MovieActors</a:t>
            </a:r>
            <a:r>
              <a:rPr altLang="zh-CN" dirty="0">
                <a:ea typeface="宋体" panose="02010600030101010101" pitchFamily="2" charset="-122"/>
              </a:rPr>
              <a:t>：电影</a:t>
            </a:r>
            <a:r>
              <a:rPr lang="zh-CN" dirty="0">
                <a:ea typeface="宋体" panose="02010600030101010101" pitchFamily="2" charset="-122"/>
              </a:rPr>
              <a:t>演员</a:t>
            </a:r>
            <a:r>
              <a:rPr lang="zh-CN" dirty="0">
                <a:ea typeface="宋体" panose="02010600030101010101" pitchFamily="2" charset="-122"/>
              </a:rPr>
              <a:t>中</a:t>
            </a:r>
            <a:r>
              <a:rPr altLang="zh-CN" dirty="0">
                <a:ea typeface="宋体" panose="02010600030101010101" pitchFamily="2" charset="-122"/>
              </a:rPr>
              <a:t>的关联分析</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18515" y="1202690"/>
            <a:ext cx="4987925" cy="5051425"/>
          </a:xfrm>
          <a:prstGeom prst="rect">
            <a:avLst/>
          </a:prstGeom>
        </p:spPr>
        <p:txBody>
          <a:bodyPr>
            <a:noAutofit/>
          </a:bodyPr>
          <a:lstStyle/>
          <a:p>
            <a:pPr marL="0" indent="0">
              <a:lnSpc>
                <a:spcPct val="150000"/>
              </a:lnSpc>
              <a:buNone/>
            </a:pPr>
            <a:r>
              <a:rPr sz="1600" dirty="0">
                <a:ea typeface="宋体" panose="02010600030101010101" pitchFamily="2" charset="-122"/>
                <a:sym typeface="+mn-ea"/>
              </a:rPr>
              <a:t>pd.options.display.max_columns=100</a:t>
            </a:r>
            <a:endParaRPr sz="1600" dirty="0">
              <a:ea typeface="宋体" panose="02010600030101010101" pitchFamily="2" charset="-122"/>
              <a:sym typeface="+mn-ea"/>
            </a:endParaRPr>
          </a:p>
          <a:p>
            <a:pPr marL="0" indent="0">
              <a:lnSpc>
                <a:spcPct val="150000"/>
              </a:lnSpc>
              <a:buNone/>
            </a:pPr>
            <a:r>
              <a:rPr sz="1600" dirty="0">
                <a:ea typeface="宋体" panose="02010600030101010101" pitchFamily="2" charset="-122"/>
                <a:sym typeface="+mn-ea"/>
              </a:rPr>
              <a:t># 根据频繁项集计算关联规则，设置最小提升度为2</a:t>
            </a:r>
            <a:endParaRPr sz="1600" dirty="0">
              <a:ea typeface="宋体" panose="02010600030101010101" pitchFamily="2" charset="-122"/>
              <a:sym typeface="+mn-ea"/>
            </a:endParaRPr>
          </a:p>
          <a:p>
            <a:pPr marL="0" indent="0">
              <a:lnSpc>
                <a:spcPct val="150000"/>
              </a:lnSpc>
              <a:buNone/>
            </a:pPr>
            <a:r>
              <a:rPr sz="1600" dirty="0">
                <a:ea typeface="宋体" panose="02010600030101010101" pitchFamily="2" charset="-122"/>
                <a:sym typeface="+mn-ea"/>
              </a:rPr>
              <a:t>rules =  association_rules(itemsets, metric='lift', min_threshold=2)</a:t>
            </a:r>
            <a:endParaRPr sz="1600" dirty="0">
              <a:ea typeface="宋体" panose="02010600030101010101" pitchFamily="2" charset="-122"/>
              <a:sym typeface="+mn-ea"/>
            </a:endParaRPr>
          </a:p>
          <a:p>
            <a:pPr marL="0" indent="0">
              <a:lnSpc>
                <a:spcPct val="150000"/>
              </a:lnSpc>
              <a:buNone/>
            </a:pPr>
            <a:r>
              <a:rPr sz="1600" dirty="0">
                <a:ea typeface="宋体" panose="02010600030101010101" pitchFamily="2" charset="-122"/>
                <a:sym typeface="+mn-ea"/>
              </a:rPr>
              <a:t># 按照提升度从大到小进行排序</a:t>
            </a:r>
            <a:endParaRPr sz="1600" dirty="0">
              <a:ea typeface="宋体" panose="02010600030101010101" pitchFamily="2" charset="-122"/>
              <a:sym typeface="+mn-ea"/>
            </a:endParaRPr>
          </a:p>
          <a:p>
            <a:pPr marL="0" indent="0">
              <a:lnSpc>
                <a:spcPct val="150000"/>
              </a:lnSpc>
              <a:buNone/>
            </a:pPr>
            <a:r>
              <a:rPr sz="1600" dirty="0">
                <a:ea typeface="宋体" panose="02010600030101010101" pitchFamily="2" charset="-122"/>
                <a:sym typeface="+mn-ea"/>
              </a:rPr>
              <a:t>rules = rules.sort_values(by="lift" , ascending=False) </a:t>
            </a:r>
            <a:endParaRPr sz="1600" dirty="0">
              <a:ea typeface="宋体" panose="02010600030101010101" pitchFamily="2" charset="-122"/>
              <a:sym typeface="+mn-ea"/>
            </a:endParaRPr>
          </a:p>
          <a:p>
            <a:pPr marL="0" indent="0">
              <a:lnSpc>
                <a:spcPct val="150000"/>
              </a:lnSpc>
              <a:buNone/>
            </a:pPr>
            <a:r>
              <a:rPr sz="1600" dirty="0">
                <a:ea typeface="宋体" panose="02010600030101010101" pitchFamily="2" charset="-122"/>
                <a:sym typeface="+mn-ea"/>
              </a:rPr>
              <a:t>#rules.to_csv('./rules.csv')</a:t>
            </a:r>
            <a:endParaRPr sz="1600" dirty="0">
              <a:ea typeface="宋体" panose="02010600030101010101" pitchFamily="2" charset="-122"/>
              <a:sym typeface="+mn-ea"/>
            </a:endParaRPr>
          </a:p>
        </p:txBody>
      </p:sp>
      <p:sp>
        <p:nvSpPr>
          <p:cNvPr id="7" name="下箭头 6"/>
          <p:cNvSpPr/>
          <p:nvPr/>
        </p:nvSpPr>
        <p:spPr>
          <a:xfrm rot="14460000">
            <a:off x="5333365" y="3337719"/>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2" name="图片 1"/>
          <p:cNvPicPr>
            <a:picLocks noChangeAspect="1"/>
          </p:cNvPicPr>
          <p:nvPr/>
        </p:nvPicPr>
        <p:blipFill>
          <a:blip r:embed="rId1"/>
          <a:stretch>
            <a:fillRect/>
          </a:stretch>
        </p:blipFill>
        <p:spPr>
          <a:xfrm>
            <a:off x="5806440" y="1438910"/>
            <a:ext cx="6267450" cy="3429000"/>
          </a:xfrm>
          <a:prstGeom prst="rect">
            <a:avLst/>
          </a:prstGeom>
        </p:spPr>
      </p:pic>
    </p:spTree>
    <p:custDataLst>
      <p:tags r:id="rId2"/>
    </p:custData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altLang="zh-CN" dirty="0">
                <a:ea typeface="宋体" panose="02010600030101010101" pitchFamily="2" charset="-122"/>
              </a:rPr>
              <a:t>关联分析</a:t>
            </a:r>
            <a:r>
              <a:rPr lang="zh-CN" dirty="0">
                <a:ea typeface="宋体" panose="02010600030101010101" pitchFamily="2" charset="-122"/>
              </a:rPr>
              <a:t>的使用场景</a:t>
            </a:r>
            <a:endParaRPr 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10039350" cy="4944110"/>
          </a:xfrm>
          <a:prstGeom prst="rect">
            <a:avLst/>
          </a:prstGeom>
        </p:spPr>
        <p:txBody>
          <a:bodyPr>
            <a:noAutofit/>
          </a:bodyPr>
          <a:lstStyle/>
          <a:p>
            <a:pPr marL="0" indent="0" algn="ctr">
              <a:lnSpc>
                <a:spcPct val="150000"/>
              </a:lnSpc>
              <a:buNone/>
            </a:pP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汽车碰撞安全测试中的各指标之间的关系</a:t>
            </a:r>
            <a:endParaRPr lang="zh-CN" altLang="en-US" sz="3800" dirty="0">
              <a:ea typeface="宋体" panose="02010600030101010101" pitchFamily="2" charset="-122"/>
              <a:sym typeface="+mn-ea"/>
            </a:endParaRPr>
          </a:p>
          <a:p>
            <a:pPr marL="0" indent="0" algn="ctr">
              <a:lnSpc>
                <a:spcPct val="150000"/>
              </a:lnSpc>
              <a:buNone/>
            </a:pPr>
            <a:r>
              <a:rPr lang="zh-CN" altLang="en-US" sz="3800" dirty="0">
                <a:ea typeface="宋体" panose="02010600030101010101" pitchFamily="2" charset="-122"/>
                <a:sym typeface="+mn-ea"/>
              </a:rPr>
              <a:t>（每个车是否通过了指标的测试</a:t>
            </a:r>
            <a:r>
              <a:rPr lang="zh-CN" altLang="zh-CN" sz="3800" dirty="0">
                <a:ea typeface="宋体" panose="02010600030101010101" pitchFamily="2" charset="-122"/>
                <a:sym typeface="+mn-ea"/>
              </a:rPr>
              <a:t>）</a:t>
            </a:r>
            <a:endParaRPr lang="zh-CN" altLang="zh-CN" sz="3800" dirty="0">
              <a:ea typeface="宋体" panose="02010600030101010101" pitchFamily="2" charset="-122"/>
              <a:sym typeface="+mn-ea"/>
            </a:endParaRPr>
          </a:p>
          <a:p>
            <a:pPr marL="0" indent="0">
              <a:lnSpc>
                <a:spcPct val="150000"/>
              </a:lnSpc>
              <a:buNone/>
            </a:pPr>
            <a:endParaRPr lang="zh-CN" altLang="en-US" sz="38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lang="en-US" dirty="0">
                <a:ea typeface="宋体" panose="02010600030101010101" pitchFamily="2" charset="-122"/>
              </a:rPr>
              <a:t>C-NCAP</a:t>
            </a:r>
            <a:r>
              <a:rPr altLang="zh-CN" dirty="0">
                <a:ea typeface="宋体" panose="02010600030101010101" pitchFamily="2" charset="-122"/>
              </a:rPr>
              <a:t>：</a:t>
            </a:r>
            <a:r>
              <a:rPr lang="zh-CN" altLang="en-US" dirty="0">
                <a:ea typeface="宋体" panose="02010600030101010101" pitchFamily="2" charset="-122"/>
                <a:sym typeface="+mn-ea"/>
              </a:rPr>
              <a:t>汽车碰撞安全测试中的各指标之间的关系</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5367655" cy="4944110"/>
          </a:xfrm>
          <a:prstGeom prst="rect">
            <a:avLst/>
          </a:prstGeom>
        </p:spPr>
        <p:txBody>
          <a:bodyPr>
            <a:noAutofit/>
          </a:bodyPr>
          <a:lstStyle/>
          <a:p>
            <a:pPr marL="0" indent="0">
              <a:lnSpc>
                <a:spcPct val="150000"/>
              </a:lnSpc>
              <a:buNone/>
            </a:pPr>
            <a:r>
              <a:rPr lang="zh-CN" altLang="en-US" sz="1800" dirty="0">
                <a:ea typeface="宋体" panose="02010600030101010101" pitchFamily="2" charset="-122"/>
                <a:sym typeface="+mn-ea"/>
              </a:rPr>
              <a:t>数据集：</a:t>
            </a:r>
            <a:r>
              <a:rPr lang="en-US" altLang="zh-CN" sz="1800" dirty="0">
                <a:ea typeface="宋体" panose="02010600030101010101" pitchFamily="2" charset="-122"/>
                <a:sym typeface="+mn-ea"/>
              </a:rPr>
              <a:t>C-NCAP</a:t>
            </a:r>
            <a:endParaRPr lang="en-US" altLang="zh-CN"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来源：http://auto.sina.com.cn/z/cncapsinahz/index.shtml</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记录了不同车型进行不同碰撞试验的分数</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正面100%重叠刚性壁障碰撞试验</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正面40%重叠可变形壁障碰撞试验</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可变形移动壁障侧面碰撞试验</a:t>
            </a:r>
            <a:endParaRPr lang="zh-CN" altLang="en-US" sz="1800" dirty="0">
              <a:ea typeface="宋体" panose="02010600030101010101" pitchFamily="2" charset="-122"/>
              <a:sym typeface="+mn-ea"/>
            </a:endParaRPr>
          </a:p>
          <a:p>
            <a:pPr marL="0" indent="0">
              <a:lnSpc>
                <a:spcPct val="150000"/>
              </a:lnSpc>
              <a:buNone/>
            </a:pPr>
            <a:r>
              <a:rPr lang="zh-CN" altLang="en-US" sz="1800" dirty="0">
                <a:ea typeface="宋体" panose="02010600030101010101" pitchFamily="2" charset="-122"/>
                <a:sym typeface="+mn-ea"/>
              </a:rPr>
              <a:t>我们想要分析，这三个实验通过的情况之间的关系</a:t>
            </a:r>
            <a:endParaRPr lang="zh-CN" altLang="en-US" sz="1800" dirty="0">
              <a:ea typeface="宋体" panose="02010600030101010101" pitchFamily="2" charset="-122"/>
              <a:sym typeface="+mn-ea"/>
            </a:endParaRPr>
          </a:p>
        </p:txBody>
      </p:sp>
      <p:graphicFrame>
        <p:nvGraphicFramePr>
          <p:cNvPr id="3" name="表格 2"/>
          <p:cNvGraphicFramePr/>
          <p:nvPr>
            <p:custDataLst>
              <p:tags r:id="rId1"/>
            </p:custDataLst>
          </p:nvPr>
        </p:nvGraphicFramePr>
        <p:xfrm>
          <a:off x="6204585" y="1330325"/>
          <a:ext cx="5638800" cy="5106035"/>
        </p:xfrm>
        <a:graphic>
          <a:graphicData uri="http://schemas.openxmlformats.org/drawingml/2006/table">
            <a:tbl>
              <a:tblPr firstRow="1" bandRow="1">
                <a:tableStyleId>{5C22544A-7EE6-4342-B048-85BDC9FD1C3A}</a:tableStyleId>
              </a:tblPr>
              <a:tblGrid>
                <a:gridCol w="1409700"/>
                <a:gridCol w="1409700"/>
                <a:gridCol w="1409700"/>
                <a:gridCol w="1409700"/>
              </a:tblGrid>
              <a:tr h="530860">
                <a:tc>
                  <a:txBody>
                    <a:bodyPr/>
                    <a:p>
                      <a:pPr indent="0">
                        <a:buNone/>
                      </a:pPr>
                      <a:r>
                        <a:rPr lang="zh-CN" sz="1600" b="0">
                          <a:solidFill>
                            <a:srgbClr val="000000"/>
                          </a:solidFill>
                          <a:latin typeface="Arial" panose="020B0604020202020204" pitchFamily="34" charset="0"/>
                          <a:ea typeface="宋体" panose="02010600030101010101" pitchFamily="2" charset="-122"/>
                        </a:rPr>
                        <a:t>车型</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正面100%重叠</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正面40%重叠</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侧面碰撞</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43535">
                <a:tc>
                  <a:txBody>
                    <a:bodyPr/>
                    <a:p>
                      <a:pPr indent="0">
                        <a:buNone/>
                      </a:pPr>
                      <a:r>
                        <a:rPr lang="zh-CN" sz="1600" b="0">
                          <a:solidFill>
                            <a:srgbClr val="000000"/>
                          </a:solidFill>
                          <a:latin typeface="Arial" panose="020B0604020202020204" pitchFamily="34" charset="0"/>
                          <a:ea typeface="宋体" panose="02010600030101010101" pitchFamily="2" charset="-122"/>
                        </a:rPr>
                        <a:t>帕萨特领驭</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12.32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14.12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12.82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别克君威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13.55</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14.92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10.72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标志307</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14.4</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12.61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日产骏达</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13.45</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13.89</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13.5</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铃木雨燕</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11.98</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14.19</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15.09</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比亚迪F3</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10.02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13.44</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10.52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大众速腾</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12.59</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15.03</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奇瑞A5</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13.05</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12.84</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10.67</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吉利美日</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9.51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11.64</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7.49</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长城哈弗</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10.07</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12.29</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14.77</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威志</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8.94</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14.64</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8.72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猎豹</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8.35</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7.96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14.86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奥德赛</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14.36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15.89</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皇冠</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14.11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14.56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思迪</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13.77</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14.92</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12.36</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lang="en-US" dirty="0">
                <a:ea typeface="宋体" panose="02010600030101010101" pitchFamily="2" charset="-122"/>
              </a:rPr>
              <a:t>C-NCAP</a:t>
            </a:r>
            <a:r>
              <a:rPr altLang="zh-CN" dirty="0">
                <a:ea typeface="宋体" panose="02010600030101010101" pitchFamily="2" charset="-122"/>
              </a:rPr>
              <a:t>：</a:t>
            </a:r>
            <a:r>
              <a:rPr lang="zh-CN" altLang="en-US" dirty="0">
                <a:ea typeface="宋体" panose="02010600030101010101" pitchFamily="2" charset="-122"/>
                <a:sym typeface="+mn-ea"/>
              </a:rPr>
              <a:t>汽车碰撞安全测试中的各指标之间的关系</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5367655" cy="4944110"/>
          </a:xfrm>
          <a:prstGeom prst="rect">
            <a:avLst/>
          </a:prstGeom>
        </p:spPr>
        <p:txBody>
          <a:bodyPr>
            <a:noAutofit/>
          </a:bodyPr>
          <a:lstStyle/>
          <a:p>
            <a:pPr>
              <a:lnSpc>
                <a:spcPct val="150000"/>
              </a:lnSpc>
            </a:pPr>
            <a:r>
              <a:rPr lang="en-US" altLang="zh-CN" sz="1800" dirty="0">
                <a:ea typeface="宋体" panose="02010600030101010101" pitchFamily="2" charset="-122"/>
                <a:sym typeface="+mn-ea"/>
              </a:rPr>
              <a:t>Step1</a:t>
            </a:r>
            <a:r>
              <a:rPr lang="zh-CN" altLang="zh-CN" sz="1800" dirty="0">
                <a:ea typeface="宋体" panose="02010600030101010101" pitchFamily="2" charset="-122"/>
                <a:sym typeface="+mn-ea"/>
              </a:rPr>
              <a:t>，设定是否通过的标准，比如该指标分数 </a:t>
            </a:r>
            <a:r>
              <a:rPr lang="en-US" altLang="zh-CN" sz="1800" dirty="0">
                <a:ea typeface="宋体" panose="02010600030101010101" pitchFamily="2" charset="-122"/>
                <a:sym typeface="+mn-ea"/>
              </a:rPr>
              <a:t>&gt;=12</a:t>
            </a:r>
            <a:r>
              <a:rPr lang="zh-CN" altLang="zh-CN" sz="1800" dirty="0">
                <a:ea typeface="宋体" panose="02010600030101010101" pitchFamily="2" charset="-122"/>
                <a:sym typeface="+mn-ea"/>
              </a:rPr>
              <a:t>分为通过，否则不通过</a:t>
            </a:r>
            <a:endParaRPr lang="zh-CN" altLang="zh-CN" sz="1800" dirty="0">
              <a:ea typeface="宋体" panose="02010600030101010101" pitchFamily="2" charset="-122"/>
              <a:sym typeface="+mn-ea"/>
            </a:endParaRPr>
          </a:p>
          <a:p>
            <a:pPr>
              <a:lnSpc>
                <a:spcPct val="150000"/>
              </a:lnSpc>
            </a:pPr>
            <a:r>
              <a:rPr lang="en-US" altLang="zh-CN" sz="1800" dirty="0">
                <a:ea typeface="宋体" panose="02010600030101010101" pitchFamily="2" charset="-122"/>
                <a:sym typeface="+mn-ea"/>
              </a:rPr>
              <a:t>Step2</a:t>
            </a:r>
            <a:r>
              <a:rPr lang="zh-CN" altLang="zh-CN" sz="1800" dirty="0">
                <a:ea typeface="宋体" panose="02010600030101010101" pitchFamily="2" charset="-122"/>
                <a:sym typeface="+mn-ea"/>
              </a:rPr>
              <a:t>，对数据进行频繁项集及关联规则计算，使用 </a:t>
            </a:r>
            <a:r>
              <a:rPr lang="en-US" altLang="zh-CN" sz="1800" dirty="0">
                <a:ea typeface="宋体" panose="02010600030101010101" pitchFamily="2" charset="-122"/>
                <a:sym typeface="+mn-ea"/>
              </a:rPr>
              <a:t>Apriori</a:t>
            </a:r>
            <a:r>
              <a:rPr lang="zh-CN" altLang="en-US" sz="1800" dirty="0">
                <a:ea typeface="宋体" panose="02010600030101010101" pitchFamily="2" charset="-122"/>
                <a:sym typeface="+mn-ea"/>
              </a:rPr>
              <a:t>模型</a:t>
            </a:r>
            <a:endParaRPr lang="zh-CN" altLang="en-US" sz="1800" dirty="0">
              <a:ea typeface="宋体" panose="02010600030101010101" pitchFamily="2" charset="-122"/>
              <a:sym typeface="+mn-ea"/>
            </a:endParaRPr>
          </a:p>
          <a:p>
            <a:pPr>
              <a:lnSpc>
                <a:spcPct val="150000"/>
              </a:lnSpc>
            </a:pPr>
            <a:r>
              <a:rPr lang="en-US" altLang="zh-CN" sz="1800" dirty="0">
                <a:ea typeface="宋体" panose="02010600030101010101" pitchFamily="2" charset="-122"/>
                <a:sym typeface="+mn-ea"/>
              </a:rPr>
              <a:t>Step3</a:t>
            </a:r>
            <a:r>
              <a:rPr lang="zh-CN" altLang="zh-CN" sz="1800" dirty="0">
                <a:ea typeface="宋体" panose="02010600030101010101" pitchFamily="2" charset="-122"/>
                <a:sym typeface="+mn-ea"/>
              </a:rPr>
              <a:t>，输出频繁项集，按照</a:t>
            </a:r>
            <a:r>
              <a:rPr lang="en-US" altLang="zh-CN" sz="1800" dirty="0">
                <a:ea typeface="宋体" panose="02010600030101010101" pitchFamily="2" charset="-122"/>
                <a:sym typeface="+mn-ea"/>
              </a:rPr>
              <a:t>support</a:t>
            </a:r>
            <a:r>
              <a:rPr lang="zh-CN" altLang="zh-CN" sz="1800" dirty="0">
                <a:ea typeface="宋体" panose="02010600030101010101" pitchFamily="2" charset="-122"/>
                <a:sym typeface="+mn-ea"/>
              </a:rPr>
              <a:t>从大到小</a:t>
            </a:r>
            <a:endParaRPr lang="zh-CN" altLang="zh-CN" sz="1800" dirty="0">
              <a:ea typeface="宋体" panose="02010600030101010101" pitchFamily="2" charset="-122"/>
              <a:sym typeface="+mn-ea"/>
            </a:endParaRPr>
          </a:p>
          <a:p>
            <a:pPr marL="0" indent="0">
              <a:lnSpc>
                <a:spcPct val="150000"/>
              </a:lnSpc>
              <a:buNone/>
            </a:pPr>
            <a:r>
              <a:rPr lang="zh-CN" altLang="zh-CN" sz="1800" dirty="0">
                <a:ea typeface="宋体" panose="02010600030101010101" pitchFamily="2" charset="-122"/>
                <a:sym typeface="+mn-ea"/>
              </a:rPr>
              <a:t>输出关联规则，按照</a:t>
            </a:r>
            <a:r>
              <a:rPr lang="en-US" altLang="zh-CN" sz="1800" dirty="0">
                <a:ea typeface="宋体" panose="02010600030101010101" pitchFamily="2" charset="-122"/>
                <a:sym typeface="+mn-ea"/>
              </a:rPr>
              <a:t>confidence</a:t>
            </a:r>
            <a:r>
              <a:rPr lang="zh-CN" altLang="zh-CN" sz="1800" dirty="0">
                <a:ea typeface="宋体" panose="02010600030101010101" pitchFamily="2" charset="-122"/>
                <a:sym typeface="+mn-ea"/>
              </a:rPr>
              <a:t>从大到小</a:t>
            </a:r>
            <a:endParaRPr lang="zh-CN" altLang="zh-CN" sz="1800" dirty="0">
              <a:ea typeface="宋体" panose="02010600030101010101" pitchFamily="2" charset="-122"/>
              <a:sym typeface="+mn-ea"/>
            </a:endParaRPr>
          </a:p>
        </p:txBody>
      </p:sp>
      <p:graphicFrame>
        <p:nvGraphicFramePr>
          <p:cNvPr id="3" name="表格 2"/>
          <p:cNvGraphicFramePr/>
          <p:nvPr>
            <p:custDataLst>
              <p:tags r:id="rId1"/>
            </p:custDataLst>
          </p:nvPr>
        </p:nvGraphicFramePr>
        <p:xfrm>
          <a:off x="6204585" y="1330325"/>
          <a:ext cx="5638800" cy="5106035"/>
        </p:xfrm>
        <a:graphic>
          <a:graphicData uri="http://schemas.openxmlformats.org/drawingml/2006/table">
            <a:tbl>
              <a:tblPr firstRow="1" bandRow="1">
                <a:tableStyleId>{5C22544A-7EE6-4342-B048-85BDC9FD1C3A}</a:tableStyleId>
              </a:tblPr>
              <a:tblGrid>
                <a:gridCol w="1409700"/>
                <a:gridCol w="1409700"/>
                <a:gridCol w="1409700"/>
                <a:gridCol w="1409700"/>
              </a:tblGrid>
              <a:tr h="530860">
                <a:tc>
                  <a:txBody>
                    <a:bodyPr/>
                    <a:p>
                      <a:pPr indent="0">
                        <a:buNone/>
                      </a:pPr>
                      <a:r>
                        <a:rPr lang="zh-CN" sz="1600" b="0">
                          <a:solidFill>
                            <a:srgbClr val="000000"/>
                          </a:solidFill>
                          <a:latin typeface="Arial" panose="020B0604020202020204" pitchFamily="34" charset="0"/>
                          <a:ea typeface="宋体" panose="02010600030101010101" pitchFamily="2" charset="-122"/>
                        </a:rPr>
                        <a:t>车型</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正面100%重叠</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正面40%重叠</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zh-CN" sz="1600" b="0">
                          <a:solidFill>
                            <a:srgbClr val="000000"/>
                          </a:solidFill>
                          <a:latin typeface="Arial" panose="020B0604020202020204" pitchFamily="34" charset="0"/>
                          <a:ea typeface="宋体" panose="02010600030101010101" pitchFamily="2" charset="-122"/>
                        </a:rPr>
                        <a:t>侧面碰撞</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43535">
                <a:tc>
                  <a:txBody>
                    <a:bodyPr/>
                    <a:p>
                      <a:pPr indent="0">
                        <a:buNone/>
                      </a:pPr>
                      <a:r>
                        <a:rPr lang="zh-CN" sz="1600" b="0">
                          <a:solidFill>
                            <a:srgbClr val="000000"/>
                          </a:solidFill>
                          <a:latin typeface="Arial" panose="020B0604020202020204" pitchFamily="34" charset="0"/>
                          <a:ea typeface="宋体" panose="02010600030101010101" pitchFamily="2" charset="-122"/>
                        </a:rPr>
                        <a:t>帕萨特领驭</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别克君威</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标志307</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日产骏达</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铃木雨燕</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比亚迪F3</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大众速腾</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奇瑞A5</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吉利美日</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长城哈弗</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威志</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猎豹</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奥德赛</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皇冠</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r h="302260">
                <a:tc>
                  <a:txBody>
                    <a:bodyPr/>
                    <a:p>
                      <a:pPr indent="0">
                        <a:buNone/>
                      </a:pPr>
                      <a:r>
                        <a:rPr lang="zh-CN" sz="1600" b="0">
                          <a:solidFill>
                            <a:srgbClr val="000000"/>
                          </a:solidFill>
                          <a:latin typeface="Arial" panose="020B0604020202020204" pitchFamily="34" charset="0"/>
                          <a:ea typeface="宋体" panose="02010600030101010101" pitchFamily="2" charset="-122"/>
                        </a:rPr>
                        <a:t>思迪</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c>
                  <a:txBody>
                    <a:bodyPr/>
                    <a:p>
                      <a:pPr indent="0">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vert="horz" anchor="ctr">
                    <a:lnL w="12700">
                      <a:solidFill>
                        <a:schemeClr val="tx1"/>
                      </a:solidFill>
                      <a:prstDash val="solid"/>
                    </a:lnL>
                    <a:lnR w="12700" cap="flat">
                      <a:solidFill>
                        <a:schemeClr val="tx1"/>
                      </a:solidFill>
                      <a:prstDash val="solid"/>
                    </a:lnR>
                    <a:lnT w="12700" cap="flat">
                      <a:solidFill>
                        <a:schemeClr val="tx1"/>
                      </a:solidFill>
                      <a:prstDash val="solid"/>
                    </a:lnT>
                    <a:lnB w="12700" cap="flat">
                      <a:solidFill>
                        <a:schemeClr val="tx1"/>
                      </a:solidFill>
                      <a:prstDash val="soli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lang="en-US" dirty="0">
                <a:ea typeface="宋体" panose="02010600030101010101" pitchFamily="2" charset="-122"/>
              </a:rPr>
              <a:t>C-NCAP</a:t>
            </a:r>
            <a:r>
              <a:rPr altLang="zh-CN" dirty="0">
                <a:ea typeface="宋体" panose="02010600030101010101" pitchFamily="2" charset="-122"/>
              </a:rPr>
              <a:t>：</a:t>
            </a:r>
            <a:r>
              <a:rPr lang="zh-CN" altLang="en-US" dirty="0">
                <a:ea typeface="宋体" panose="02010600030101010101" pitchFamily="2" charset="-122"/>
                <a:sym typeface="+mn-ea"/>
              </a:rPr>
              <a:t>汽车碰撞安全测试中的各指标之间的关系</a:t>
            </a:r>
            <a:endParaRPr altLang="zh-CN" dirty="0">
              <a:ea typeface="宋体" panose="02010600030101010101" pitchFamily="2" charset="-122"/>
            </a:endParaRPr>
          </a:p>
        </p:txBody>
      </p:sp>
      <p:sp>
        <p:nvSpPr>
          <p:cNvPr id="164" name="Content Placeholder 2"/>
          <p:cNvSpPr txBox="1">
            <a:spLocks noGrp="1"/>
          </p:cNvSpPr>
          <p:nvPr>
            <p:ph type="body" idx="1"/>
          </p:nvPr>
        </p:nvSpPr>
        <p:spPr>
          <a:xfrm>
            <a:off x="838200" y="1504950"/>
            <a:ext cx="5367655" cy="4944110"/>
          </a:xfrm>
          <a:prstGeom prst="rect">
            <a:avLst/>
          </a:prstGeom>
        </p:spPr>
        <p:txBody>
          <a:bodyPr>
            <a:noAutofit/>
          </a:bodyPr>
          <a:lstStyle/>
          <a:p>
            <a:pPr marL="0" indent="0">
              <a:lnSpc>
                <a:spcPct val="150000"/>
              </a:lnSpc>
              <a:buNone/>
            </a:pPr>
            <a:r>
              <a:rPr lang="zh-CN" altLang="zh-CN" sz="1800" dirty="0">
                <a:ea typeface="宋体" panose="02010600030101010101" pitchFamily="2" charset="-122"/>
                <a:sym typeface="+mn-ea"/>
              </a:rPr>
              <a:t>通过</a:t>
            </a:r>
            <a:r>
              <a:rPr lang="en-US" altLang="zh-CN" sz="1800" dirty="0">
                <a:ea typeface="宋体" panose="02010600030101010101" pitchFamily="2" charset="-122"/>
                <a:sym typeface="+mn-ea"/>
              </a:rPr>
              <a:t>Apriori</a:t>
            </a:r>
            <a:r>
              <a:rPr lang="zh-CN" altLang="zh-CN" sz="1800" dirty="0">
                <a:ea typeface="宋体" panose="02010600030101010101" pitchFamily="2" charset="-122"/>
                <a:sym typeface="+mn-ea"/>
              </a:rPr>
              <a:t>分析可以得出：</a:t>
            </a:r>
            <a:endParaRPr lang="zh-CN" altLang="zh-CN" sz="1800" dirty="0">
              <a:ea typeface="宋体" panose="02010600030101010101" pitchFamily="2" charset="-122"/>
              <a:sym typeface="+mn-ea"/>
            </a:endParaRPr>
          </a:p>
          <a:p>
            <a:pPr>
              <a:lnSpc>
                <a:spcPct val="150000"/>
              </a:lnSpc>
            </a:pPr>
            <a:r>
              <a:rPr lang="zh-CN" altLang="zh-CN" sz="1800" dirty="0">
                <a:ea typeface="宋体" panose="02010600030101010101" pitchFamily="2" charset="-122"/>
                <a:sym typeface="+mn-ea"/>
              </a:rPr>
              <a:t>在</a:t>
            </a:r>
            <a:r>
              <a:rPr lang="en-US" altLang="zh-CN" sz="1800" dirty="0">
                <a:ea typeface="宋体" panose="02010600030101010101" pitchFamily="2" charset="-122"/>
                <a:sym typeface="+mn-ea"/>
              </a:rPr>
              <a:t>3</a:t>
            </a:r>
            <a:r>
              <a:rPr lang="zh-CN" altLang="en-US" sz="1800" dirty="0">
                <a:ea typeface="宋体" panose="02010600030101010101" pitchFamily="2" charset="-122"/>
                <a:sym typeface="+mn-ea"/>
              </a:rPr>
              <a:t>个指标中，正面</a:t>
            </a:r>
            <a:r>
              <a:rPr lang="en-US" altLang="zh-CN" sz="1800" dirty="0">
                <a:ea typeface="宋体" panose="02010600030101010101" pitchFamily="2" charset="-122"/>
                <a:sym typeface="+mn-ea"/>
              </a:rPr>
              <a:t>40%</a:t>
            </a:r>
            <a:r>
              <a:rPr lang="zh-CN" altLang="en-US" sz="1800" dirty="0">
                <a:ea typeface="宋体" panose="02010600030101010101" pitchFamily="2" charset="-122"/>
                <a:sym typeface="+mn-ea"/>
              </a:rPr>
              <a:t>重叠最容易通过，达到</a:t>
            </a:r>
            <a:r>
              <a:rPr lang="en-US" altLang="zh-CN" sz="1800" dirty="0">
                <a:ea typeface="宋体" panose="02010600030101010101" pitchFamily="2" charset="-122"/>
                <a:sym typeface="+mn-ea"/>
              </a:rPr>
              <a:t>86.7%</a:t>
            </a:r>
            <a:endParaRPr lang="en-US" altLang="zh-CN"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正面</a:t>
            </a:r>
            <a:r>
              <a:rPr lang="en-US" altLang="zh-CN" sz="1800" dirty="0">
                <a:ea typeface="宋体" panose="02010600030101010101" pitchFamily="2" charset="-122"/>
                <a:sym typeface="+mn-ea"/>
              </a:rPr>
              <a:t>100%</a:t>
            </a:r>
            <a:r>
              <a:rPr lang="zh-CN" altLang="en-US" sz="1800" dirty="0">
                <a:ea typeface="宋体" panose="02010600030101010101" pitchFamily="2" charset="-122"/>
                <a:sym typeface="+mn-ea"/>
              </a:rPr>
              <a:t>重叠刚性壁障碰撞试验良好时，正面</a:t>
            </a:r>
            <a:r>
              <a:rPr lang="en-US" altLang="zh-CN" sz="1800" dirty="0">
                <a:ea typeface="宋体" panose="02010600030101010101" pitchFamily="2" charset="-122"/>
                <a:sym typeface="+mn-ea"/>
              </a:rPr>
              <a:t>40%</a:t>
            </a:r>
            <a:r>
              <a:rPr lang="zh-CN" altLang="en-US" sz="1800" dirty="0">
                <a:ea typeface="宋体" panose="02010600030101010101" pitchFamily="2" charset="-122"/>
                <a:sym typeface="+mn-ea"/>
              </a:rPr>
              <a:t>重叠可变形壁障碰撞试验有</a:t>
            </a:r>
            <a:r>
              <a:rPr lang="en-US" altLang="zh-CN" sz="1800" dirty="0">
                <a:ea typeface="宋体" panose="02010600030101010101" pitchFamily="2" charset="-122"/>
                <a:sym typeface="+mn-ea"/>
              </a:rPr>
              <a:t>100%</a:t>
            </a:r>
            <a:r>
              <a:rPr lang="zh-CN" altLang="en-US" sz="1800" dirty="0">
                <a:ea typeface="宋体" panose="02010600030101010101" pitchFamily="2" charset="-122"/>
                <a:sym typeface="+mn-ea"/>
              </a:rPr>
              <a:t>的良好可能</a:t>
            </a:r>
            <a:endParaRPr lang="zh-CN" altLang="en-US"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正面</a:t>
            </a:r>
            <a:r>
              <a:rPr lang="en-US" altLang="zh-CN" sz="1800" dirty="0">
                <a:ea typeface="宋体" panose="02010600030101010101" pitchFamily="2" charset="-122"/>
                <a:sym typeface="+mn-ea"/>
              </a:rPr>
              <a:t>40%</a:t>
            </a:r>
            <a:r>
              <a:rPr lang="zh-CN" altLang="en-US" sz="1800" dirty="0">
                <a:ea typeface="宋体" panose="02010600030101010101" pitchFamily="2" charset="-122"/>
                <a:sym typeface="+mn-ea"/>
              </a:rPr>
              <a:t>重叠可变形壁障碰撞试验良好时，</a:t>
            </a:r>
            <a:r>
              <a:rPr lang="zh-CN" altLang="en-US" sz="1800" dirty="0">
                <a:ea typeface="宋体" panose="02010600030101010101" pitchFamily="2" charset="-122"/>
                <a:sym typeface="+mn-ea"/>
              </a:rPr>
              <a:t>可变形移动壁障侧面碰撞试验有</a:t>
            </a:r>
            <a:r>
              <a:rPr lang="en-US" altLang="zh-CN" sz="1800" dirty="0">
                <a:ea typeface="宋体" panose="02010600030101010101" pitchFamily="2" charset="-122"/>
                <a:sym typeface="+mn-ea"/>
              </a:rPr>
              <a:t>69%</a:t>
            </a:r>
            <a:r>
              <a:rPr lang="zh-CN" altLang="en-US" sz="1800" dirty="0">
                <a:ea typeface="宋体" panose="02010600030101010101" pitchFamily="2" charset="-122"/>
                <a:sym typeface="+mn-ea"/>
              </a:rPr>
              <a:t>的良好可能</a:t>
            </a:r>
            <a:endParaRPr lang="zh-CN" altLang="en-US" sz="1800" dirty="0">
              <a:ea typeface="宋体" panose="02010600030101010101" pitchFamily="2" charset="-122"/>
              <a:sym typeface="+mn-ea"/>
            </a:endParaRPr>
          </a:p>
          <a:p>
            <a:pPr>
              <a:lnSpc>
                <a:spcPct val="150000"/>
              </a:lnSpc>
            </a:pPr>
            <a:r>
              <a:rPr lang="zh-CN" altLang="en-US" sz="1800" dirty="0">
                <a:ea typeface="宋体" panose="02010600030101010101" pitchFamily="2" charset="-122"/>
                <a:sym typeface="+mn-ea"/>
              </a:rPr>
              <a:t>可变形移动壁障侧面碰撞试验良好时，正面</a:t>
            </a:r>
            <a:r>
              <a:rPr lang="en-US" altLang="zh-CN" sz="1800" dirty="0">
                <a:ea typeface="宋体" panose="02010600030101010101" pitchFamily="2" charset="-122"/>
                <a:sym typeface="+mn-ea"/>
              </a:rPr>
              <a:t>40%</a:t>
            </a:r>
            <a:r>
              <a:rPr lang="zh-CN" altLang="en-US" sz="1800" dirty="0">
                <a:ea typeface="宋体" panose="02010600030101010101" pitchFamily="2" charset="-122"/>
                <a:sym typeface="+mn-ea"/>
              </a:rPr>
              <a:t>重叠可变形壁障碰撞试验有</a:t>
            </a:r>
            <a:r>
              <a:rPr lang="en-US" altLang="zh-CN" sz="1800" dirty="0">
                <a:ea typeface="宋体" panose="02010600030101010101" pitchFamily="2" charset="-122"/>
                <a:sym typeface="+mn-ea"/>
              </a:rPr>
              <a:t>90%</a:t>
            </a:r>
            <a:r>
              <a:rPr lang="zh-CN" altLang="en-US" sz="1800" dirty="0">
                <a:ea typeface="宋体" panose="02010600030101010101" pitchFamily="2" charset="-122"/>
                <a:sym typeface="+mn-ea"/>
              </a:rPr>
              <a:t>的良好可能</a:t>
            </a:r>
            <a:endParaRPr lang="zh-CN" altLang="en-US" sz="1800" dirty="0">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6368415" y="1077595"/>
            <a:ext cx="5511800" cy="5528945"/>
          </a:xfrm>
          <a:prstGeom prst="rect">
            <a:avLst/>
          </a:prstGeom>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Action</a:t>
            </a:r>
            <a:r>
              <a:rPr altLang="zh-CN" dirty="0">
                <a:ea typeface="宋体" panose="02010600030101010101" pitchFamily="2" charset="-122"/>
              </a:rPr>
              <a:t>：</a:t>
            </a:r>
            <a:r>
              <a:rPr dirty="0">
                <a:ea typeface="宋体" panose="02010600030101010101" pitchFamily="2" charset="-122"/>
              </a:rPr>
              <a:t>MarketBasket</a:t>
            </a:r>
            <a:r>
              <a:rPr lang="zh-CN" dirty="0">
                <a:ea typeface="宋体" panose="02010600030101010101" pitchFamily="2" charset="-122"/>
              </a:rPr>
              <a:t>购物篮分析</a:t>
            </a:r>
            <a:endParaRPr lang="zh-CN" dirty="0">
              <a:ea typeface="宋体" panose="02010600030101010101" pitchFamily="2" charset="-122"/>
            </a:endParaRPr>
          </a:p>
        </p:txBody>
      </p:sp>
      <p:sp>
        <p:nvSpPr>
          <p:cNvPr id="4" name="Content Placeholder 2"/>
          <p:cNvSpPr txBox="1">
            <a:spLocks noGrp="1"/>
          </p:cNvSpPr>
          <p:nvPr>
            <p:ph type="body" idx="1"/>
          </p:nvPr>
        </p:nvSpPr>
        <p:spPr>
          <a:xfrm>
            <a:off x="838200" y="1504950"/>
            <a:ext cx="4480560" cy="4944110"/>
          </a:xfrm>
          <a:prstGeom prst="rect">
            <a:avLst/>
          </a:prstGeom>
        </p:spPr>
        <p:txBody>
          <a:bodyPr>
            <a:noAutofit/>
          </a:bodyPr>
          <a:p>
            <a:pPr marL="0" indent="0">
              <a:lnSpc>
                <a:spcPct val="150000"/>
              </a:lnSpc>
              <a:buNone/>
            </a:pP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数据集：MarketBasket</a:t>
            </a:r>
            <a:endParaRPr lang="zh-CN" altLang="en-US" sz="22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下载地址：https://www.kaggle.com/dragonheir/basket-optimisation</a:t>
            </a:r>
            <a:endParaRPr lang="zh-CN" altLang="en-US" sz="22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该数据集为</a:t>
            </a: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rawdata</a:t>
            </a:r>
            <a:r>
              <a:rPr lang="zh-CN" altLang="zh-CN" sz="2200" dirty="0">
                <a:latin typeface="宋体" panose="02010600030101010101" pitchFamily="2" charset="-122"/>
                <a:ea typeface="宋体" panose="02010600030101010101" pitchFamily="2" charset="-122"/>
                <a:cs typeface="宋体" panose="02010600030101010101" pitchFamily="2" charset="-122"/>
                <a:sym typeface="+mn-ea"/>
              </a:rPr>
              <a:t>，没有记录</a:t>
            </a: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TransactionID</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和列名</a:t>
            </a:r>
            <a:endParaRPr lang="zh-CN" altLang="en-US" sz="22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en-US" altLang="zh-CN" sz="2200" dirty="0">
                <a:latin typeface="宋体" panose="02010600030101010101" pitchFamily="2" charset="-122"/>
                <a:ea typeface="宋体" panose="02010600030101010101" pitchFamily="2" charset="-122"/>
                <a:cs typeface="宋体" panose="02010600030101010101" pitchFamily="2" charset="-122"/>
                <a:sym typeface="+mn-ea"/>
              </a:rPr>
              <a:t>ToDo</a:t>
            </a:r>
            <a:r>
              <a:rPr lang="zh-CN" altLang="zh-CN" sz="22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200" dirty="0">
                <a:latin typeface="宋体" panose="02010600030101010101" pitchFamily="2" charset="-122"/>
                <a:ea typeface="宋体" panose="02010600030101010101" pitchFamily="2" charset="-122"/>
                <a:cs typeface="宋体" panose="02010600030101010101" pitchFamily="2" charset="-122"/>
                <a:sym typeface="+mn-ea"/>
              </a:rPr>
              <a:t>统计交易中的频繁项集和关联规则</a:t>
            </a:r>
            <a:endParaRPr lang="zh-CN" altLang="en-US" sz="22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5319395" y="1504950"/>
            <a:ext cx="6625590" cy="2460625"/>
          </a:xfrm>
          <a:prstGeom prst="rect">
            <a:avLst/>
          </a:prstGeom>
        </p:spPr>
      </p:pic>
      <p:sp>
        <p:nvSpPr>
          <p:cNvPr id="6" name="文本框 5"/>
          <p:cNvSpPr txBox="1"/>
          <p:nvPr/>
        </p:nvSpPr>
        <p:spPr>
          <a:xfrm>
            <a:off x="5229225" y="4251960"/>
            <a:ext cx="680593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H</a:t>
            </a:r>
            <a:r>
              <a:rPr kumimoji="0" lang="en-US" altLang="zh-CN" sz="1800" b="0" i="0" u="none" strike="noStrike" cap="none" spc="0" normalizeH="0" baseline="0">
                <a:ln>
                  <a:noFill/>
                </a:ln>
                <a:solidFill>
                  <a:srgbClr val="000000"/>
                </a:solidFill>
                <a:effectLst/>
                <a:uFillTx/>
                <a:latin typeface="+mn-lt"/>
                <a:ea typeface="+mn-ea"/>
                <a:cs typeface="+mn-cs"/>
                <a:sym typeface="Calibri" panose="020F0502020204030204"/>
              </a:rPr>
              <a:t>ints:</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data = pd.read_csv('./Market_Basket_Optimisation.csv', header = None)</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ustDataLst>
      <p:tags r:id="rId2"/>
    </p:custData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altLang="zh-CN" dirty="0">
                <a:ea typeface="宋体" panose="02010600030101010101" pitchFamily="2" charset="-122"/>
              </a:rPr>
              <a:t>关联规则</a:t>
            </a:r>
            <a:r>
              <a:rPr lang="zh-CN" dirty="0">
                <a:ea typeface="宋体" panose="02010600030101010101" pitchFamily="2" charset="-122"/>
              </a:rPr>
              <a:t>的视角</a:t>
            </a:r>
            <a:endParaRPr lang="zh-CN" dirty="0">
              <a:ea typeface="宋体" panose="02010600030101010101" pitchFamily="2" charset="-122"/>
            </a:endParaRPr>
          </a:p>
        </p:txBody>
      </p:sp>
      <p:sp>
        <p:nvSpPr>
          <p:cNvPr id="4" name="Content Placeholder 2"/>
          <p:cNvSpPr txBox="1">
            <a:spLocks noGrp="1"/>
          </p:cNvSpPr>
          <p:nvPr/>
        </p:nvSpPr>
        <p:spPr>
          <a:xfrm>
            <a:off x="838200" y="1419860"/>
            <a:ext cx="10504805" cy="435165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dirty="0">
                <a:ea typeface="宋体" panose="02010600030101010101" pitchFamily="2" charset="-122"/>
              </a:rPr>
              <a:t>不需要考虑用户一定时期内的偏好，而是基于</a:t>
            </a:r>
            <a:r>
              <a:rPr lang="en-US" altLang="zh-CN" dirty="0">
                <a:ea typeface="宋体" panose="02010600030101010101" pitchFamily="2" charset="-122"/>
              </a:rPr>
              <a:t>Transaction</a:t>
            </a:r>
            <a:endParaRPr lang="en-US" altLang="zh-CN" dirty="0">
              <a:ea typeface="宋体" panose="02010600030101010101" pitchFamily="2" charset="-122"/>
            </a:endParaRPr>
          </a:p>
          <a:p>
            <a:pPr marL="0" indent="0">
              <a:lnSpc>
                <a:spcPct val="150000"/>
              </a:lnSpc>
              <a:buNone/>
            </a:pPr>
            <a:r>
              <a:rPr lang="zh-CN" altLang="en-US" dirty="0">
                <a:ea typeface="宋体" panose="02010600030101010101" pitchFamily="2" charset="-122"/>
              </a:rPr>
              <a:t>只要能将数据转换成</a:t>
            </a:r>
            <a:r>
              <a:rPr lang="en-US" altLang="zh-CN" dirty="0">
                <a:ea typeface="宋体" panose="02010600030101010101" pitchFamily="2" charset="-122"/>
              </a:rPr>
              <a:t>Transaction</a:t>
            </a:r>
            <a:r>
              <a:rPr lang="zh-CN" altLang="en-US" dirty="0">
                <a:ea typeface="宋体" panose="02010600030101010101" pitchFamily="2" charset="-122"/>
              </a:rPr>
              <a:t>，就可以做购物篮分析：</a:t>
            </a:r>
            <a:endParaRPr lang="zh-CN" dirty="0">
              <a:ea typeface="宋体" panose="02010600030101010101" pitchFamily="2" charset="-122"/>
            </a:endParaRPr>
          </a:p>
          <a:p>
            <a:pPr marL="0" indent="0">
              <a:lnSpc>
                <a:spcPct val="150000"/>
              </a:lnSpc>
              <a:buNone/>
            </a:pPr>
            <a:r>
              <a:rPr lang="en-US" altLang="zh-CN" dirty="0">
                <a:ea typeface="宋体" panose="02010600030101010101" pitchFamily="2" charset="-122"/>
              </a:rPr>
              <a:t>Step1</a:t>
            </a:r>
            <a:r>
              <a:rPr lang="zh-CN" altLang="en-US" dirty="0">
                <a:ea typeface="宋体" panose="02010600030101010101" pitchFamily="2" charset="-122"/>
              </a:rPr>
              <a:t>、</a:t>
            </a:r>
            <a:r>
              <a:rPr lang="zh-CN" dirty="0">
                <a:ea typeface="宋体" panose="02010600030101010101" pitchFamily="2" charset="-122"/>
              </a:rPr>
              <a:t>把数据整理成id</a:t>
            </a:r>
            <a:r>
              <a:rPr lang="en-US" altLang="zh-CN" dirty="0">
                <a:ea typeface="宋体" panose="02010600030101010101" pitchFamily="2" charset="-122"/>
              </a:rPr>
              <a:t>=&gt;</a:t>
            </a:r>
            <a:r>
              <a:rPr lang="zh-CN" dirty="0">
                <a:ea typeface="宋体" panose="02010600030101010101" pitchFamily="2" charset="-122"/>
              </a:rPr>
              <a:t>item形式，转换成transaction</a:t>
            </a:r>
            <a:endParaRPr lang="zh-CN" dirty="0">
              <a:ea typeface="宋体" panose="02010600030101010101" pitchFamily="2" charset="-122"/>
            </a:endParaRPr>
          </a:p>
          <a:p>
            <a:pPr marL="0" indent="0">
              <a:lnSpc>
                <a:spcPct val="150000"/>
              </a:lnSpc>
              <a:buNone/>
            </a:pPr>
            <a:r>
              <a:rPr lang="en-US" altLang="zh-CN" dirty="0">
                <a:ea typeface="宋体" panose="02010600030101010101" pitchFamily="2" charset="-122"/>
              </a:rPr>
              <a:t>Step2</a:t>
            </a:r>
            <a:r>
              <a:rPr lang="zh-CN" altLang="en-US" dirty="0">
                <a:ea typeface="宋体" panose="02010600030101010101" pitchFamily="2" charset="-122"/>
              </a:rPr>
              <a:t>、</a:t>
            </a:r>
            <a:r>
              <a:rPr lang="zh-CN" dirty="0">
                <a:ea typeface="宋体" panose="02010600030101010101" pitchFamily="2" charset="-122"/>
              </a:rPr>
              <a:t>设定关联规则的参数（support、confident）挖掘关联规则</a:t>
            </a:r>
            <a:endParaRPr lang="zh-CN" dirty="0">
              <a:ea typeface="宋体" panose="02010600030101010101" pitchFamily="2" charset="-122"/>
            </a:endParaRPr>
          </a:p>
          <a:p>
            <a:pPr marL="0" indent="0">
              <a:lnSpc>
                <a:spcPct val="150000"/>
              </a:lnSpc>
              <a:buNone/>
            </a:pPr>
            <a:r>
              <a:rPr lang="en-US" altLang="zh-CN" dirty="0">
                <a:ea typeface="宋体" panose="02010600030101010101" pitchFamily="2" charset="-122"/>
              </a:rPr>
              <a:t>Step3</a:t>
            </a:r>
            <a:r>
              <a:rPr lang="zh-CN" altLang="en-US" dirty="0">
                <a:ea typeface="宋体" panose="02010600030101010101" pitchFamily="2" charset="-122"/>
              </a:rPr>
              <a:t>、</a:t>
            </a:r>
            <a:r>
              <a:rPr lang="zh-CN" dirty="0">
                <a:ea typeface="宋体" panose="02010600030101010101" pitchFamily="2" charset="-122"/>
              </a:rPr>
              <a:t>按某个指标（lift、support等）对</a:t>
            </a:r>
            <a:r>
              <a:rPr lang="zh-CN" dirty="0">
                <a:ea typeface="宋体" panose="02010600030101010101" pitchFamily="2" charset="-122"/>
                <a:sym typeface="+mn-ea"/>
              </a:rPr>
              <a:t>以关联规则</a:t>
            </a:r>
            <a:r>
              <a:rPr lang="zh-CN" dirty="0">
                <a:ea typeface="宋体" panose="02010600030101010101" pitchFamily="2" charset="-122"/>
              </a:rPr>
              <a:t>排序</a:t>
            </a:r>
            <a:endParaRPr lang="zh-CN" dirty="0">
              <a:ea typeface="宋体" panose="02010600030101010101" pitchFamily="2" charset="-122"/>
            </a:endParaRPr>
          </a:p>
          <a:p>
            <a:pPr marL="0" indent="0">
              <a:lnSpc>
                <a:spcPct val="150000"/>
              </a:lnSpc>
              <a:buNone/>
            </a:pPr>
            <a:endParaRPr lang="zh-CN" dirty="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l"/>
            <a:r>
              <a:rPr dirty="0">
                <a:ea typeface="宋体" panose="02010600030101010101" pitchFamily="2" charset="-122"/>
                <a:sym typeface="+mn-ea"/>
              </a:rPr>
              <a:t>Batch Normalization(BN)</a:t>
            </a:r>
            <a:endParaRPr dirty="0">
              <a:ea typeface="宋体" panose="02010600030101010101" pitchFamily="2" charset="-122"/>
              <a:sym typeface="+mn-ea"/>
            </a:endParaRPr>
          </a:p>
        </p:txBody>
      </p:sp>
      <p:sp>
        <p:nvSpPr>
          <p:cNvPr id="131" name="Content Placeholder 2"/>
          <p:cNvSpPr txBox="1">
            <a:spLocks noGrp="1"/>
          </p:cNvSpPr>
          <p:nvPr/>
        </p:nvSpPr>
        <p:spPr>
          <a:xfrm>
            <a:off x="798830" y="1480820"/>
            <a:ext cx="5817870"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sz="1600" dirty="0">
                <a:solidFill>
                  <a:schemeClr val="tx1"/>
                </a:solidFill>
                <a:latin typeface="+mn-ea"/>
                <a:sym typeface="+mn-ea"/>
              </a:rPr>
              <a:t>Batch Normalization(BN)</a:t>
            </a:r>
            <a:r>
              <a:rPr lang="zh-CN" altLang="en-US" sz="1600" dirty="0">
                <a:solidFill>
                  <a:schemeClr val="tx1"/>
                </a:solidFill>
                <a:latin typeface="+mn-ea"/>
                <a:ea typeface="宋体" panose="02010600030101010101" pitchFamily="2" charset="-122"/>
                <a:sym typeface="+mn-ea"/>
              </a:rPr>
              <a:t>：</a:t>
            </a:r>
            <a:endParaRPr sz="1600" dirty="0">
              <a:solidFill>
                <a:schemeClr val="tx1"/>
              </a:solidFill>
              <a:latin typeface="+mn-ea"/>
              <a:sym typeface="+mn-ea"/>
            </a:endParaRPr>
          </a:p>
          <a:p>
            <a:pPr fontAlgn="auto">
              <a:lnSpc>
                <a:spcPct val="150000"/>
              </a:lnSpc>
            </a:pPr>
            <a:r>
              <a:rPr lang="en-US" sz="1600" dirty="0">
                <a:solidFill>
                  <a:schemeClr val="tx1"/>
                </a:solidFill>
                <a:latin typeface="+mn-ea"/>
                <a:sym typeface="+mn-ea"/>
              </a:rPr>
              <a:t>B</a:t>
            </a:r>
            <a:r>
              <a:rPr sz="1600" dirty="0">
                <a:solidFill>
                  <a:schemeClr val="tx1"/>
                </a:solidFill>
                <a:latin typeface="+mn-ea"/>
                <a:sym typeface="+mn-ea"/>
              </a:rPr>
              <a:t>N就是通过一定的规范化手段，把每层神经网络任意神经元　这个输入值的分布强行拉回到均值为0方差为1的标准正态分布</a:t>
            </a:r>
            <a:endParaRPr sz="1600" dirty="0">
              <a:solidFill>
                <a:schemeClr val="tx1"/>
              </a:solidFill>
              <a:latin typeface="+mn-ea"/>
              <a:sym typeface="+mn-ea"/>
            </a:endParaRPr>
          </a:p>
          <a:p>
            <a:pPr fontAlgn="auto">
              <a:lnSpc>
                <a:spcPct val="150000"/>
              </a:lnSpc>
            </a:pPr>
            <a:r>
              <a:rPr sz="1600" dirty="0">
                <a:solidFill>
                  <a:schemeClr val="tx1"/>
                </a:solidFill>
                <a:latin typeface="+mn-ea"/>
                <a:sym typeface="+mn-ea"/>
              </a:rPr>
              <a:t>使得非线性变换函数的输入值落入对输入比较敏感的区域，从而避免梯度消失问题。这样输入的小变化就会导致损失函数较大的变化（使得梯度变大，避免梯度消失问题产生），同时也让收敛速度更快，加快训练速度</a:t>
            </a:r>
            <a:endParaRPr sz="1600" dirty="0">
              <a:solidFill>
                <a:schemeClr val="tx1"/>
              </a:solidFill>
              <a:latin typeface="+mn-ea"/>
              <a:sym typeface="+mn-ea"/>
            </a:endParaRPr>
          </a:p>
          <a:p>
            <a:pPr fontAlgn="auto">
              <a:lnSpc>
                <a:spcPct val="150000"/>
              </a:lnSpc>
            </a:pPr>
            <a:endParaRPr sz="1600" dirty="0">
              <a:solidFill>
                <a:schemeClr val="tx1"/>
              </a:solidFill>
              <a:latin typeface="+mn-ea"/>
              <a:sym typeface="+mn-ea"/>
            </a:endParaRPr>
          </a:p>
        </p:txBody>
      </p:sp>
      <p:graphicFrame>
        <p:nvGraphicFramePr>
          <p:cNvPr id="9" name="对象 8"/>
          <p:cNvGraphicFramePr/>
          <p:nvPr/>
        </p:nvGraphicFramePr>
        <p:xfrm>
          <a:off x="6822440" y="1529715"/>
          <a:ext cx="5013960" cy="2202180"/>
        </p:xfrm>
        <a:graphic>
          <a:graphicData uri="http://schemas.openxmlformats.org/presentationml/2006/ole">
            <mc:AlternateContent xmlns:mc="http://schemas.openxmlformats.org/markup-compatibility/2006">
              <mc:Choice xmlns:v="urn:schemas-microsoft-com:vml" Requires="v">
                <p:oleObj spid="_x0000_s10" name="" r:id="rId1" imgW="5010150" imgH="2200275" progId="Paint.Picture">
                  <p:embed/>
                </p:oleObj>
              </mc:Choice>
              <mc:Fallback>
                <p:oleObj name="" r:id="rId1" imgW="5010150" imgH="2200275" progId="Paint.Picture">
                  <p:embed/>
                  <p:pic>
                    <p:nvPicPr>
                      <p:cNvPr id="0" name="图片 9"/>
                      <p:cNvPicPr/>
                      <p:nvPr/>
                    </p:nvPicPr>
                    <p:blipFill>
                      <a:blip r:embed="rId2"/>
                      <a:stretch>
                        <a:fillRect/>
                      </a:stretch>
                    </p:blipFill>
                    <p:spPr>
                      <a:xfrm>
                        <a:off x="6822440" y="1529715"/>
                        <a:ext cx="5013960" cy="2202180"/>
                      </a:xfrm>
                      <a:prstGeom prst="rect">
                        <a:avLst/>
                      </a:prstGeom>
                    </p:spPr>
                  </p:pic>
                </p:oleObj>
              </mc:Fallback>
            </mc:AlternateContent>
          </a:graphicData>
        </a:graphic>
      </p:graphicFrame>
      <p:graphicFrame>
        <p:nvGraphicFramePr>
          <p:cNvPr id="11" name="对象 10"/>
          <p:cNvGraphicFramePr/>
          <p:nvPr/>
        </p:nvGraphicFramePr>
        <p:xfrm>
          <a:off x="6764655" y="4199255"/>
          <a:ext cx="5147945" cy="2211705"/>
        </p:xfrm>
        <a:graphic>
          <a:graphicData uri="http://schemas.openxmlformats.org/presentationml/2006/ole">
            <mc:AlternateContent xmlns:mc="http://schemas.openxmlformats.org/markup-compatibility/2006">
              <mc:Choice xmlns:v="urn:schemas-microsoft-com:vml" Requires="v">
                <p:oleObj spid="_x0000_s12" name="" r:id="rId3" imgW="5143500" imgH="2209800" progId="Paint.Picture">
                  <p:embed/>
                </p:oleObj>
              </mc:Choice>
              <mc:Fallback>
                <p:oleObj name="" r:id="rId3" imgW="5143500" imgH="2209800" progId="Paint.Picture">
                  <p:embed/>
                  <p:pic>
                    <p:nvPicPr>
                      <p:cNvPr id="0" name="图片 11"/>
                      <p:cNvPicPr/>
                      <p:nvPr/>
                    </p:nvPicPr>
                    <p:blipFill>
                      <a:blip r:embed="rId4"/>
                      <a:stretch>
                        <a:fillRect/>
                      </a:stretch>
                    </p:blipFill>
                    <p:spPr>
                      <a:xfrm>
                        <a:off x="6764655" y="4199255"/>
                        <a:ext cx="5147945" cy="2211705"/>
                      </a:xfrm>
                      <a:prstGeom prst="rect">
                        <a:avLst/>
                      </a:prstGeom>
                    </p:spPr>
                  </p:pic>
                </p:oleObj>
              </mc:Fallback>
            </mc:AlternateContent>
          </a:graphicData>
        </a:graphic>
      </p:graphicFrame>
      <p:sp>
        <p:nvSpPr>
          <p:cNvPr id="13" name="Content Placeholder 2"/>
          <p:cNvSpPr txBox="1">
            <a:spLocks noGrp="1"/>
          </p:cNvSpPr>
          <p:nvPr/>
        </p:nvSpPr>
        <p:spPr>
          <a:xfrm>
            <a:off x="7902575" y="3608070"/>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A</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14" name="Content Placeholder 2"/>
          <p:cNvSpPr txBox="1">
            <a:spLocks noGrp="1"/>
          </p:cNvSpPr>
          <p:nvPr/>
        </p:nvSpPr>
        <p:spPr>
          <a:xfrm>
            <a:off x="10497185" y="3617595"/>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B</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15" name="Content Placeholder 2"/>
          <p:cNvSpPr txBox="1">
            <a:spLocks noGrp="1"/>
          </p:cNvSpPr>
          <p:nvPr/>
        </p:nvSpPr>
        <p:spPr>
          <a:xfrm>
            <a:off x="7889240" y="6296660"/>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C</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
        <p:nvSpPr>
          <p:cNvPr id="16" name="Content Placeholder 2"/>
          <p:cNvSpPr txBox="1">
            <a:spLocks noGrp="1"/>
          </p:cNvSpPr>
          <p:nvPr/>
        </p:nvSpPr>
        <p:spPr>
          <a:xfrm>
            <a:off x="10554335" y="6296660"/>
            <a:ext cx="447675" cy="36131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fontAlgn="auto">
              <a:lnSpc>
                <a:spcPct val="150000"/>
              </a:lnSpc>
              <a:buNone/>
            </a:pPr>
            <a:r>
              <a:rPr lang="en-US" altLang="zh-CN" sz="1600" kern="100" dirty="0">
                <a:latin typeface="PingFang SC" panose="020B0400000000000000" pitchFamily="34" charset="-122"/>
                <a:ea typeface="PingFang SC" panose="020B0400000000000000" pitchFamily="34" charset="-122"/>
                <a:cs typeface="Times New Roman" panose="02020603050405020304" pitchFamily="18" charset="0"/>
                <a:sym typeface="+mn-ea"/>
              </a:rPr>
              <a:t>D</a:t>
            </a:r>
            <a:endParaRPr lang="zh-CN" altLang="en-US" sz="1600" kern="100" dirty="0">
              <a:latin typeface="PingFang SC" panose="020B0400000000000000" pitchFamily="34" charset="-122"/>
              <a:ea typeface="PingFang SC" panose="020B0400000000000000" pitchFamily="34" charset="-122"/>
              <a:cs typeface="Times New Roman" panose="02020603050405020304" pitchFamily="18" charset="0"/>
              <a:sym typeface="+mn-ea"/>
            </a:endParaRPr>
          </a:p>
        </p:txBody>
      </p:sp>
    </p:spTree>
    <p:custDataLst>
      <p:tags r:id="rId5"/>
    </p:custData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altLang="zh-CN" dirty="0">
                <a:ea typeface="宋体" panose="02010600030101010101" pitchFamily="2" charset="-122"/>
              </a:rPr>
              <a:t>关联规则中的最小支持度、最小置信度该如何确定</a:t>
            </a:r>
            <a:endParaRPr altLang="zh-CN" dirty="0">
              <a:ea typeface="宋体" panose="02010600030101010101" pitchFamily="2" charset="-122"/>
            </a:endParaRPr>
          </a:p>
        </p:txBody>
      </p:sp>
      <p:sp>
        <p:nvSpPr>
          <p:cNvPr id="4" name="Content Placeholder 2"/>
          <p:cNvSpPr txBox="1">
            <a:spLocks noGrp="1"/>
          </p:cNvSpPr>
          <p:nvPr/>
        </p:nvSpPr>
        <p:spPr>
          <a:xfrm>
            <a:off x="838200" y="1419860"/>
            <a:ext cx="10678795" cy="4979670"/>
          </a:xfrm>
          <a:prstGeom prst="rect">
            <a:avLst/>
          </a:prstGeom>
          <a:ln w="12700">
            <a:miter lim="400000"/>
          </a:ln>
        </p:spPr>
        <p:txBody>
          <a:bodyPr lIns="45719" rIns="45719">
            <a:normAutofit fontScale="9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zh-CN" dirty="0">
                <a:ea typeface="宋体" panose="02010600030101010101" pitchFamily="2" charset="-122"/>
              </a:rPr>
              <a:t>最小支持度，最小置信度是实验出来的</a:t>
            </a:r>
            <a:endParaRPr lang="zh-CN" dirty="0">
              <a:ea typeface="宋体" panose="02010600030101010101" pitchFamily="2" charset="-122"/>
            </a:endParaRPr>
          </a:p>
          <a:p>
            <a:pPr>
              <a:lnSpc>
                <a:spcPct val="150000"/>
              </a:lnSpc>
            </a:pPr>
            <a:r>
              <a:rPr lang="zh-CN" dirty="0">
                <a:ea typeface="宋体" panose="02010600030101010101" pitchFamily="2" charset="-122"/>
              </a:rPr>
              <a:t>最小支持度：</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sym typeface="+mn-ea"/>
              </a:rPr>
              <a:t>不同的数据集，最小值支持度差别较大。</a:t>
            </a:r>
            <a:r>
              <a:rPr lang="zh-CN" dirty="0">
                <a:ea typeface="宋体" panose="02010600030101010101" pitchFamily="2" charset="-122"/>
              </a:rPr>
              <a:t>可能是</a:t>
            </a:r>
            <a:r>
              <a:rPr lang="en-US" altLang="zh-CN" dirty="0">
                <a:ea typeface="宋体" panose="02010600030101010101" pitchFamily="2" charset="-122"/>
              </a:rPr>
              <a:t>0.01</a:t>
            </a:r>
            <a:r>
              <a:rPr lang="zh-CN" altLang="en-US" dirty="0">
                <a:ea typeface="宋体" panose="02010600030101010101" pitchFamily="2" charset="-122"/>
              </a:rPr>
              <a:t>到</a:t>
            </a:r>
            <a:r>
              <a:rPr lang="en-US" altLang="zh-CN" dirty="0">
                <a:ea typeface="宋体" panose="02010600030101010101" pitchFamily="2" charset="-122"/>
              </a:rPr>
              <a:t>0.5</a:t>
            </a:r>
            <a:r>
              <a:rPr lang="zh-CN" altLang="en-US" dirty="0">
                <a:ea typeface="宋体" panose="02010600030101010101" pitchFamily="2" charset="-122"/>
              </a:rPr>
              <a:t>之间</a:t>
            </a:r>
            <a:endParaRPr lang="zh-CN" altLang="en-US" dirty="0">
              <a:ea typeface="宋体" panose="02010600030101010101" pitchFamily="2" charset="-122"/>
            </a:endParaRPr>
          </a:p>
          <a:p>
            <a:pPr marL="0" indent="0">
              <a:lnSpc>
                <a:spcPct val="150000"/>
              </a:lnSpc>
              <a:buNone/>
            </a:pPr>
            <a:r>
              <a:rPr lang="zh-CN" altLang="en-US" dirty="0">
                <a:ea typeface="宋体" panose="02010600030101010101" pitchFamily="2" charset="-122"/>
              </a:rPr>
              <a:t>可以从高到低输出前</a:t>
            </a:r>
            <a:r>
              <a:rPr lang="en-US" altLang="zh-CN" dirty="0">
                <a:ea typeface="宋体" panose="02010600030101010101" pitchFamily="2" charset="-122"/>
              </a:rPr>
              <a:t>20</a:t>
            </a:r>
            <a:r>
              <a:rPr lang="zh-CN" altLang="en-US" dirty="0">
                <a:ea typeface="宋体" panose="02010600030101010101" pitchFamily="2" charset="-122"/>
              </a:rPr>
              <a:t>个项集的支持度作为参考</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最小置信度：可能是</a:t>
            </a:r>
            <a:r>
              <a:rPr lang="en-US" altLang="zh-CN" dirty="0">
                <a:ea typeface="宋体" panose="02010600030101010101" pitchFamily="2" charset="-122"/>
              </a:rPr>
              <a:t>0.5</a:t>
            </a:r>
            <a:r>
              <a:rPr lang="zh-CN" altLang="en-US" dirty="0">
                <a:ea typeface="宋体" panose="02010600030101010101" pitchFamily="2" charset="-122"/>
              </a:rPr>
              <a:t>到</a:t>
            </a:r>
            <a:r>
              <a:rPr lang="en-US" altLang="zh-CN" dirty="0">
                <a:ea typeface="宋体" panose="02010600030101010101" pitchFamily="2" charset="-122"/>
              </a:rPr>
              <a:t>1</a:t>
            </a:r>
            <a:r>
              <a:rPr lang="zh-CN" altLang="en-US" dirty="0">
                <a:ea typeface="宋体" panose="02010600030101010101" pitchFamily="2" charset="-122"/>
              </a:rPr>
              <a:t>之间</a:t>
            </a:r>
            <a:endParaRPr lang="zh-CN" dirty="0">
              <a:ea typeface="宋体" panose="02010600030101010101" pitchFamily="2" charset="-122"/>
            </a:endParaRPr>
          </a:p>
          <a:p>
            <a:pPr marL="0" indent="0">
              <a:lnSpc>
                <a:spcPct val="150000"/>
              </a:lnSpc>
              <a:buNone/>
            </a:pPr>
            <a:r>
              <a:rPr lang="zh-CN" dirty="0">
                <a:ea typeface="宋体" panose="02010600030101010101" pitchFamily="2" charset="-122"/>
              </a:rPr>
              <a:t>提升度：</a:t>
            </a:r>
            <a:r>
              <a:rPr lang="zh-CN" dirty="0">
                <a:ea typeface="宋体" panose="02010600030101010101" pitchFamily="2" charset="-122"/>
                <a:sym typeface="+mn-ea"/>
              </a:rPr>
              <a:t>表示使用关联规则可以提升的倍数，是置信度与期望置信度的比值</a:t>
            </a:r>
            <a:endParaRPr lang="zh-CN" dirty="0">
              <a:ea typeface="宋体" panose="02010600030101010101" pitchFamily="2" charset="-122"/>
              <a:sym typeface="+mn-ea"/>
            </a:endParaRPr>
          </a:p>
          <a:p>
            <a:pPr marL="0" indent="0">
              <a:lnSpc>
                <a:spcPct val="150000"/>
              </a:lnSpc>
              <a:buNone/>
            </a:pPr>
            <a:r>
              <a:rPr lang="zh-CN" dirty="0">
                <a:ea typeface="宋体" panose="02010600030101010101" pitchFamily="2" charset="-122"/>
              </a:rPr>
              <a:t>提升度至少要大于</a:t>
            </a:r>
            <a:r>
              <a:rPr lang="en-US" altLang="zh-CN" dirty="0">
                <a:ea typeface="宋体" panose="02010600030101010101" pitchFamily="2" charset="-122"/>
              </a:rPr>
              <a:t>1</a:t>
            </a:r>
            <a:endParaRPr lang="zh-CN" dirty="0">
              <a:ea typeface="宋体" panose="02010600030101010101" pitchFamily="2" charset="-122"/>
            </a:endParaRPr>
          </a:p>
          <a:p>
            <a:pPr>
              <a:lnSpc>
                <a:spcPct val="150000"/>
              </a:lnSpc>
            </a:pPr>
            <a:endParaRPr lang="zh-CN" dirty="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altLang="zh-CN" dirty="0">
                <a:ea typeface="宋体" panose="02010600030101010101" pitchFamily="2" charset="-122"/>
              </a:rPr>
              <a:t>关联规则</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9430385" cy="435165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dirty="0">
                <a:ea typeface="宋体" panose="02010600030101010101" pitchFamily="2" charset="-122"/>
              </a:rPr>
              <a:t>基于</a:t>
            </a:r>
            <a:r>
              <a:rPr dirty="0">
                <a:ea typeface="宋体" panose="02010600030101010101" pitchFamily="2" charset="-122"/>
              </a:rPr>
              <a:t>关联规则的推荐</a:t>
            </a:r>
            <a:r>
              <a:rPr lang="zh-CN" dirty="0">
                <a:ea typeface="宋体" panose="02010600030101010101" pitchFamily="2" charset="-122"/>
              </a:rPr>
              <a:t>算法</a:t>
            </a:r>
            <a:r>
              <a:rPr dirty="0">
                <a:ea typeface="宋体" panose="02010600030101010101" pitchFamily="2" charset="-122"/>
              </a:rPr>
              <a:t>：</a:t>
            </a:r>
            <a:endParaRPr dirty="0">
              <a:ea typeface="宋体" panose="02010600030101010101" pitchFamily="2" charset="-122"/>
            </a:endParaRPr>
          </a:p>
          <a:p>
            <a:pPr>
              <a:lnSpc>
                <a:spcPct val="150000"/>
              </a:lnSpc>
            </a:pPr>
            <a:r>
              <a:rPr dirty="0">
                <a:ea typeface="宋体" panose="02010600030101010101" pitchFamily="2" charset="-122"/>
              </a:rPr>
              <a:t>Apriori算法</a:t>
            </a:r>
            <a:endParaRPr dirty="0">
              <a:ea typeface="宋体" panose="02010600030101010101" pitchFamily="2" charset="-122"/>
            </a:endParaRPr>
          </a:p>
          <a:p>
            <a:pPr>
              <a:lnSpc>
                <a:spcPct val="150000"/>
              </a:lnSpc>
            </a:pPr>
            <a:r>
              <a:rPr dirty="0">
                <a:ea typeface="宋体" panose="02010600030101010101" pitchFamily="2" charset="-122"/>
              </a:rPr>
              <a:t>FP</a:t>
            </a:r>
            <a:r>
              <a:rPr lang="en-US" dirty="0">
                <a:ea typeface="宋体" panose="02010600030101010101" pitchFamily="2" charset="-122"/>
              </a:rPr>
              <a:t>Growth</a:t>
            </a:r>
            <a:r>
              <a:rPr dirty="0">
                <a:ea typeface="宋体" panose="02010600030101010101" pitchFamily="2" charset="-122"/>
              </a:rPr>
              <a:t>算法</a:t>
            </a:r>
            <a:endParaRPr dirty="0">
              <a:ea typeface="宋体" panose="02010600030101010101" pitchFamily="2" charset="-122"/>
            </a:endParaRPr>
          </a:p>
          <a:p>
            <a:pPr>
              <a:lnSpc>
                <a:spcPct val="150000"/>
              </a:lnSpc>
            </a:pPr>
            <a:r>
              <a:rPr dirty="0">
                <a:ea typeface="宋体" panose="02010600030101010101" pitchFamily="2" charset="-122"/>
              </a:rPr>
              <a:t>PrefixSpan算法</a:t>
            </a:r>
            <a:endParaRPr dirty="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9430385" cy="435165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dirty="0">
                <a:ea typeface="宋体" panose="02010600030101010101" pitchFamily="2" charset="-122"/>
              </a:rPr>
              <a:t>Apriori在计算的过程中</a:t>
            </a:r>
            <a:r>
              <a:rPr lang="zh-CN" dirty="0">
                <a:ea typeface="宋体" panose="02010600030101010101" pitchFamily="2" charset="-122"/>
              </a:rPr>
              <a:t>存在的不足：</a:t>
            </a:r>
            <a:endParaRPr dirty="0">
              <a:ea typeface="宋体" panose="02010600030101010101" pitchFamily="2" charset="-122"/>
            </a:endParaRPr>
          </a:p>
          <a:p>
            <a:pPr>
              <a:lnSpc>
                <a:spcPct val="150000"/>
              </a:lnSpc>
            </a:pPr>
            <a:r>
              <a:rPr dirty="0">
                <a:ea typeface="宋体" panose="02010600030101010101" pitchFamily="2" charset="-122"/>
              </a:rPr>
              <a:t>可能产生大量的候选集。因为采用排列组合的方式，把可能的项集都组合出来了</a:t>
            </a:r>
            <a:endParaRPr dirty="0">
              <a:ea typeface="宋体" panose="02010600030101010101" pitchFamily="2" charset="-122"/>
            </a:endParaRPr>
          </a:p>
          <a:p>
            <a:pPr>
              <a:lnSpc>
                <a:spcPct val="150000"/>
              </a:lnSpc>
            </a:pPr>
            <a:r>
              <a:rPr dirty="0">
                <a:ea typeface="宋体" panose="02010600030101010101" pitchFamily="2" charset="-122"/>
              </a:rPr>
              <a:t>每次计算都需要重新扫描数据集，计算每个项集的支持度</a:t>
            </a:r>
            <a:endParaRPr dirty="0">
              <a:ea typeface="宋体" panose="02010600030101010101" pitchFamily="2" charset="-122"/>
            </a:endParaRPr>
          </a:p>
        </p:txBody>
      </p:sp>
      <p:sp>
        <p:nvSpPr>
          <p:cNvPr id="7" name="下箭头 6"/>
          <p:cNvSpPr/>
          <p:nvPr/>
        </p:nvSpPr>
        <p:spPr>
          <a:xfrm>
            <a:off x="5257165" y="451056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2" name="Content Placeholder 2"/>
          <p:cNvSpPr txBox="1">
            <a:spLocks noGrp="1"/>
          </p:cNvSpPr>
          <p:nvPr/>
        </p:nvSpPr>
        <p:spPr>
          <a:xfrm>
            <a:off x="3671570" y="5072380"/>
            <a:ext cx="4236085" cy="98488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dirty="0">
                <a:ea typeface="宋体" panose="02010600030101010101" pitchFamily="2" charset="-122"/>
              </a:rPr>
              <a:t>浪费了计算空间和时间</a:t>
            </a:r>
            <a:endParaRPr lang="zh-CN"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9430385" cy="435165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dirty="0">
                <a:ea typeface="宋体" panose="02010600030101010101" pitchFamily="2" charset="-122"/>
              </a:rPr>
              <a:t>在</a:t>
            </a:r>
            <a:r>
              <a:rPr lang="en-US" altLang="zh-CN" dirty="0">
                <a:ea typeface="宋体" panose="02010600030101010101" pitchFamily="2" charset="-122"/>
              </a:rPr>
              <a:t>Apriori</a:t>
            </a:r>
            <a:r>
              <a:rPr lang="zh-CN" altLang="en-US" dirty="0">
                <a:ea typeface="宋体" panose="02010600030101010101" pitchFamily="2" charset="-122"/>
              </a:rPr>
              <a:t>算法基础上提出了</a:t>
            </a:r>
            <a:r>
              <a:rPr dirty="0">
                <a:ea typeface="宋体" panose="02010600030101010101" pitchFamily="2" charset="-122"/>
              </a:rPr>
              <a:t>FP-Growth算法</a:t>
            </a:r>
            <a:r>
              <a:rPr lang="zh-CN" dirty="0">
                <a:ea typeface="宋体" panose="02010600030101010101" pitchFamily="2" charset="-122"/>
              </a:rPr>
              <a:t>：</a:t>
            </a:r>
            <a:endParaRPr dirty="0">
              <a:ea typeface="宋体" panose="02010600030101010101" pitchFamily="2" charset="-122"/>
            </a:endParaRPr>
          </a:p>
          <a:p>
            <a:pPr>
              <a:lnSpc>
                <a:spcPct val="150000"/>
              </a:lnSpc>
            </a:pPr>
            <a:r>
              <a:rPr dirty="0">
                <a:ea typeface="宋体" panose="02010600030101010101" pitchFamily="2" charset="-122"/>
              </a:rPr>
              <a:t>创建了一棵FP树来存储频繁项集。在创建前对不满足最小支持度的项进行删除，减少了存储空间。</a:t>
            </a:r>
            <a:endParaRPr dirty="0">
              <a:ea typeface="宋体" panose="02010600030101010101" pitchFamily="2" charset="-122"/>
            </a:endParaRPr>
          </a:p>
          <a:p>
            <a:pPr>
              <a:lnSpc>
                <a:spcPct val="150000"/>
              </a:lnSpc>
            </a:pPr>
            <a:r>
              <a:rPr dirty="0">
                <a:ea typeface="宋体" panose="02010600030101010101" pitchFamily="2" charset="-122"/>
              </a:rPr>
              <a:t>整个生成过程只遍历数据集2次，大大减少了计算量</a:t>
            </a:r>
            <a:endParaRPr dirty="0">
              <a:ea typeface="宋体" panose="02010600030101010101" pitchFamily="2" charset="-122"/>
            </a:endParaRPr>
          </a:p>
        </p:txBody>
      </p:sp>
      <p:sp>
        <p:nvSpPr>
          <p:cNvPr id="7" name="下箭头 6"/>
          <p:cNvSpPr/>
          <p:nvPr/>
        </p:nvSpPr>
        <p:spPr>
          <a:xfrm>
            <a:off x="5257165" y="451056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2" name="Content Placeholder 2"/>
          <p:cNvSpPr txBox="1">
            <a:spLocks noGrp="1"/>
          </p:cNvSpPr>
          <p:nvPr/>
        </p:nvSpPr>
        <p:spPr>
          <a:xfrm>
            <a:off x="3107055" y="5081905"/>
            <a:ext cx="5092700" cy="1452245"/>
          </a:xfrm>
          <a:prstGeom prst="rect">
            <a:avLst/>
          </a:prstGeom>
          <a:ln w="12700">
            <a:miter lim="400000"/>
          </a:ln>
        </p:spPr>
        <p:txBody>
          <a:bodyPr lIns="45719" rIns="45719">
            <a:normAutofit fontScale="8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dirty="0">
                <a:ea typeface="宋体" panose="02010600030101010101" pitchFamily="2" charset="-122"/>
              </a:rPr>
              <a:t>理解：</a:t>
            </a:r>
            <a:r>
              <a:rPr lang="en-US" altLang="zh-CN" dirty="0">
                <a:ea typeface="宋体" panose="02010600030101010101" pitchFamily="2" charset="-122"/>
              </a:rPr>
              <a:t>Apriori</a:t>
            </a:r>
            <a:r>
              <a:rPr lang="zh-CN" altLang="zh-CN" dirty="0">
                <a:ea typeface="宋体" panose="02010600030101010101" pitchFamily="2" charset="-122"/>
              </a:rPr>
              <a:t>存在的不足，有更快的存储和搜索方式进行频繁项集的挖掘</a:t>
            </a:r>
            <a:endParaRPr lang="zh-CN" altLang="zh-CN" dirty="0">
              <a:ea typeface="宋体" panose="02010600030101010101" pitchFamily="2" charset="-122"/>
            </a:endParaRPr>
          </a:p>
          <a:p>
            <a:pPr marL="0" indent="0">
              <a:lnSpc>
                <a:spcPct val="150000"/>
              </a:lnSpc>
              <a:buNone/>
            </a:pPr>
            <a:endParaRPr lang="zh-CN" altLang="zh-CN"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5979795" cy="4998720"/>
          </a:xfrm>
          <a:prstGeom prst="rect">
            <a:avLst/>
          </a:prstGeom>
          <a:ln w="12700">
            <a:miter lim="400000"/>
          </a:ln>
        </p:spPr>
        <p:txBody>
          <a:bodyPr lIns="45719" rIns="45719">
            <a:normAutofit fontScale="90000" lnSpcReduction="2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dirty="0">
                <a:ea typeface="宋体" panose="02010600030101010101" pitchFamily="2" charset="-122"/>
              </a:rPr>
              <a:t>创建项头表（item header table）</a:t>
            </a:r>
            <a:endParaRPr dirty="0">
              <a:ea typeface="宋体" panose="02010600030101010101" pitchFamily="2" charset="-122"/>
            </a:endParaRPr>
          </a:p>
          <a:p>
            <a:pPr>
              <a:lnSpc>
                <a:spcPct val="150000"/>
              </a:lnSpc>
            </a:pPr>
            <a:r>
              <a:rPr dirty="0">
                <a:ea typeface="宋体" panose="02010600030101010101" pitchFamily="2" charset="-122"/>
              </a:rPr>
              <a:t>作用是为FP构建及频繁项集挖掘提供索引。</a:t>
            </a:r>
            <a:endParaRPr dirty="0">
              <a:ea typeface="宋体" panose="02010600030101010101" pitchFamily="2" charset="-122"/>
            </a:endParaRPr>
          </a:p>
          <a:p>
            <a:pPr>
              <a:lnSpc>
                <a:spcPct val="150000"/>
              </a:lnSpc>
            </a:pPr>
            <a:r>
              <a:rPr lang="en-US" dirty="0">
                <a:ea typeface="宋体" panose="02010600030101010101" pitchFamily="2" charset="-122"/>
              </a:rPr>
              <a:t>Step1</a:t>
            </a:r>
            <a:r>
              <a:rPr lang="zh-CN" altLang="en-US" dirty="0">
                <a:ea typeface="宋体" panose="02010600030101010101" pitchFamily="2" charset="-122"/>
              </a:rPr>
              <a:t>、</a:t>
            </a:r>
            <a:r>
              <a:rPr dirty="0">
                <a:ea typeface="宋体" panose="02010600030101010101" pitchFamily="2" charset="-122"/>
              </a:rPr>
              <a:t>流程是先扫描一遍数据集，对于满足最小支持度的单个项（K=1项集）按照支持度从高到低进行排序，这个过程中删除了不满足最小支持度的项。</a:t>
            </a:r>
            <a:endParaRPr dirty="0">
              <a:ea typeface="宋体" panose="02010600030101010101" pitchFamily="2" charset="-122"/>
            </a:endParaRPr>
          </a:p>
          <a:p>
            <a:pPr>
              <a:lnSpc>
                <a:spcPct val="150000"/>
              </a:lnSpc>
            </a:pPr>
            <a:r>
              <a:rPr dirty="0">
                <a:ea typeface="宋体" panose="02010600030101010101" pitchFamily="2" charset="-122"/>
              </a:rPr>
              <a:t>项头表包括了项目、支持度，以及该项在FP树中的链表。初始的时候链表为空。</a:t>
            </a:r>
            <a:endParaRPr dirty="0">
              <a:ea typeface="宋体" panose="02010600030101010101" pitchFamily="2" charset="-122"/>
            </a:endParaRPr>
          </a:p>
        </p:txBody>
      </p:sp>
      <p:graphicFrame>
        <p:nvGraphicFramePr>
          <p:cNvPr id="2" name="表格 1"/>
          <p:cNvGraphicFramePr/>
          <p:nvPr/>
        </p:nvGraphicFramePr>
        <p:xfrm>
          <a:off x="7223760" y="4409440"/>
          <a:ext cx="4489450" cy="2292350"/>
        </p:xfrm>
        <a:graphic>
          <a:graphicData uri="http://schemas.openxmlformats.org/drawingml/2006/table">
            <a:tbl>
              <a:tblPr firstRow="1" bandRow="1">
                <a:tableStyleId>{5940675A-B579-460E-94D1-54222C63F5DA}</a:tableStyleId>
              </a:tblPr>
              <a:tblGrid>
                <a:gridCol w="1498600"/>
                <a:gridCol w="1472565"/>
                <a:gridCol w="1518285"/>
              </a:tblGrid>
              <a:tr h="458470">
                <a:tc>
                  <a:txBody>
                    <a:bodyPr/>
                    <a:p>
                      <a:pPr algn="ctr">
                        <a:buNone/>
                      </a:pPr>
                      <a:r>
                        <a:rPr lang="en-US" sz="1800">
                          <a:latin typeface="微软雅黑" panose="020B0503020204020204" charset="-122"/>
                          <a:ea typeface="微软雅黑" panose="020B0503020204020204" charset="-122"/>
                          <a:cs typeface="微软雅黑" panose="020B0503020204020204" charset="-122"/>
                        </a:rPr>
                        <a:t>项</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支持度</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链表</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58470">
                <a:tc>
                  <a:txBody>
                    <a:bodyPr/>
                    <a:p>
                      <a:pPr algn="ctr">
                        <a:buNone/>
                      </a:pPr>
                      <a:r>
                        <a:rPr lang="en-US" sz="1800">
                          <a:latin typeface="微软雅黑" panose="020B0503020204020204" charset="-122"/>
                          <a:ea typeface="微软雅黑" panose="020B0503020204020204" charset="-122"/>
                          <a:cs typeface="微软雅黑" panose="020B0503020204020204" charset="-122"/>
                        </a:rPr>
                        <a:t>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   </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lgn="ctr">
                        <a:buNone/>
                      </a:pPr>
                      <a:r>
                        <a:rPr lang="en-US" sz="1800">
                          <a:latin typeface="微软雅黑" panose="020B0503020204020204" charset="-122"/>
                          <a:ea typeface="微软雅黑" panose="020B0503020204020204" charset="-122"/>
                          <a:cs typeface="微软雅黑" panose="020B0503020204020204" charset="-122"/>
                        </a:rPr>
                        <a:t>牛奶</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  </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lgn="ctr">
                        <a:buNone/>
                      </a:pPr>
                      <a:r>
                        <a:rPr lang="en-US" sz="1800">
                          <a:latin typeface="微软雅黑" panose="020B0503020204020204" charset="-122"/>
                          <a:ea typeface="微软雅黑" panose="020B0503020204020204" charset="-122"/>
                          <a:cs typeface="微软雅黑" panose="020B0503020204020204" charset="-122"/>
                        </a:rPr>
                        <a:t>面包</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 </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lgn="ctr">
                        <a:buNone/>
                      </a:pPr>
                      <a:r>
                        <a:rPr lang="en-US" sz="1800">
                          <a:latin typeface="微软雅黑" panose="020B0503020204020204" charset="-122"/>
                          <a:ea typeface="微软雅黑" panose="020B0503020204020204" charset="-122"/>
                          <a:cs typeface="微软雅黑" panose="020B0503020204020204" charset="-122"/>
                        </a:rPr>
                        <a:t>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custDataLst>
              <p:tags r:id="rId1"/>
            </p:custDataLst>
          </p:nvPr>
        </p:nvGraphicFramePr>
        <p:xfrm>
          <a:off x="7198360" y="1337945"/>
          <a:ext cx="4515485" cy="2788920"/>
        </p:xfrm>
        <a:graphic>
          <a:graphicData uri="http://schemas.openxmlformats.org/drawingml/2006/table">
            <a:tbl>
              <a:tblPr firstRow="1" bandRow="1">
                <a:tableStyleId>{5940675A-B579-460E-94D1-54222C63F5DA}</a:tableStyleId>
              </a:tblPr>
              <a:tblGrid>
                <a:gridCol w="1465580"/>
                <a:gridCol w="3049905"/>
              </a:tblGrid>
              <a:tr h="361315">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292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牛奶、面包、尿布</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可乐、面包、尿布、啤酒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牛奶、尿布、啤酒、鸡蛋</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面包、牛奶、尿布、可乐</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4394200" cy="4998720"/>
          </a:xfrm>
          <a:prstGeom prst="rect">
            <a:avLst/>
          </a:prstGeom>
          <a:ln w="12700">
            <a:miter lim="400000"/>
          </a:ln>
        </p:spPr>
        <p:txBody>
          <a:bodyPr lIns="45719" rIns="45719">
            <a:normAutofit fontScale="9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2200" dirty="0">
                <a:ea typeface="宋体" panose="02010600030101010101" pitchFamily="2" charset="-122"/>
                <a:sym typeface="+mn-ea"/>
              </a:rPr>
              <a:t>Step2</a:t>
            </a:r>
            <a:r>
              <a:rPr lang="zh-CN" altLang="en-US" sz="2200" dirty="0">
                <a:ea typeface="宋体" panose="02010600030101010101" pitchFamily="2" charset="-122"/>
                <a:sym typeface="+mn-ea"/>
              </a:rPr>
              <a:t>、</a:t>
            </a:r>
            <a:r>
              <a:rPr lang="zh-CN" sz="2200" dirty="0">
                <a:ea typeface="宋体" panose="02010600030101010101" pitchFamily="2" charset="-122"/>
                <a:sym typeface="+mn-ea"/>
              </a:rPr>
              <a:t>对于每一条购买记录，按照项头表的顺序进行排序，并进行过滤。</a:t>
            </a:r>
            <a:endParaRPr sz="2200" dirty="0">
              <a:ea typeface="宋体" panose="02010600030101010101" pitchFamily="2" charset="-122"/>
            </a:endParaRPr>
          </a:p>
          <a:p>
            <a:pPr marL="0" indent="0">
              <a:lnSpc>
                <a:spcPct val="150000"/>
              </a:lnSpc>
              <a:buNone/>
            </a:pPr>
            <a:r>
              <a:rPr sz="2200" dirty="0">
                <a:ea typeface="宋体" panose="02010600030101010101" pitchFamily="2" charset="-122"/>
              </a:rPr>
              <a:t>构造FP树</a:t>
            </a:r>
            <a:r>
              <a:rPr lang="zh-CN" sz="2200" dirty="0">
                <a:ea typeface="宋体" panose="02010600030101010101" pitchFamily="2" charset="-122"/>
              </a:rPr>
              <a:t>，</a:t>
            </a:r>
            <a:r>
              <a:rPr sz="2200" dirty="0">
                <a:ea typeface="宋体" panose="02010600030101010101" pitchFamily="2" charset="-122"/>
              </a:rPr>
              <a:t>根节点记为NULL节点</a:t>
            </a:r>
            <a:endParaRPr sz="2200" dirty="0">
              <a:ea typeface="宋体" panose="02010600030101010101" pitchFamily="2" charset="-122"/>
            </a:endParaRPr>
          </a:p>
          <a:p>
            <a:pPr marL="0" indent="0">
              <a:lnSpc>
                <a:spcPct val="150000"/>
              </a:lnSpc>
              <a:buNone/>
            </a:pPr>
            <a:r>
              <a:rPr lang="en-US" sz="2200" dirty="0">
                <a:ea typeface="宋体" panose="02010600030101010101" pitchFamily="2" charset="-122"/>
              </a:rPr>
              <a:t>Step3</a:t>
            </a:r>
            <a:r>
              <a:rPr lang="zh-CN" altLang="en-US" sz="2200" dirty="0">
                <a:ea typeface="宋体" panose="02010600030101010101" pitchFamily="2" charset="-122"/>
              </a:rPr>
              <a:t>、</a:t>
            </a:r>
            <a:r>
              <a:rPr sz="2200" dirty="0">
                <a:ea typeface="宋体" panose="02010600030101010101" pitchFamily="2" charset="-122"/>
              </a:rPr>
              <a:t>整个流程是需要再次扫描数据集，</a:t>
            </a:r>
            <a:r>
              <a:rPr lang="zh-CN" sz="2200" dirty="0">
                <a:ea typeface="宋体" panose="02010600030101010101" pitchFamily="2" charset="-122"/>
              </a:rPr>
              <a:t>把</a:t>
            </a:r>
            <a:r>
              <a:rPr lang="en-US" altLang="zh-CN" sz="2200" dirty="0">
                <a:ea typeface="宋体" panose="02010600030101010101" pitchFamily="2" charset="-122"/>
              </a:rPr>
              <a:t>Step2</a:t>
            </a:r>
            <a:r>
              <a:rPr lang="zh-CN" altLang="en-US" sz="2200" dirty="0">
                <a:ea typeface="宋体" panose="02010600030101010101" pitchFamily="2" charset="-122"/>
              </a:rPr>
              <a:t>得到的记录逐条插入到</a:t>
            </a:r>
            <a:r>
              <a:rPr lang="en-US" altLang="zh-CN" sz="2200" dirty="0">
                <a:ea typeface="宋体" panose="02010600030101010101" pitchFamily="2" charset="-122"/>
              </a:rPr>
              <a:t>FP</a:t>
            </a:r>
            <a:r>
              <a:rPr lang="zh-CN" altLang="en-US" sz="2200" dirty="0">
                <a:ea typeface="宋体" panose="02010600030101010101" pitchFamily="2" charset="-122"/>
              </a:rPr>
              <a:t>树中。</a:t>
            </a:r>
            <a:r>
              <a:rPr sz="2200" dirty="0">
                <a:ea typeface="宋体" panose="02010600030101010101" pitchFamily="2" charset="-122"/>
              </a:rPr>
              <a:t>节点如果存在就将计数count+1，如果不存在就进行创建。同时在创建的过程中，需要更新项头表的链表。</a:t>
            </a:r>
            <a:endParaRPr sz="2200" dirty="0">
              <a:ea typeface="宋体" panose="02010600030101010101" pitchFamily="2" charset="-122"/>
            </a:endParaRPr>
          </a:p>
        </p:txBody>
      </p:sp>
      <p:pic>
        <p:nvPicPr>
          <p:cNvPr id="3" name="Drawing 1" descr="图片"/>
          <p:cNvPicPr>
            <a:picLocks noChangeAspect="1"/>
          </p:cNvPicPr>
          <p:nvPr/>
        </p:nvPicPr>
        <p:blipFill>
          <a:blip r:embed="rId1"/>
          <a:stretch>
            <a:fillRect/>
          </a:stretch>
        </p:blipFill>
        <p:spPr>
          <a:xfrm>
            <a:off x="5375910" y="3463290"/>
            <a:ext cx="6755765" cy="3449955"/>
          </a:xfrm>
          <a:prstGeom prst="rect">
            <a:avLst/>
          </a:prstGeom>
        </p:spPr>
      </p:pic>
      <p:graphicFrame>
        <p:nvGraphicFramePr>
          <p:cNvPr id="2" name="表格 1"/>
          <p:cNvGraphicFramePr/>
          <p:nvPr>
            <p:custDataLst>
              <p:tags r:id="rId2"/>
            </p:custDataLst>
          </p:nvPr>
        </p:nvGraphicFramePr>
        <p:xfrm>
          <a:off x="5552440" y="1240790"/>
          <a:ext cx="4515485" cy="2788920"/>
        </p:xfrm>
        <a:graphic>
          <a:graphicData uri="http://schemas.openxmlformats.org/drawingml/2006/table">
            <a:tbl>
              <a:tblPr firstRow="1" bandRow="1">
                <a:tableStyleId>{5940675A-B579-460E-94D1-54222C63F5DA}</a:tableStyleId>
              </a:tblPr>
              <a:tblGrid>
                <a:gridCol w="1465580"/>
                <a:gridCol w="3049905"/>
              </a:tblGrid>
              <a:tr h="361315">
                <a:tc>
                  <a:txBody>
                    <a:bodyPr/>
                    <a:p>
                      <a:pPr algn="ctr">
                        <a:buNone/>
                      </a:pPr>
                      <a:r>
                        <a:rPr lang="en-US" sz="1800">
                          <a:latin typeface="微软雅黑" panose="020B0503020204020204" charset="-122"/>
                          <a:ea typeface="微软雅黑" panose="020B0503020204020204" charset="-122"/>
                          <a:cs typeface="微软雅黑" panose="020B0503020204020204" charset="-122"/>
                        </a:rPr>
                        <a:t>订单编号</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rPr>
                        <a:t>购买的商品</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29260">
                <a:tc>
                  <a:txBody>
                    <a:bodyPr/>
                    <a:p>
                      <a:pPr algn="ctr">
                        <a:buNone/>
                      </a:pPr>
                      <a:r>
                        <a:rPr lang="en-US" sz="1800">
                          <a:latin typeface="微软雅黑" panose="020B0503020204020204" charset="-122"/>
                          <a:ea typeface="微软雅黑" panose="020B0503020204020204" charset="-122"/>
                          <a:cs typeface="微软雅黑" panose="020B0503020204020204" charset="-122"/>
                        </a:rPr>
                        <a:t>1</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sym typeface="+mn-ea"/>
                        </a:rPr>
                        <a:t>尿布</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rPr>
                        <a:t>牛奶、面包</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sz="1800">
                          <a:latin typeface="微软雅黑" panose="020B0503020204020204" charset="-122"/>
                          <a:ea typeface="微软雅黑" panose="020B0503020204020204" charset="-122"/>
                          <a:cs typeface="微软雅黑" panose="020B0503020204020204" charset="-122"/>
                        </a:rPr>
                        <a:t>2</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sym typeface="+mn-ea"/>
                        </a:rPr>
                        <a:t>尿布</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rPr>
                        <a:t>面包、啤酒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sz="1800">
                          <a:latin typeface="微软雅黑" panose="020B0503020204020204" charset="-122"/>
                          <a:ea typeface="微软雅黑" panose="020B0503020204020204" charset="-122"/>
                          <a:cs typeface="微软雅黑" panose="020B0503020204020204" charset="-122"/>
                        </a:rPr>
                        <a: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sym typeface="+mn-ea"/>
                        </a:rPr>
                        <a:t>尿布</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rPr>
                        <a:t>牛奶、啤酒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a:txBody>
                    <a:bodyPr/>
                    <a:p>
                      <a:pPr algn="ctr">
                        <a:buNone/>
                      </a:pPr>
                      <a:r>
                        <a:rPr lang="en-US" sz="1800">
                          <a:latin typeface="微软雅黑" panose="020B0503020204020204" charset="-122"/>
                          <a:ea typeface="微软雅黑" panose="020B0503020204020204" charset="-122"/>
                          <a:cs typeface="微软雅黑" panose="020B0503020204020204" charset="-122"/>
                        </a:rPr>
                        <a:t>4</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sym typeface="+mn-ea"/>
                        </a:rPr>
                        <a:t>尿布</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sym typeface="+mn-ea"/>
                        </a:rPr>
                        <a:t>牛奶</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rPr>
                        <a:t>面包、啤酒</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sz="1800">
                          <a:latin typeface="微软雅黑" panose="020B0503020204020204" charset="-122"/>
                          <a:ea typeface="微软雅黑" panose="020B0503020204020204" charset="-122"/>
                          <a:cs typeface="微软雅黑" panose="020B0503020204020204" charset="-122"/>
                        </a:rPr>
                        <a:t>5</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微软雅黑" panose="020B0503020204020204" charset="-122"/>
                          <a:ea typeface="微软雅黑" panose="020B0503020204020204" charset="-122"/>
                          <a:cs typeface="微软雅黑" panose="020B0503020204020204" charset="-122"/>
                          <a:sym typeface="+mn-ea"/>
                        </a:rPr>
                        <a:t>尿布</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sym typeface="+mn-ea"/>
                        </a:rPr>
                        <a:t>牛奶</a:t>
                      </a:r>
                      <a:r>
                        <a:rPr lang="zh-CN" altLang="en-US" sz="1800">
                          <a:latin typeface="微软雅黑" panose="020B0503020204020204" charset="-122"/>
                          <a:ea typeface="微软雅黑" panose="020B0503020204020204" charset="-122"/>
                          <a:cs typeface="微软雅黑" panose="020B0503020204020204" charset="-122"/>
                          <a:sym typeface="+mn-ea"/>
                        </a:rPr>
                        <a:t>、</a:t>
                      </a:r>
                      <a:r>
                        <a:rPr lang="en-US" sz="1800">
                          <a:latin typeface="微软雅黑" panose="020B0503020204020204" charset="-122"/>
                          <a:ea typeface="微软雅黑" panose="020B0503020204020204" charset="-122"/>
                          <a:cs typeface="微软雅黑" panose="020B0503020204020204" charset="-122"/>
                        </a:rPr>
                        <a:t>面包</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5979795" cy="499872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sz="2000" dirty="0">
                <a:ea typeface="宋体" panose="02010600030101010101" pitchFamily="2" charset="-122"/>
              </a:rPr>
              <a:t>Step4</a:t>
            </a:r>
            <a:r>
              <a:rPr lang="zh-CN" altLang="en-US" sz="2000" dirty="0">
                <a:ea typeface="宋体" panose="02010600030101010101" pitchFamily="2" charset="-122"/>
              </a:rPr>
              <a:t>、</a:t>
            </a:r>
            <a:r>
              <a:rPr sz="2000" dirty="0">
                <a:ea typeface="宋体" panose="02010600030101010101" pitchFamily="2" charset="-122"/>
              </a:rPr>
              <a:t>通过FP树挖掘频繁项集</a:t>
            </a:r>
            <a:endParaRPr sz="2000" dirty="0">
              <a:ea typeface="宋体" panose="02010600030101010101" pitchFamily="2" charset="-122"/>
            </a:endParaRPr>
          </a:p>
          <a:p>
            <a:pPr>
              <a:lnSpc>
                <a:spcPct val="150000"/>
              </a:lnSpc>
            </a:pPr>
            <a:r>
              <a:rPr lang="zh-CN" sz="2000" dirty="0">
                <a:ea typeface="宋体" panose="02010600030101010101" pitchFamily="2" charset="-122"/>
              </a:rPr>
              <a:t>现在已经得到了</a:t>
            </a:r>
            <a:r>
              <a:rPr sz="2000" dirty="0">
                <a:ea typeface="宋体" panose="02010600030101010101" pitchFamily="2" charset="-122"/>
              </a:rPr>
              <a:t>一个存储频繁项集的FP树，以及一个项头表。可以通过项头表来挖掘出每个频繁项集。</a:t>
            </a:r>
            <a:endParaRPr sz="2000" dirty="0">
              <a:ea typeface="宋体" panose="02010600030101010101" pitchFamily="2" charset="-122"/>
            </a:endParaRPr>
          </a:p>
          <a:p>
            <a:pPr>
              <a:lnSpc>
                <a:spcPct val="150000"/>
              </a:lnSpc>
            </a:pPr>
            <a:r>
              <a:rPr lang="zh-CN" sz="2000" dirty="0">
                <a:ea typeface="宋体" panose="02010600030101010101" pitchFamily="2" charset="-122"/>
              </a:rPr>
              <a:t>挖掘从项头表最后一项</a:t>
            </a:r>
            <a:r>
              <a:rPr sz="2000" dirty="0">
                <a:ea typeface="宋体" panose="02010600030101010101" pitchFamily="2" charset="-122"/>
              </a:rPr>
              <a:t>“啤酒”</a:t>
            </a:r>
            <a:r>
              <a:rPr lang="zh-CN" sz="2000" dirty="0">
                <a:ea typeface="宋体" panose="02010600030101010101" pitchFamily="2" charset="-122"/>
              </a:rPr>
              <a:t>开始。</a:t>
            </a:r>
            <a:endParaRPr lang="zh-CN" sz="2000" dirty="0">
              <a:ea typeface="宋体" panose="02010600030101010101" pitchFamily="2" charset="-122"/>
            </a:endParaRPr>
          </a:p>
          <a:p>
            <a:pPr>
              <a:lnSpc>
                <a:spcPct val="150000"/>
              </a:lnSpc>
            </a:pPr>
            <a:r>
              <a:rPr lang="zh-CN" sz="2000" dirty="0">
                <a:ea typeface="宋体" panose="02010600030101010101" pitchFamily="2" charset="-122"/>
              </a:rPr>
              <a:t>从</a:t>
            </a:r>
            <a:r>
              <a:rPr lang="en-US" altLang="zh-CN" sz="2000" dirty="0">
                <a:ea typeface="宋体" panose="02010600030101010101" pitchFamily="2" charset="-122"/>
              </a:rPr>
              <a:t>FP</a:t>
            </a:r>
            <a:r>
              <a:rPr lang="zh-CN" altLang="en-US" sz="2000" dirty="0">
                <a:ea typeface="宋体" panose="02010600030101010101" pitchFamily="2" charset="-122"/>
              </a:rPr>
              <a:t>树种找到所有</a:t>
            </a:r>
            <a:r>
              <a:rPr lang="en-US" altLang="zh-CN" sz="2000" dirty="0">
                <a:ea typeface="宋体" panose="02010600030101010101" pitchFamily="2" charset="-122"/>
              </a:rPr>
              <a:t>“</a:t>
            </a:r>
            <a:r>
              <a:rPr lang="zh-CN" altLang="en-US" sz="2000" dirty="0">
                <a:ea typeface="宋体" panose="02010600030101010101" pitchFamily="2" charset="-122"/>
              </a:rPr>
              <a:t>啤酒</a:t>
            </a:r>
            <a:r>
              <a:rPr lang="en-US" altLang="zh-CN" sz="2000" dirty="0">
                <a:ea typeface="宋体" panose="02010600030101010101" pitchFamily="2" charset="-122"/>
              </a:rPr>
              <a:t>”</a:t>
            </a:r>
            <a:r>
              <a:rPr lang="zh-CN" altLang="en-US" sz="2000" dirty="0">
                <a:ea typeface="宋体" panose="02010600030101010101" pitchFamily="2" charset="-122"/>
              </a:rPr>
              <a:t>节点，向上遍历祖先节点，得到</a:t>
            </a:r>
            <a:r>
              <a:rPr lang="en-US" altLang="zh-CN" sz="2000" dirty="0">
                <a:ea typeface="宋体" panose="02010600030101010101" pitchFamily="2" charset="-122"/>
              </a:rPr>
              <a:t>3</a:t>
            </a:r>
            <a:r>
              <a:rPr lang="zh-CN" altLang="en-US" sz="2000" dirty="0">
                <a:ea typeface="宋体" panose="02010600030101010101" pitchFamily="2" charset="-122"/>
              </a:rPr>
              <a:t>条路径。对于每条路径上的节点，其</a:t>
            </a:r>
            <a:r>
              <a:rPr lang="en-US" altLang="zh-CN" sz="2000" dirty="0">
                <a:ea typeface="宋体" panose="02010600030101010101" pitchFamily="2" charset="-122"/>
              </a:rPr>
              <a:t>count</a:t>
            </a:r>
            <a:r>
              <a:rPr lang="zh-CN" altLang="en-US" sz="2000" dirty="0">
                <a:ea typeface="宋体" panose="02010600030101010101" pitchFamily="2" charset="-122"/>
              </a:rPr>
              <a:t>都设置为</a:t>
            </a:r>
            <a:r>
              <a:rPr lang="en-US" altLang="zh-CN" sz="2000" dirty="0">
                <a:ea typeface="宋体" panose="02010600030101010101" pitchFamily="2" charset="-122"/>
              </a:rPr>
              <a:t>“</a:t>
            </a:r>
            <a:r>
              <a:rPr lang="zh-CN" altLang="en-US" sz="2000" dirty="0">
                <a:ea typeface="宋体" panose="02010600030101010101" pitchFamily="2" charset="-122"/>
              </a:rPr>
              <a:t>啤酒</a:t>
            </a:r>
            <a:r>
              <a:rPr lang="en-US" altLang="zh-CN" sz="2000" dirty="0">
                <a:ea typeface="宋体" panose="02010600030101010101" pitchFamily="2" charset="-122"/>
              </a:rPr>
              <a:t>”</a:t>
            </a:r>
            <a:r>
              <a:rPr lang="zh-CN" altLang="en-US" sz="2000" dirty="0">
                <a:ea typeface="宋体" panose="02010600030101010101" pitchFamily="2" charset="-122"/>
              </a:rPr>
              <a:t>的</a:t>
            </a:r>
            <a:r>
              <a:rPr lang="en-US" altLang="zh-CN" sz="2000" dirty="0">
                <a:ea typeface="宋体" panose="02010600030101010101" pitchFamily="2" charset="-122"/>
              </a:rPr>
              <a:t>count</a:t>
            </a:r>
            <a:endParaRPr lang="en-US" altLang="zh-CN" sz="2000" dirty="0">
              <a:ea typeface="宋体" panose="02010600030101010101" pitchFamily="2" charset="-122"/>
            </a:endParaRPr>
          </a:p>
          <a:p>
            <a:pPr>
              <a:lnSpc>
                <a:spcPct val="150000"/>
              </a:lnSpc>
            </a:pPr>
            <a:r>
              <a:rPr sz="2000" dirty="0">
                <a:ea typeface="宋体" panose="02010600030101010101" pitchFamily="2" charset="-122"/>
                <a:sym typeface="+mn-ea"/>
              </a:rPr>
              <a:t>具体的操作会用到一个概念，叫“条件模式基”</a:t>
            </a:r>
            <a:endParaRPr lang="zh-CN" altLang="en-US" sz="2000" dirty="0">
              <a:ea typeface="宋体" panose="02010600030101010101" pitchFamily="2" charset="-122"/>
            </a:endParaRPr>
          </a:p>
          <a:p>
            <a:pPr>
              <a:lnSpc>
                <a:spcPct val="150000"/>
              </a:lnSpc>
            </a:pPr>
            <a:r>
              <a:rPr lang="zh-CN" altLang="en-US" sz="2000" dirty="0">
                <a:ea typeface="宋体" panose="02010600030101010101" pitchFamily="2" charset="-122"/>
              </a:rPr>
              <a:t>因为每项最后一个都是</a:t>
            </a:r>
            <a:r>
              <a:rPr lang="en-US" altLang="zh-CN" sz="2000" dirty="0">
                <a:ea typeface="宋体" panose="02010600030101010101" pitchFamily="2" charset="-122"/>
              </a:rPr>
              <a:t>“</a:t>
            </a:r>
            <a:r>
              <a:rPr lang="zh-CN" altLang="en-US" sz="2000" dirty="0">
                <a:ea typeface="宋体" panose="02010600030101010101" pitchFamily="2" charset="-122"/>
              </a:rPr>
              <a:t>啤酒</a:t>
            </a:r>
            <a:r>
              <a:rPr lang="en-US" altLang="zh-CN" sz="2000" dirty="0">
                <a:ea typeface="宋体" panose="02010600030101010101" pitchFamily="2" charset="-122"/>
              </a:rPr>
              <a:t>”</a:t>
            </a:r>
            <a:r>
              <a:rPr lang="zh-CN" altLang="en-US" sz="2000" dirty="0">
                <a:ea typeface="宋体" panose="02010600030101010101" pitchFamily="2" charset="-122"/>
              </a:rPr>
              <a:t>，因此我们把</a:t>
            </a:r>
            <a:r>
              <a:rPr lang="en-US" altLang="zh-CN" sz="2000" dirty="0">
                <a:ea typeface="宋体" panose="02010600030101010101" pitchFamily="2" charset="-122"/>
              </a:rPr>
              <a:t>“</a:t>
            </a:r>
            <a:r>
              <a:rPr lang="zh-CN" altLang="en-US" sz="2000" dirty="0">
                <a:ea typeface="宋体" panose="02010600030101010101" pitchFamily="2" charset="-122"/>
              </a:rPr>
              <a:t>啤酒</a:t>
            </a:r>
            <a:r>
              <a:rPr lang="en-US" altLang="zh-CN" sz="2000" dirty="0">
                <a:ea typeface="宋体" panose="02010600030101010101" pitchFamily="2" charset="-122"/>
              </a:rPr>
              <a:t>”</a:t>
            </a:r>
            <a:r>
              <a:rPr lang="zh-CN" altLang="en-US" sz="2000" dirty="0">
                <a:ea typeface="宋体" panose="02010600030101010101" pitchFamily="2" charset="-122"/>
              </a:rPr>
              <a:t>去掉，得到条件模式基，此时后缀模式是（啤酒）</a:t>
            </a:r>
            <a:endParaRPr lang="zh-CN" altLang="en-US" sz="2000" dirty="0">
              <a:ea typeface="宋体" panose="02010600030101010101" pitchFamily="2" charset="-122"/>
            </a:endParaRPr>
          </a:p>
        </p:txBody>
      </p:sp>
      <p:sp>
        <p:nvSpPr>
          <p:cNvPr id="5" name="文本框 4"/>
          <p:cNvSpPr txBox="1"/>
          <p:nvPr/>
        </p:nvSpPr>
        <p:spPr>
          <a:xfrm>
            <a:off x="7004685" y="5179060"/>
            <a:ext cx="5062220" cy="11976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假设{啤酒}的条件频繁集为{S1,S2,S3}，则{啤酒}的频繁集为{S1+{啤酒},S2+{啤酒},S3+{啤酒}}，此时的条件频繁项集为</a:t>
            </a:r>
            <a:r>
              <a:rPr kumimoji="0" lang="en-US" altLang="zh-CN"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 {</a:t>
            </a:r>
            <a:r>
              <a:rPr kumimoji="0" lang="zh-CN" altLang="en-US"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尿布</a:t>
            </a:r>
            <a:r>
              <a:rPr kumimoji="0" lang="en-US" altLang="zh-CN"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kumimoji="0" lang="zh-CN" altLang="en-US"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，所以啤酒的频繁项集为</a:t>
            </a:r>
            <a:r>
              <a:rPr kumimoji="0" lang="en-US" altLang="zh-CN"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kumimoji="0" lang="zh-CN" altLang="en-US"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啤酒</a:t>
            </a:r>
            <a:r>
              <a:rPr kumimoji="0" lang="en-US" altLang="zh-CN"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kumimoji="0" lang="zh-CN" altLang="en-US"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kumimoji="0" lang="en-US" altLang="zh-CN"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a:t>
            </a:r>
            <a:r>
              <a:rPr kumimoji="0" lang="zh-CN" altLang="en-US"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尿布，啤酒</a:t>
            </a:r>
            <a:r>
              <a:rPr kumimoji="0" lang="en-US" altLang="zh-CN"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rPr>
              <a:t>}</a:t>
            </a:r>
            <a:endParaRPr kumimoji="0" lang="en-US" altLang="zh-CN"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宋体" panose="02010600030101010101" pitchFamily="2" charset="-122"/>
              <a:sym typeface="Calibri" panose="020F0502020204030204"/>
            </a:endParaRPr>
          </a:p>
        </p:txBody>
      </p:sp>
      <p:graphicFrame>
        <p:nvGraphicFramePr>
          <p:cNvPr id="6" name="表格 5"/>
          <p:cNvGraphicFramePr/>
          <p:nvPr>
            <p:custDataLst>
              <p:tags r:id="rId1"/>
            </p:custDataLst>
          </p:nvPr>
        </p:nvGraphicFramePr>
        <p:xfrm>
          <a:off x="7155815" y="1156970"/>
          <a:ext cx="4515485" cy="1859915"/>
        </p:xfrm>
        <a:graphic>
          <a:graphicData uri="http://schemas.openxmlformats.org/drawingml/2006/table">
            <a:tbl>
              <a:tblPr firstRow="1" bandRow="1">
                <a:tableStyleId>{5940675A-B579-460E-94D1-54222C63F5DA}</a:tableStyleId>
              </a:tblPr>
              <a:tblGrid>
                <a:gridCol w="4515485"/>
              </a:tblGrid>
              <a:tr h="361315">
                <a:tc>
                  <a:txBody>
                    <a:bodyPr/>
                    <a:p>
                      <a:pPr algn="ctr">
                        <a:buNone/>
                      </a:pPr>
                      <a:r>
                        <a:rPr lang="zh-CN" altLang="en-US" sz="1800">
                          <a:latin typeface="微软雅黑" panose="020B0503020204020204" charset="-122"/>
                          <a:ea typeface="微软雅黑" panose="020B0503020204020204" charset="-122"/>
                        </a:rPr>
                        <a:t>找出</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啤酒</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节点分支</a:t>
                      </a:r>
                      <a:endParaRPr lang="zh-CN"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99745">
                <a:tc>
                  <a:txBody>
                    <a:bodyPr/>
                    <a:p>
                      <a:pPr algn="ctr">
                        <a:buNone/>
                      </a:pPr>
                      <a:r>
                        <a:rPr lang="en-US" altLang="zh-CN" sz="1800">
                          <a:latin typeface="微软雅黑" panose="020B0503020204020204" charset="-122"/>
                          <a:ea typeface="微软雅黑" panose="020B0503020204020204" charset="-122"/>
                          <a:sym typeface="Calibri" panose="020F0502020204030204"/>
                        </a:rPr>
                        <a:t>尿布:1</a:t>
                      </a:r>
                      <a:r>
                        <a:rPr lang="zh-CN" altLang="en-US" sz="1800">
                          <a:latin typeface="微软雅黑" panose="020B0503020204020204" charset="-122"/>
                          <a:ea typeface="微软雅黑" panose="020B0503020204020204" charset="-122"/>
                          <a:sym typeface="Calibri" panose="020F0502020204030204"/>
                        </a:rPr>
                        <a:t>、牛奶：</a:t>
                      </a:r>
                      <a:r>
                        <a:rPr lang="en-US" altLang="zh-CN" sz="1800">
                          <a:latin typeface="微软雅黑" panose="020B0503020204020204" charset="-122"/>
                          <a:ea typeface="微软雅黑" panose="020B0503020204020204" charset="-122"/>
                          <a:sym typeface="Calibri" panose="020F0502020204030204"/>
                        </a:rPr>
                        <a:t>1</a:t>
                      </a:r>
                      <a:r>
                        <a:rPr lang="zh-CN" altLang="en-US" sz="1800">
                          <a:latin typeface="微软雅黑" panose="020B0503020204020204" charset="-122"/>
                          <a:ea typeface="微软雅黑" panose="020B0503020204020204" charset="-122"/>
                          <a:sym typeface="Calibri" panose="020F0502020204030204"/>
                        </a:rPr>
                        <a:t>、</a:t>
                      </a:r>
                      <a:r>
                        <a:rPr lang="en-US" altLang="zh-CN" sz="1800">
                          <a:latin typeface="微软雅黑" panose="020B0503020204020204" charset="-122"/>
                          <a:ea typeface="微软雅黑" panose="020B0503020204020204" charset="-122"/>
                        </a:rPr>
                        <a:t>面包:1</a:t>
                      </a:r>
                      <a:r>
                        <a:rPr lang="zh-CN" altLang="en-US" sz="1800">
                          <a:latin typeface="微软雅黑" panose="020B0503020204020204" charset="-122"/>
                          <a:ea typeface="微软雅黑" panose="020B0503020204020204" charset="-122"/>
                        </a:rPr>
                        <a:t>、啤酒</a:t>
                      </a:r>
                      <a:r>
                        <a:rPr lang="en-US" altLang="zh-CN" sz="1800">
                          <a:latin typeface="微软雅黑" panose="020B0503020204020204" charset="-122"/>
                          <a:ea typeface="微软雅黑" panose="020B0503020204020204" charset="-122"/>
                        </a:rPr>
                        <a:t>1</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altLang="zh-CN" sz="1800">
                          <a:latin typeface="微软雅黑" panose="020B0503020204020204" charset="-122"/>
                          <a:ea typeface="微软雅黑" panose="020B0503020204020204" charset="-122"/>
                          <a:sym typeface="Calibri" panose="020F0502020204030204"/>
                        </a:rPr>
                        <a:t>尿布:1</a:t>
                      </a:r>
                      <a:r>
                        <a:rPr lang="zh-CN" altLang="en-US" sz="1800">
                          <a:latin typeface="微软雅黑" panose="020B0503020204020204" charset="-122"/>
                          <a:ea typeface="微软雅黑" panose="020B0503020204020204" charset="-122"/>
                          <a:sym typeface="Calibri" panose="020F0502020204030204"/>
                        </a:rPr>
                        <a:t>、牛奶：</a:t>
                      </a:r>
                      <a:r>
                        <a:rPr lang="en-US" altLang="zh-CN" sz="1800">
                          <a:latin typeface="微软雅黑" panose="020B0503020204020204" charset="-122"/>
                          <a:ea typeface="微软雅黑" panose="020B0503020204020204" charset="-122"/>
                          <a:sym typeface="Calibri" panose="020F0502020204030204"/>
                        </a:rPr>
                        <a:t>1</a:t>
                      </a:r>
                      <a:r>
                        <a:rPr lang="zh-CN" altLang="en-US" sz="1800">
                          <a:latin typeface="微软雅黑" panose="020B0503020204020204" charset="-122"/>
                          <a:ea typeface="微软雅黑" panose="020B0503020204020204" charset="-122"/>
                          <a:sym typeface="Calibri" panose="020F0502020204030204"/>
                        </a:rPr>
                        <a:t>、</a:t>
                      </a:r>
                      <a:r>
                        <a:rPr lang="zh-CN" altLang="en-US" sz="1800">
                          <a:latin typeface="微软雅黑" panose="020B0503020204020204" charset="-122"/>
                          <a:ea typeface="微软雅黑" panose="020B0503020204020204" charset="-122"/>
                        </a:rPr>
                        <a:t>啤酒</a:t>
                      </a:r>
                      <a:r>
                        <a:rPr lang="en-US" altLang="zh-CN" sz="1800">
                          <a:latin typeface="微软雅黑" panose="020B0503020204020204" charset="-122"/>
                          <a:ea typeface="微软雅黑" panose="020B0503020204020204" charset="-122"/>
                        </a:rPr>
                        <a:t>:1</a:t>
                      </a:r>
                      <a:r>
                        <a:rPr lang="zh-CN" altLang="en-US" sz="1800">
                          <a:latin typeface="微软雅黑" panose="020B0503020204020204" charset="-122"/>
                          <a:ea typeface="微软雅黑" panose="020B0503020204020204" charset="-122"/>
                        </a:rPr>
                        <a:t>、</a:t>
                      </a:r>
                      <a:endParaRPr lang="zh-CN"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a:txBody>
                    <a:bodyPr/>
                    <a:p>
                      <a:pPr algn="ctr">
                        <a:buNone/>
                      </a:pPr>
                      <a:r>
                        <a:rPr lang="en-US" altLang="zh-CN" sz="1800">
                          <a:latin typeface="微软雅黑" panose="020B0503020204020204" charset="-122"/>
                          <a:ea typeface="微软雅黑" panose="020B0503020204020204" charset="-122"/>
                          <a:sym typeface="Calibri" panose="020F0502020204030204"/>
                        </a:rPr>
                        <a:t>尿布:1</a:t>
                      </a:r>
                      <a:r>
                        <a:rPr lang="zh-CN" altLang="en-US" sz="1800">
                          <a:latin typeface="微软雅黑" panose="020B0503020204020204" charset="-122"/>
                          <a:ea typeface="微软雅黑" panose="020B0503020204020204" charset="-122"/>
                          <a:sym typeface="Calibri" panose="020F0502020204030204"/>
                        </a:rPr>
                        <a:t>、</a:t>
                      </a:r>
                      <a:r>
                        <a:rPr lang="en-US" altLang="zh-CN" sz="1800">
                          <a:latin typeface="微软雅黑" panose="020B0503020204020204" charset="-122"/>
                          <a:ea typeface="微软雅黑" panose="020B0503020204020204" charset="-122"/>
                        </a:rPr>
                        <a:t>面包:1、啤酒:1</a:t>
                      </a:r>
                      <a:endParaRPr 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7155815" y="3234055"/>
          <a:ext cx="4515485" cy="2194560"/>
        </p:xfrm>
        <a:graphic>
          <a:graphicData uri="http://schemas.openxmlformats.org/drawingml/2006/table">
            <a:tbl>
              <a:tblPr firstRow="1" bandRow="1">
                <a:tableStyleId>{5940675A-B579-460E-94D1-54222C63F5DA}</a:tableStyleId>
              </a:tblPr>
              <a:tblGrid>
                <a:gridCol w="2257743"/>
                <a:gridCol w="2257742"/>
              </a:tblGrid>
              <a:tr h="36131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TID</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Items</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9974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T1</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800">
                          <a:latin typeface="微软雅黑" panose="020B0503020204020204" charset="-122"/>
                          <a:ea typeface="微软雅黑" panose="020B0503020204020204" charset="-122"/>
                          <a:sym typeface="Calibri" panose="020F0502020204030204"/>
                        </a:rPr>
                        <a:t>{尿布</a:t>
                      </a:r>
                      <a:r>
                        <a:rPr lang="zh-CN" altLang="en-US" sz="1800">
                          <a:latin typeface="微软雅黑" panose="020B0503020204020204" charset="-122"/>
                          <a:ea typeface="微软雅黑" panose="020B0503020204020204" charset="-122"/>
                          <a:sym typeface="Calibri" panose="020F0502020204030204"/>
                        </a:rPr>
                        <a:t>、牛奶、</a:t>
                      </a:r>
                      <a:r>
                        <a:rPr lang="en-US" altLang="zh-CN" sz="1800">
                          <a:latin typeface="微软雅黑" panose="020B0503020204020204" charset="-122"/>
                          <a:ea typeface="微软雅黑" panose="020B0503020204020204" charset="-122"/>
                        </a:rPr>
                        <a:t>面包</a:t>
                      </a:r>
                      <a:r>
                        <a:rPr lang="en-US" sz="1800">
                          <a:latin typeface="微软雅黑" panose="020B0503020204020204" charset="-122"/>
                          <a:ea typeface="微软雅黑" panose="020B0503020204020204" charset="-122"/>
                        </a:rPr>
                        <a:t>}</a:t>
                      </a:r>
                      <a:endParaRPr 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T2</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800">
                          <a:latin typeface="微软雅黑" panose="020B0503020204020204" charset="-122"/>
                          <a:ea typeface="微软雅黑" panose="020B0503020204020204" charset="-122"/>
                          <a:sym typeface="Calibri" panose="020F0502020204030204"/>
                        </a:rPr>
                        <a:t>{尿布</a:t>
                      </a:r>
                      <a:r>
                        <a:rPr lang="zh-CN" altLang="en-US" sz="1800">
                          <a:latin typeface="微软雅黑" panose="020B0503020204020204" charset="-122"/>
                          <a:ea typeface="微软雅黑" panose="020B0503020204020204" charset="-122"/>
                          <a:sym typeface="Calibri" panose="020F0502020204030204"/>
                        </a:rPr>
                        <a:t>、牛奶</a:t>
                      </a:r>
                      <a:r>
                        <a:rPr lang="en-US" sz="1800">
                          <a:latin typeface="微软雅黑" panose="020B0503020204020204" charset="-122"/>
                          <a:ea typeface="微软雅黑" panose="020B0503020204020204" charset="-122"/>
                        </a:rPr>
                        <a:t>}</a:t>
                      </a:r>
                      <a:endParaRPr 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110">
                <a:tc>
                  <a:txBody>
                    <a:bodyPr/>
                    <a:p>
                      <a:pPr algn="ctr">
                        <a:buNone/>
                      </a:pPr>
                      <a:r>
                        <a:rPr lang="en-US" altLang="en-US" sz="1800">
                          <a:latin typeface="微软雅黑" panose="020B0503020204020204" charset="-122"/>
                          <a:ea typeface="微软雅黑" panose="020B0503020204020204" charset="-122"/>
                          <a:cs typeface="微软雅黑" panose="020B0503020204020204" charset="-122"/>
                        </a:rPr>
                        <a:t>T3</a:t>
                      </a:r>
                      <a:endParaRPr lang="en-US"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800">
                          <a:latin typeface="微软雅黑" panose="020B0503020204020204" charset="-122"/>
                          <a:ea typeface="微软雅黑" panose="020B0503020204020204" charset="-122"/>
                          <a:sym typeface="Calibri" panose="020F0502020204030204"/>
                        </a:rPr>
                        <a:t>{尿布</a:t>
                      </a:r>
                      <a:r>
                        <a:rPr lang="zh-CN" altLang="en-US" sz="1800">
                          <a:latin typeface="微软雅黑" panose="020B0503020204020204" charset="-122"/>
                          <a:ea typeface="微软雅黑" panose="020B0503020204020204" charset="-122"/>
                          <a:sym typeface="Calibri" panose="020F0502020204030204"/>
                        </a:rPr>
                        <a:t>、</a:t>
                      </a:r>
                      <a:r>
                        <a:rPr lang="en-US" altLang="zh-CN" sz="1800">
                          <a:latin typeface="微软雅黑" panose="020B0503020204020204" charset="-122"/>
                          <a:ea typeface="微软雅黑" panose="020B0503020204020204" charset="-122"/>
                        </a:rPr>
                        <a:t>面包}</a:t>
                      </a:r>
                      <a:endParaRPr 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6364605" cy="4998720"/>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dirty="0">
                <a:ea typeface="宋体" panose="02010600030101010101" pitchFamily="2" charset="-122"/>
              </a:rPr>
              <a:t>继续找项头表倒数第</a:t>
            </a:r>
            <a:r>
              <a:rPr lang="en-US" altLang="zh-CN" dirty="0">
                <a:ea typeface="宋体" panose="02010600030101010101" pitchFamily="2" charset="-122"/>
              </a:rPr>
              <a:t>2</a:t>
            </a:r>
            <a:r>
              <a:rPr lang="zh-CN" altLang="en-US" dirty="0">
                <a:ea typeface="宋体" panose="02010600030101010101" pitchFamily="2" charset="-122"/>
              </a:rPr>
              <a:t>项面包，</a:t>
            </a:r>
            <a:r>
              <a:rPr dirty="0">
                <a:ea typeface="宋体" panose="02010600030101010101" pitchFamily="2" charset="-122"/>
              </a:rPr>
              <a:t>求得“面包”的条件模式基</a:t>
            </a:r>
            <a:endParaRPr dirty="0">
              <a:ea typeface="宋体" panose="02010600030101010101" pitchFamily="2" charset="-122"/>
            </a:endParaRPr>
          </a:p>
          <a:p>
            <a:pPr marL="0" indent="0">
              <a:lnSpc>
                <a:spcPct val="150000"/>
              </a:lnSpc>
              <a:buNone/>
            </a:pPr>
            <a:r>
              <a:rPr lang="zh-CN" dirty="0">
                <a:ea typeface="宋体" panose="02010600030101010101" pitchFamily="2" charset="-122"/>
              </a:rPr>
              <a:t>根据条件模式基，可以</a:t>
            </a:r>
            <a:r>
              <a:rPr dirty="0">
                <a:ea typeface="宋体" panose="02010600030101010101" pitchFamily="2" charset="-122"/>
              </a:rPr>
              <a:t>求得面包的频繁项集</a:t>
            </a:r>
            <a:r>
              <a:rPr lang="zh-CN" dirty="0">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面包</a:t>
            </a:r>
            <a:r>
              <a:rPr lang="en-US" altLang="zh-CN" dirty="0">
                <a:ea typeface="宋体" panose="02010600030101010101" pitchFamily="2" charset="-122"/>
              </a:rPr>
              <a:t>}</a:t>
            </a:r>
            <a:r>
              <a:rPr lang="zh-CN" altLang="en-US" dirty="0">
                <a:ea typeface="宋体" panose="02010600030101010101" pitchFamily="2" charset="-122"/>
              </a:rPr>
              <a:t>，</a:t>
            </a:r>
            <a:r>
              <a:rPr dirty="0">
                <a:ea typeface="宋体" panose="02010600030101010101" pitchFamily="2" charset="-122"/>
              </a:rPr>
              <a:t>{</a:t>
            </a:r>
            <a:r>
              <a:rPr lang="zh-CN" dirty="0">
                <a:ea typeface="宋体" panose="02010600030101010101" pitchFamily="2" charset="-122"/>
              </a:rPr>
              <a:t>尿布，</a:t>
            </a:r>
            <a:r>
              <a:rPr dirty="0">
                <a:ea typeface="宋体" panose="02010600030101010101" pitchFamily="2" charset="-122"/>
              </a:rPr>
              <a:t>面包}</a:t>
            </a:r>
            <a:r>
              <a:rPr lang="zh-CN" dirty="0">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牛奶，面包</a:t>
            </a:r>
            <a:r>
              <a:rPr lang="en-US" altLang="zh-CN" dirty="0">
                <a:ea typeface="宋体" panose="02010600030101010101" pitchFamily="2" charset="-122"/>
              </a:rPr>
              <a:t>}</a:t>
            </a:r>
            <a:r>
              <a:rPr lang="zh-CN" altLang="en-US" dirty="0">
                <a:ea typeface="宋体" panose="02010600030101010101" pitchFamily="2" charset="-122"/>
              </a:rPr>
              <a:t>，</a:t>
            </a:r>
            <a:r>
              <a:rPr lang="en-US" dirty="0">
                <a:ea typeface="宋体" panose="02010600030101010101" pitchFamily="2" charset="-122"/>
              </a:rPr>
              <a:t>{</a:t>
            </a:r>
            <a:r>
              <a:rPr lang="zh-CN" altLang="en-US" dirty="0">
                <a:ea typeface="宋体" panose="02010600030101010101" pitchFamily="2" charset="-122"/>
              </a:rPr>
              <a:t>尿布，牛奶，面包</a:t>
            </a:r>
            <a:r>
              <a:rPr lang="en-US" dirty="0">
                <a:ea typeface="宋体" panose="02010600030101010101" pitchFamily="2" charset="-122"/>
              </a:rPr>
              <a:t>}</a:t>
            </a:r>
            <a:endParaRPr lang="en-US" dirty="0">
              <a:ea typeface="宋体" panose="02010600030101010101" pitchFamily="2" charset="-122"/>
            </a:endParaRPr>
          </a:p>
        </p:txBody>
      </p:sp>
      <p:graphicFrame>
        <p:nvGraphicFramePr>
          <p:cNvPr id="3" name="表格 2"/>
          <p:cNvGraphicFramePr/>
          <p:nvPr>
            <p:custDataLst>
              <p:tags r:id="rId1"/>
            </p:custDataLst>
          </p:nvPr>
        </p:nvGraphicFramePr>
        <p:xfrm>
          <a:off x="7128510" y="1598295"/>
          <a:ext cx="4515485" cy="1859915"/>
        </p:xfrm>
        <a:graphic>
          <a:graphicData uri="http://schemas.openxmlformats.org/drawingml/2006/table">
            <a:tbl>
              <a:tblPr firstRow="1" bandRow="1">
                <a:tableStyleId>{5940675A-B579-460E-94D1-54222C63F5DA}</a:tableStyleId>
              </a:tblPr>
              <a:tblGrid>
                <a:gridCol w="4515485"/>
              </a:tblGrid>
              <a:tr h="361315">
                <a:tc>
                  <a:txBody>
                    <a:bodyPr/>
                    <a:p>
                      <a:pPr algn="ctr">
                        <a:buNone/>
                      </a:pPr>
                      <a:r>
                        <a:rPr lang="zh-CN" altLang="en-US" sz="1800">
                          <a:latin typeface="微软雅黑" panose="020B0503020204020204" charset="-122"/>
                          <a:ea typeface="微软雅黑" panose="020B0503020204020204" charset="-122"/>
                        </a:rPr>
                        <a:t>找出</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面包</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节点分支</a:t>
                      </a:r>
                      <a:endParaRPr lang="zh-CN"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99745">
                <a:tc>
                  <a:txBody>
                    <a:bodyPr/>
                    <a:p>
                      <a:pPr algn="ctr">
                        <a:buNone/>
                      </a:pPr>
                      <a:r>
                        <a:rPr lang="en-US" altLang="zh-CN" sz="1800">
                          <a:latin typeface="微软雅黑" panose="020B0503020204020204" charset="-122"/>
                          <a:ea typeface="微软雅黑" panose="020B0503020204020204" charset="-122"/>
                          <a:sym typeface="Calibri" panose="020F0502020204030204"/>
                        </a:rPr>
                        <a:t>尿布:3</a:t>
                      </a:r>
                      <a:r>
                        <a:rPr lang="zh-CN" altLang="en-US" sz="1800">
                          <a:latin typeface="微软雅黑" panose="020B0503020204020204" charset="-122"/>
                          <a:ea typeface="微软雅黑" panose="020B0503020204020204" charset="-122"/>
                          <a:sym typeface="Calibri" panose="020F0502020204030204"/>
                        </a:rPr>
                        <a:t>、牛奶：</a:t>
                      </a:r>
                      <a:r>
                        <a:rPr lang="en-US" altLang="zh-CN" sz="1800">
                          <a:latin typeface="微软雅黑" panose="020B0503020204020204" charset="-122"/>
                          <a:ea typeface="微软雅黑" panose="020B0503020204020204" charset="-122"/>
                          <a:sym typeface="Calibri" panose="020F0502020204030204"/>
                        </a:rPr>
                        <a:t>3</a:t>
                      </a:r>
                      <a:r>
                        <a:rPr lang="zh-CN" altLang="en-US" sz="1800">
                          <a:latin typeface="微软雅黑" panose="020B0503020204020204" charset="-122"/>
                          <a:ea typeface="微软雅黑" panose="020B0503020204020204" charset="-122"/>
                          <a:sym typeface="Calibri" panose="020F0502020204030204"/>
                        </a:rPr>
                        <a:t>、</a:t>
                      </a:r>
                      <a:r>
                        <a:rPr lang="en-US" altLang="zh-CN" sz="1800">
                          <a:latin typeface="微软雅黑" panose="020B0503020204020204" charset="-122"/>
                          <a:ea typeface="微软雅黑" panose="020B0503020204020204" charset="-122"/>
                        </a:rPr>
                        <a:t>面包:3</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altLang="zh-CN" sz="1800">
                          <a:latin typeface="微软雅黑" panose="020B0503020204020204" charset="-122"/>
                          <a:ea typeface="微软雅黑" panose="020B0503020204020204" charset="-122"/>
                          <a:sym typeface="Calibri" panose="020F0502020204030204"/>
                        </a:rPr>
                        <a:t>尿布:1</a:t>
                      </a:r>
                      <a:r>
                        <a:rPr lang="zh-CN" altLang="en-US" sz="1800">
                          <a:latin typeface="微软雅黑" panose="020B0503020204020204" charset="-122"/>
                          <a:ea typeface="微软雅黑" panose="020B0503020204020204" charset="-122"/>
                          <a:sym typeface="Calibri" panose="020F0502020204030204"/>
                        </a:rPr>
                        <a:t>、面包：</a:t>
                      </a:r>
                      <a:r>
                        <a:rPr lang="en-US" altLang="zh-CN" sz="1800">
                          <a:latin typeface="微软雅黑" panose="020B0503020204020204" charset="-122"/>
                          <a:ea typeface="微软雅黑" panose="020B0503020204020204" charset="-122"/>
                          <a:sym typeface="Calibri" panose="020F0502020204030204"/>
                        </a:rPr>
                        <a:t>1</a:t>
                      </a:r>
                      <a:endParaRPr lang="zh-CN"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7155815" y="3234055"/>
          <a:ext cx="4515485" cy="2194560"/>
        </p:xfrm>
        <a:graphic>
          <a:graphicData uri="http://schemas.openxmlformats.org/drawingml/2006/table">
            <a:tbl>
              <a:tblPr firstRow="1" bandRow="1">
                <a:tableStyleId>{5940675A-B579-460E-94D1-54222C63F5DA}</a:tableStyleId>
              </a:tblPr>
              <a:tblGrid>
                <a:gridCol w="2257743"/>
                <a:gridCol w="2257742"/>
              </a:tblGrid>
              <a:tr h="36131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TID</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Items</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9974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T1</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800">
                          <a:latin typeface="微软雅黑" panose="020B0503020204020204" charset="-122"/>
                          <a:ea typeface="微软雅黑" panose="020B0503020204020204" charset="-122"/>
                          <a:sym typeface="Calibri" panose="020F0502020204030204"/>
                        </a:rPr>
                        <a:t>{尿布</a:t>
                      </a:r>
                      <a:r>
                        <a:rPr lang="zh-CN" altLang="en-US" sz="1800">
                          <a:latin typeface="微软雅黑" panose="020B0503020204020204" charset="-122"/>
                          <a:ea typeface="微软雅黑" panose="020B0503020204020204" charset="-122"/>
                          <a:sym typeface="Calibri" panose="020F0502020204030204"/>
                        </a:rPr>
                        <a:t>、牛奶</a:t>
                      </a:r>
                      <a:r>
                        <a:rPr lang="en-US" sz="1800">
                          <a:latin typeface="微软雅黑" panose="020B0503020204020204" charset="-122"/>
                          <a:ea typeface="微软雅黑" panose="020B0503020204020204" charset="-122"/>
                        </a:rPr>
                        <a:t>}</a:t>
                      </a:r>
                      <a:endParaRPr 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974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T2</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800">
                          <a:latin typeface="微软雅黑" panose="020B0503020204020204" charset="-122"/>
                          <a:ea typeface="微软雅黑" panose="020B0503020204020204" charset="-122"/>
                          <a:sym typeface="Calibri" panose="020F0502020204030204"/>
                        </a:rPr>
                        <a:t>{尿布</a:t>
                      </a:r>
                      <a:r>
                        <a:rPr lang="en-US" sz="1800">
                          <a:latin typeface="微软雅黑" panose="020B0503020204020204" charset="-122"/>
                          <a:ea typeface="微软雅黑" panose="020B0503020204020204" charset="-122"/>
                        </a:rPr>
                        <a:t>}</a:t>
                      </a:r>
                      <a:endParaRPr 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6364605" cy="4998720"/>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dirty="0">
                <a:ea typeface="宋体" panose="02010600030101010101" pitchFamily="2" charset="-122"/>
              </a:rPr>
              <a:t>继续找项头表倒数第</a:t>
            </a:r>
            <a:r>
              <a:rPr lang="en-US" altLang="zh-CN" dirty="0">
                <a:ea typeface="宋体" panose="02010600030101010101" pitchFamily="2" charset="-122"/>
              </a:rPr>
              <a:t>3</a:t>
            </a:r>
            <a:r>
              <a:rPr lang="zh-CN" altLang="en-US" dirty="0">
                <a:ea typeface="宋体" panose="02010600030101010101" pitchFamily="2" charset="-122"/>
              </a:rPr>
              <a:t>项面包，</a:t>
            </a:r>
            <a:r>
              <a:rPr dirty="0">
                <a:ea typeface="宋体" panose="02010600030101010101" pitchFamily="2" charset="-122"/>
              </a:rPr>
              <a:t>求得“</a:t>
            </a:r>
            <a:r>
              <a:rPr lang="zh-CN" dirty="0">
                <a:ea typeface="宋体" panose="02010600030101010101" pitchFamily="2" charset="-122"/>
              </a:rPr>
              <a:t>牛奶</a:t>
            </a:r>
            <a:r>
              <a:rPr dirty="0">
                <a:ea typeface="宋体" panose="02010600030101010101" pitchFamily="2" charset="-122"/>
              </a:rPr>
              <a:t>”的条件模式基</a:t>
            </a:r>
            <a:endParaRPr dirty="0">
              <a:ea typeface="宋体" panose="02010600030101010101" pitchFamily="2" charset="-122"/>
            </a:endParaRPr>
          </a:p>
          <a:p>
            <a:pPr marL="0" indent="0">
              <a:lnSpc>
                <a:spcPct val="150000"/>
              </a:lnSpc>
              <a:buNone/>
            </a:pPr>
            <a:r>
              <a:rPr lang="zh-CN" dirty="0">
                <a:ea typeface="宋体" panose="02010600030101010101" pitchFamily="2" charset="-122"/>
              </a:rPr>
              <a:t>根据条件模式基，可以</a:t>
            </a:r>
            <a:r>
              <a:rPr dirty="0">
                <a:ea typeface="宋体" panose="02010600030101010101" pitchFamily="2" charset="-122"/>
              </a:rPr>
              <a:t>求得面包的频繁项集</a:t>
            </a:r>
            <a:r>
              <a:rPr lang="zh-CN" dirty="0">
                <a:ea typeface="宋体" panose="02010600030101010101" pitchFamily="2" charset="-122"/>
              </a:rPr>
              <a:t>：</a:t>
            </a:r>
            <a:r>
              <a:rPr lang="en-US" altLang="zh-CN" dirty="0">
                <a:ea typeface="宋体" panose="02010600030101010101" pitchFamily="2" charset="-122"/>
              </a:rPr>
              <a:t>{</a:t>
            </a:r>
            <a:r>
              <a:rPr lang="zh-CN" altLang="en-US" dirty="0">
                <a:ea typeface="宋体" panose="02010600030101010101" pitchFamily="2" charset="-122"/>
              </a:rPr>
              <a:t>牛奶</a:t>
            </a:r>
            <a:r>
              <a:rPr lang="en-US" altLang="zh-CN" dirty="0">
                <a:ea typeface="宋体" panose="02010600030101010101" pitchFamily="2" charset="-122"/>
              </a:rPr>
              <a:t>}</a:t>
            </a:r>
            <a:r>
              <a:rPr lang="zh-CN" altLang="en-US" dirty="0">
                <a:ea typeface="宋体" panose="02010600030101010101" pitchFamily="2" charset="-122"/>
              </a:rPr>
              <a:t>，</a:t>
            </a:r>
            <a:r>
              <a:rPr dirty="0">
                <a:ea typeface="宋体" panose="02010600030101010101" pitchFamily="2" charset="-122"/>
              </a:rPr>
              <a:t>{</a:t>
            </a:r>
            <a:r>
              <a:rPr lang="zh-CN" dirty="0">
                <a:ea typeface="宋体" panose="02010600030101010101" pitchFamily="2" charset="-122"/>
              </a:rPr>
              <a:t>尿布，牛奶</a:t>
            </a:r>
            <a:r>
              <a:rPr dirty="0">
                <a:ea typeface="宋体" panose="02010600030101010101" pitchFamily="2" charset="-122"/>
              </a:rPr>
              <a:t>}</a:t>
            </a:r>
            <a:endParaRPr lang="en-US" dirty="0">
              <a:ea typeface="宋体" panose="02010600030101010101" pitchFamily="2" charset="-122"/>
            </a:endParaRPr>
          </a:p>
        </p:txBody>
      </p:sp>
      <p:graphicFrame>
        <p:nvGraphicFramePr>
          <p:cNvPr id="3" name="表格 2"/>
          <p:cNvGraphicFramePr/>
          <p:nvPr>
            <p:custDataLst>
              <p:tags r:id="rId1"/>
            </p:custDataLst>
          </p:nvPr>
        </p:nvGraphicFramePr>
        <p:xfrm>
          <a:off x="7128510" y="1598295"/>
          <a:ext cx="4515485" cy="1859915"/>
        </p:xfrm>
        <a:graphic>
          <a:graphicData uri="http://schemas.openxmlformats.org/drawingml/2006/table">
            <a:tbl>
              <a:tblPr firstRow="1" bandRow="1">
                <a:tableStyleId>{5940675A-B579-460E-94D1-54222C63F5DA}</a:tableStyleId>
              </a:tblPr>
              <a:tblGrid>
                <a:gridCol w="4515485"/>
              </a:tblGrid>
              <a:tr h="361315">
                <a:tc>
                  <a:txBody>
                    <a:bodyPr/>
                    <a:p>
                      <a:pPr algn="ctr">
                        <a:buNone/>
                      </a:pPr>
                      <a:r>
                        <a:rPr lang="zh-CN" altLang="en-US" sz="1800">
                          <a:latin typeface="微软雅黑" panose="020B0503020204020204" charset="-122"/>
                          <a:ea typeface="微软雅黑" panose="020B0503020204020204" charset="-122"/>
                        </a:rPr>
                        <a:t>找出</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牛奶</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节点分支</a:t>
                      </a:r>
                      <a:endParaRPr lang="zh-CN"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99745">
                <a:tc>
                  <a:txBody>
                    <a:bodyPr/>
                    <a:p>
                      <a:pPr algn="ctr">
                        <a:buNone/>
                      </a:pPr>
                      <a:r>
                        <a:rPr lang="en-US" altLang="zh-CN" sz="1800">
                          <a:latin typeface="微软雅黑" panose="020B0503020204020204" charset="-122"/>
                          <a:ea typeface="微软雅黑" panose="020B0503020204020204" charset="-122"/>
                          <a:sym typeface="Calibri" panose="020F0502020204030204"/>
                        </a:rPr>
                        <a:t>尿布:4</a:t>
                      </a:r>
                      <a:r>
                        <a:rPr lang="zh-CN" altLang="en-US" sz="1800">
                          <a:latin typeface="微软雅黑" panose="020B0503020204020204" charset="-122"/>
                          <a:ea typeface="微软雅黑" panose="020B0503020204020204" charset="-122"/>
                          <a:sym typeface="Calibri" panose="020F0502020204030204"/>
                        </a:rPr>
                        <a:t>、牛奶：</a:t>
                      </a:r>
                      <a:r>
                        <a:rPr lang="en-US" altLang="zh-CN" sz="1800">
                          <a:latin typeface="微软雅黑" panose="020B0503020204020204" charset="-122"/>
                          <a:ea typeface="微软雅黑" panose="020B0503020204020204" charset="-122"/>
                          <a:sym typeface="Calibri" panose="020F0502020204030204"/>
                        </a:rPr>
                        <a:t>4</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custDataLst>
              <p:tags r:id="rId2"/>
            </p:custDataLst>
          </p:nvPr>
        </p:nvGraphicFramePr>
        <p:xfrm>
          <a:off x="7155815" y="3234055"/>
          <a:ext cx="4515485" cy="2194560"/>
        </p:xfrm>
        <a:graphic>
          <a:graphicData uri="http://schemas.openxmlformats.org/drawingml/2006/table">
            <a:tbl>
              <a:tblPr firstRow="1" bandRow="1">
                <a:tableStyleId>{5940675A-B579-460E-94D1-54222C63F5DA}</a:tableStyleId>
              </a:tblPr>
              <a:tblGrid>
                <a:gridCol w="2257743"/>
                <a:gridCol w="2257742"/>
              </a:tblGrid>
              <a:tr h="36131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TID</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Items</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99745">
                <a:tc>
                  <a:txBody>
                    <a:bodyPr/>
                    <a:p>
                      <a:pPr algn="ctr">
                        <a:buNone/>
                      </a:pPr>
                      <a:r>
                        <a:rPr lang="en-US" altLang="zh-CN" sz="1800">
                          <a:latin typeface="微软雅黑" panose="020B0503020204020204" charset="-122"/>
                          <a:ea typeface="微软雅黑" panose="020B0503020204020204" charset="-122"/>
                          <a:cs typeface="微软雅黑" panose="020B0503020204020204" charset="-122"/>
                        </a:rPr>
                        <a:t>T1</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altLang="zh-CN" sz="1800">
                          <a:latin typeface="微软雅黑" panose="020B0503020204020204" charset="-122"/>
                          <a:ea typeface="微软雅黑" panose="020B0503020204020204" charset="-122"/>
                          <a:sym typeface="Calibri" panose="020F0502020204030204"/>
                        </a:rPr>
                        <a:t>{尿布</a:t>
                      </a:r>
                      <a:r>
                        <a:rPr lang="en-US" sz="1800">
                          <a:latin typeface="微软雅黑" panose="020B0503020204020204" charset="-122"/>
                          <a:ea typeface="微软雅黑" panose="020B0503020204020204" charset="-122"/>
                        </a:rPr>
                        <a:t>}</a:t>
                      </a:r>
                      <a:endParaRPr 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6261735" cy="4751705"/>
          </a:xfrm>
          <a:prstGeom prst="rect">
            <a:avLst/>
          </a:prstGeom>
          <a:ln w="12700">
            <a:miter lim="400000"/>
          </a:ln>
        </p:spPr>
        <p:txBody>
          <a:bodyPr lIns="45719" rIns="45719">
            <a:normAutofit fontScale="80000"/>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500" dirty="0">
                <a:ea typeface="宋体" panose="02010600030101010101" pitchFamily="2" charset="-122"/>
              </a:rPr>
              <a:t>继续找项头表倒数第</a:t>
            </a:r>
            <a:r>
              <a:rPr lang="en-US" altLang="zh-CN" sz="2500" dirty="0">
                <a:ea typeface="宋体" panose="02010600030101010101" pitchFamily="2" charset="-122"/>
              </a:rPr>
              <a:t>4</a:t>
            </a:r>
            <a:r>
              <a:rPr lang="zh-CN" altLang="en-US" sz="2500" dirty="0">
                <a:ea typeface="宋体" panose="02010600030101010101" pitchFamily="2" charset="-122"/>
              </a:rPr>
              <a:t>项面包，</a:t>
            </a:r>
            <a:r>
              <a:rPr sz="2500" dirty="0">
                <a:ea typeface="宋体" panose="02010600030101010101" pitchFamily="2" charset="-122"/>
              </a:rPr>
              <a:t>求得“</a:t>
            </a:r>
            <a:r>
              <a:rPr lang="zh-CN" sz="2500" dirty="0">
                <a:ea typeface="宋体" panose="02010600030101010101" pitchFamily="2" charset="-122"/>
              </a:rPr>
              <a:t>尿布</a:t>
            </a:r>
            <a:r>
              <a:rPr sz="2500" dirty="0">
                <a:ea typeface="宋体" panose="02010600030101010101" pitchFamily="2" charset="-122"/>
              </a:rPr>
              <a:t>”的条件模式基</a:t>
            </a:r>
            <a:endParaRPr sz="2500" dirty="0">
              <a:ea typeface="宋体" panose="02010600030101010101" pitchFamily="2" charset="-122"/>
            </a:endParaRPr>
          </a:p>
          <a:p>
            <a:pPr marL="0" indent="0">
              <a:lnSpc>
                <a:spcPct val="150000"/>
              </a:lnSpc>
              <a:buNone/>
            </a:pPr>
            <a:r>
              <a:rPr lang="zh-CN" sz="2500" dirty="0">
                <a:ea typeface="宋体" panose="02010600030101010101" pitchFamily="2" charset="-122"/>
              </a:rPr>
              <a:t>根据条件模式基，可以</a:t>
            </a:r>
            <a:r>
              <a:rPr sz="2500" dirty="0">
                <a:ea typeface="宋体" panose="02010600030101010101" pitchFamily="2" charset="-122"/>
              </a:rPr>
              <a:t>求得</a:t>
            </a:r>
            <a:r>
              <a:rPr lang="zh-CN" sz="2500" dirty="0">
                <a:ea typeface="宋体" panose="02010600030101010101" pitchFamily="2" charset="-122"/>
              </a:rPr>
              <a:t>尿布</a:t>
            </a:r>
            <a:r>
              <a:rPr sz="2500" dirty="0">
                <a:ea typeface="宋体" panose="02010600030101010101" pitchFamily="2" charset="-122"/>
              </a:rPr>
              <a:t>的频繁项集</a:t>
            </a:r>
            <a:r>
              <a:rPr lang="zh-CN" sz="2500" dirty="0">
                <a:ea typeface="宋体" panose="02010600030101010101" pitchFamily="2" charset="-122"/>
              </a:rPr>
              <a:t>：</a:t>
            </a:r>
            <a:r>
              <a:rPr lang="en-US" altLang="zh-CN" sz="2500" dirty="0">
                <a:ea typeface="宋体" panose="02010600030101010101" pitchFamily="2" charset="-122"/>
              </a:rPr>
              <a:t>{</a:t>
            </a:r>
            <a:r>
              <a:rPr lang="zh-CN" altLang="en-US" sz="2500" dirty="0">
                <a:ea typeface="宋体" panose="02010600030101010101" pitchFamily="2" charset="-122"/>
              </a:rPr>
              <a:t>尿布</a:t>
            </a:r>
            <a:r>
              <a:rPr lang="en-US" altLang="zh-CN" sz="2500" dirty="0">
                <a:ea typeface="宋体" panose="02010600030101010101" pitchFamily="2" charset="-122"/>
              </a:rPr>
              <a:t>}</a:t>
            </a:r>
            <a:endParaRPr lang="en-US" altLang="zh-CN" sz="2500" dirty="0">
              <a:ea typeface="宋体" panose="02010600030101010101" pitchFamily="2" charset="-122"/>
            </a:endParaRPr>
          </a:p>
          <a:p>
            <a:pPr marL="0" indent="0">
              <a:lnSpc>
                <a:spcPct val="150000"/>
              </a:lnSpc>
              <a:buNone/>
            </a:pPr>
            <a:r>
              <a:rPr lang="zh-CN" altLang="en-US" sz="2500" dirty="0">
                <a:ea typeface="宋体" panose="02010600030101010101" pitchFamily="2" charset="-122"/>
              </a:rPr>
              <a:t>所以全部的频繁项集为：</a:t>
            </a:r>
            <a:endParaRPr lang="zh-CN" altLang="en-US" sz="2500" dirty="0">
              <a:ea typeface="宋体" panose="02010600030101010101" pitchFamily="2" charset="-122"/>
            </a:endParaRPr>
          </a:p>
          <a:p>
            <a:pPr marL="0" indent="0">
              <a:lnSpc>
                <a:spcPct val="150000"/>
              </a:lnSpc>
              <a:buNone/>
            </a:pPr>
            <a:r>
              <a:rPr lang="zh-CN" altLang="en-US" sz="2500" dirty="0">
                <a:ea typeface="宋体" panose="02010600030101010101" pitchFamily="2" charset="-122"/>
              </a:rPr>
              <a:t>{啤酒}，{尿布，啤酒}</a:t>
            </a:r>
            <a:endParaRPr lang="zh-CN" altLang="en-US" sz="2500" dirty="0">
              <a:ea typeface="宋体" panose="02010600030101010101" pitchFamily="2" charset="-122"/>
            </a:endParaRPr>
          </a:p>
          <a:p>
            <a:pPr marL="0" indent="0">
              <a:lnSpc>
                <a:spcPct val="150000"/>
              </a:lnSpc>
              <a:buNone/>
            </a:pPr>
            <a:r>
              <a:rPr lang="en-US" altLang="zh-CN" sz="2500" dirty="0">
                <a:ea typeface="宋体" panose="02010600030101010101" pitchFamily="2" charset="-122"/>
              </a:rPr>
              <a:t>{</a:t>
            </a:r>
            <a:r>
              <a:rPr lang="zh-CN" altLang="en-US" sz="2500" dirty="0">
                <a:ea typeface="宋体" panose="02010600030101010101" pitchFamily="2" charset="-122"/>
              </a:rPr>
              <a:t>面包</a:t>
            </a:r>
            <a:r>
              <a:rPr lang="en-US" altLang="zh-CN" sz="2500" dirty="0">
                <a:ea typeface="宋体" panose="02010600030101010101" pitchFamily="2" charset="-122"/>
              </a:rPr>
              <a:t>}</a:t>
            </a:r>
            <a:r>
              <a:rPr lang="zh-CN" altLang="en-US" sz="2500" dirty="0">
                <a:ea typeface="宋体" panose="02010600030101010101" pitchFamily="2" charset="-122"/>
              </a:rPr>
              <a:t>，{尿布，面包}，</a:t>
            </a:r>
            <a:r>
              <a:rPr lang="en-US" altLang="zh-CN" sz="2500" dirty="0">
                <a:ea typeface="宋体" panose="02010600030101010101" pitchFamily="2" charset="-122"/>
                <a:sym typeface="+mn-ea"/>
              </a:rPr>
              <a:t>{</a:t>
            </a:r>
            <a:r>
              <a:rPr lang="zh-CN" altLang="en-US" sz="2500" dirty="0">
                <a:ea typeface="宋体" panose="02010600030101010101" pitchFamily="2" charset="-122"/>
                <a:sym typeface="+mn-ea"/>
              </a:rPr>
              <a:t>牛奶，面包</a:t>
            </a:r>
            <a:r>
              <a:rPr lang="en-US" altLang="zh-CN" sz="2500" dirty="0">
                <a:ea typeface="宋体" panose="02010600030101010101" pitchFamily="2" charset="-122"/>
                <a:sym typeface="+mn-ea"/>
              </a:rPr>
              <a:t>}</a:t>
            </a:r>
            <a:r>
              <a:rPr lang="zh-CN" altLang="en-US" sz="2500" dirty="0">
                <a:ea typeface="宋体" panose="02010600030101010101" pitchFamily="2" charset="-122"/>
                <a:sym typeface="+mn-ea"/>
              </a:rPr>
              <a:t>，</a:t>
            </a:r>
            <a:r>
              <a:rPr lang="zh-CN" altLang="en-US" sz="2500" dirty="0">
                <a:ea typeface="宋体" panose="02010600030101010101" pitchFamily="2" charset="-122"/>
              </a:rPr>
              <a:t>{尿布，牛奶，面包}</a:t>
            </a:r>
            <a:endParaRPr lang="zh-CN" altLang="en-US" sz="2500" dirty="0">
              <a:ea typeface="宋体" panose="02010600030101010101" pitchFamily="2" charset="-122"/>
            </a:endParaRPr>
          </a:p>
          <a:p>
            <a:pPr marL="0" indent="0">
              <a:lnSpc>
                <a:spcPct val="150000"/>
              </a:lnSpc>
              <a:buNone/>
            </a:pPr>
            <a:r>
              <a:rPr lang="en-US" altLang="zh-CN" sz="2500" dirty="0">
                <a:ea typeface="宋体" panose="02010600030101010101" pitchFamily="2" charset="-122"/>
                <a:sym typeface="+mn-ea"/>
              </a:rPr>
              <a:t>{</a:t>
            </a:r>
            <a:r>
              <a:rPr lang="zh-CN" altLang="en-US" sz="2500" dirty="0">
                <a:ea typeface="宋体" panose="02010600030101010101" pitchFamily="2" charset="-122"/>
                <a:sym typeface="+mn-ea"/>
              </a:rPr>
              <a:t>牛奶</a:t>
            </a:r>
            <a:r>
              <a:rPr lang="en-US" altLang="zh-CN" sz="2500" dirty="0">
                <a:ea typeface="宋体" panose="02010600030101010101" pitchFamily="2" charset="-122"/>
                <a:sym typeface="+mn-ea"/>
              </a:rPr>
              <a:t>}</a:t>
            </a:r>
            <a:r>
              <a:rPr lang="zh-CN" altLang="en-US" sz="2500" dirty="0">
                <a:ea typeface="宋体" panose="02010600030101010101" pitchFamily="2" charset="-122"/>
                <a:sym typeface="+mn-ea"/>
              </a:rPr>
              <a:t>，</a:t>
            </a:r>
            <a:r>
              <a:rPr sz="2500" dirty="0">
                <a:ea typeface="宋体" panose="02010600030101010101" pitchFamily="2" charset="-122"/>
                <a:sym typeface="+mn-ea"/>
              </a:rPr>
              <a:t>{</a:t>
            </a:r>
            <a:r>
              <a:rPr lang="zh-CN" sz="2500" dirty="0">
                <a:ea typeface="宋体" panose="02010600030101010101" pitchFamily="2" charset="-122"/>
                <a:sym typeface="+mn-ea"/>
              </a:rPr>
              <a:t>尿布，牛奶</a:t>
            </a:r>
            <a:r>
              <a:rPr sz="2500" dirty="0">
                <a:ea typeface="宋体" panose="02010600030101010101" pitchFamily="2" charset="-122"/>
                <a:sym typeface="+mn-ea"/>
              </a:rPr>
              <a:t>}</a:t>
            </a:r>
            <a:endParaRPr sz="2500" dirty="0">
              <a:ea typeface="宋体" panose="02010600030101010101" pitchFamily="2" charset="-122"/>
              <a:sym typeface="+mn-ea"/>
            </a:endParaRPr>
          </a:p>
          <a:p>
            <a:pPr marL="0" indent="0">
              <a:lnSpc>
                <a:spcPct val="150000"/>
              </a:lnSpc>
              <a:buNone/>
            </a:pPr>
            <a:r>
              <a:rPr lang="en-US" altLang="zh-CN" sz="2500" dirty="0">
                <a:ea typeface="宋体" panose="02010600030101010101" pitchFamily="2" charset="-122"/>
              </a:rPr>
              <a:t>{</a:t>
            </a:r>
            <a:r>
              <a:rPr lang="zh-CN" altLang="en-US" sz="2500" dirty="0">
                <a:ea typeface="宋体" panose="02010600030101010101" pitchFamily="2" charset="-122"/>
              </a:rPr>
              <a:t>尿布</a:t>
            </a:r>
            <a:r>
              <a:rPr lang="en-US" altLang="zh-CN" sz="2500" dirty="0">
                <a:ea typeface="宋体" panose="02010600030101010101" pitchFamily="2" charset="-122"/>
              </a:rPr>
              <a:t>}</a:t>
            </a:r>
            <a:endParaRPr lang="en-US" altLang="zh-CN" sz="2500" dirty="0">
              <a:ea typeface="宋体" panose="02010600030101010101" pitchFamily="2" charset="-122"/>
            </a:endParaRPr>
          </a:p>
        </p:txBody>
      </p:sp>
      <p:graphicFrame>
        <p:nvGraphicFramePr>
          <p:cNvPr id="3" name="表格 2"/>
          <p:cNvGraphicFramePr/>
          <p:nvPr>
            <p:custDataLst>
              <p:tags r:id="rId1"/>
            </p:custDataLst>
          </p:nvPr>
        </p:nvGraphicFramePr>
        <p:xfrm>
          <a:off x="7227570" y="1598295"/>
          <a:ext cx="4515485" cy="1859915"/>
        </p:xfrm>
        <a:graphic>
          <a:graphicData uri="http://schemas.openxmlformats.org/drawingml/2006/table">
            <a:tbl>
              <a:tblPr firstRow="1" bandRow="1">
                <a:tableStyleId>{5940675A-B579-460E-94D1-54222C63F5DA}</a:tableStyleId>
              </a:tblPr>
              <a:tblGrid>
                <a:gridCol w="4515485"/>
              </a:tblGrid>
              <a:tr h="361315">
                <a:tc>
                  <a:txBody>
                    <a:bodyPr/>
                    <a:p>
                      <a:pPr algn="ctr">
                        <a:buNone/>
                      </a:pPr>
                      <a:r>
                        <a:rPr lang="zh-CN" altLang="en-US" sz="1800">
                          <a:latin typeface="微软雅黑" panose="020B0503020204020204" charset="-122"/>
                          <a:ea typeface="微软雅黑" panose="020B0503020204020204" charset="-122"/>
                        </a:rPr>
                        <a:t>找出</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尿布</a:t>
                      </a:r>
                      <a:r>
                        <a:rPr lang="en-US" altLang="zh-CN" sz="1800">
                          <a:latin typeface="微软雅黑" panose="020B0503020204020204" charset="-122"/>
                          <a:ea typeface="微软雅黑" panose="020B0503020204020204" charset="-122"/>
                        </a:rPr>
                        <a:t>“</a:t>
                      </a:r>
                      <a:r>
                        <a:rPr lang="zh-CN" altLang="en-US" sz="1800">
                          <a:latin typeface="微软雅黑" panose="020B0503020204020204" charset="-122"/>
                          <a:ea typeface="微软雅黑" panose="020B0503020204020204" charset="-122"/>
                        </a:rPr>
                        <a:t>节点分支</a:t>
                      </a:r>
                      <a:endParaRPr lang="zh-CN" altLang="en-US"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EDF6E8"/>
                    </a:solidFill>
                  </a:tcPr>
                </a:tc>
              </a:tr>
              <a:tr h="499745">
                <a:tc>
                  <a:txBody>
                    <a:bodyPr/>
                    <a:p>
                      <a:pPr algn="ctr">
                        <a:buNone/>
                      </a:pPr>
                      <a:r>
                        <a:rPr lang="en-US" altLang="zh-CN" sz="1800">
                          <a:latin typeface="微软雅黑" panose="020B0503020204020204" charset="-122"/>
                          <a:ea typeface="微软雅黑" panose="020B0503020204020204" charset="-122"/>
                          <a:sym typeface="Calibri" panose="020F0502020204030204"/>
                        </a:rPr>
                        <a:t>尿布:5</a:t>
                      </a:r>
                      <a:endParaRPr lang="en-US" altLang="zh-CN" sz="1800">
                        <a:latin typeface="微软雅黑" panose="020B0503020204020204" charset="-122"/>
                        <a:ea typeface="微软雅黑" panose="020B0503020204020204" charset="-122"/>
                        <a:cs typeface="微软雅黑" panose="020B0503020204020204" charset="-122"/>
                      </a:endParaRPr>
                    </a:p>
                  </a:txBody>
                  <a:tcPr marL="6350" marR="635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ea typeface="宋体" panose="02010600030101010101" pitchFamily="2" charset="-122"/>
                <a:sym typeface="+mn-ea"/>
              </a:rPr>
              <a:t>主动学习</a:t>
            </a:r>
            <a:endParaRPr lang="zh-CN">
              <a:ea typeface="宋体" panose="02010600030101010101" pitchFamily="2" charset="-122"/>
              <a:sym typeface="+mn-ea"/>
            </a:endParaRPr>
          </a:p>
        </p:txBody>
      </p:sp>
      <p:sp>
        <p:nvSpPr>
          <p:cNvPr id="131" name="Content Placeholder 2"/>
          <p:cNvSpPr txBox="1">
            <a:spLocks noGrp="1"/>
          </p:cNvSpPr>
          <p:nvPr/>
        </p:nvSpPr>
        <p:spPr>
          <a:xfrm>
            <a:off x="598805" y="1442720"/>
            <a:ext cx="5759450"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1600" dirty="0">
                <a:ea typeface="宋体" panose="02010600030101010101" pitchFamily="2" charset="-122"/>
                <a:sym typeface="+mn-ea"/>
              </a:rPr>
              <a:t>主动学习：</a:t>
            </a:r>
            <a:endParaRPr lang="zh-CN" sz="1600" dirty="0">
              <a:ea typeface="宋体" panose="02010600030101010101" pitchFamily="2" charset="-122"/>
              <a:sym typeface="+mn-ea"/>
            </a:endParaRPr>
          </a:p>
          <a:p>
            <a:pPr>
              <a:lnSpc>
                <a:spcPct val="150000"/>
              </a:lnSpc>
            </a:pPr>
            <a:r>
              <a:rPr lang="zh-CN" sz="1600" dirty="0">
                <a:ea typeface="宋体" panose="02010600030101010101" pitchFamily="2" charset="-122"/>
                <a:sym typeface="+mn-ea"/>
              </a:rPr>
              <a:t>主动学习是机器学习的子领域，在统计学领域也叫查询学习、最优实验设计</a:t>
            </a:r>
            <a:endParaRPr lang="zh-CN" sz="1600" dirty="0">
              <a:ea typeface="宋体" panose="02010600030101010101" pitchFamily="2" charset="-122"/>
              <a:sym typeface="+mn-ea"/>
            </a:endParaRPr>
          </a:p>
          <a:p>
            <a:pPr>
              <a:lnSpc>
                <a:spcPct val="150000"/>
              </a:lnSpc>
            </a:pPr>
            <a:r>
              <a:rPr lang="zh-CN" sz="1600" dirty="0">
                <a:ea typeface="宋体" panose="02010600030101010101" pitchFamily="2" charset="-122"/>
                <a:sym typeface="+mn-ea"/>
              </a:rPr>
              <a:t>主动学习的假设：一个机器学习算法，</a:t>
            </a:r>
            <a:r>
              <a:rPr sz="1600" dirty="0">
                <a:ea typeface="宋体" panose="02010600030101010101" pitchFamily="2" charset="-122"/>
                <a:sym typeface="+mn-ea"/>
              </a:rPr>
              <a:t>如果能自行选择想要学习的数据，只用较少的训练数据，</a:t>
            </a:r>
            <a:r>
              <a:rPr lang="zh-CN" sz="1600" dirty="0">
                <a:ea typeface="宋体" panose="02010600030101010101" pitchFamily="2" charset="-122"/>
                <a:sym typeface="+mn-ea"/>
              </a:rPr>
              <a:t>也可以</a:t>
            </a:r>
            <a:r>
              <a:rPr sz="1600" dirty="0">
                <a:ea typeface="宋体" panose="02010600030101010101" pitchFamily="2" charset="-122"/>
                <a:sym typeface="+mn-ea"/>
              </a:rPr>
              <a:t>表现得</a:t>
            </a:r>
            <a:r>
              <a:rPr lang="zh-CN" sz="1600" dirty="0">
                <a:ea typeface="宋体" panose="02010600030101010101" pitchFamily="2" charset="-122"/>
                <a:sym typeface="+mn-ea"/>
              </a:rPr>
              <a:t>很</a:t>
            </a:r>
            <a:r>
              <a:rPr sz="1600" dirty="0">
                <a:ea typeface="宋体" panose="02010600030101010101" pitchFamily="2" charset="-122"/>
                <a:sym typeface="+mn-ea"/>
              </a:rPr>
              <a:t>好</a:t>
            </a:r>
            <a:endParaRPr sz="1600" dirty="0">
              <a:ea typeface="宋体" panose="02010600030101010101" pitchFamily="2" charset="-122"/>
              <a:sym typeface="+mn-ea"/>
            </a:endParaRPr>
          </a:p>
          <a:p>
            <a:pPr>
              <a:lnSpc>
                <a:spcPct val="150000"/>
              </a:lnSpc>
            </a:pPr>
            <a:r>
              <a:rPr lang="zh-CN" sz="1600" dirty="0">
                <a:ea typeface="宋体" panose="02010600030101010101" pitchFamily="2" charset="-122"/>
                <a:sym typeface="+mn-ea"/>
              </a:rPr>
              <a:t>解决的问题：标注数据是一个很棘手的问题，成本高，周期长 </a:t>
            </a:r>
            <a:r>
              <a:rPr lang="en-US" altLang="zh-CN" sz="1600" dirty="0">
                <a:ea typeface="宋体" panose="02010600030101010101" pitchFamily="2" charset="-122"/>
                <a:sym typeface="+mn-ea"/>
              </a:rPr>
              <a:t>=&gt; </a:t>
            </a:r>
            <a:r>
              <a:rPr lang="zh-CN" sz="1600" dirty="0">
                <a:ea typeface="宋体" panose="02010600030101010101" pitchFamily="2" charset="-122"/>
                <a:sym typeface="+mn-ea"/>
              </a:rPr>
              <a:t>如果能用少量的标注数据去训练一个效果好的分类器，将是一个很有意义的工作</a:t>
            </a:r>
            <a:endParaRPr lang="zh-CN" sz="1600" dirty="0">
              <a:ea typeface="宋体" panose="02010600030101010101" pitchFamily="2" charset="-122"/>
              <a:sym typeface="+mn-ea"/>
            </a:endParaRPr>
          </a:p>
          <a:p>
            <a:pPr>
              <a:lnSpc>
                <a:spcPct val="150000"/>
              </a:lnSpc>
            </a:pPr>
            <a:endParaRPr sz="1600" dirty="0">
              <a:ea typeface="宋体" panose="02010600030101010101" pitchFamily="2" charset="-122"/>
              <a:sym typeface="+mn-ea"/>
            </a:endParaRPr>
          </a:p>
        </p:txBody>
      </p:sp>
      <p:sp>
        <p:nvSpPr>
          <p:cNvPr id="2" name="Content Placeholder 2"/>
          <p:cNvSpPr txBox="1">
            <a:spLocks noGrp="1"/>
          </p:cNvSpPr>
          <p:nvPr/>
        </p:nvSpPr>
        <p:spPr>
          <a:xfrm>
            <a:off x="6432550" y="1492885"/>
            <a:ext cx="5591175"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nSpc>
                <a:spcPct val="150000"/>
              </a:lnSpc>
            </a:pPr>
            <a:r>
              <a:rPr lang="zh-CN" sz="1600" dirty="0">
                <a:ea typeface="宋体" panose="02010600030101010101" pitchFamily="2" charset="-122"/>
                <a:sym typeface="+mn-ea"/>
              </a:rPr>
              <a:t>被动学习（</a:t>
            </a:r>
            <a:r>
              <a:rPr sz="1600" dirty="0">
                <a:ea typeface="宋体" panose="02010600030101010101" pitchFamily="2" charset="-122"/>
                <a:sym typeface="+mn-ea"/>
              </a:rPr>
              <a:t>passive learning</a:t>
            </a:r>
            <a:r>
              <a:rPr lang="zh-CN" sz="1600" dirty="0">
                <a:ea typeface="宋体" panose="02010600030101010101" pitchFamily="2" charset="-122"/>
                <a:sym typeface="+mn-ea"/>
              </a:rPr>
              <a:t>），实际上就是</a:t>
            </a:r>
            <a:r>
              <a:rPr sz="1600" dirty="0">
                <a:ea typeface="宋体" panose="02010600030101010101" pitchFamily="2" charset="-122"/>
                <a:sym typeface="+mn-ea"/>
              </a:rPr>
              <a:t>random selection</a:t>
            </a:r>
            <a:r>
              <a:rPr lang="zh-CN" sz="1600" dirty="0">
                <a:ea typeface="宋体" panose="02010600030101010101" pitchFamily="2" charset="-122"/>
                <a:sym typeface="+mn-ea"/>
              </a:rPr>
              <a:t>，即</a:t>
            </a:r>
            <a:r>
              <a:rPr sz="1600" dirty="0">
                <a:ea typeface="宋体" panose="02010600030101010101" pitchFamily="2" charset="-122"/>
                <a:sym typeface="+mn-ea"/>
              </a:rPr>
              <a:t>从数据集内部，随机选择样本进行标注</a:t>
            </a:r>
            <a:endParaRPr sz="1600" dirty="0">
              <a:ea typeface="宋体" panose="02010600030101010101" pitchFamily="2" charset="-122"/>
              <a:sym typeface="+mn-ea"/>
            </a:endParaRPr>
          </a:p>
          <a:p>
            <a:pPr>
              <a:lnSpc>
                <a:spcPct val="150000"/>
              </a:lnSpc>
            </a:pPr>
            <a:r>
              <a:rPr sz="1600" dirty="0">
                <a:ea typeface="宋体" panose="02010600030101010101" pitchFamily="2" charset="-122"/>
                <a:sym typeface="+mn-ea"/>
              </a:rPr>
              <a:t>主动学习在选择样本时，有criteria的指导</a:t>
            </a:r>
            <a:endParaRPr lang="zh-CN" sz="1600" dirty="0">
              <a:ea typeface="宋体" panose="02010600030101010101" pitchFamily="2" charset="-122"/>
              <a:sym typeface="+mn-ea"/>
            </a:endParaRPr>
          </a:p>
          <a:p>
            <a:pPr marL="0" indent="0">
              <a:lnSpc>
                <a:spcPct val="150000"/>
              </a:lnSpc>
              <a:buNone/>
            </a:pPr>
            <a:r>
              <a:rPr lang="en-US" altLang="zh-CN" sz="1600" dirty="0">
                <a:ea typeface="宋体" panose="02010600030101010101" pitchFamily="2" charset="-122"/>
                <a:sym typeface="+mn-ea"/>
              </a:rPr>
              <a:t>Step1</a:t>
            </a:r>
            <a:r>
              <a:rPr lang="zh-CN" altLang="zh-CN" sz="1600" dirty="0">
                <a:ea typeface="宋体" panose="02010600030101010101" pitchFamily="2" charset="-122"/>
                <a:sym typeface="+mn-ea"/>
              </a:rPr>
              <a:t>，</a:t>
            </a:r>
            <a:r>
              <a:rPr sz="1600" dirty="0">
                <a:ea typeface="宋体" panose="02010600030101010101" pitchFamily="2" charset="-122"/>
                <a:sym typeface="+mn-ea"/>
              </a:rPr>
              <a:t>从一堆不带标签的数据中</a:t>
            </a:r>
            <a:r>
              <a:rPr lang="zh-CN" sz="1600" dirty="0">
                <a:ea typeface="宋体" panose="02010600030101010101" pitchFamily="2" charset="-122"/>
                <a:sym typeface="+mn-ea"/>
              </a:rPr>
              <a:t>，通过选择策略，</a:t>
            </a:r>
            <a:r>
              <a:rPr sz="1600" dirty="0">
                <a:ea typeface="宋体" panose="02010600030101010101" pitchFamily="2" charset="-122"/>
                <a:sym typeface="+mn-ea"/>
              </a:rPr>
              <a:t>主动选择一部分</a:t>
            </a:r>
            <a:r>
              <a:rPr lang="zh-CN" sz="1600" dirty="0">
                <a:ea typeface="宋体" panose="02010600030101010101" pitchFamily="2" charset="-122"/>
                <a:sym typeface="+mn-ea"/>
              </a:rPr>
              <a:t>数据让专家</a:t>
            </a:r>
            <a:r>
              <a:rPr lang="en-US" altLang="zh-CN" sz="1600" dirty="0">
                <a:ea typeface="宋体" panose="02010600030101010101" pitchFamily="2" charset="-122"/>
                <a:sym typeface="+mn-ea"/>
              </a:rPr>
              <a:t>worker</a:t>
            </a:r>
            <a:r>
              <a:rPr sz="1600" dirty="0">
                <a:ea typeface="宋体" panose="02010600030101010101" pitchFamily="2" charset="-122"/>
                <a:sym typeface="+mn-ea"/>
              </a:rPr>
              <a:t>进行标注</a:t>
            </a:r>
            <a:endParaRPr sz="1600" dirty="0">
              <a:ea typeface="宋体" panose="02010600030101010101" pitchFamily="2" charset="-122"/>
              <a:sym typeface="+mn-ea"/>
            </a:endParaRPr>
          </a:p>
          <a:p>
            <a:pPr marL="0" indent="0">
              <a:lnSpc>
                <a:spcPct val="150000"/>
              </a:lnSpc>
              <a:buNone/>
            </a:pPr>
            <a:r>
              <a:rPr lang="en-US" sz="1600" dirty="0">
                <a:ea typeface="宋体" panose="02010600030101010101" pitchFamily="2" charset="-122"/>
                <a:sym typeface="+mn-ea"/>
              </a:rPr>
              <a:t>S</a:t>
            </a:r>
            <a:r>
              <a:rPr lang="en-US" altLang="zh-CN" sz="1600" dirty="0">
                <a:ea typeface="宋体" panose="02010600030101010101" pitchFamily="2" charset="-122"/>
                <a:sym typeface="+mn-ea"/>
              </a:rPr>
              <a:t>tep2</a:t>
            </a:r>
            <a:r>
              <a:rPr lang="zh-CN" altLang="zh-CN" sz="1600" dirty="0">
                <a:ea typeface="宋体" panose="02010600030101010101" pitchFamily="2" charset="-122"/>
                <a:sym typeface="+mn-ea"/>
              </a:rPr>
              <a:t>，</a:t>
            </a:r>
            <a:r>
              <a:rPr sz="1600" dirty="0">
                <a:ea typeface="宋体" panose="02010600030101010101" pitchFamily="2" charset="-122"/>
                <a:sym typeface="+mn-ea"/>
              </a:rPr>
              <a:t>每标注一次，模型重新或者增量的训练一次</a:t>
            </a:r>
            <a:endParaRPr sz="1600" dirty="0">
              <a:ea typeface="宋体" panose="02010600030101010101" pitchFamily="2" charset="-122"/>
              <a:sym typeface="+mn-ea"/>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rPr>
              <a:t>FPGrowth</a:t>
            </a:r>
            <a:r>
              <a:rPr lang="zh-CN" dirty="0">
                <a:ea typeface="宋体" panose="02010600030101010101" pitchFamily="2" charset="-122"/>
              </a:rPr>
              <a:t>算法</a:t>
            </a:r>
            <a:endParaRPr lang="zh-CN" dirty="0">
              <a:ea typeface="宋体" panose="02010600030101010101" pitchFamily="2" charset="-122"/>
            </a:endParaRPr>
          </a:p>
        </p:txBody>
      </p:sp>
      <p:sp>
        <p:nvSpPr>
          <p:cNvPr id="4" name="Content Placeholder 2"/>
          <p:cNvSpPr txBox="1">
            <a:spLocks noGrp="1"/>
          </p:cNvSpPr>
          <p:nvPr/>
        </p:nvSpPr>
        <p:spPr>
          <a:xfrm>
            <a:off x="838200" y="1419860"/>
            <a:ext cx="4783455" cy="4351655"/>
          </a:xfrm>
          <a:prstGeom prst="rect">
            <a:avLst/>
          </a:prstGeom>
          <a:ln w="12700">
            <a:miter lim="400000"/>
          </a:ln>
        </p:spPr>
        <p:txBody>
          <a:bodyPr lIns="45719" rIns="45719">
            <a:norm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2200" dirty="0">
                <a:ea typeface="宋体" panose="02010600030101010101" pitchFamily="2" charset="-122"/>
              </a:rPr>
              <a:t>工具包</a:t>
            </a:r>
            <a:endParaRPr sz="2200" dirty="0">
              <a:ea typeface="宋体" panose="02010600030101010101" pitchFamily="2" charset="-122"/>
            </a:endParaRPr>
          </a:p>
          <a:p>
            <a:pPr>
              <a:lnSpc>
                <a:spcPct val="150000"/>
              </a:lnSpc>
            </a:pPr>
            <a:r>
              <a:rPr lang="zh-CN" sz="2200" dirty="0">
                <a:ea typeface="宋体" panose="02010600030101010101" pitchFamily="2" charset="-122"/>
              </a:rPr>
              <a:t>通过</a:t>
            </a:r>
            <a:r>
              <a:rPr lang="en-US" altLang="zh-CN" sz="2200" dirty="0">
                <a:ea typeface="宋体" panose="02010600030101010101" pitchFamily="2" charset="-122"/>
              </a:rPr>
              <a:t>Python</a:t>
            </a:r>
            <a:r>
              <a:rPr lang="zh-CN" altLang="zh-CN" sz="2200" dirty="0">
                <a:ea typeface="宋体" panose="02010600030101010101" pitchFamily="2" charset="-122"/>
              </a:rPr>
              <a:t>官方的第三方软件库</a:t>
            </a:r>
            <a:endParaRPr lang="zh-CN" altLang="zh-CN" sz="2200" dirty="0">
              <a:ea typeface="宋体" panose="02010600030101010101" pitchFamily="2" charset="-122"/>
            </a:endParaRPr>
          </a:p>
          <a:p>
            <a:pPr marL="0" indent="0">
              <a:lnSpc>
                <a:spcPct val="150000"/>
              </a:lnSpc>
              <a:buNone/>
            </a:pPr>
            <a:r>
              <a:rPr sz="2200" dirty="0">
                <a:ea typeface="宋体" panose="02010600030101010101" pitchFamily="2" charset="-122"/>
              </a:rPr>
              <a:t>https://pypi.org/</a:t>
            </a:r>
            <a:endParaRPr sz="2200" dirty="0">
              <a:ea typeface="宋体" panose="02010600030101010101" pitchFamily="2" charset="-122"/>
            </a:endParaRPr>
          </a:p>
          <a:p>
            <a:pPr>
              <a:lnSpc>
                <a:spcPct val="150000"/>
              </a:lnSpc>
            </a:pPr>
            <a:r>
              <a:rPr sz="2200" dirty="0">
                <a:ea typeface="宋体" panose="02010600030101010101" pitchFamily="2" charset="-122"/>
              </a:rPr>
              <a:t>import fptools as fp</a:t>
            </a:r>
            <a:endParaRPr sz="2200" dirty="0">
              <a:ea typeface="宋体" panose="02010600030101010101" pitchFamily="2" charset="-122"/>
            </a:endParaRPr>
          </a:p>
          <a:p>
            <a:pPr>
              <a:lnSpc>
                <a:spcPct val="150000"/>
              </a:lnSpc>
            </a:pPr>
            <a:r>
              <a:rPr sz="2200" dirty="0">
                <a:ea typeface="宋体" panose="02010600030101010101" pitchFamily="2" charset="-122"/>
              </a:rPr>
              <a:t>Spark.mllib 提供并行FP-growth算法</a:t>
            </a:r>
            <a:endParaRPr sz="2200"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697220" y="1104900"/>
            <a:ext cx="6209665" cy="2844800"/>
          </a:xfrm>
          <a:prstGeom prst="rect">
            <a:avLst/>
          </a:prstGeom>
        </p:spPr>
      </p:pic>
      <p:pic>
        <p:nvPicPr>
          <p:cNvPr id="5" name="图片 4"/>
          <p:cNvPicPr>
            <a:picLocks noChangeAspect="1"/>
          </p:cNvPicPr>
          <p:nvPr/>
        </p:nvPicPr>
        <p:blipFill>
          <a:blip r:embed="rId2"/>
          <a:stretch>
            <a:fillRect/>
          </a:stretch>
        </p:blipFill>
        <p:spPr>
          <a:xfrm>
            <a:off x="5650230" y="3997325"/>
            <a:ext cx="6327775" cy="2832100"/>
          </a:xfrm>
          <a:prstGeom prst="rect">
            <a:avLst/>
          </a:prstGeom>
        </p:spPr>
      </p:pic>
      <p:sp>
        <p:nvSpPr>
          <p:cNvPr id="7" name="下箭头 6"/>
          <p:cNvSpPr/>
          <p:nvPr/>
        </p:nvSpPr>
        <p:spPr>
          <a:xfrm rot="15060000">
            <a:off x="4935855" y="2709069"/>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ea typeface="宋体" panose="02010600030101010101" pitchFamily="2" charset="-122"/>
                <a:sym typeface="+mn-ea"/>
              </a:rPr>
              <a:t>Summary</a:t>
            </a:r>
            <a:endParaRPr lang="en-US" altLang="zh-CN" dirty="0">
              <a:ea typeface="宋体" panose="02010600030101010101" pitchFamily="2" charset="-122"/>
              <a:sym typeface="+mn-ea"/>
            </a:endParaRPr>
          </a:p>
        </p:txBody>
      </p:sp>
      <p:sp>
        <p:nvSpPr>
          <p:cNvPr id="131" name="Content Placeholder 2"/>
          <p:cNvSpPr txBox="1">
            <a:spLocks noGrp="1"/>
          </p:cNvSpPr>
          <p:nvPr/>
        </p:nvSpPr>
        <p:spPr>
          <a:xfrm>
            <a:off x="598805" y="1442720"/>
            <a:ext cx="5245735"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lvl="0">
              <a:lnSpc>
                <a:spcPct val="150000"/>
              </a:lnSpc>
            </a:pPr>
            <a:r>
              <a:rPr sz="1800">
                <a:ea typeface="宋体" panose="02010600030101010101" pitchFamily="2" charset="-122"/>
                <a:sym typeface="+mn-ea"/>
              </a:rPr>
              <a:t>支持度、置信度、提升度</a:t>
            </a:r>
            <a:endParaRPr sz="1800">
              <a:ea typeface="宋体" panose="02010600030101010101" pitchFamily="2" charset="-122"/>
              <a:sym typeface="+mn-ea"/>
            </a:endParaRPr>
          </a:p>
          <a:p>
            <a:pPr lvl="0">
              <a:lnSpc>
                <a:spcPct val="150000"/>
              </a:lnSpc>
            </a:pPr>
            <a:r>
              <a:rPr sz="1800">
                <a:ea typeface="宋体" panose="02010600030101010101" pitchFamily="2" charset="-122"/>
                <a:sym typeface="+mn-ea"/>
              </a:rPr>
              <a:t>最小支持度，最小置信度是实验出来的</a:t>
            </a:r>
            <a:endParaRPr sz="1800">
              <a:ea typeface="宋体" panose="02010600030101010101" pitchFamily="2" charset="-122"/>
              <a:sym typeface="+mn-ea"/>
            </a:endParaRPr>
          </a:p>
          <a:p>
            <a:pPr lvl="0">
              <a:lnSpc>
                <a:spcPct val="150000"/>
              </a:lnSpc>
            </a:pPr>
            <a:r>
              <a:rPr sz="1800">
                <a:ea typeface="宋体" panose="02010600030101010101" pitchFamily="2" charset="-122"/>
                <a:sym typeface="+mn-ea"/>
              </a:rPr>
              <a:t>基于关联规则的推荐算法：</a:t>
            </a:r>
            <a:endParaRPr sz="1800">
              <a:ea typeface="宋体" panose="02010600030101010101" pitchFamily="2" charset="-122"/>
              <a:sym typeface="+mn-ea"/>
            </a:endParaRPr>
          </a:p>
          <a:p>
            <a:pPr marL="0" lvl="0" indent="0">
              <a:lnSpc>
                <a:spcPct val="150000"/>
              </a:lnSpc>
              <a:buNone/>
            </a:pPr>
            <a:r>
              <a:rPr sz="1800">
                <a:ea typeface="宋体" panose="02010600030101010101" pitchFamily="2" charset="-122"/>
                <a:sym typeface="+mn-ea"/>
              </a:rPr>
              <a:t>Apriori算法</a:t>
            </a:r>
            <a:endParaRPr sz="1800">
              <a:ea typeface="宋体" panose="02010600030101010101" pitchFamily="2" charset="-122"/>
              <a:sym typeface="+mn-ea"/>
            </a:endParaRPr>
          </a:p>
          <a:p>
            <a:pPr marL="0" lvl="0" indent="0">
              <a:lnSpc>
                <a:spcPct val="150000"/>
              </a:lnSpc>
              <a:buNone/>
            </a:pPr>
            <a:r>
              <a:rPr sz="1800">
                <a:ea typeface="宋体" panose="02010600030101010101" pitchFamily="2" charset="-122"/>
                <a:sym typeface="+mn-ea"/>
              </a:rPr>
              <a:t>FPGrowth算法</a:t>
            </a:r>
            <a:endParaRPr sz="1800">
              <a:ea typeface="宋体" panose="02010600030101010101" pitchFamily="2" charset="-122"/>
              <a:sym typeface="+mn-ea"/>
            </a:endParaRPr>
          </a:p>
          <a:p>
            <a:pPr marL="0" lvl="0" indent="0">
              <a:lnSpc>
                <a:spcPct val="150000"/>
              </a:lnSpc>
              <a:buNone/>
            </a:pPr>
            <a:r>
              <a:rPr sz="1800">
                <a:ea typeface="宋体" panose="02010600030101010101" pitchFamily="2" charset="-122"/>
                <a:sym typeface="+mn-ea"/>
              </a:rPr>
              <a:t>PrefixSpan算法</a:t>
            </a:r>
            <a:endParaRPr sz="1800" dirty="0">
              <a:ea typeface="宋体" panose="02010600030101010101" pitchFamily="2" charset="-122"/>
              <a:sym typeface="+mn-ea"/>
            </a:endParaRPr>
          </a:p>
          <a:p>
            <a:pPr lvl="0">
              <a:lnSpc>
                <a:spcPct val="150000"/>
              </a:lnSpc>
            </a:pPr>
            <a:endParaRPr sz="1800">
              <a:ea typeface="宋体" panose="02010600030101010101" pitchFamily="2" charset="-122"/>
              <a:sym typeface="+mn-ea"/>
            </a:endParaRPr>
          </a:p>
          <a:p>
            <a:pPr lvl="0">
              <a:lnSpc>
                <a:spcPct val="150000"/>
              </a:lnSpc>
            </a:pPr>
            <a:endParaRPr sz="1800">
              <a:ea typeface="宋体" panose="02010600030101010101" pitchFamily="2" charset="-122"/>
              <a:sym typeface="+mn-ea"/>
            </a:endParaRPr>
          </a:p>
        </p:txBody>
      </p:sp>
      <p:sp>
        <p:nvSpPr>
          <p:cNvPr id="4" name="Content Placeholder 2"/>
          <p:cNvSpPr txBox="1">
            <a:spLocks noGrp="1"/>
          </p:cNvSpPr>
          <p:nvPr/>
        </p:nvSpPr>
        <p:spPr>
          <a:xfrm>
            <a:off x="6105525" y="1436370"/>
            <a:ext cx="5591175"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lvl="0">
              <a:lnSpc>
                <a:spcPct val="150000"/>
              </a:lnSpc>
            </a:pPr>
            <a:r>
              <a:rPr sz="1800">
                <a:ea typeface="宋体" panose="02010600030101010101" pitchFamily="2" charset="-122"/>
                <a:sym typeface="+mn-ea"/>
              </a:rPr>
              <a:t>万物皆Transaction：</a:t>
            </a:r>
            <a:endParaRPr sz="1800">
              <a:ea typeface="宋体" panose="02010600030101010101" pitchFamily="2" charset="-122"/>
              <a:sym typeface="+mn-ea"/>
            </a:endParaRPr>
          </a:p>
          <a:p>
            <a:pPr marL="0" lvl="0" indent="0">
              <a:lnSpc>
                <a:spcPct val="150000"/>
              </a:lnSpc>
              <a:buNone/>
            </a:pPr>
            <a:r>
              <a:rPr sz="1800">
                <a:ea typeface="宋体" panose="02010600030101010101" pitchFamily="2" charset="-122"/>
                <a:sym typeface="+mn-ea"/>
              </a:rPr>
              <a:t>超市购物小票（TransactionID =&gt; Item）</a:t>
            </a:r>
            <a:endParaRPr sz="1800">
              <a:ea typeface="宋体" panose="02010600030101010101" pitchFamily="2" charset="-122"/>
              <a:sym typeface="+mn-ea"/>
            </a:endParaRPr>
          </a:p>
          <a:p>
            <a:pPr marL="0" lvl="0" indent="0">
              <a:lnSpc>
                <a:spcPct val="150000"/>
              </a:lnSpc>
              <a:buNone/>
            </a:pPr>
            <a:r>
              <a:rPr sz="1800">
                <a:ea typeface="宋体" panose="02010600030101010101" pitchFamily="2" charset="-122"/>
                <a:sym typeface="+mn-ea"/>
              </a:rPr>
              <a:t>每部电影的分类（MovieID =&gt; 分类）</a:t>
            </a:r>
            <a:endParaRPr sz="1800">
              <a:ea typeface="宋体" panose="02010600030101010101" pitchFamily="2" charset="-122"/>
              <a:sym typeface="+mn-ea"/>
            </a:endParaRPr>
          </a:p>
          <a:p>
            <a:pPr marL="0" lvl="0" indent="0">
              <a:lnSpc>
                <a:spcPct val="150000"/>
              </a:lnSpc>
              <a:buNone/>
            </a:pPr>
            <a:r>
              <a:rPr sz="1800">
                <a:ea typeface="宋体" panose="02010600030101010101" pitchFamily="2" charset="-122"/>
                <a:sym typeface="+mn-ea"/>
              </a:rPr>
              <a:t>每部电影的演员（MovieID =&gt; 演员）</a:t>
            </a:r>
            <a:endParaRPr sz="1800">
              <a:ea typeface="宋体" panose="02010600030101010101" pitchFamily="2" charset="-122"/>
              <a:sym typeface="+mn-ea"/>
            </a:endParaRPr>
          </a:p>
          <a:p>
            <a:pPr marL="0" lvl="0" indent="0">
              <a:lnSpc>
                <a:spcPct val="150000"/>
              </a:lnSpc>
              <a:buNone/>
            </a:pPr>
            <a:r>
              <a:rPr lang="en-US" sz="1800" dirty="0">
                <a:ea typeface="宋体" panose="02010600030101010101" pitchFamily="2" charset="-122"/>
                <a:sym typeface="+mn-ea"/>
              </a:rPr>
              <a:t>C-NCAP</a:t>
            </a:r>
            <a:r>
              <a:rPr altLang="zh-CN" sz="1800" dirty="0">
                <a:ea typeface="宋体" panose="02010600030101010101" pitchFamily="2" charset="-122"/>
                <a:sym typeface="+mn-ea"/>
              </a:rPr>
              <a:t>：</a:t>
            </a:r>
            <a:r>
              <a:rPr lang="zh-CN" altLang="en-US" sz="1800" dirty="0">
                <a:ea typeface="宋体" panose="02010600030101010101" pitchFamily="2" charset="-122"/>
                <a:sym typeface="+mn-ea"/>
              </a:rPr>
              <a:t>汽车碰撞安全测试中的各指标之间的关系</a:t>
            </a:r>
            <a:endParaRPr sz="1800">
              <a:ea typeface="宋体" panose="02010600030101010101" pitchFamily="2" charset="-122"/>
              <a:sym typeface="+mn-ea"/>
            </a:endParaRPr>
          </a:p>
          <a:p>
            <a:pPr lvl="0">
              <a:lnSpc>
                <a:spcPct val="150000"/>
              </a:lnSpc>
            </a:pPr>
            <a:endParaRPr sz="1800">
              <a:ea typeface="宋体" panose="02010600030101010101" pitchFamily="2" charset="-122"/>
              <a:sym typeface="+mn-ea"/>
            </a:endParaRPr>
          </a:p>
        </p:txBody>
      </p:sp>
    </p:spTree>
    <p:custDataLst>
      <p:tags r:id="rId1"/>
    </p:custData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p:nvPr/>
        </p:nvSpPr>
        <p:spPr>
          <a:xfrm>
            <a:off x="321564" y="320039"/>
            <a:ext cx="11548872" cy="6217922"/>
          </a:xfrm>
          <a:prstGeom prst="rect">
            <a:avLst/>
          </a:prstGeom>
          <a:solidFill>
            <a:srgbClr val="000000">
              <a:alpha val="12000"/>
            </a:srgbClr>
          </a:solidFill>
          <a:ln w="12700">
            <a:miter lim="400000"/>
          </a:ln>
        </p:spPr>
        <p:txBody>
          <a:bodyPr lIns="45719" rIns="45719" anchor="ctr"/>
          <a:p>
            <a:pPr algn="ctr">
              <a:defRPr>
                <a:solidFill>
                  <a:srgbClr val="FFFFFF"/>
                </a:solidFill>
              </a:defRPr>
            </a:pPr>
          </a:p>
        </p:txBody>
      </p:sp>
      <p:sp>
        <p:nvSpPr>
          <p:cNvPr id="135" name="Straight Connector 8"/>
          <p:cNvSpPr/>
          <p:nvPr/>
        </p:nvSpPr>
        <p:spPr>
          <a:xfrm flipH="1">
            <a:off x="4055891" y="2057399"/>
            <a:ext cx="1" cy="2743201"/>
          </a:xfrm>
          <a:prstGeom prst="line">
            <a:avLst/>
          </a:prstGeom>
          <a:ln w="19050">
            <a:solidFill>
              <a:srgbClr val="262626"/>
            </a:solidFill>
            <a:miter/>
          </a:ln>
        </p:spPr>
        <p:txBody>
          <a:bodyPr lIns="45719" rIns="45719"/>
          <a:lstStyle/>
          <a:p/>
        </p:txBody>
      </p:sp>
      <p:sp>
        <p:nvSpPr>
          <p:cNvPr id="4" name="Title 1"/>
          <p:cNvSpPr txBox="1">
            <a:spLocks noGrp="1"/>
          </p:cNvSpPr>
          <p:nvPr/>
        </p:nvSpPr>
        <p:spPr>
          <a:xfrm>
            <a:off x="4380588" y="965198"/>
            <a:ext cx="6766077" cy="4927603"/>
          </a:xfrm>
          <a:prstGeom prst="rect">
            <a:avLst/>
          </a:prstGeom>
          <a:ln w="12700">
            <a:miter lim="400000"/>
          </a:ln>
        </p:spPr>
        <p:txBody>
          <a:bodyPr lIns="45719" rIns="45719" anchor="ctr">
            <a:normAutofit/>
          </a:bodyPr>
          <a:lstStyle>
            <a:lvl1pPr marL="0" marR="0" indent="0" algn="ctr" defTabSz="914400" rtl="0" eaLnBrk="1" latinLnBrk="0" hangingPunct="1">
              <a:lnSpc>
                <a:spcPct val="90000"/>
              </a:lnSpc>
              <a:spcBef>
                <a:spcPts val="0"/>
              </a:spcBef>
              <a:spcAft>
                <a:spcPts val="0"/>
              </a:spcAft>
              <a:buClrTx/>
              <a:buSzTx/>
              <a:buFontTx/>
              <a:buNone/>
              <a:defRPr sz="60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eaLnBrk="1" latinLnBrk="0" hangingPunct="1">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pPr algn="l">
              <a:defRPr sz="5400">
                <a:solidFill>
                  <a:srgbClr val="C00000"/>
                </a:solidFill>
              </a:defRPr>
            </a:pPr>
            <a:r>
              <a:rPr lang="en-US" sz="4800" dirty="0"/>
              <a:t>2</a:t>
            </a:r>
            <a:r>
              <a:rPr lang="en-US" altLang="zh-CN" sz="4800" dirty="0"/>
              <a:t>/2</a:t>
            </a:r>
            <a:r>
              <a:rPr lang="zh-CN" altLang="en-US" sz="4800" dirty="0"/>
              <a:t> 相关性分析</a:t>
            </a:r>
            <a:endParaRPr lang="en-US" altLang="zh-CN" sz="4800" dirty="0">
              <a:ea typeface="宋体" panose="02010600030101010101" pitchFamily="2" charset="-122"/>
              <a:sym typeface="+mn-ea"/>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相关性分析</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758315"/>
            <a:ext cx="5595620"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en-US" altLang="zh-CN" sz="1600" dirty="0">
                <a:ea typeface="宋体" panose="02010600030101010101" pitchFamily="2" charset="-122"/>
                <a:sym typeface="+mn-ea"/>
              </a:rPr>
              <a:t>Thinking</a:t>
            </a:r>
            <a:r>
              <a:rPr lang="zh-CN" altLang="zh-CN" sz="1600" dirty="0">
                <a:ea typeface="宋体" panose="02010600030101010101" pitchFamily="2" charset="-122"/>
                <a:sym typeface="+mn-ea"/>
              </a:rPr>
              <a:t>：如果</a:t>
            </a:r>
            <a:r>
              <a:rPr lang="zh-CN" altLang="en-US" sz="1600" dirty="0">
                <a:ea typeface="宋体" panose="02010600030101010101" pitchFamily="2" charset="-122"/>
                <a:sym typeface="+mn-ea"/>
              </a:rPr>
              <a:t>各自变量</a:t>
            </a:r>
            <a:r>
              <a:rPr lang="en-US" altLang="zh-CN" sz="1600" dirty="0">
                <a:ea typeface="宋体" panose="02010600030101010101" pitchFamily="2" charset="-122"/>
                <a:sym typeface="+mn-ea"/>
              </a:rPr>
              <a:t>x</a:t>
            </a:r>
            <a:r>
              <a:rPr lang="zh-CN" altLang="en-US" sz="1600" dirty="0">
                <a:ea typeface="宋体" panose="02010600030101010101" pitchFamily="2" charset="-122"/>
                <a:sym typeface="+mn-ea"/>
              </a:rPr>
              <a:t>跟因变量</a:t>
            </a:r>
            <a:r>
              <a:rPr lang="en-US" altLang="zh-CN" sz="1600" dirty="0">
                <a:ea typeface="宋体" panose="02010600030101010101" pitchFamily="2" charset="-122"/>
                <a:sym typeface="+mn-ea"/>
              </a:rPr>
              <a:t>y</a:t>
            </a:r>
            <a:r>
              <a:rPr lang="zh-CN" altLang="en-US" sz="1600" dirty="0">
                <a:ea typeface="宋体" panose="02010600030101010101" pitchFamily="2" charset="-122"/>
                <a:sym typeface="+mn-ea"/>
              </a:rPr>
              <a:t>之间没有相关性，还需要做回归分析么？</a:t>
            </a:r>
            <a:endParaRPr lang="zh-CN" altLang="en-US" sz="1600" dirty="0">
              <a:ea typeface="宋体" panose="02010600030101010101" pitchFamily="2" charset="-122"/>
              <a:sym typeface="+mn-ea"/>
            </a:endParaRPr>
          </a:p>
          <a:p>
            <a:pPr>
              <a:lnSpc>
                <a:spcPct val="150000"/>
              </a:lnSpc>
            </a:pPr>
            <a:r>
              <a:rPr lang="zh-CN" altLang="en-US" sz="1600" dirty="0">
                <a:ea typeface="宋体" panose="02010600030101010101" pitchFamily="2" charset="-122"/>
                <a:sym typeface="+mn-ea"/>
              </a:rPr>
              <a:t>如果有一定的相关性了，然后再通过回归分析进一步验证他们之间的准确关系</a:t>
            </a:r>
            <a:endParaRPr lang="zh-CN" altLang="en-US" sz="1600" dirty="0">
              <a:ea typeface="宋体" panose="02010600030101010101" pitchFamily="2" charset="-122"/>
              <a:sym typeface="+mn-ea"/>
            </a:endParaRPr>
          </a:p>
          <a:p>
            <a:pPr>
              <a:lnSpc>
                <a:spcPct val="150000"/>
              </a:lnSpc>
            </a:pPr>
            <a:r>
              <a:rPr lang="zh-CN" altLang="en-US" sz="1600" dirty="0">
                <a:ea typeface="宋体" panose="02010600030101010101" pitchFamily="2" charset="-122"/>
                <a:sym typeface="+mn-ea"/>
              </a:rPr>
              <a:t>通过相关分析求得相关系数没有回归分析的准确</a:t>
            </a:r>
            <a:endParaRPr lang="zh-CN" altLang="en-US" sz="1600" dirty="0">
              <a:ea typeface="宋体" panose="02010600030101010101" pitchFamily="2" charset="-122"/>
              <a:sym typeface="+mn-ea"/>
            </a:endParaRPr>
          </a:p>
          <a:p>
            <a:pPr>
              <a:lnSpc>
                <a:spcPct val="150000"/>
              </a:lnSpc>
            </a:pPr>
            <a:r>
              <a:rPr lang="zh-CN" altLang="en-US" sz="1600" dirty="0">
                <a:ea typeface="宋体" panose="02010600030101010101" pitchFamily="2" charset="-122"/>
                <a:sym typeface="+mn-ea"/>
              </a:rPr>
              <a:t>相关分析是一种描述性的分析，而回归分析得到的结果更为重要和准确</a:t>
            </a:r>
            <a:endParaRPr lang="zh-CN" altLang="en-US" sz="1600" dirty="0">
              <a:ea typeface="宋体" panose="02010600030101010101" pitchFamily="2" charset="-122"/>
              <a:sym typeface="+mn-ea"/>
            </a:endParaRPr>
          </a:p>
        </p:txBody>
      </p:sp>
      <p:pic>
        <p:nvPicPr>
          <p:cNvPr id="10" name="图片 9"/>
          <p:cNvPicPr>
            <a:picLocks noChangeAspect="1"/>
          </p:cNvPicPr>
          <p:nvPr/>
        </p:nvPicPr>
        <p:blipFill>
          <a:blip r:embed="rId1"/>
          <a:stretch>
            <a:fillRect/>
          </a:stretch>
        </p:blipFill>
        <p:spPr>
          <a:xfrm>
            <a:off x="6890385" y="2129790"/>
            <a:ext cx="4105275" cy="3190240"/>
          </a:xfrm>
          <a:prstGeom prst="rect">
            <a:avLst/>
          </a:prstGeom>
        </p:spPr>
      </p:pic>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相关性分析工具</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669925" y="1413510"/>
            <a:ext cx="5261610" cy="432498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sz="1800" dirty="0">
                <a:ea typeface="宋体" panose="02010600030101010101" pitchFamily="2" charset="-122"/>
                <a:sym typeface="+mn-ea"/>
              </a:rPr>
              <a:t>使用</a:t>
            </a:r>
            <a:r>
              <a:rPr lang="en-US" altLang="zh-CN" sz="1800" dirty="0">
                <a:ea typeface="宋体" panose="02010600030101010101" pitchFamily="2" charset="-122"/>
                <a:sym typeface="+mn-ea"/>
              </a:rPr>
              <a:t>DataFrame</a:t>
            </a:r>
            <a:r>
              <a:rPr altLang="zh-CN" sz="1800" dirty="0">
                <a:ea typeface="宋体" panose="02010600030101010101" pitchFamily="2" charset="-122"/>
                <a:sym typeface="+mn-ea"/>
              </a:rPr>
              <a:t>显示各元素间的相关性</a:t>
            </a:r>
            <a:r>
              <a:rPr lang="zh-CN" sz="1800" dirty="0">
                <a:ea typeface="宋体" panose="02010600030101010101" pitchFamily="2" charset="-122"/>
                <a:sym typeface="+mn-ea"/>
              </a:rPr>
              <a:t>：</a:t>
            </a:r>
            <a:endParaRPr altLang="zh-CN"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DataFrame.corr(method='pearson', min_periods=1)</a:t>
            </a:r>
            <a:endParaRPr lang="en-US" sz="1800" dirty="0">
              <a:ea typeface="宋体" panose="02010600030101010101" pitchFamily="2" charset="-122"/>
              <a:sym typeface="+mn-ea"/>
            </a:endParaRPr>
          </a:p>
          <a:p>
            <a:pPr algn="l">
              <a:lnSpc>
                <a:spcPct val="150000"/>
              </a:lnSpc>
            </a:pPr>
            <a:r>
              <a:rPr lang="en-US" sz="1800" dirty="0">
                <a:ea typeface="宋体" panose="02010600030101010101" pitchFamily="2" charset="-122"/>
                <a:sym typeface="+mn-ea"/>
              </a:rPr>
              <a:t>method</a:t>
            </a:r>
            <a:r>
              <a:rPr lang="zh-CN" altLang="en-US" sz="1800" dirty="0">
                <a:ea typeface="宋体" panose="02010600030101010101" pitchFamily="2" charset="-122"/>
                <a:sym typeface="+mn-ea"/>
              </a:rPr>
              <a:t>参数</a:t>
            </a:r>
            <a:r>
              <a:rPr lang="en-US" sz="1800" dirty="0">
                <a:ea typeface="宋体" panose="02010600030101010101" pitchFamily="2" charset="-122"/>
                <a:sym typeface="+mn-ea"/>
              </a:rPr>
              <a:t> </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pearson</a:t>
            </a:r>
            <a:r>
              <a:rPr lang="zh-CN" altLang="en-US" sz="1800" dirty="0">
                <a:ea typeface="宋体" panose="02010600030101010101" pitchFamily="2" charset="-122"/>
                <a:sym typeface="+mn-ea"/>
              </a:rPr>
              <a:t>，</a:t>
            </a:r>
            <a:r>
              <a:rPr lang="en-US" sz="1800" dirty="0">
                <a:ea typeface="宋体" panose="02010600030101010101" pitchFamily="2" charset="-122"/>
                <a:sym typeface="+mn-ea"/>
              </a:rPr>
              <a:t>衡量两个数据集合是否在一条线上面，针对线性数据的相关系数计算，</a:t>
            </a:r>
            <a:r>
              <a:rPr lang="zh-CN" altLang="en-US" sz="1800" dirty="0">
                <a:ea typeface="宋体" panose="02010600030101010101" pitchFamily="2" charset="-122"/>
                <a:sym typeface="+mn-ea"/>
              </a:rPr>
              <a:t>对于</a:t>
            </a:r>
            <a:r>
              <a:rPr lang="en-US" sz="1800" dirty="0">
                <a:ea typeface="宋体" panose="02010600030101010101" pitchFamily="2" charset="-122"/>
                <a:sym typeface="+mn-ea"/>
              </a:rPr>
              <a:t>非线性数据有误差</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kendall</a:t>
            </a:r>
            <a:r>
              <a:rPr lang="zh-CN" altLang="en-US" sz="1800" dirty="0">
                <a:ea typeface="宋体" panose="02010600030101010101" pitchFamily="2" charset="-122"/>
                <a:sym typeface="+mn-ea"/>
              </a:rPr>
              <a:t>，</a:t>
            </a:r>
            <a:r>
              <a:rPr lang="en-US" sz="1800" dirty="0">
                <a:ea typeface="宋体" panose="02010600030101010101" pitchFamily="2" charset="-122"/>
                <a:sym typeface="+mn-ea"/>
              </a:rPr>
              <a:t>反映分类变量相关性的指标，通常用于评分数据一致性水平研究，比如评委打分，数据排名等</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spearman：非线性的，非正太</a:t>
            </a:r>
            <a:r>
              <a:rPr lang="zh-CN" altLang="en-US" sz="1800" dirty="0">
                <a:ea typeface="宋体" panose="02010600030101010101" pitchFamily="2" charset="-122"/>
                <a:sym typeface="+mn-ea"/>
              </a:rPr>
              <a:t>分布</a:t>
            </a:r>
            <a:r>
              <a:rPr lang="en-US" sz="1800" dirty="0">
                <a:ea typeface="宋体" panose="02010600030101010101" pitchFamily="2" charset="-122"/>
                <a:sym typeface="+mn-ea"/>
              </a:rPr>
              <a:t>的数据的相关系数</a:t>
            </a:r>
            <a:endParaRPr lang="en-US" sz="1800" dirty="0">
              <a:ea typeface="宋体" panose="02010600030101010101" pitchFamily="2" charset="-122"/>
              <a:sym typeface="+mn-ea"/>
            </a:endParaRPr>
          </a:p>
        </p:txBody>
      </p:sp>
      <p:sp>
        <p:nvSpPr>
          <p:cNvPr id="3" name="Content Placeholder 2"/>
          <p:cNvSpPr txBox="1">
            <a:spLocks noGrp="1"/>
          </p:cNvSpPr>
          <p:nvPr/>
        </p:nvSpPr>
        <p:spPr>
          <a:xfrm>
            <a:off x="6470015" y="1511300"/>
            <a:ext cx="494855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en-US" sz="1800" dirty="0">
                <a:ea typeface="宋体" panose="02010600030101010101" pitchFamily="2" charset="-122"/>
                <a:sym typeface="+mn-ea"/>
              </a:rPr>
              <a:t>pearson</a:t>
            </a:r>
            <a:r>
              <a:rPr lang="zh-CN" altLang="en-US" sz="1800" dirty="0">
                <a:ea typeface="宋体" panose="02010600030101010101" pitchFamily="2" charset="-122"/>
                <a:sym typeface="+mn-ea"/>
              </a:rPr>
              <a:t>系数，</a:t>
            </a:r>
            <a:r>
              <a:rPr lang="zh-CN" altLang="en-US" sz="1800">
                <a:sym typeface="Calibri" panose="020F0502020204030204"/>
              </a:rPr>
              <a:t>使用最广泛的相关性统计量，用于测量两组连续变量之间的线性关联程度</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algn="l">
              <a:lnSpc>
                <a:spcPct val="150000"/>
              </a:lnSpc>
            </a:pPr>
            <a:endParaRPr lang="en-US" sz="1800" dirty="0">
              <a:ea typeface="宋体" panose="02010600030101010101" pitchFamily="2" charset="-122"/>
              <a:sym typeface="+mn-ea"/>
            </a:endParaRPr>
          </a:p>
          <a:p>
            <a:pPr marL="0" indent="0" algn="l">
              <a:lnSpc>
                <a:spcPct val="150000"/>
              </a:lnSpc>
              <a:buNone/>
            </a:pPr>
            <a:endParaRPr lang="en-US" sz="1800" dirty="0">
              <a:ea typeface="宋体" panose="02010600030101010101" pitchFamily="2" charset="-122"/>
              <a:sym typeface="+mn-ea"/>
            </a:endParaRPr>
          </a:p>
        </p:txBody>
      </p:sp>
      <p:graphicFrame>
        <p:nvGraphicFramePr>
          <p:cNvPr id="6" name="对象 5">
            <a:hlinkClick r:id="" action="ppaction://ole?verb=0"/>
          </p:cNvPr>
          <p:cNvGraphicFramePr>
            <a:graphicFrameLocks noChangeAspect="1"/>
          </p:cNvGraphicFramePr>
          <p:nvPr/>
        </p:nvGraphicFramePr>
        <p:xfrm>
          <a:off x="6428740" y="2917190"/>
          <a:ext cx="5553075" cy="553720"/>
        </p:xfrm>
        <a:graphic>
          <a:graphicData uri="http://schemas.openxmlformats.org/presentationml/2006/ole">
            <mc:AlternateContent xmlns:mc="http://schemas.openxmlformats.org/markup-compatibility/2006">
              <mc:Choice xmlns:v="urn:schemas-microsoft-com:vml" Requires="v">
                <p:oleObj spid="_x0000_s15365" name="" r:id="rId1" imgW="4711700" imgH="469900" progId="Equation.KSEE3">
                  <p:embed/>
                </p:oleObj>
              </mc:Choice>
              <mc:Fallback>
                <p:oleObj name="" r:id="rId1" imgW="4711700" imgH="469900" progId="Equation.KSEE3">
                  <p:embed/>
                  <p:pic>
                    <p:nvPicPr>
                      <p:cNvPr id="0" name="图片 1025"/>
                      <p:cNvPicPr/>
                      <p:nvPr/>
                    </p:nvPicPr>
                    <p:blipFill>
                      <a:blip r:embed="rId2"/>
                      <a:stretch>
                        <a:fillRect/>
                      </a:stretch>
                    </p:blipFill>
                    <p:spPr>
                      <a:xfrm>
                        <a:off x="6428740" y="2917190"/>
                        <a:ext cx="5553075" cy="553720"/>
                      </a:xfrm>
                      <a:prstGeom prst="rect">
                        <a:avLst/>
                      </a:prstGeom>
                    </p:spPr>
                  </p:pic>
                </p:oleObj>
              </mc:Fallback>
            </mc:AlternateContent>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相关性分析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494855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en-US" sz="1800" dirty="0">
                <a:ea typeface="宋体" panose="02010600030101010101" pitchFamily="2" charset="-122"/>
                <a:sym typeface="+mn-ea"/>
              </a:rPr>
              <a:t># 构造一元二次方程，y=2x*x+1 非线性关系</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def compute(x):</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    return 2*x*x+1</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x=[i for i in range(100)]</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y=[compute(i) for i in x]</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data = </a:t>
            </a:r>
            <a:r>
              <a:rPr lang="en-US" altLang="zh-CN" sz="1800" dirty="0">
                <a:ea typeface="宋体" panose="02010600030101010101" pitchFamily="2" charset="-122"/>
                <a:sym typeface="+mn-ea"/>
              </a:rPr>
              <a:t>pd.</a:t>
            </a:r>
            <a:r>
              <a:rPr lang="en-US" sz="1800" dirty="0">
                <a:ea typeface="宋体" panose="02010600030101010101" pitchFamily="2" charset="-122"/>
                <a:sym typeface="+mn-ea"/>
              </a:rPr>
              <a:t>DataFrame({'x':x,'y':y})</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 查看pearson系数</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print(data.corr())</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print(data.corr(method='spearman'))</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print(data.corr(method='kendall'))</a:t>
            </a:r>
            <a:endParaRPr lang="en-US" sz="1800" dirty="0">
              <a:ea typeface="宋体" panose="02010600030101010101" pitchFamily="2" charset="-122"/>
              <a:sym typeface="+mn-ea"/>
            </a:endParaRPr>
          </a:p>
        </p:txBody>
      </p:sp>
      <p:sp>
        <p:nvSpPr>
          <p:cNvPr id="3" name="Content Placeholder 2"/>
          <p:cNvSpPr txBox="1">
            <a:spLocks noGrp="1"/>
          </p:cNvSpPr>
          <p:nvPr/>
        </p:nvSpPr>
        <p:spPr>
          <a:xfrm>
            <a:off x="6765290" y="1511300"/>
            <a:ext cx="494855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en-US" sz="1800" dirty="0">
                <a:ea typeface="宋体" panose="02010600030101010101" pitchFamily="2" charset="-122"/>
                <a:sym typeface="+mn-ea"/>
              </a:rPr>
              <a:t>          x         y</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x  1.000000  0.967644</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y  0.967644  1.000000</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     x    y</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x  1.0  1.0</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y  1.0  1.0</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     x    y</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x  1.0  1.0</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y  1.0  1.0</a:t>
            </a:r>
            <a:endParaRPr lang="en-US" sz="1800" dirty="0">
              <a:ea typeface="宋体" panose="02010600030101010101" pitchFamily="2" charset="-122"/>
              <a:sym typeface="+mn-ea"/>
            </a:endParaRPr>
          </a:p>
        </p:txBody>
      </p:sp>
      <p:sp>
        <p:nvSpPr>
          <p:cNvPr id="11" name="下箭头 10"/>
          <p:cNvSpPr/>
          <p:nvPr/>
        </p:nvSpPr>
        <p:spPr>
          <a:xfrm rot="15960000">
            <a:off x="5756910" y="4123214"/>
            <a:ext cx="367030" cy="458787"/>
          </a:xfrm>
          <a:prstGeom prst="downArrow">
            <a:avLst/>
          </a:prstGeom>
          <a:solidFill>
            <a:srgbClr val="FFFFFF"/>
          </a:solidFill>
          <a:ln w="12700" cap="flat">
            <a:solidFill>
              <a:schemeClr val="accent1"/>
            </a:solid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ltLang="en-US" dirty="0">
                <a:ea typeface="宋体" panose="02010600030101010101" pitchFamily="2" charset="-122"/>
                <a:sym typeface="+mn-ea"/>
              </a:rPr>
              <a:t>回归分析</a:t>
            </a:r>
            <a:endParaRPr lang="zh-CN" altLang="en-US" dirty="0">
              <a:ea typeface="宋体" panose="02010600030101010101" pitchFamily="2" charset="-122"/>
              <a:sym typeface="+mn-ea"/>
            </a:endParaRPr>
          </a:p>
        </p:txBody>
      </p:sp>
      <p:sp>
        <p:nvSpPr>
          <p:cNvPr id="4" name="Content Placeholder 2"/>
          <p:cNvSpPr txBox="1">
            <a:spLocks noGrp="1"/>
          </p:cNvSpPr>
          <p:nvPr/>
        </p:nvSpPr>
        <p:spPr>
          <a:xfrm>
            <a:off x="779780" y="1758315"/>
            <a:ext cx="5595620" cy="3970655"/>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sz="1600" dirty="0">
                <a:ea typeface="宋体" panose="02010600030101010101" pitchFamily="2" charset="-122"/>
                <a:sym typeface="+mn-ea"/>
              </a:rPr>
              <a:t>回归分析</a:t>
            </a:r>
            <a:r>
              <a:rPr sz="1600" dirty="0">
                <a:ea typeface="宋体" panose="02010600030101010101" pitchFamily="2" charset="-122"/>
                <a:sym typeface="+mn-ea"/>
              </a:rPr>
              <a:t>（Regression</a:t>
            </a:r>
            <a:r>
              <a:rPr lang="zh-CN" sz="1600" dirty="0">
                <a:ea typeface="宋体" panose="02010600030101010101" pitchFamily="2" charset="-122"/>
                <a:sym typeface="+mn-ea"/>
              </a:rPr>
              <a:t>）</a:t>
            </a:r>
            <a:r>
              <a:rPr sz="1600" dirty="0">
                <a:ea typeface="宋体" panose="02010600030101010101" pitchFamily="2" charset="-122"/>
                <a:sym typeface="+mn-ea"/>
              </a:rPr>
              <a:t> </a:t>
            </a:r>
            <a:r>
              <a:rPr lang="zh-CN" sz="1600" dirty="0">
                <a:ea typeface="宋体" panose="02010600030101010101" pitchFamily="2" charset="-122"/>
                <a:sym typeface="+mn-ea"/>
              </a:rPr>
              <a:t>：</a:t>
            </a:r>
            <a:endParaRPr lang="zh-CN" sz="1600" dirty="0">
              <a:ea typeface="宋体" panose="02010600030101010101" pitchFamily="2" charset="-122"/>
              <a:sym typeface="+mn-ea"/>
            </a:endParaRPr>
          </a:p>
          <a:p>
            <a:pPr>
              <a:lnSpc>
                <a:spcPct val="150000"/>
              </a:lnSpc>
            </a:pPr>
            <a:r>
              <a:rPr sz="1600" dirty="0">
                <a:ea typeface="宋体" panose="02010600030101010101" pitchFamily="2" charset="-122"/>
                <a:sym typeface="+mn-ea"/>
              </a:rPr>
              <a:t>确定两种或两种以上变量之间相互依赖的定量关系的统计方法，</a:t>
            </a:r>
            <a:r>
              <a:rPr lang="zh-CN" sz="1600" dirty="0">
                <a:ea typeface="宋体" panose="02010600030101010101" pitchFamily="2" charset="-122"/>
                <a:sym typeface="+mn-ea"/>
              </a:rPr>
              <a:t>使用</a:t>
            </a:r>
            <a:r>
              <a:rPr lang="zh-CN" sz="1600" dirty="0">
                <a:ea typeface="宋体" panose="02010600030101010101" pitchFamily="2" charset="-122"/>
                <a:sym typeface="+mn-ea"/>
              </a:rPr>
              <a:t>非常</a:t>
            </a:r>
            <a:r>
              <a:rPr sz="1600" dirty="0">
                <a:ea typeface="宋体" panose="02010600030101010101" pitchFamily="2" charset="-122"/>
                <a:sym typeface="+mn-ea"/>
              </a:rPr>
              <a:t>广泛</a:t>
            </a:r>
            <a:endParaRPr sz="1600" dirty="0">
              <a:ea typeface="宋体" panose="02010600030101010101" pitchFamily="2" charset="-122"/>
              <a:sym typeface="+mn-ea"/>
            </a:endParaRPr>
          </a:p>
          <a:p>
            <a:pPr>
              <a:lnSpc>
                <a:spcPct val="150000"/>
              </a:lnSpc>
            </a:pPr>
            <a:r>
              <a:rPr sz="1600" dirty="0">
                <a:ea typeface="宋体" panose="02010600030101010101" pitchFamily="2" charset="-122"/>
                <a:sym typeface="+mn-ea"/>
              </a:rPr>
              <a:t>按照涉及的变量的多少，分为一元分析和多元回归分析</a:t>
            </a:r>
            <a:endParaRPr sz="1600" dirty="0">
              <a:ea typeface="宋体" panose="02010600030101010101" pitchFamily="2" charset="-122"/>
              <a:sym typeface="+mn-ea"/>
            </a:endParaRPr>
          </a:p>
          <a:p>
            <a:pPr>
              <a:lnSpc>
                <a:spcPct val="150000"/>
              </a:lnSpc>
            </a:pPr>
            <a:r>
              <a:rPr sz="1600" dirty="0">
                <a:ea typeface="宋体" panose="02010600030101010101" pitchFamily="2" charset="-122"/>
                <a:sym typeface="+mn-ea"/>
              </a:rPr>
              <a:t>按照因变量的多少，分为简单回归分析和多重回归分析</a:t>
            </a:r>
            <a:endParaRPr sz="1600" dirty="0">
              <a:ea typeface="宋体" panose="02010600030101010101" pitchFamily="2" charset="-122"/>
              <a:sym typeface="+mn-ea"/>
            </a:endParaRPr>
          </a:p>
          <a:p>
            <a:pPr>
              <a:lnSpc>
                <a:spcPct val="150000"/>
              </a:lnSpc>
            </a:pPr>
            <a:r>
              <a:rPr sz="1600" dirty="0">
                <a:ea typeface="宋体" panose="02010600030101010101" pitchFamily="2" charset="-122"/>
                <a:sym typeface="+mn-ea"/>
              </a:rPr>
              <a:t>按照自变量和因变量之间的关系类型，分为线性回归分析和非线性回归分析</a:t>
            </a:r>
            <a:endParaRPr sz="1600" dirty="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6606540" y="1614170"/>
            <a:ext cx="5027930" cy="3687445"/>
          </a:xfrm>
          <a:prstGeom prst="rect">
            <a:avLst/>
          </a:prstGeom>
        </p:spPr>
      </p:pic>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494855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gn="l">
              <a:lnSpc>
                <a:spcPct val="150000"/>
              </a:lnSpc>
            </a:pPr>
            <a:r>
              <a:rPr lang="zh-CN" sz="1800" dirty="0">
                <a:ea typeface="宋体" panose="02010600030101010101" pitchFamily="2" charset="-122"/>
                <a:sym typeface="+mn-ea"/>
              </a:rPr>
              <a:t>线性回归模型</a:t>
            </a:r>
            <a:endParaRPr altLang="zh-CN" sz="1800" dirty="0">
              <a:ea typeface="宋体" panose="02010600030101010101" pitchFamily="2" charset="-122"/>
              <a:sym typeface="+mn-ea"/>
            </a:endParaRPr>
          </a:p>
          <a:p>
            <a:pPr algn="l">
              <a:lnSpc>
                <a:spcPct val="150000"/>
              </a:lnSpc>
            </a:pPr>
            <a:endParaRPr lang="en-US" sz="1800" dirty="0">
              <a:ea typeface="宋体" panose="02010600030101010101" pitchFamily="2" charset="-122"/>
              <a:sym typeface="+mn-ea"/>
            </a:endParaRPr>
          </a:p>
          <a:p>
            <a:pPr algn="l">
              <a:lnSpc>
                <a:spcPct val="150000"/>
              </a:lnSpc>
            </a:pPr>
            <a:r>
              <a:rPr lang="zh-CN" altLang="en-US" sz="1800" dirty="0">
                <a:ea typeface="宋体" panose="02010600030101010101" pitchFamily="2" charset="-122"/>
                <a:sym typeface="+mn-ea"/>
              </a:rPr>
              <a:t>损失函数</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损失函数可以衡量模型的好坏</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MSE</a:t>
            </a:r>
            <a:r>
              <a:rPr lang="zh-CN" altLang="en-US" sz="1800" dirty="0">
                <a:ea typeface="宋体" panose="02010600030101010101" pitchFamily="2" charset="-122"/>
                <a:sym typeface="+mn-ea"/>
              </a:rPr>
              <a:t>，</a:t>
            </a:r>
            <a:r>
              <a:rPr lang="en-US" sz="1800" dirty="0">
                <a:ea typeface="宋体" panose="02010600030101010101" pitchFamily="2" charset="-122"/>
                <a:sym typeface="+mn-ea"/>
              </a:rPr>
              <a:t>均方误差</a:t>
            </a:r>
            <a:r>
              <a:rPr lang="zh-CN" altLang="en-US" sz="1800" dirty="0">
                <a:ea typeface="宋体" panose="02010600030101010101" pitchFamily="2" charset="-122"/>
                <a:sym typeface="+mn-ea"/>
              </a:rPr>
              <a:t>，是</a:t>
            </a:r>
            <a:r>
              <a:rPr lang="en-US" sz="1800" dirty="0">
                <a:ea typeface="宋体" panose="02010600030101010101" pitchFamily="2" charset="-122"/>
                <a:sym typeface="+mn-ea"/>
              </a:rPr>
              <a:t>在回归问题中</a:t>
            </a:r>
            <a:r>
              <a:rPr lang="zh-CN" altLang="en-US" sz="1800" dirty="0">
                <a:ea typeface="宋体" panose="02010600030101010101" pitchFamily="2" charset="-122"/>
                <a:sym typeface="+mn-ea"/>
              </a:rPr>
              <a:t>比较</a:t>
            </a:r>
            <a:r>
              <a:rPr lang="en-US" sz="1800" dirty="0">
                <a:ea typeface="宋体" panose="02010600030101010101" pitchFamily="2" charset="-122"/>
                <a:sym typeface="+mn-ea"/>
              </a:rPr>
              <a:t>常用的损失</a:t>
            </a:r>
            <a:r>
              <a:rPr lang="zh-CN" altLang="en-US" sz="1800" dirty="0">
                <a:ea typeface="宋体" panose="02010600030101010101" pitchFamily="2" charset="-122"/>
                <a:sym typeface="+mn-ea"/>
              </a:rPr>
              <a:t>函数</a:t>
            </a:r>
            <a:endParaRPr lang="zh-CN" altLang="en-US" sz="1800" dirty="0">
              <a:ea typeface="宋体" panose="02010600030101010101" pitchFamily="2" charset="-122"/>
              <a:sym typeface="+mn-ea"/>
            </a:endParaRPr>
          </a:p>
        </p:txBody>
      </p:sp>
      <p:graphicFrame>
        <p:nvGraphicFramePr>
          <p:cNvPr id="15" name="对象 -2147482616"/>
          <p:cNvGraphicFramePr>
            <a:graphicFrameLocks noChangeAspect="1"/>
          </p:cNvGraphicFramePr>
          <p:nvPr/>
        </p:nvGraphicFramePr>
        <p:xfrm>
          <a:off x="1167130" y="2031365"/>
          <a:ext cx="3446145" cy="446405"/>
        </p:xfrm>
        <a:graphic>
          <a:graphicData uri="http://schemas.openxmlformats.org/presentationml/2006/ole">
            <mc:AlternateContent xmlns:mc="http://schemas.openxmlformats.org/markup-compatibility/2006">
              <mc:Choice xmlns:v="urn:schemas-microsoft-com:vml" Requires="v">
                <p:oleObj spid="_x0000_s16" name="" r:id="rId1" imgW="1866900" imgH="228600" progId="Equation.KSEE3">
                  <p:embed/>
                </p:oleObj>
              </mc:Choice>
              <mc:Fallback>
                <p:oleObj name="" r:id="rId1" imgW="1866900" imgH="228600" progId="Equation.KSEE3">
                  <p:embed/>
                  <p:pic>
                    <p:nvPicPr>
                      <p:cNvPr id="0" name="图片 3075"/>
                      <p:cNvPicPr/>
                      <p:nvPr/>
                    </p:nvPicPr>
                    <p:blipFill>
                      <a:blip r:embed="rId2"/>
                      <a:stretch>
                        <a:fillRect/>
                      </a:stretch>
                    </p:blipFill>
                    <p:spPr>
                      <a:xfrm>
                        <a:off x="1167130" y="2031365"/>
                        <a:ext cx="3446145" cy="446405"/>
                      </a:xfrm>
                      <a:prstGeom prst="rect">
                        <a:avLst/>
                      </a:prstGeom>
                      <a:noFill/>
                      <a:ln w="38100">
                        <a:noFill/>
                        <a:miter/>
                      </a:ln>
                    </p:spPr>
                  </p:pic>
                </p:oleObj>
              </mc:Fallback>
            </mc:AlternateContent>
          </a:graphicData>
        </a:graphic>
      </p:graphicFrame>
      <p:graphicFrame>
        <p:nvGraphicFramePr>
          <p:cNvPr id="7" name="对象 -2147482616"/>
          <p:cNvGraphicFramePr>
            <a:graphicFrameLocks noChangeAspect="1"/>
          </p:cNvGraphicFramePr>
          <p:nvPr/>
        </p:nvGraphicFramePr>
        <p:xfrm>
          <a:off x="1671003" y="4476433"/>
          <a:ext cx="2437130" cy="843280"/>
        </p:xfrm>
        <a:graphic>
          <a:graphicData uri="http://schemas.openxmlformats.org/presentationml/2006/ole">
            <mc:AlternateContent xmlns:mc="http://schemas.openxmlformats.org/markup-compatibility/2006">
              <mc:Choice xmlns:v="urn:schemas-microsoft-com:vml" Requires="v">
                <p:oleObj spid="_x0000_s8" name="" r:id="rId3" imgW="1320165" imgH="431800" progId="Equation.KSEE3">
                  <p:embed/>
                </p:oleObj>
              </mc:Choice>
              <mc:Fallback>
                <p:oleObj name="" r:id="rId3" imgW="1320165" imgH="431800" progId="Equation.KSEE3">
                  <p:embed/>
                  <p:pic>
                    <p:nvPicPr>
                      <p:cNvPr id="0" name="图片 3075"/>
                      <p:cNvPicPr/>
                      <p:nvPr/>
                    </p:nvPicPr>
                    <p:blipFill>
                      <a:blip r:embed="rId4"/>
                      <a:stretch>
                        <a:fillRect/>
                      </a:stretch>
                    </p:blipFill>
                    <p:spPr>
                      <a:xfrm>
                        <a:off x="1671003" y="4476433"/>
                        <a:ext cx="2437130" cy="843280"/>
                      </a:xfrm>
                      <a:prstGeom prst="rect">
                        <a:avLst/>
                      </a:prstGeom>
                      <a:noFill/>
                      <a:ln w="38100">
                        <a:noFill/>
                        <a:miter/>
                      </a:ln>
                    </p:spPr>
                  </p:pic>
                </p:oleObj>
              </mc:Fallback>
            </mc:AlternateContent>
          </a:graphicData>
        </a:graphic>
      </p:graphicFrame>
      <p:pic>
        <p:nvPicPr>
          <p:cNvPr id="10" name="图片 9"/>
          <p:cNvPicPr>
            <a:picLocks noChangeAspect="1"/>
          </p:cNvPicPr>
          <p:nvPr/>
        </p:nvPicPr>
        <p:blipFill>
          <a:blip r:embed="rId5"/>
          <a:stretch>
            <a:fillRect/>
          </a:stretch>
        </p:blipFill>
        <p:spPr>
          <a:xfrm>
            <a:off x="6423660" y="2129790"/>
            <a:ext cx="4105275" cy="3190240"/>
          </a:xfrm>
          <a:prstGeom prst="rect">
            <a:avLst/>
          </a:prstGeom>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715010" y="1413510"/>
            <a:ext cx="597979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sz="1800" dirty="0">
                <a:ea typeface="宋体" panose="02010600030101010101" pitchFamily="2" charset="-122"/>
                <a:sym typeface="+mn-ea"/>
              </a:rPr>
              <a:t>回归分析工具：</a:t>
            </a:r>
            <a:endParaRPr altLang="zh-CN" sz="1800" dirty="0">
              <a:ea typeface="宋体" panose="02010600030101010101" pitchFamily="2" charset="-122"/>
              <a:sym typeface="+mn-ea"/>
            </a:endParaRPr>
          </a:p>
          <a:p>
            <a:pPr algn="l">
              <a:lnSpc>
                <a:spcPct val="150000"/>
              </a:lnSpc>
            </a:pPr>
            <a:r>
              <a:rPr lang="zh-CN" altLang="en-US" sz="1800" dirty="0">
                <a:ea typeface="宋体" panose="02010600030101010101" pitchFamily="2" charset="-122"/>
                <a:sym typeface="+mn-ea"/>
              </a:rPr>
              <a:t>from sklearn.linear_model import LinearRegression</a:t>
            </a:r>
            <a:endParaRPr lang="zh-CN" altLang="en-US" sz="1800" dirty="0">
              <a:ea typeface="宋体" panose="02010600030101010101" pitchFamily="2" charset="-122"/>
              <a:sym typeface="+mn-ea"/>
            </a:endParaRPr>
          </a:p>
          <a:p>
            <a:pPr algn="l">
              <a:lnSpc>
                <a:spcPct val="150000"/>
              </a:lnSpc>
            </a:pPr>
            <a:r>
              <a:rPr lang="zh-CN" altLang="en-US" sz="1800" dirty="0">
                <a:ea typeface="宋体" panose="02010600030101010101" pitchFamily="2" charset="-122"/>
                <a:sym typeface="+mn-ea"/>
              </a:rPr>
              <a:t>from sklearn.preprocessing import PolynomialFeatures</a:t>
            </a:r>
            <a:endParaRPr lang="zh-CN" altLang="en-US" sz="1800" dirty="0">
              <a:ea typeface="宋体" panose="02010600030101010101" pitchFamily="2" charset="-122"/>
              <a:sym typeface="+mn-ea"/>
            </a:endParaRPr>
          </a:p>
          <a:p>
            <a:pPr marL="0" indent="0" algn="l">
              <a:lnSpc>
                <a:spcPct val="150000"/>
              </a:lnSpc>
              <a:buNone/>
            </a:pPr>
            <a:r>
              <a:rPr lang="zh-CN" altLang="en-US" sz="1800" dirty="0">
                <a:ea typeface="宋体" panose="02010600030101010101" pitchFamily="2" charset="-122"/>
                <a:sym typeface="+mn-ea"/>
              </a:rPr>
              <a:t>在进行多项式回归之前，需要对数据进行变换，因为模型里包含 </a:t>
            </a:r>
            <a:r>
              <a:rPr lang="en-US" altLang="zh-CN" sz="1800" dirty="0">
                <a:ea typeface="宋体" panose="02010600030101010101" pitchFamily="2" charset="-122"/>
                <a:sym typeface="+mn-ea"/>
              </a:rPr>
              <a:t>x</a:t>
            </a:r>
            <a:r>
              <a:rPr lang="zh-CN" altLang="en-US" sz="1800" dirty="0">
                <a:ea typeface="宋体" panose="02010600030101010101" pitchFamily="2" charset="-122"/>
                <a:sym typeface="+mn-ea"/>
              </a:rPr>
              <a:t>²等变量，所以在创建数据之后要将x转换为 </a:t>
            </a:r>
            <a:r>
              <a:rPr lang="en-US" altLang="zh-CN" sz="1800" dirty="0">
                <a:ea typeface="宋体" panose="02010600030101010101" pitchFamily="2" charset="-122"/>
                <a:sym typeface="+mn-ea"/>
              </a:rPr>
              <a:t>x</a:t>
            </a:r>
            <a:r>
              <a:rPr lang="zh-CN" altLang="en-US" sz="1800" dirty="0">
                <a:ea typeface="宋体" panose="02010600030101010101" pitchFamily="2" charset="-122"/>
                <a:sym typeface="+mn-ea"/>
              </a:rPr>
              <a:t>²</a:t>
            </a:r>
            <a:endParaRPr lang="zh-CN" altLang="en-US" sz="1800" dirty="0">
              <a:ea typeface="宋体" panose="02010600030101010101" pitchFamily="2" charset="-122"/>
              <a:sym typeface="+mn-ea"/>
            </a:endParaRPr>
          </a:p>
          <a:p>
            <a:pPr marL="0" indent="0" algn="l">
              <a:lnSpc>
                <a:spcPct val="150000"/>
              </a:lnSpc>
              <a:buNone/>
            </a:pPr>
            <a:endParaRPr lang="zh-CN" altLang="en-US" sz="1800" dirty="0">
              <a:ea typeface="宋体" panose="02010600030101010101" pitchFamily="2" charset="-122"/>
              <a:sym typeface="+mn-ea"/>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715010" y="1413510"/>
            <a:ext cx="597979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gn="l">
              <a:lnSpc>
                <a:spcPct val="150000"/>
              </a:lnSpc>
            </a:pPr>
            <a:r>
              <a:rPr lang="en-US" sz="1800" dirty="0">
                <a:ea typeface="宋体" panose="02010600030101010101" pitchFamily="2" charset="-122"/>
                <a:sym typeface="+mn-ea"/>
              </a:rPr>
              <a:t>clf = linear_model.LinearRegression()</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fit(X,y</a:t>
            </a: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，训练，拟合参数</a:t>
            </a:r>
            <a:endParaRPr lang="en-US" altLang="zh-CN"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predict(X) </a:t>
            </a:r>
            <a:r>
              <a:rPr lang="zh-CN" altLang="en-US" sz="1800" dirty="0">
                <a:ea typeface="宋体" panose="02010600030101010101" pitchFamily="2" charset="-122"/>
                <a:sym typeface="+mn-ea"/>
              </a:rPr>
              <a:t>，预测</a:t>
            </a:r>
            <a:endParaRPr lang="en-US" altLang="zh-CN" sz="1800" dirty="0">
              <a:ea typeface="宋体" panose="02010600030101010101" pitchFamily="2" charset="-122"/>
              <a:sym typeface="+mn-ea"/>
            </a:endParaRPr>
          </a:p>
          <a:p>
            <a:pPr marL="0" indent="0" algn="l">
              <a:lnSpc>
                <a:spcPct val="150000"/>
              </a:lnSpc>
              <a:buNone/>
            </a:pPr>
            <a:r>
              <a:rPr sz="1800" dirty="0">
                <a:ea typeface="宋体" panose="02010600030101010101" pitchFamily="2" charset="-122"/>
                <a:sym typeface="+mn-ea"/>
              </a:rPr>
              <a:t>coef_ </a:t>
            </a:r>
            <a:r>
              <a:rPr lang="zh-CN" sz="1800" dirty="0">
                <a:ea typeface="宋体" panose="02010600030101010101" pitchFamily="2" charset="-122"/>
                <a:sym typeface="+mn-ea"/>
              </a:rPr>
              <a:t>，存放回归系数</a:t>
            </a:r>
            <a:endParaRPr 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intercept_，存放截距</a:t>
            </a:r>
            <a:endParaRPr lang="zh-CN" sz="1800" dirty="0">
              <a:ea typeface="宋体" panose="02010600030101010101" pitchFamily="2" charset="-122"/>
              <a:sym typeface="+mn-ea"/>
            </a:endParaRPr>
          </a:p>
          <a:p>
            <a:pPr marL="0" indent="0" algn="l">
              <a:lnSpc>
                <a:spcPct val="150000"/>
              </a:lnSpc>
              <a:buNone/>
            </a:pPr>
            <a:r>
              <a:rPr lang="en-US" altLang="zh-CN" sz="1800" dirty="0">
                <a:ea typeface="宋体" panose="02010600030101010101" pitchFamily="2" charset="-122"/>
                <a:sym typeface="+mn-ea"/>
              </a:rPr>
              <a:t>score(X,y)</a:t>
            </a:r>
            <a:r>
              <a:rPr lang="zh-CN" altLang="en-US" sz="1800" dirty="0">
                <a:ea typeface="宋体" panose="02010600030101010101" pitchFamily="2" charset="-122"/>
                <a:sym typeface="+mn-ea"/>
              </a:rPr>
              <a:t>，</a:t>
            </a:r>
            <a:r>
              <a:rPr lang="en-US" altLang="zh-CN" sz="1800" dirty="0">
                <a:ea typeface="宋体" panose="02010600030101010101" pitchFamily="2" charset="-122"/>
                <a:sym typeface="+mn-ea"/>
              </a:rPr>
              <a:t> </a:t>
            </a:r>
            <a:r>
              <a:rPr lang="zh-CN" altLang="en-US" sz="1800" dirty="0">
                <a:ea typeface="宋体" panose="02010600030101010101" pitchFamily="2" charset="-122"/>
                <a:sym typeface="+mn-ea"/>
              </a:rPr>
              <a:t>得到评分结果，</a:t>
            </a:r>
            <a:r>
              <a:rPr lang="en-US" altLang="zh-CN" sz="1800" dirty="0">
                <a:ea typeface="宋体" panose="02010600030101010101" pitchFamily="2" charset="-122"/>
                <a:sym typeface="+mn-ea"/>
              </a:rPr>
              <a:t>R</a:t>
            </a:r>
            <a:r>
              <a:rPr lang="zh-CN" altLang="en-US" sz="1800" dirty="0">
                <a:ea typeface="宋体" panose="02010600030101010101" pitchFamily="2" charset="-122"/>
                <a:sym typeface="+mn-ea"/>
              </a:rPr>
              <a:t>方（确定系数）</a:t>
            </a:r>
            <a:endParaRPr lang="zh-CN" altLang="en-US" sz="1800" dirty="0">
              <a:ea typeface="宋体" panose="02010600030101010101" pitchFamily="2" charset="-122"/>
              <a:sym typeface="+mn-ea"/>
            </a:endParaRPr>
          </a:p>
          <a:p>
            <a:pPr marL="0" indent="0" algn="l">
              <a:lnSpc>
                <a:spcPct val="150000"/>
              </a:lnSpc>
              <a:buNone/>
            </a:pPr>
            <a:endParaRPr lang="zh-CN" altLang="en-US" sz="1800" dirty="0">
              <a:ea typeface="宋体" panose="02010600030101010101" pitchFamily="2" charset="-122"/>
              <a:sym typeface="+mn-ea"/>
            </a:endParaRPr>
          </a:p>
        </p:txBody>
      </p:sp>
      <p:sp>
        <p:nvSpPr>
          <p:cNvPr id="2" name="Content Placeholder 2"/>
          <p:cNvSpPr txBox="1">
            <a:spLocks noGrp="1"/>
          </p:cNvSpPr>
          <p:nvPr/>
        </p:nvSpPr>
        <p:spPr>
          <a:xfrm>
            <a:off x="6416040" y="1400175"/>
            <a:ext cx="528764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sz="1800" dirty="0">
                <a:ea typeface="宋体" panose="02010600030101010101" pitchFamily="2" charset="-122"/>
                <a:sym typeface="+mn-ea"/>
              </a:rPr>
              <a:t>R方（r-squared）：</a:t>
            </a:r>
            <a:endParaRPr lang="zh-CN" sz="1800" dirty="0">
              <a:ea typeface="宋体" panose="02010600030101010101" pitchFamily="2" charset="-122"/>
              <a:sym typeface="+mn-ea"/>
            </a:endParaRPr>
          </a:p>
          <a:p>
            <a:pPr algn="l">
              <a:lnSpc>
                <a:spcPct val="150000"/>
              </a:lnSpc>
            </a:pPr>
            <a:r>
              <a:rPr lang="zh-CN" sz="1800" dirty="0">
                <a:ea typeface="宋体" panose="02010600030101010101" pitchFamily="2" charset="-122"/>
                <a:sym typeface="+mn-ea"/>
              </a:rPr>
              <a:t>R方也叫确定系数（coefficient of determination），表示模型对现实数据拟合的程度，</a:t>
            </a:r>
            <a:r>
              <a:rPr lang="zh-CN" sz="1800" dirty="0">
                <a:ea typeface="宋体" panose="02010600030101010101" pitchFamily="2" charset="-122"/>
                <a:sym typeface="+mn-ea"/>
              </a:rPr>
              <a:t>评估预测效果</a:t>
            </a:r>
            <a:endParaRPr lang="zh-CN" sz="1800" dirty="0">
              <a:ea typeface="宋体" panose="02010600030101010101" pitchFamily="2" charset="-122"/>
              <a:sym typeface="+mn-ea"/>
            </a:endParaRPr>
          </a:p>
          <a:p>
            <a:pPr algn="l">
              <a:lnSpc>
                <a:spcPct val="150000"/>
              </a:lnSpc>
            </a:pPr>
            <a:r>
              <a:rPr lang="en-US" altLang="zh-CN" sz="1800" dirty="0">
                <a:ea typeface="宋体" panose="02010600030101010101" pitchFamily="2" charset="-122"/>
                <a:sym typeface="+mn-ea"/>
              </a:rPr>
              <a:t>R</a:t>
            </a:r>
            <a:r>
              <a:rPr lang="zh-CN" altLang="en-US" sz="1800" dirty="0">
                <a:ea typeface="宋体" panose="02010600030101010101" pitchFamily="2" charset="-122"/>
                <a:sym typeface="+mn-ea"/>
              </a:rPr>
              <a:t>方计算，等于</a:t>
            </a:r>
            <a:r>
              <a:rPr lang="zh-CN" sz="1800" dirty="0">
                <a:ea typeface="宋体" panose="02010600030101010101" pitchFamily="2" charset="-122"/>
                <a:sym typeface="+mn-ea"/>
              </a:rPr>
              <a:t>1减去y对回归方程的方差（未解释离差）与y的总方差的比值</a:t>
            </a:r>
            <a:endParaRPr lang="zh-CN" sz="1800" dirty="0">
              <a:ea typeface="宋体" panose="02010600030101010101" pitchFamily="2" charset="-122"/>
              <a:sym typeface="+mn-ea"/>
            </a:endParaRPr>
          </a:p>
          <a:p>
            <a:pPr algn="l">
              <a:lnSpc>
                <a:spcPct val="150000"/>
              </a:lnSpc>
            </a:pPr>
            <a:r>
              <a:rPr lang="zh-CN" sz="1800" dirty="0">
                <a:ea typeface="宋体" panose="02010600030101010101" pitchFamily="2" charset="-122"/>
                <a:sym typeface="+mn-ea"/>
              </a:rPr>
              <a:t>一元线性回归中R方等于皮尔逊积矩相关系</a:t>
            </a:r>
            <a:endParaRPr 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比如，R平方</a:t>
            </a:r>
            <a:r>
              <a:rPr lang="en-US" altLang="zh-CN" sz="1800" dirty="0">
                <a:ea typeface="宋体" panose="02010600030101010101" pitchFamily="2" charset="-122"/>
                <a:sym typeface="+mn-ea"/>
              </a:rPr>
              <a:t>=</a:t>
            </a:r>
            <a:r>
              <a:rPr lang="zh-CN" sz="1800" dirty="0">
                <a:ea typeface="宋体" panose="02010600030101010101" pitchFamily="2" charset="-122"/>
                <a:sym typeface="+mn-ea"/>
              </a:rPr>
              <a:t>0.8，表示回归关系可以解释因变量80%的变异。换句话说，如果我们能控制自变量</a:t>
            </a:r>
            <a:r>
              <a:rPr lang="en-US" altLang="zh-CN" sz="1800" dirty="0">
                <a:ea typeface="宋体" panose="02010600030101010101" pitchFamily="2" charset="-122"/>
                <a:sym typeface="+mn-ea"/>
              </a:rPr>
              <a:t>x</a:t>
            </a:r>
            <a:r>
              <a:rPr lang="zh-CN" sz="1800" dirty="0">
                <a:ea typeface="宋体" panose="02010600030101010101" pitchFamily="2" charset="-122"/>
                <a:sym typeface="+mn-ea"/>
              </a:rPr>
              <a:t>不变，那么因变量</a:t>
            </a:r>
            <a:r>
              <a:rPr lang="en-US" altLang="zh-CN" sz="1800" dirty="0">
                <a:ea typeface="宋体" panose="02010600030101010101" pitchFamily="2" charset="-122"/>
                <a:sym typeface="+mn-ea"/>
              </a:rPr>
              <a:t>y</a:t>
            </a:r>
            <a:r>
              <a:rPr lang="zh-CN" sz="1800" dirty="0">
                <a:ea typeface="宋体" panose="02010600030101010101" pitchFamily="2" charset="-122"/>
                <a:sym typeface="+mn-ea"/>
              </a:rPr>
              <a:t>的变异程度会减少80%</a:t>
            </a:r>
            <a:endParaRPr lang="zh-CN" sz="1800" dirty="0">
              <a:ea typeface="宋体" panose="02010600030101010101" pitchFamily="2" charset="-122"/>
              <a:sym typeface="+mn-ea"/>
            </a:endParaRPr>
          </a:p>
          <a:p>
            <a:pPr algn="l">
              <a:lnSpc>
                <a:spcPct val="150000"/>
              </a:lnSpc>
            </a:pPr>
            <a:r>
              <a:rPr lang="zh-CN" sz="1800" dirty="0">
                <a:ea typeface="宋体" panose="02010600030101010101" pitchFamily="2" charset="-122"/>
                <a:sym typeface="+mn-ea"/>
              </a:rPr>
              <a:t>在</a:t>
            </a:r>
            <a:r>
              <a:rPr lang="en-US" altLang="zh-CN" sz="1800" dirty="0">
                <a:ea typeface="宋体" panose="02010600030101010101" pitchFamily="2" charset="-122"/>
                <a:sym typeface="+mn-ea"/>
              </a:rPr>
              <a:t>sklearn</a:t>
            </a:r>
            <a:r>
              <a:rPr lang="zh-CN" altLang="zh-CN" sz="1800" dirty="0">
                <a:ea typeface="宋体" panose="02010600030101010101" pitchFamily="2" charset="-122"/>
                <a:sym typeface="+mn-ea"/>
              </a:rPr>
              <a:t>计算中，相关系数有正负</a:t>
            </a:r>
            <a:endParaRPr lang="zh-CN" altLang="zh-CN" sz="1800" dirty="0">
              <a:ea typeface="宋体" panose="02010600030101010101" pitchFamily="2" charset="-122"/>
              <a:sym typeface="+mn-ea"/>
            </a:endParaRPr>
          </a:p>
        </p:txBody>
      </p:sp>
      <p:graphicFrame>
        <p:nvGraphicFramePr>
          <p:cNvPr id="7" name="对象 -2147482616"/>
          <p:cNvGraphicFramePr>
            <a:graphicFrameLocks noChangeAspect="1"/>
          </p:cNvGraphicFramePr>
          <p:nvPr/>
        </p:nvGraphicFramePr>
        <p:xfrm>
          <a:off x="834390" y="4614863"/>
          <a:ext cx="2602865" cy="843280"/>
        </p:xfrm>
        <a:graphic>
          <a:graphicData uri="http://schemas.openxmlformats.org/presentationml/2006/ole">
            <mc:AlternateContent xmlns:mc="http://schemas.openxmlformats.org/markup-compatibility/2006">
              <mc:Choice xmlns:v="urn:schemas-microsoft-com:vml" Requires="v">
                <p:oleObj spid="_x0000_s8" name="" r:id="rId1" imgW="1409700" imgH="431800" progId="Equation.KSEE3">
                  <p:embed/>
                </p:oleObj>
              </mc:Choice>
              <mc:Fallback>
                <p:oleObj name="" r:id="rId1" imgW="1409700" imgH="431800" progId="Equation.KSEE3">
                  <p:embed/>
                  <p:pic>
                    <p:nvPicPr>
                      <p:cNvPr id="0" name="图片 3075"/>
                      <p:cNvPicPr/>
                      <p:nvPr/>
                    </p:nvPicPr>
                    <p:blipFill>
                      <a:blip r:embed="rId2"/>
                      <a:stretch>
                        <a:fillRect/>
                      </a:stretch>
                    </p:blipFill>
                    <p:spPr>
                      <a:xfrm>
                        <a:off x="834390" y="4614863"/>
                        <a:ext cx="2602865" cy="843280"/>
                      </a:xfrm>
                      <a:prstGeom prst="rect">
                        <a:avLst/>
                      </a:prstGeom>
                      <a:noFill/>
                      <a:ln w="38100">
                        <a:noFill/>
                        <a:miter/>
                      </a:ln>
                    </p:spPr>
                  </p:pic>
                </p:oleObj>
              </mc:Fallback>
            </mc:AlternateContent>
          </a:graphicData>
        </a:graphic>
      </p:graphicFrame>
      <p:graphicFrame>
        <p:nvGraphicFramePr>
          <p:cNvPr id="5" name="对象 -2147482616"/>
          <p:cNvGraphicFramePr>
            <a:graphicFrameLocks noChangeAspect="1"/>
          </p:cNvGraphicFramePr>
          <p:nvPr/>
        </p:nvGraphicFramePr>
        <p:xfrm>
          <a:off x="834073" y="5458143"/>
          <a:ext cx="2157730" cy="843280"/>
        </p:xfrm>
        <a:graphic>
          <a:graphicData uri="http://schemas.openxmlformats.org/presentationml/2006/ole">
            <mc:AlternateContent xmlns:mc="http://schemas.openxmlformats.org/markup-compatibility/2006">
              <mc:Choice xmlns:v="urn:schemas-microsoft-com:vml" Requires="v">
                <p:oleObj spid="_x0000_s6" name="" r:id="rId3" imgW="1168400" imgH="431800" progId="Equation.KSEE3">
                  <p:embed/>
                </p:oleObj>
              </mc:Choice>
              <mc:Fallback>
                <p:oleObj name="" r:id="rId3" imgW="1168400" imgH="431800" progId="Equation.KSEE3">
                  <p:embed/>
                  <p:pic>
                    <p:nvPicPr>
                      <p:cNvPr id="0" name="图片 3075"/>
                      <p:cNvPicPr/>
                      <p:nvPr/>
                    </p:nvPicPr>
                    <p:blipFill>
                      <a:blip r:embed="rId4"/>
                      <a:stretch>
                        <a:fillRect/>
                      </a:stretch>
                    </p:blipFill>
                    <p:spPr>
                      <a:xfrm>
                        <a:off x="834073" y="5458143"/>
                        <a:ext cx="2157730" cy="843280"/>
                      </a:xfrm>
                      <a:prstGeom prst="rect">
                        <a:avLst/>
                      </a:prstGeom>
                      <a:noFill/>
                      <a:ln w="38100">
                        <a:noFill/>
                        <a:miter/>
                      </a:ln>
                    </p:spPr>
                  </p:pic>
                </p:oleObj>
              </mc:Fallback>
            </mc:AlternateContent>
          </a:graphicData>
        </a:graphic>
      </p:graphicFrame>
      <p:graphicFrame>
        <p:nvGraphicFramePr>
          <p:cNvPr id="9" name="对象 -2147482616"/>
          <p:cNvGraphicFramePr>
            <a:graphicFrameLocks noChangeAspect="1"/>
          </p:cNvGraphicFramePr>
          <p:nvPr/>
        </p:nvGraphicFramePr>
        <p:xfrm>
          <a:off x="3242628" y="5498783"/>
          <a:ext cx="1593850" cy="843280"/>
        </p:xfrm>
        <a:graphic>
          <a:graphicData uri="http://schemas.openxmlformats.org/presentationml/2006/ole">
            <mc:AlternateContent xmlns:mc="http://schemas.openxmlformats.org/markup-compatibility/2006">
              <mc:Choice xmlns:v="urn:schemas-microsoft-com:vml" Requires="v">
                <p:oleObj spid="_x0000_s10" name="" r:id="rId5" imgW="862965" imgH="431800" progId="Equation.KSEE3">
                  <p:embed/>
                </p:oleObj>
              </mc:Choice>
              <mc:Fallback>
                <p:oleObj name="" r:id="rId5" imgW="862965" imgH="431800" progId="Equation.KSEE3">
                  <p:embed/>
                  <p:pic>
                    <p:nvPicPr>
                      <p:cNvPr id="0" name="图片 3075"/>
                      <p:cNvPicPr/>
                      <p:nvPr/>
                    </p:nvPicPr>
                    <p:blipFill>
                      <a:blip r:embed="rId6"/>
                      <a:stretch>
                        <a:fillRect/>
                      </a:stretch>
                    </p:blipFill>
                    <p:spPr>
                      <a:xfrm>
                        <a:off x="3242628" y="5498783"/>
                        <a:ext cx="1593850" cy="843280"/>
                      </a:xfrm>
                      <a:prstGeom prst="rect">
                        <a:avLst/>
                      </a:prstGeom>
                      <a:noFill/>
                      <a:ln w="38100">
                        <a:noFill/>
                        <a:miter/>
                      </a:ln>
                    </p:spPr>
                  </p:pic>
                </p:oleObj>
              </mc:Fallback>
            </mc:AlternateContent>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843655" y="2957830"/>
            <a:ext cx="2514600" cy="1933575"/>
          </a:xfrm>
          <a:prstGeom prst="rect">
            <a:avLst/>
          </a:prstGeom>
        </p:spPr>
      </p:pic>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a:ea typeface="宋体" panose="02010600030101010101" pitchFamily="2" charset="-122"/>
                <a:sym typeface="+mn-ea"/>
              </a:rPr>
              <a:t>主动学习</a:t>
            </a:r>
            <a:endParaRPr lang="zh-CN">
              <a:ea typeface="宋体" panose="02010600030101010101" pitchFamily="2" charset="-122"/>
              <a:sym typeface="+mn-ea"/>
            </a:endParaRPr>
          </a:p>
        </p:txBody>
      </p:sp>
      <p:sp>
        <p:nvSpPr>
          <p:cNvPr id="131" name="Content Placeholder 2"/>
          <p:cNvSpPr txBox="1">
            <a:spLocks noGrp="1"/>
          </p:cNvSpPr>
          <p:nvPr/>
        </p:nvSpPr>
        <p:spPr>
          <a:xfrm>
            <a:off x="598805" y="1442720"/>
            <a:ext cx="10188575" cy="420624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50000"/>
              </a:lnSpc>
              <a:buNone/>
            </a:pPr>
            <a:r>
              <a:rPr lang="zh-CN" sz="1600" dirty="0">
                <a:ea typeface="宋体" panose="02010600030101010101" pitchFamily="2" charset="-122"/>
                <a:sym typeface="+mn-ea"/>
              </a:rPr>
              <a:t>主动学习的模块：</a:t>
            </a:r>
            <a:endParaRPr lang="zh-CN" sz="1600" dirty="0">
              <a:ea typeface="宋体" panose="02010600030101010101" pitchFamily="2" charset="-122"/>
              <a:sym typeface="+mn-ea"/>
            </a:endParaRPr>
          </a:p>
          <a:p>
            <a:pPr>
              <a:lnSpc>
                <a:spcPct val="150000"/>
              </a:lnSpc>
            </a:pPr>
            <a:r>
              <a:rPr lang="zh-CN" sz="1600" dirty="0">
                <a:ea typeface="宋体" panose="02010600030101010101" pitchFamily="2" charset="-122"/>
                <a:sym typeface="+mn-ea"/>
              </a:rPr>
              <a:t>选择策略，通过“选择策略”主动从未标注的样本集中挑选部分（1个或N个）样本让相关领域的专家进行标注</a:t>
            </a:r>
            <a:endParaRPr lang="zh-CN" sz="1600" dirty="0">
              <a:ea typeface="宋体" panose="02010600030101010101" pitchFamily="2" charset="-122"/>
              <a:sym typeface="+mn-ea"/>
            </a:endParaRPr>
          </a:p>
          <a:p>
            <a:pPr>
              <a:lnSpc>
                <a:spcPct val="150000"/>
              </a:lnSpc>
            </a:pPr>
            <a:r>
              <a:rPr lang="zh-CN" sz="1600" dirty="0">
                <a:ea typeface="宋体" panose="02010600030101010101" pitchFamily="2" charset="-122"/>
                <a:sym typeface="+mn-ea"/>
              </a:rPr>
              <a:t>学习模块，将标注过的样本增加到训练集给“学习模块”进行训练。当“学习模块”满足终止条件时即结束</a:t>
            </a:r>
            <a:endParaRPr lang="zh-CN" sz="1600" dirty="0">
              <a:ea typeface="宋体" panose="02010600030101010101" pitchFamily="2" charset="-122"/>
              <a:sym typeface="+mn-ea"/>
            </a:endParaRPr>
          </a:p>
          <a:p>
            <a:pPr>
              <a:lnSpc>
                <a:spcPct val="150000"/>
              </a:lnSpc>
            </a:pPr>
            <a:endParaRPr lang="zh-CN" sz="1600" dirty="0">
              <a:ea typeface="宋体" panose="02010600030101010101" pitchFamily="2" charset="-122"/>
              <a:sym typeface="+mn-ea"/>
            </a:endParaRPr>
          </a:p>
          <a:p>
            <a:pPr>
              <a:lnSpc>
                <a:spcPct val="150000"/>
              </a:lnSpc>
            </a:pPr>
            <a:endParaRPr lang="zh-CN" sz="1600" dirty="0">
              <a:ea typeface="宋体" panose="02010600030101010101" pitchFamily="2" charset="-122"/>
              <a:sym typeface="+mn-ea"/>
            </a:endParaRPr>
          </a:p>
          <a:p>
            <a:pPr>
              <a:lnSpc>
                <a:spcPct val="150000"/>
              </a:lnSpc>
            </a:pPr>
            <a:endParaRPr lang="zh-CN" sz="1600" dirty="0">
              <a:ea typeface="宋体" panose="02010600030101010101" pitchFamily="2" charset="-122"/>
              <a:sym typeface="+mn-ea"/>
            </a:endParaRPr>
          </a:p>
          <a:p>
            <a:pPr>
              <a:lnSpc>
                <a:spcPct val="150000"/>
              </a:lnSpc>
            </a:pPr>
            <a:endParaRPr lang="zh-CN" sz="1600" dirty="0">
              <a:ea typeface="宋体" panose="02010600030101010101" pitchFamily="2" charset="-122"/>
              <a:sym typeface="+mn-ea"/>
            </a:endParaRPr>
          </a:p>
          <a:p>
            <a:pPr>
              <a:lnSpc>
                <a:spcPct val="150000"/>
              </a:lnSpc>
            </a:pPr>
            <a:r>
              <a:rPr lang="en-US" altLang="zh-CN" sz="1600" dirty="0">
                <a:ea typeface="宋体" panose="02010600030101010101" pitchFamily="2" charset="-122"/>
                <a:sym typeface="+mn-ea"/>
              </a:rPr>
              <a:t>(a)</a:t>
            </a:r>
            <a:r>
              <a:rPr lang="zh-CN" altLang="zh-CN" sz="1600" dirty="0">
                <a:ea typeface="宋体" panose="02010600030101010101" pitchFamily="2" charset="-122"/>
                <a:sym typeface="+mn-ea"/>
              </a:rPr>
              <a:t>：</a:t>
            </a:r>
            <a:r>
              <a:rPr lang="zh-CN" sz="1600" dirty="0">
                <a:ea typeface="宋体" panose="02010600030101010101" pitchFamily="2" charset="-122"/>
                <a:sym typeface="+mn-ea"/>
              </a:rPr>
              <a:t>原始数据是</a:t>
            </a:r>
            <a:r>
              <a:rPr lang="en-US" altLang="zh-CN" sz="1600" dirty="0">
                <a:ea typeface="宋体" panose="02010600030101010101" pitchFamily="2" charset="-122"/>
                <a:sym typeface="+mn-ea"/>
              </a:rPr>
              <a:t>400</a:t>
            </a:r>
            <a:r>
              <a:rPr lang="zh-CN" altLang="en-US" sz="1600" dirty="0">
                <a:ea typeface="宋体" panose="02010600030101010101" pitchFamily="2" charset="-122"/>
                <a:sym typeface="+mn-ea"/>
              </a:rPr>
              <a:t>个样本（</a:t>
            </a:r>
            <a:r>
              <a:rPr lang="en-US" altLang="zh-CN" sz="1600" dirty="0">
                <a:ea typeface="宋体" panose="02010600030101010101" pitchFamily="2" charset="-122"/>
                <a:sym typeface="+mn-ea"/>
              </a:rPr>
              <a:t>2</a:t>
            </a:r>
            <a:r>
              <a:rPr lang="zh-CN" altLang="en-US" sz="1600" dirty="0">
                <a:ea typeface="宋体" panose="02010600030101010101" pitchFamily="2" charset="-122"/>
                <a:sym typeface="+mn-ea"/>
              </a:rPr>
              <a:t>分类，正态分布）</a:t>
            </a:r>
            <a:endParaRPr lang="zh-CN" altLang="en-US" sz="1600" dirty="0">
              <a:ea typeface="宋体" panose="02010600030101010101" pitchFamily="2" charset="-122"/>
              <a:sym typeface="+mn-ea"/>
            </a:endParaRPr>
          </a:p>
          <a:p>
            <a:pPr>
              <a:lnSpc>
                <a:spcPct val="150000"/>
              </a:lnSpc>
            </a:pPr>
            <a:r>
              <a:rPr lang="en-US" altLang="zh-CN" sz="1600" dirty="0">
                <a:ea typeface="宋体" panose="02010600030101010101" pitchFamily="2" charset="-122"/>
                <a:sym typeface="+mn-ea"/>
              </a:rPr>
              <a:t>(b)</a:t>
            </a:r>
            <a:r>
              <a:rPr lang="zh-CN" altLang="zh-CN" sz="1600" dirty="0">
                <a:ea typeface="宋体" panose="02010600030101010101" pitchFamily="2" charset="-122"/>
                <a:sym typeface="+mn-ea"/>
              </a:rPr>
              <a:t>：</a:t>
            </a:r>
            <a:r>
              <a:rPr lang="zh-CN" altLang="en-US" sz="1600" dirty="0">
                <a:ea typeface="宋体" panose="02010600030101010101" pitchFamily="2" charset="-122"/>
                <a:sym typeface="+mn-ea"/>
              </a:rPr>
              <a:t>逻辑回归训练了</a:t>
            </a:r>
            <a:r>
              <a:rPr lang="en-US" altLang="zh-CN" sz="1600" dirty="0">
                <a:ea typeface="宋体" panose="02010600030101010101" pitchFamily="2" charset="-122"/>
                <a:sym typeface="+mn-ea"/>
              </a:rPr>
              <a:t>30</a:t>
            </a:r>
            <a:r>
              <a:rPr lang="zh-CN" altLang="en-US" sz="1600" dirty="0">
                <a:ea typeface="宋体" panose="02010600030101010101" pitchFamily="2" charset="-122"/>
                <a:sym typeface="+mn-ea"/>
              </a:rPr>
              <a:t>个样本（随机选择），达到</a:t>
            </a:r>
            <a:r>
              <a:rPr lang="en-US" altLang="zh-CN" sz="1600" dirty="0">
                <a:ea typeface="宋体" panose="02010600030101010101" pitchFamily="2" charset="-122"/>
                <a:sym typeface="+mn-ea"/>
              </a:rPr>
              <a:t>70%</a:t>
            </a:r>
            <a:r>
              <a:rPr lang="zh-CN" altLang="en-US" sz="1600" dirty="0">
                <a:ea typeface="宋体" panose="02010600030101010101" pitchFamily="2" charset="-122"/>
                <a:sym typeface="+mn-ea"/>
              </a:rPr>
              <a:t>的准确率</a:t>
            </a:r>
            <a:endParaRPr lang="zh-CN" altLang="en-US" sz="1600" dirty="0">
              <a:ea typeface="宋体" panose="02010600030101010101" pitchFamily="2" charset="-122"/>
              <a:sym typeface="+mn-ea"/>
            </a:endParaRPr>
          </a:p>
          <a:p>
            <a:pPr>
              <a:lnSpc>
                <a:spcPct val="150000"/>
              </a:lnSpc>
            </a:pPr>
            <a:r>
              <a:rPr lang="en-US" altLang="zh-CN" sz="1600" dirty="0">
                <a:ea typeface="宋体" panose="02010600030101010101" pitchFamily="2" charset="-122"/>
                <a:sym typeface="+mn-ea"/>
              </a:rPr>
              <a:t>(c)</a:t>
            </a:r>
            <a:r>
              <a:rPr lang="zh-CN" altLang="en-US" sz="1600" dirty="0">
                <a:ea typeface="宋体" panose="02010600030101010101" pitchFamily="2" charset="-122"/>
                <a:sym typeface="+mn-ea"/>
              </a:rPr>
              <a:t>：逻辑回归训练了</a:t>
            </a:r>
            <a:r>
              <a:rPr lang="en-US" altLang="zh-CN" sz="1600" dirty="0">
                <a:ea typeface="宋体" panose="02010600030101010101" pitchFamily="2" charset="-122"/>
                <a:sym typeface="+mn-ea"/>
              </a:rPr>
              <a:t>30</a:t>
            </a:r>
            <a:r>
              <a:rPr lang="zh-CN" altLang="en-US" sz="1600" dirty="0">
                <a:ea typeface="宋体" panose="02010600030101010101" pitchFamily="2" charset="-122"/>
                <a:sym typeface="+mn-ea"/>
              </a:rPr>
              <a:t>个样本（主动学习），达到</a:t>
            </a:r>
            <a:r>
              <a:rPr lang="en-US" altLang="zh-CN" sz="1600" dirty="0">
                <a:ea typeface="宋体" panose="02010600030101010101" pitchFamily="2" charset="-122"/>
                <a:sym typeface="+mn-ea"/>
              </a:rPr>
              <a:t>9</a:t>
            </a:r>
            <a:r>
              <a:rPr lang="en-US" altLang="zh-CN" sz="1600" dirty="0">
                <a:ea typeface="宋体" panose="02010600030101010101" pitchFamily="2" charset="-122"/>
                <a:sym typeface="+mn-ea"/>
              </a:rPr>
              <a:t>0%</a:t>
            </a:r>
            <a:r>
              <a:rPr lang="zh-CN" altLang="en-US" sz="1600" dirty="0">
                <a:ea typeface="宋体" panose="02010600030101010101" pitchFamily="2" charset="-122"/>
                <a:sym typeface="+mn-ea"/>
              </a:rPr>
              <a:t>的准确率</a:t>
            </a:r>
            <a:endParaRPr lang="zh-CN" sz="1600" dirty="0">
              <a:ea typeface="宋体" panose="02010600030101010101" pitchFamily="2" charset="-122"/>
              <a:sym typeface="+mn-ea"/>
            </a:endParaRPr>
          </a:p>
          <a:p>
            <a:pPr>
              <a:lnSpc>
                <a:spcPct val="150000"/>
              </a:lnSpc>
            </a:pPr>
            <a:endParaRPr sz="1600" dirty="0">
              <a:ea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786765" y="2944495"/>
            <a:ext cx="2628900" cy="1971675"/>
          </a:xfrm>
          <a:prstGeom prst="rect">
            <a:avLst/>
          </a:prstGeom>
        </p:spPr>
      </p:pic>
      <p:pic>
        <p:nvPicPr>
          <p:cNvPr id="6" name="图片 5"/>
          <p:cNvPicPr>
            <a:picLocks noChangeAspect="1"/>
          </p:cNvPicPr>
          <p:nvPr/>
        </p:nvPicPr>
        <p:blipFill>
          <a:blip r:embed="rId3"/>
          <a:stretch>
            <a:fillRect/>
          </a:stretch>
        </p:blipFill>
        <p:spPr>
          <a:xfrm>
            <a:off x="7068185" y="2976880"/>
            <a:ext cx="2438400" cy="1914525"/>
          </a:xfrm>
          <a:prstGeom prst="rect">
            <a:avLst/>
          </a:prstGeom>
        </p:spPr>
      </p:pic>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dirty="0">
                <a:ea typeface="宋体" panose="02010600030101010101" pitchFamily="2" charset="-122"/>
                <a:sym typeface="+mn-ea"/>
              </a:rPr>
              <a:t>sklearn</a:t>
            </a:r>
            <a:r>
              <a:rPr lang="zh-CN" dirty="0">
                <a:ea typeface="宋体" panose="02010600030101010101" pitchFamily="2" charset="-122"/>
                <a:sym typeface="+mn-ea"/>
              </a:rPr>
              <a:t>中的回归分析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500062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en-US" altLang="zh-CN" sz="1800" dirty="0">
                <a:ea typeface="宋体" panose="02010600030101010101" pitchFamily="2" charset="-122"/>
                <a:sym typeface="+mn-ea"/>
              </a:rPr>
              <a:t> </a:t>
            </a:r>
            <a:r>
              <a:rPr lang="en-US" sz="1800" dirty="0">
                <a:ea typeface="宋体" panose="02010600030101010101" pitchFamily="2" charset="-122"/>
                <a:sym typeface="+mn-ea"/>
              </a:rPr>
              <a:t>TO DO</a:t>
            </a:r>
            <a:r>
              <a:rPr lang="zh-CN" altLang="en-US" sz="1800" dirty="0">
                <a:ea typeface="宋体" panose="02010600030101010101" pitchFamily="2" charset="-122"/>
                <a:sym typeface="+mn-ea"/>
              </a:rPr>
              <a:t>：</a:t>
            </a:r>
            <a:r>
              <a:rPr lang="zh-CN" sz="1800" dirty="0">
                <a:ea typeface="宋体" panose="02010600030101010101" pitchFamily="2" charset="-122"/>
                <a:sym typeface="+mn-ea"/>
              </a:rPr>
              <a:t>随机生成</a:t>
            </a:r>
            <a:r>
              <a:rPr lang="en-US" altLang="zh-CN" sz="1800" dirty="0">
                <a:ea typeface="宋体" panose="02010600030101010101" pitchFamily="2" charset="-122"/>
                <a:sym typeface="+mn-ea"/>
              </a:rPr>
              <a:t>(x, y)</a:t>
            </a:r>
            <a:r>
              <a:rPr lang="zh-CN" altLang="en-US" sz="1800" dirty="0">
                <a:ea typeface="宋体" panose="02010600030101010101" pitchFamily="2" charset="-122"/>
                <a:sym typeface="+mn-ea"/>
              </a:rPr>
              <a:t>，并进行回归分析</a:t>
            </a:r>
            <a:endParaRPr alt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模拟生成 </a:t>
            </a:r>
            <a:r>
              <a:rPr lang="en-US" altLang="zh-CN" sz="1800" dirty="0">
                <a:ea typeface="宋体" panose="02010600030101010101" pitchFamily="2" charset="-122"/>
                <a:sym typeface="+mn-ea"/>
              </a:rPr>
              <a:t>y = 2*x + 10</a:t>
            </a:r>
            <a:endParaRPr lang="zh-CN" altLang="zh-CN" sz="1800" dirty="0">
              <a:ea typeface="宋体" panose="02010600030101010101" pitchFamily="2" charset="-122"/>
              <a:sym typeface="+mn-ea"/>
            </a:endParaRPr>
          </a:p>
          <a:p>
            <a:pPr marL="0" indent="0" algn="l">
              <a:lnSpc>
                <a:spcPct val="150000"/>
              </a:lnSpc>
              <a:buNone/>
            </a:pPr>
            <a:r>
              <a:rPr lang="zh-CN" altLang="zh-CN" sz="1800" dirty="0">
                <a:ea typeface="宋体" panose="02010600030101010101" pitchFamily="2" charset="-122"/>
                <a:sym typeface="+mn-ea"/>
              </a:rPr>
              <a:t>使用</a:t>
            </a:r>
            <a:r>
              <a:rPr lang="en-US" altLang="zh-CN" sz="1800" dirty="0">
                <a:ea typeface="宋体" panose="02010600030101010101" pitchFamily="2" charset="-122"/>
                <a:sym typeface="+mn-ea"/>
              </a:rPr>
              <a:t>LinearRegression</a:t>
            </a:r>
            <a:r>
              <a:rPr lang="zh-CN" altLang="zh-CN" sz="1800" dirty="0">
                <a:ea typeface="宋体" panose="02010600030101010101" pitchFamily="2" charset="-122"/>
                <a:sym typeface="+mn-ea"/>
              </a:rPr>
              <a:t>进行拟合</a:t>
            </a:r>
            <a:endParaRPr lang="zh-CN" altLang="zh-CN" sz="1800" dirty="0">
              <a:ea typeface="宋体" panose="02010600030101010101" pitchFamily="2" charset="-122"/>
              <a:sym typeface="+mn-ea"/>
            </a:endParaRPr>
          </a:p>
        </p:txBody>
      </p:sp>
      <p:sp>
        <p:nvSpPr>
          <p:cNvPr id="3" name="Content Placeholder 2"/>
          <p:cNvSpPr txBox="1">
            <a:spLocks noGrp="1"/>
          </p:cNvSpPr>
          <p:nvPr/>
        </p:nvSpPr>
        <p:spPr>
          <a:xfrm>
            <a:off x="6210300" y="1413510"/>
            <a:ext cx="539305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en-US" altLang="zh-CN" sz="1800" dirty="0">
                <a:ea typeface="宋体" panose="02010600030101010101" pitchFamily="2" charset="-122"/>
                <a:sym typeface="+mn-ea"/>
              </a:rPr>
              <a:t> </a:t>
            </a:r>
            <a:r>
              <a:rPr lang="en-US" sz="1800" dirty="0">
                <a:ea typeface="宋体" panose="02010600030101010101" pitchFamily="2" charset="-122"/>
                <a:sym typeface="+mn-ea"/>
              </a:rPr>
              <a:t>TO DO</a:t>
            </a:r>
            <a:r>
              <a:rPr lang="zh-CN" altLang="en-US" sz="1800" dirty="0">
                <a:ea typeface="宋体" panose="02010600030101010101" pitchFamily="2" charset="-122"/>
                <a:sym typeface="+mn-ea"/>
              </a:rPr>
              <a:t>：一元线性回归</a:t>
            </a:r>
            <a:endParaRPr lang="zh-CN" altLang="en-US"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x = np.array([5, 15, 25, 35, 45, 55]).reshape((-1, 1))</a:t>
            </a:r>
            <a:endParaRPr 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y = np.array([5, 20, 14, 32, 22, 38])</a:t>
            </a:r>
            <a:endParaRPr 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多元线性回归</a:t>
            </a:r>
            <a:endParaRPr lang="zh-CN" sz="1800" dirty="0">
              <a:ea typeface="宋体" panose="02010600030101010101" pitchFamily="2" charset="-122"/>
              <a:sym typeface="+mn-ea"/>
            </a:endParaRPr>
          </a:p>
          <a:p>
            <a:pPr marL="0" indent="0" algn="l">
              <a:lnSpc>
                <a:spcPct val="150000"/>
              </a:lnSpc>
              <a:buNone/>
            </a:pPr>
            <a:r>
              <a:rPr altLang="zh-CN" sz="1800" dirty="0">
                <a:ea typeface="宋体" panose="02010600030101010101" pitchFamily="2" charset="-122"/>
                <a:sym typeface="+mn-ea"/>
              </a:rPr>
              <a:t>x = [[0, 1], [5, 1], [15, 2], [25, 5], [35, 11], [45, 15], [55, 34], [60, 35]]</a:t>
            </a:r>
            <a:endParaRPr altLang="zh-CN" sz="1800" dirty="0">
              <a:ea typeface="宋体" panose="02010600030101010101" pitchFamily="2" charset="-122"/>
              <a:sym typeface="+mn-ea"/>
            </a:endParaRPr>
          </a:p>
          <a:p>
            <a:pPr marL="0" indent="0" algn="l">
              <a:lnSpc>
                <a:spcPct val="150000"/>
              </a:lnSpc>
              <a:buNone/>
            </a:pPr>
            <a:r>
              <a:rPr altLang="zh-CN" sz="1800" dirty="0">
                <a:ea typeface="宋体" panose="02010600030101010101" pitchFamily="2" charset="-122"/>
                <a:sym typeface="+mn-ea"/>
              </a:rPr>
              <a:t>y = [4, 5, 20, 14, 32, 22, 38, 43]</a:t>
            </a:r>
            <a:endParaRPr alt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多项式回归</a:t>
            </a:r>
            <a:endParaRPr 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x = np.array([5, 15, 25, 35, 45, 55]).reshape((-1, 1))</a:t>
            </a:r>
            <a:endParaRPr lang="zh-CN" sz="1800" dirty="0">
              <a:ea typeface="宋体" panose="02010600030101010101" pitchFamily="2" charset="-122"/>
              <a:sym typeface="+mn-ea"/>
            </a:endParaRPr>
          </a:p>
          <a:p>
            <a:pPr marL="0" indent="0" algn="l">
              <a:lnSpc>
                <a:spcPct val="150000"/>
              </a:lnSpc>
              <a:buNone/>
            </a:pPr>
            <a:r>
              <a:rPr lang="zh-CN" sz="1800" dirty="0">
                <a:ea typeface="宋体" panose="02010600030101010101" pitchFamily="2" charset="-122"/>
                <a:sym typeface="+mn-ea"/>
              </a:rPr>
              <a:t>y = np.array([15, 11, 2, 8, 25, 32])</a:t>
            </a:r>
            <a:endParaRPr lang="zh-CN" altLang="zh-CN" sz="1800" dirty="0">
              <a:ea typeface="宋体" panose="02010600030101010101" pitchFamily="2" charset="-122"/>
              <a:sym typeface="+mn-ea"/>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dirty="0">
                <a:ea typeface="宋体" panose="02010600030101010101" pitchFamily="2" charset="-122"/>
                <a:sym typeface="+mn-ea"/>
              </a:rPr>
              <a:t>sklearn</a:t>
            </a:r>
            <a:r>
              <a:rPr lang="zh-CN" dirty="0">
                <a:ea typeface="宋体" panose="02010600030101010101" pitchFamily="2" charset="-122"/>
                <a:sym typeface="+mn-ea"/>
              </a:rPr>
              <a:t>中的回归分析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571817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gn="l">
              <a:lnSpc>
                <a:spcPct val="150000"/>
              </a:lnSpc>
            </a:pPr>
            <a:r>
              <a:rPr lang="zh-CN" altLang="en-US" sz="1800" dirty="0">
                <a:ea typeface="宋体" panose="02010600030101010101" pitchFamily="2" charset="-122"/>
                <a:sym typeface="+mn-ea"/>
              </a:rPr>
              <a:t>糖尿病回归分析</a:t>
            </a:r>
            <a:endParaRPr lang="zh-CN" altLang="en-US" sz="1800" dirty="0">
              <a:ea typeface="宋体" panose="02010600030101010101" pitchFamily="2" charset="-122"/>
              <a:sym typeface="+mn-ea"/>
            </a:endParaRPr>
          </a:p>
          <a:p>
            <a:pPr marL="0" indent="0" algn="l">
              <a:lnSpc>
                <a:spcPct val="150000"/>
              </a:lnSpc>
              <a:buNone/>
            </a:pPr>
            <a:r>
              <a:rPr lang="zh-CN" altLang="en-US" sz="1800" dirty="0">
                <a:ea typeface="宋体" panose="02010600030101010101" pitchFamily="2" charset="-122"/>
                <a:sym typeface="+mn-ea"/>
              </a:rPr>
              <a:t>数据集</a:t>
            </a:r>
            <a:r>
              <a:rPr lang="en-US" sz="1800" dirty="0">
                <a:ea typeface="宋体" panose="02010600030101010101" pitchFamily="2" charset="-122"/>
                <a:sym typeface="+mn-ea"/>
              </a:rPr>
              <a:t>Diabetes</a:t>
            </a:r>
            <a:r>
              <a:rPr lang="zh-CN" altLang="en-US" sz="1800" dirty="0">
                <a:ea typeface="宋体" panose="02010600030101010101" pitchFamily="2" charset="-122"/>
                <a:sym typeface="+mn-ea"/>
              </a:rPr>
              <a:t>，</a:t>
            </a:r>
            <a:r>
              <a:rPr lang="en-US" sz="1800" dirty="0">
                <a:ea typeface="宋体" panose="02010600030101010101" pitchFamily="2" charset="-122"/>
                <a:sym typeface="+mn-ea"/>
              </a:rPr>
              <a:t>包含442个患者的10个生理特征（年龄，性别、体重、血压）和一年以后疾病级数指标</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10</a:t>
            </a:r>
            <a:r>
              <a:rPr lang="zh-CN" altLang="en-US" sz="1800" dirty="0">
                <a:ea typeface="宋体" panose="02010600030101010101" pitchFamily="2" charset="-122"/>
                <a:sym typeface="+mn-ea"/>
              </a:rPr>
              <a:t>项</a:t>
            </a:r>
            <a:r>
              <a:rPr lang="en-US" sz="1800" dirty="0">
                <a:ea typeface="宋体" panose="02010600030101010101" pitchFamily="2" charset="-122"/>
                <a:sym typeface="+mn-ea"/>
              </a:rPr>
              <a:t>特征</a:t>
            </a:r>
            <a:r>
              <a:rPr lang="zh-CN" altLang="en-US" sz="1800" dirty="0">
                <a:ea typeface="宋体" panose="02010600030101010101" pitchFamily="2" charset="-122"/>
                <a:sym typeface="+mn-ea"/>
              </a:rPr>
              <a:t>：</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年龄</a:t>
            </a:r>
            <a:r>
              <a:rPr lang="zh-CN" altLang="en-US" sz="1800" dirty="0">
                <a:ea typeface="宋体" panose="02010600030101010101" pitchFamily="2" charset="-122"/>
                <a:sym typeface="+mn-ea"/>
              </a:rPr>
              <a:t>，</a:t>
            </a:r>
            <a:r>
              <a:rPr lang="en-US" sz="1800" dirty="0">
                <a:ea typeface="宋体" panose="02010600030101010101" pitchFamily="2" charset="-122"/>
                <a:sym typeface="+mn-ea"/>
              </a:rPr>
              <a:t>性别</a:t>
            </a:r>
            <a:r>
              <a:rPr lang="zh-CN" altLang="en-US" sz="1800" dirty="0">
                <a:ea typeface="宋体" panose="02010600030101010101" pitchFamily="2" charset="-122"/>
                <a:sym typeface="+mn-ea"/>
              </a:rPr>
              <a:t>，</a:t>
            </a:r>
            <a:r>
              <a:rPr lang="en-US" sz="1800" dirty="0">
                <a:ea typeface="宋体" panose="02010600030101010101" pitchFamily="2" charset="-122"/>
                <a:sym typeface="+mn-ea"/>
              </a:rPr>
              <a:t>体质指数</a:t>
            </a:r>
            <a:r>
              <a:rPr lang="zh-CN" altLang="en-US" sz="1800" dirty="0">
                <a:ea typeface="宋体" panose="02010600030101010101" pitchFamily="2" charset="-122"/>
                <a:sym typeface="+mn-ea"/>
              </a:rPr>
              <a:t>，</a:t>
            </a:r>
            <a:r>
              <a:rPr lang="en-US" sz="1800" dirty="0">
                <a:ea typeface="宋体" panose="02010600030101010101" pitchFamily="2" charset="-122"/>
                <a:sym typeface="+mn-ea"/>
              </a:rPr>
              <a:t>血压</a:t>
            </a:r>
            <a:endParaRPr lang="en-US" sz="1800" dirty="0">
              <a:ea typeface="宋体" panose="02010600030101010101" pitchFamily="2" charset="-122"/>
              <a:sym typeface="+mn-ea"/>
            </a:endParaRPr>
          </a:p>
          <a:p>
            <a:pPr marL="0" indent="0" algn="l">
              <a:lnSpc>
                <a:spcPct val="150000"/>
              </a:lnSpc>
              <a:buNone/>
            </a:pPr>
            <a:r>
              <a:rPr lang="en-US" sz="1800" dirty="0">
                <a:ea typeface="宋体" panose="02010600030101010101" pitchFamily="2" charset="-122"/>
                <a:sym typeface="+mn-ea"/>
              </a:rPr>
              <a:t>s1,s2,s3,s4,s4,s6  (六种血清的化验数据)</a:t>
            </a:r>
            <a:endParaRPr lang="en-US" sz="1800" dirty="0">
              <a:ea typeface="宋体" panose="02010600030101010101" pitchFamily="2" charset="-122"/>
              <a:sym typeface="+mn-ea"/>
            </a:endParaRPr>
          </a:p>
          <a:p>
            <a:pPr marL="0" indent="0" algn="l">
              <a:lnSpc>
                <a:spcPct val="150000"/>
              </a:lnSpc>
              <a:buNone/>
            </a:pPr>
            <a:endParaRPr lang="en-US" sz="1800" dirty="0">
              <a:ea typeface="宋体" panose="02010600030101010101" pitchFamily="2" charset="-122"/>
              <a:sym typeface="+mn-ea"/>
            </a:endParaRPr>
          </a:p>
        </p:txBody>
      </p:sp>
      <p:graphicFrame>
        <p:nvGraphicFramePr>
          <p:cNvPr id="2" name="表格 1"/>
          <p:cNvGraphicFramePr/>
          <p:nvPr>
            <p:custDataLst>
              <p:tags r:id="rId1"/>
            </p:custDataLst>
          </p:nvPr>
        </p:nvGraphicFramePr>
        <p:xfrm>
          <a:off x="6784975" y="1600835"/>
          <a:ext cx="5181600" cy="3012440"/>
        </p:xfrm>
        <a:graphic>
          <a:graphicData uri="http://schemas.openxmlformats.org/drawingml/2006/table">
            <a:tbl>
              <a:tblPr firstRow="1" bandRow="1">
                <a:tableStyleId>{5940675A-B579-460E-94D1-54222C63F5DA}</a:tableStyleId>
              </a:tblPr>
              <a:tblGrid>
                <a:gridCol w="2590800"/>
                <a:gridCol w="2590800"/>
              </a:tblGrid>
              <a:tr h="402590">
                <a:tc>
                  <a:txBody>
                    <a:bodyPr/>
                    <a:p>
                      <a:pPr algn="l">
                        <a:buNone/>
                      </a:pPr>
                      <a:r>
                        <a:rPr lang="zh-CN" altLang="en-US" sz="1600"/>
                        <a:t>样本数据个数</a:t>
                      </a:r>
                      <a:endParaRPr lang="zh-CN" altLang="en-US" sz="1600"/>
                    </a:p>
                  </a:txBody>
                  <a:tcPr/>
                </a:tc>
                <a:tc>
                  <a:txBody>
                    <a:bodyPr/>
                    <a:p>
                      <a:pPr algn="l">
                        <a:buNone/>
                      </a:pPr>
                      <a:r>
                        <a:rPr lang="en-US" altLang="zh-CN" sz="1600"/>
                        <a:t>42</a:t>
                      </a:r>
                      <a:endParaRPr lang="en-US" altLang="zh-CN" sz="1600"/>
                    </a:p>
                  </a:txBody>
                  <a:tcPr/>
                </a:tc>
              </a:tr>
              <a:tr h="402590">
                <a:tc>
                  <a:txBody>
                    <a:bodyPr/>
                    <a:p>
                      <a:pPr algn="l">
                        <a:buNone/>
                      </a:pPr>
                      <a:r>
                        <a:rPr lang="zh-CN" altLang="en-US" sz="1600"/>
                        <a:t>特征个数（数据维度）</a:t>
                      </a:r>
                      <a:endParaRPr lang="zh-CN" altLang="en-US" sz="1600"/>
                    </a:p>
                  </a:txBody>
                  <a:tcPr/>
                </a:tc>
                <a:tc>
                  <a:txBody>
                    <a:bodyPr/>
                    <a:p>
                      <a:pPr algn="l">
                        <a:buNone/>
                      </a:pPr>
                      <a:r>
                        <a:rPr lang="en-US" altLang="zh-CN" sz="1600"/>
                        <a:t>10</a:t>
                      </a:r>
                      <a:endParaRPr lang="en-US" altLang="zh-CN" sz="1600"/>
                    </a:p>
                  </a:txBody>
                  <a:tcPr/>
                </a:tc>
              </a:tr>
              <a:tr h="402590">
                <a:tc>
                  <a:txBody>
                    <a:bodyPr/>
                    <a:p>
                      <a:pPr algn="l">
                        <a:buNone/>
                      </a:pPr>
                      <a:r>
                        <a:rPr lang="zh-CN" altLang="en-US" sz="1600"/>
                        <a:t>各特征含义</a:t>
                      </a:r>
                      <a:endParaRPr lang="zh-CN" altLang="en-US" sz="1600"/>
                    </a:p>
                  </a:txBody>
                  <a:tcPr/>
                </a:tc>
                <a:tc>
                  <a:txBody>
                    <a:bodyPr/>
                    <a:p>
                      <a:pPr algn="l">
                        <a:buNone/>
                      </a:pPr>
                      <a:r>
                        <a:rPr lang="zh-CN" altLang="en-US" sz="1600"/>
                        <a:t>年龄，性别，BMI指数，平均血压，S1，S2，S3，S4，S5，S6</a:t>
                      </a:r>
                      <a:endParaRPr lang="zh-CN" altLang="en-US" sz="1600"/>
                    </a:p>
                  </a:txBody>
                  <a:tcPr/>
                </a:tc>
              </a:tr>
              <a:tr h="402590">
                <a:tc>
                  <a:txBody>
                    <a:bodyPr/>
                    <a:p>
                      <a:pPr algn="l">
                        <a:buNone/>
                      </a:pPr>
                      <a:r>
                        <a:rPr lang="zh-CN" altLang="en-US" sz="1600"/>
                        <a:t>特征取值范围</a:t>
                      </a:r>
                      <a:endParaRPr lang="zh-CN" altLang="en-US" sz="1600"/>
                    </a:p>
                  </a:txBody>
                  <a:tcPr/>
                </a:tc>
                <a:tc>
                  <a:txBody>
                    <a:bodyPr/>
                    <a:p>
                      <a:pPr algn="l">
                        <a:buNone/>
                      </a:pPr>
                      <a:r>
                        <a:rPr lang="zh-CN" altLang="en-US" sz="1600"/>
                        <a:t>(-0.2,0.2)</a:t>
                      </a:r>
                      <a:endParaRPr lang="zh-CN" altLang="en-US" sz="1600"/>
                    </a:p>
                  </a:txBody>
                  <a:tcPr/>
                </a:tc>
              </a:tr>
              <a:tr h="402590">
                <a:tc>
                  <a:txBody>
                    <a:bodyPr/>
                    <a:p>
                      <a:pPr algn="l">
                        <a:buNone/>
                      </a:pPr>
                      <a:r>
                        <a:rPr lang="zh-CN" altLang="en-US" sz="1600"/>
                        <a:t>标签含义</a:t>
                      </a:r>
                      <a:endParaRPr lang="zh-CN" altLang="en-US" sz="1600"/>
                    </a:p>
                  </a:txBody>
                  <a:tcPr/>
                </a:tc>
                <a:tc>
                  <a:txBody>
                    <a:bodyPr/>
                    <a:p>
                      <a:pPr algn="l">
                        <a:buNone/>
                      </a:pPr>
                      <a:r>
                        <a:rPr lang="zh-CN" altLang="en-US" sz="1600"/>
                        <a:t>基于病情进展一年后的定量测量</a:t>
                      </a:r>
                      <a:endParaRPr lang="zh-CN" altLang="en-US" sz="1600"/>
                    </a:p>
                  </a:txBody>
                  <a:tcPr/>
                </a:tc>
              </a:tr>
              <a:tr h="402590">
                <a:tc>
                  <a:txBody>
                    <a:bodyPr/>
                    <a:p>
                      <a:pPr algn="l">
                        <a:buNone/>
                      </a:pPr>
                      <a:r>
                        <a:rPr lang="zh-CN" altLang="en-US" sz="1600"/>
                        <a:t>标签取值范围</a:t>
                      </a:r>
                      <a:endParaRPr lang="zh-CN" altLang="en-US" sz="1600"/>
                    </a:p>
                  </a:txBody>
                  <a:tcPr/>
                </a:tc>
                <a:tc>
                  <a:txBody>
                    <a:bodyPr/>
                    <a:p>
                      <a:pPr algn="l">
                        <a:buNone/>
                      </a:pPr>
                      <a:r>
                        <a:rPr lang="zh-CN" altLang="en-US" sz="1600"/>
                        <a:t>[25,346]</a:t>
                      </a:r>
                      <a:endParaRPr lang="zh-CN" altLang="en-US" sz="1600"/>
                    </a:p>
                  </a:txBody>
                  <a:tcPr/>
                </a:tc>
              </a:tr>
            </a:tbl>
          </a:graphicData>
        </a:graphic>
      </p:graphicFrame>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dirty="0">
                <a:ea typeface="宋体" panose="02010600030101010101" pitchFamily="2" charset="-122"/>
                <a:sym typeface="+mn-ea"/>
              </a:rPr>
              <a:t>sklearn</a:t>
            </a:r>
            <a:r>
              <a:rPr lang="zh-CN" dirty="0">
                <a:ea typeface="宋体" panose="02010600030101010101" pitchFamily="2" charset="-122"/>
                <a:sym typeface="+mn-ea"/>
              </a:rPr>
              <a:t>中的回归分析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571817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altLang="en-US" sz="1800" dirty="0">
                <a:ea typeface="宋体" panose="02010600030101010101" pitchFamily="2" charset="-122"/>
                <a:sym typeface="+mn-ea"/>
              </a:rPr>
              <a:t>糖尿病回归分析</a:t>
            </a:r>
            <a:r>
              <a:rPr lang="zh-CN" altLang="en-US" sz="1800" dirty="0">
                <a:ea typeface="宋体" panose="02010600030101010101" pitchFamily="2" charset="-122"/>
                <a:sym typeface="+mn-ea"/>
              </a:rPr>
              <a:t>步骤：</a:t>
            </a:r>
            <a:endParaRPr lang="en-US" altLang="zh-CN" sz="1800" dirty="0">
              <a:ea typeface="宋体" panose="02010600030101010101" pitchFamily="2" charset="-122"/>
              <a:sym typeface="+mn-ea"/>
            </a:endParaRPr>
          </a:p>
          <a:p>
            <a:pPr algn="l">
              <a:lnSpc>
                <a:spcPct val="150000"/>
              </a:lnSpc>
            </a:pPr>
            <a:r>
              <a:rPr lang="en-US" altLang="zh-CN" sz="1800" dirty="0">
                <a:ea typeface="宋体" panose="02010600030101010101" pitchFamily="2" charset="-122"/>
                <a:sym typeface="+mn-ea"/>
              </a:rPr>
              <a:t>Step1</a:t>
            </a:r>
            <a:r>
              <a:rPr lang="zh-CN" altLang="zh-CN" sz="1800" dirty="0">
                <a:ea typeface="宋体" panose="02010600030101010101" pitchFamily="2" charset="-122"/>
                <a:sym typeface="+mn-ea"/>
              </a:rPr>
              <a:t>，数据加载</a:t>
            </a:r>
            <a:endParaRPr lang="zh-CN" altLang="zh-CN" sz="1800" dirty="0">
              <a:ea typeface="宋体" panose="02010600030101010101" pitchFamily="2" charset="-122"/>
              <a:sym typeface="+mn-ea"/>
            </a:endParaRPr>
          </a:p>
          <a:p>
            <a:pPr algn="l">
              <a:lnSpc>
                <a:spcPct val="150000"/>
              </a:lnSpc>
            </a:pPr>
            <a:r>
              <a:rPr lang="en-US" sz="1800" dirty="0">
                <a:ea typeface="宋体" panose="02010600030101010101" pitchFamily="2" charset="-122"/>
                <a:sym typeface="+mn-ea"/>
              </a:rPr>
              <a:t>Step2</a:t>
            </a:r>
            <a:r>
              <a:rPr lang="zh-CN" sz="1800" dirty="0">
                <a:ea typeface="宋体" panose="02010600030101010101" pitchFamily="2" charset="-122"/>
                <a:sym typeface="+mn-ea"/>
              </a:rPr>
              <a:t>，训练集、测试集切分</a:t>
            </a:r>
            <a:endParaRPr lang="zh-CN" sz="1800" dirty="0">
              <a:ea typeface="宋体" panose="02010600030101010101" pitchFamily="2" charset="-122"/>
              <a:sym typeface="+mn-ea"/>
            </a:endParaRPr>
          </a:p>
          <a:p>
            <a:pPr algn="l">
              <a:lnSpc>
                <a:spcPct val="150000"/>
              </a:lnSpc>
            </a:pPr>
            <a:r>
              <a:rPr lang="en-US" altLang="zh-CN" sz="1800" dirty="0">
                <a:ea typeface="宋体" panose="02010600030101010101" pitchFamily="2" charset="-122"/>
                <a:sym typeface="+mn-ea"/>
              </a:rPr>
              <a:t>Step3</a:t>
            </a:r>
            <a:r>
              <a:rPr lang="zh-CN" altLang="zh-CN" sz="1800" dirty="0">
                <a:ea typeface="宋体" panose="02010600030101010101" pitchFamily="2" charset="-122"/>
                <a:sym typeface="+mn-ea"/>
              </a:rPr>
              <a:t>，使用回归分析模型进行学习</a:t>
            </a:r>
            <a:endParaRPr lang="zh-CN" altLang="zh-CN" sz="1800" dirty="0">
              <a:ea typeface="宋体" panose="02010600030101010101" pitchFamily="2" charset="-122"/>
              <a:sym typeface="+mn-ea"/>
            </a:endParaRPr>
          </a:p>
          <a:p>
            <a:pPr marL="0" indent="0" algn="l">
              <a:lnSpc>
                <a:spcPct val="150000"/>
              </a:lnSpc>
              <a:buNone/>
            </a:pPr>
            <a:r>
              <a:rPr lang="zh-CN" altLang="zh-CN" sz="1800" dirty="0">
                <a:ea typeface="宋体" panose="02010600030101010101" pitchFamily="2" charset="-122"/>
                <a:sym typeface="+mn-ea"/>
              </a:rPr>
              <a:t>输出回归分析模型的系数</a:t>
            </a:r>
            <a:r>
              <a:rPr lang="en-US" altLang="zh-CN" sz="1800" dirty="0">
                <a:ea typeface="宋体" panose="02010600030101010101" pitchFamily="2" charset="-122"/>
                <a:sym typeface="+mn-ea"/>
              </a:rPr>
              <a:t>coef</a:t>
            </a:r>
            <a:endParaRPr lang="en-US" altLang="zh-CN" sz="1800" dirty="0">
              <a:ea typeface="宋体" panose="02010600030101010101" pitchFamily="2" charset="-122"/>
              <a:sym typeface="+mn-ea"/>
            </a:endParaRPr>
          </a:p>
          <a:p>
            <a:pPr algn="l">
              <a:lnSpc>
                <a:spcPct val="150000"/>
              </a:lnSpc>
            </a:pPr>
            <a:r>
              <a:rPr lang="en-US" altLang="zh-CN" sz="1800" dirty="0">
                <a:ea typeface="宋体" panose="02010600030101010101" pitchFamily="2" charset="-122"/>
                <a:sym typeface="+mn-ea"/>
              </a:rPr>
              <a:t>Step4</a:t>
            </a:r>
            <a:r>
              <a:rPr lang="zh-CN" altLang="zh-CN" sz="1800" dirty="0">
                <a:ea typeface="宋体" panose="02010600030101010101" pitchFamily="2" charset="-122"/>
                <a:sym typeface="+mn-ea"/>
              </a:rPr>
              <a:t>，使用测试集进行评价</a:t>
            </a:r>
            <a:endParaRPr lang="en-US" sz="1800" dirty="0">
              <a:ea typeface="宋体" panose="02010600030101010101" pitchFamily="2" charset="-122"/>
              <a:sym typeface="+mn-ea"/>
            </a:endParaRPr>
          </a:p>
        </p:txBody>
      </p:sp>
      <p:sp>
        <p:nvSpPr>
          <p:cNvPr id="3" name="Content Placeholder 2"/>
          <p:cNvSpPr txBox="1">
            <a:spLocks noGrp="1"/>
          </p:cNvSpPr>
          <p:nvPr/>
        </p:nvSpPr>
        <p:spPr>
          <a:xfrm>
            <a:off x="6193790" y="1387475"/>
            <a:ext cx="5623560"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gn="l">
              <a:lnSpc>
                <a:spcPct val="150000"/>
              </a:lnSpc>
            </a:pPr>
            <a:r>
              <a:rPr lang="zh-CN" altLang="en-US" sz="1800" dirty="0">
                <a:ea typeface="宋体" panose="02010600030101010101" pitchFamily="2" charset="-122"/>
                <a:sym typeface="+mn-ea"/>
              </a:rPr>
              <a:t>数据集切分 train_test_split</a:t>
            </a:r>
            <a:endParaRPr lang="zh-CN" altLang="en-US" sz="1800" dirty="0">
              <a:ea typeface="宋体" panose="02010600030101010101" pitchFamily="2" charset="-122"/>
              <a:sym typeface="+mn-ea"/>
            </a:endParaRPr>
          </a:p>
          <a:p>
            <a:pPr marL="0" indent="0" algn="l">
              <a:lnSpc>
                <a:spcPct val="150000"/>
              </a:lnSpc>
              <a:buNone/>
            </a:pPr>
            <a:r>
              <a:rPr sz="1800" dirty="0">
                <a:ea typeface="宋体" panose="02010600030101010101" pitchFamily="2" charset="-122"/>
                <a:sym typeface="+mn-ea"/>
              </a:rPr>
              <a:t>from sklearn.model_selection import train_test_split  </a:t>
            </a:r>
            <a:endParaRPr sz="1800" dirty="0">
              <a:ea typeface="宋体" panose="02010600030101010101" pitchFamily="2" charset="-122"/>
              <a:sym typeface="+mn-ea"/>
            </a:endParaRPr>
          </a:p>
          <a:p>
            <a:pPr marL="0" indent="0" algn="l">
              <a:lnSpc>
                <a:spcPct val="150000"/>
              </a:lnSpc>
              <a:buNone/>
            </a:pPr>
            <a:r>
              <a:rPr sz="1800" dirty="0">
                <a:ea typeface="宋体" panose="02010600030101010101" pitchFamily="2" charset="-122"/>
                <a:sym typeface="+mn-ea"/>
              </a:rPr>
              <a:t>train_x, test_x, train_y, test_y =train_test_split(train_data,train_target,test_size=0.3, random_state=</a:t>
            </a:r>
            <a:r>
              <a:rPr lang="en-US" sz="1800" dirty="0">
                <a:ea typeface="宋体" panose="02010600030101010101" pitchFamily="2" charset="-122"/>
                <a:sym typeface="+mn-ea"/>
              </a:rPr>
              <a:t>33</a:t>
            </a:r>
            <a:r>
              <a:rPr sz="1800" dirty="0">
                <a:ea typeface="宋体" panose="02010600030101010101" pitchFamily="2" charset="-122"/>
                <a:sym typeface="+mn-ea"/>
              </a:rPr>
              <a:t>)</a:t>
            </a:r>
            <a:endParaRPr sz="1800" dirty="0">
              <a:ea typeface="宋体" panose="02010600030101010101" pitchFamily="2" charset="-122"/>
              <a:sym typeface="+mn-ea"/>
            </a:endParaRPr>
          </a:p>
          <a:p>
            <a:pPr marL="0" indent="0" algn="l">
              <a:lnSpc>
                <a:spcPct val="150000"/>
              </a:lnSpc>
              <a:buNone/>
            </a:pPr>
            <a:r>
              <a:rPr sz="1800" dirty="0">
                <a:ea typeface="宋体" panose="02010600030101010101" pitchFamily="2" charset="-122"/>
                <a:sym typeface="+mn-ea"/>
              </a:rPr>
              <a:t>train_data：样本特征集</a:t>
            </a:r>
            <a:endParaRPr sz="1800" dirty="0">
              <a:ea typeface="宋体" panose="02010600030101010101" pitchFamily="2" charset="-122"/>
              <a:sym typeface="+mn-ea"/>
            </a:endParaRPr>
          </a:p>
          <a:p>
            <a:pPr marL="0" indent="0" algn="l">
              <a:lnSpc>
                <a:spcPct val="150000"/>
              </a:lnSpc>
              <a:buNone/>
            </a:pPr>
            <a:r>
              <a:rPr sz="1800" dirty="0">
                <a:ea typeface="宋体" panose="02010600030101010101" pitchFamily="2" charset="-122"/>
                <a:sym typeface="+mn-ea"/>
              </a:rPr>
              <a:t>train_target：样本标签</a:t>
            </a:r>
            <a:endParaRPr sz="1800" dirty="0">
              <a:ea typeface="宋体" panose="02010600030101010101" pitchFamily="2" charset="-122"/>
              <a:sym typeface="+mn-ea"/>
            </a:endParaRPr>
          </a:p>
          <a:p>
            <a:pPr marL="0" indent="0" algn="l">
              <a:lnSpc>
                <a:spcPct val="150000"/>
              </a:lnSpc>
              <a:buNone/>
            </a:pPr>
            <a:r>
              <a:rPr sz="1800" dirty="0">
                <a:ea typeface="宋体" panose="02010600030101010101" pitchFamily="2" charset="-122"/>
                <a:sym typeface="+mn-ea"/>
              </a:rPr>
              <a:t>test_size：如果是浮点数</a:t>
            </a:r>
            <a:r>
              <a:rPr lang="en-US" altLang="zh-CN" sz="1800" dirty="0">
                <a:ea typeface="宋体" panose="02010600030101010101" pitchFamily="2" charset="-122"/>
                <a:sym typeface="+mn-ea"/>
              </a:rPr>
              <a:t>[0,1]</a:t>
            </a:r>
            <a:r>
              <a:rPr sz="1800" dirty="0">
                <a:ea typeface="宋体" panose="02010600030101010101" pitchFamily="2" charset="-122"/>
                <a:sym typeface="+mn-ea"/>
              </a:rPr>
              <a:t>表示样本占比</a:t>
            </a:r>
            <a:r>
              <a:rPr lang="zh-CN" sz="1800" dirty="0">
                <a:ea typeface="宋体" panose="02010600030101010101" pitchFamily="2" charset="-122"/>
                <a:sym typeface="+mn-ea"/>
              </a:rPr>
              <a:t>，</a:t>
            </a:r>
            <a:r>
              <a:rPr sz="1800" dirty="0">
                <a:ea typeface="宋体" panose="02010600030101010101" pitchFamily="2" charset="-122"/>
                <a:sym typeface="+mn-ea"/>
              </a:rPr>
              <a:t>如果是整数</a:t>
            </a:r>
            <a:r>
              <a:rPr lang="zh-CN" sz="1800" dirty="0">
                <a:ea typeface="宋体" panose="02010600030101010101" pitchFamily="2" charset="-122"/>
                <a:sym typeface="+mn-ea"/>
              </a:rPr>
              <a:t>表示</a:t>
            </a:r>
            <a:r>
              <a:rPr sz="1800" dirty="0">
                <a:ea typeface="宋体" panose="02010600030101010101" pitchFamily="2" charset="-122"/>
                <a:sym typeface="+mn-ea"/>
              </a:rPr>
              <a:t>样本的数量</a:t>
            </a:r>
            <a:endParaRPr sz="1800" dirty="0">
              <a:ea typeface="宋体" panose="02010600030101010101" pitchFamily="2" charset="-122"/>
              <a:sym typeface="+mn-ea"/>
            </a:endParaRPr>
          </a:p>
          <a:p>
            <a:pPr marL="0" indent="0" algn="l">
              <a:lnSpc>
                <a:spcPct val="150000"/>
              </a:lnSpc>
              <a:buNone/>
            </a:pPr>
            <a:r>
              <a:rPr sz="1800" dirty="0">
                <a:ea typeface="宋体" panose="02010600030101010101" pitchFamily="2" charset="-122"/>
                <a:sym typeface="+mn-ea"/>
              </a:rPr>
              <a:t>random_state：随机数的种子</a:t>
            </a:r>
            <a:endParaRPr lang="en-US" sz="1800" dirty="0">
              <a:ea typeface="宋体" panose="02010600030101010101" pitchFamily="2" charset="-122"/>
              <a:sym typeface="+mn-ea"/>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dirty="0">
                <a:ea typeface="宋体" panose="02010600030101010101" pitchFamily="2" charset="-122"/>
                <a:sym typeface="+mn-ea"/>
              </a:rPr>
              <a:t>sklearn</a:t>
            </a:r>
            <a:r>
              <a:rPr lang="zh-CN" dirty="0">
                <a:ea typeface="宋体" panose="02010600030101010101" pitchFamily="2" charset="-122"/>
                <a:sym typeface="+mn-ea"/>
              </a:rPr>
              <a:t>中的回归分析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486854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altLang="en-US" sz="1600" dirty="0">
                <a:ea typeface="宋体" panose="02010600030101010101" pitchFamily="2" charset="-122"/>
                <a:sym typeface="+mn-ea"/>
              </a:rPr>
              <a:t>from sklearn import datasets</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from sklearn import linear_model</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from sklearn.model_selection import train_test_split  </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 加载数据</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diabetes = datasets.load_diabetes()</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data = diabetes.data</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 训练集 70%，测试集30%</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train_x, test_x, train_y, test_y = train_test_split(diabetes.data, diabetes.target, test_size=0.3, random_state=14)</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print(len(train_x))</a:t>
            </a:r>
            <a:endParaRPr lang="zh-CN" altLang="en-US" sz="1600" dirty="0">
              <a:ea typeface="宋体" panose="02010600030101010101" pitchFamily="2" charset="-122"/>
              <a:sym typeface="+mn-ea"/>
            </a:endParaRPr>
          </a:p>
        </p:txBody>
      </p:sp>
      <p:sp>
        <p:nvSpPr>
          <p:cNvPr id="2" name="Content Placeholder 2"/>
          <p:cNvSpPr txBox="1">
            <a:spLocks noGrp="1"/>
          </p:cNvSpPr>
          <p:nvPr/>
        </p:nvSpPr>
        <p:spPr>
          <a:xfrm>
            <a:off x="6356350" y="1416685"/>
            <a:ext cx="486854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altLang="en-US" sz="1600" dirty="0">
                <a:ea typeface="宋体" panose="02010600030101010101" pitchFamily="2" charset="-122"/>
                <a:sym typeface="+mn-ea"/>
              </a:rPr>
              <a:t>#回归训练及预测</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clf = linear_model.LinearRegression()</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clf.fit(train_x, train_y)</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print(clf.coef_)</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pred_y = clf.predict(test_x)</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print(mean_squared_error(test_y, pred_y))</a:t>
            </a:r>
            <a:endParaRPr lang="zh-CN" altLang="en-US" sz="1600" dirty="0">
              <a:ea typeface="宋体" panose="02010600030101010101" pitchFamily="2" charset="-122"/>
              <a:sym typeface="+mn-ea"/>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股票回归分析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6064250"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altLang="en-US" sz="1800" dirty="0">
                <a:ea typeface="宋体" panose="02010600030101010101" pitchFamily="2" charset="-122"/>
                <a:sym typeface="+mn-ea"/>
              </a:rPr>
              <a:t>DataReader</a:t>
            </a:r>
            <a:endParaRPr lang="zh-CN" altLang="en-US" sz="1800" dirty="0">
              <a:ea typeface="宋体" panose="02010600030101010101" pitchFamily="2" charset="-122"/>
              <a:sym typeface="+mn-ea"/>
            </a:endParaRPr>
          </a:p>
          <a:p>
            <a:pPr algn="l">
              <a:lnSpc>
                <a:spcPct val="150000"/>
              </a:lnSpc>
            </a:pPr>
            <a:r>
              <a:rPr lang="zh-CN" altLang="en-US" sz="1800" dirty="0">
                <a:ea typeface="宋体" panose="02010600030101010101" pitchFamily="2" charset="-122"/>
                <a:sym typeface="+mn-ea"/>
              </a:rPr>
              <a:t>Pandas提供了专门从财经网站获取金融数据的API接口</a:t>
            </a:r>
            <a:endParaRPr lang="zh-CN" altLang="en-US" sz="1800" dirty="0">
              <a:ea typeface="宋体" panose="02010600030101010101" pitchFamily="2" charset="-122"/>
              <a:sym typeface="+mn-ea"/>
            </a:endParaRPr>
          </a:p>
          <a:p>
            <a:pPr marL="0" indent="0" algn="l">
              <a:lnSpc>
                <a:spcPct val="150000"/>
              </a:lnSpc>
              <a:buNone/>
            </a:pPr>
            <a:r>
              <a:rPr lang="zh-CN" altLang="en-US" sz="1800" dirty="0">
                <a:ea typeface="宋体" panose="02010600030101010101" pitchFamily="2" charset="-122"/>
                <a:sym typeface="+mn-ea"/>
              </a:rPr>
              <a:t>from pandas_datareader.data import DataReader</a:t>
            </a:r>
            <a:endParaRPr lang="zh-CN" altLang="en-US" sz="1800" dirty="0">
              <a:ea typeface="宋体" panose="02010600030101010101" pitchFamily="2" charset="-122"/>
              <a:sym typeface="+mn-ea"/>
            </a:endParaRPr>
          </a:p>
          <a:p>
            <a:pPr marL="0" indent="0" algn="l">
              <a:lnSpc>
                <a:spcPct val="150000"/>
              </a:lnSpc>
              <a:buNone/>
            </a:pPr>
            <a:r>
              <a:rPr lang="zh-CN" altLang="en-US" sz="1800" dirty="0">
                <a:ea typeface="宋体" panose="02010600030101010101" pitchFamily="2" charset="-122"/>
                <a:sym typeface="+mn-ea"/>
              </a:rPr>
              <a:t>data_tlz = DataReader("300005.SZ", "yahoo",start,end)</a:t>
            </a:r>
            <a:endParaRPr lang="zh-CN" altLang="en-US" sz="1800" dirty="0">
              <a:ea typeface="宋体" panose="02010600030101010101" pitchFamily="2" charset="-122"/>
              <a:sym typeface="+mn-ea"/>
            </a:endParaRPr>
          </a:p>
          <a:p>
            <a:pPr marL="0" indent="0" algn="l">
              <a:lnSpc>
                <a:spcPct val="150000"/>
              </a:lnSpc>
              <a:buNone/>
            </a:pPr>
            <a:r>
              <a:rPr lang="zh-CN" altLang="en-US" sz="1800" dirty="0">
                <a:ea typeface="宋体" panose="02010600030101010101" pitchFamily="2" charset="-122"/>
                <a:sym typeface="+mn-ea"/>
              </a:rPr>
              <a:t>print(data_tlz.head())</a:t>
            </a:r>
            <a:endParaRPr lang="zh-CN" altLang="en-US" sz="1800" dirty="0">
              <a:ea typeface="宋体" panose="02010600030101010101" pitchFamily="2" charset="-122"/>
              <a:sym typeface="+mn-ea"/>
            </a:endParaRPr>
          </a:p>
          <a:p>
            <a:pPr marL="0" indent="0" algn="l">
              <a:lnSpc>
                <a:spcPct val="150000"/>
              </a:lnSpc>
              <a:buNone/>
            </a:pPr>
            <a:endParaRPr lang="zh-CN" altLang="en-US" sz="1800" dirty="0">
              <a:ea typeface="宋体" panose="02010600030101010101" pitchFamily="2" charset="-122"/>
              <a:sym typeface="+mn-ea"/>
            </a:endParaRPr>
          </a:p>
          <a:p>
            <a:pPr marL="0" indent="0" algn="l">
              <a:lnSpc>
                <a:spcPct val="150000"/>
              </a:lnSpc>
              <a:buNone/>
            </a:pPr>
            <a:endParaRPr lang="zh-CN" altLang="en-US" sz="1800" dirty="0">
              <a:ea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6962140" y="2728595"/>
            <a:ext cx="4257675" cy="1181100"/>
          </a:xfrm>
          <a:prstGeom prst="rect">
            <a:avLst/>
          </a:prstGeom>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股票回归分析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962215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altLang="en-US" sz="1800" dirty="0">
                <a:ea typeface="宋体" panose="02010600030101010101" pitchFamily="2" charset="-122"/>
                <a:sym typeface="+mn-ea"/>
              </a:rPr>
              <a:t>DataReader</a:t>
            </a:r>
            <a:endParaRPr lang="zh-CN" altLang="en-US" sz="1800" dirty="0">
              <a:ea typeface="宋体" panose="02010600030101010101" pitchFamily="2" charset="-122"/>
              <a:sym typeface="+mn-ea"/>
            </a:endParaRPr>
          </a:p>
          <a:p>
            <a:pPr algn="l">
              <a:lnSpc>
                <a:spcPct val="150000"/>
              </a:lnSpc>
            </a:pPr>
            <a:r>
              <a:rPr lang="zh-CN" altLang="en-US" sz="1800" dirty="0">
                <a:ea typeface="宋体" panose="02010600030101010101" pitchFamily="2" charset="-122"/>
                <a:sym typeface="+mn-ea"/>
              </a:rPr>
              <a:t>下载速度慢，为了方便后续使用可将数据保存到本地</a:t>
            </a:r>
            <a:endParaRPr lang="zh-CN" altLang="en-US" sz="1800" dirty="0">
              <a:ea typeface="宋体" panose="02010600030101010101" pitchFamily="2" charset="-122"/>
              <a:sym typeface="+mn-ea"/>
            </a:endParaRPr>
          </a:p>
        </p:txBody>
      </p:sp>
      <p:sp>
        <p:nvSpPr>
          <p:cNvPr id="2" name="文本框 1"/>
          <p:cNvSpPr txBox="1"/>
          <p:nvPr/>
        </p:nvSpPr>
        <p:spPr>
          <a:xfrm>
            <a:off x="829310" y="2567940"/>
            <a:ext cx="9603105" cy="36912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读取上证综指 及 探路者数据</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def load_data():</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if os.path.exists('000001.csv'):</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data_ss = pd.read_csv('000001.csv')</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data_tlz = pd.read_csv('300005.csv')</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else:</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 上证综指</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data_ss = DataReader("000001.SS", "yahoo",start,end)</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 300005 探路者股票 深证</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data_tlz = DataReader("300005.SZ", "yahoo",start,end)</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data_ss.to_csv('000001.csv')</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data_tlz.to_csv('300005.csv')</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	return data_ss, data_tlz</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股票回归分析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5767705"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algn="l">
              <a:lnSpc>
                <a:spcPct val="150000"/>
              </a:lnSpc>
            </a:pPr>
            <a:r>
              <a:rPr lang="en-US" altLang="zh-CN" sz="1800" dirty="0">
                <a:ea typeface="宋体" panose="02010600030101010101" pitchFamily="2" charset="-122"/>
                <a:sym typeface="+mn-ea"/>
              </a:rPr>
              <a:t>DataFrame.diff()</a:t>
            </a:r>
            <a:r>
              <a:rPr lang="zh-CN" altLang="zh-CN" sz="1800" dirty="0">
                <a:ea typeface="宋体" panose="02010600030101010101" pitchFamily="2" charset="-122"/>
                <a:sym typeface="+mn-ea"/>
              </a:rPr>
              <a:t>函数</a:t>
            </a:r>
            <a:endParaRPr lang="zh-CN" altLang="zh-CN" sz="1800" dirty="0">
              <a:ea typeface="宋体" panose="02010600030101010101" pitchFamily="2" charset="-122"/>
              <a:sym typeface="+mn-ea"/>
            </a:endParaRPr>
          </a:p>
          <a:p>
            <a:pPr marL="0" indent="0" algn="l">
              <a:lnSpc>
                <a:spcPct val="150000"/>
              </a:lnSpc>
              <a:buNone/>
            </a:pPr>
            <a:r>
              <a:rPr lang="zh-CN" altLang="en-US" sz="1800" dirty="0">
                <a:ea typeface="宋体" panose="02010600030101010101" pitchFamily="2" charset="-122"/>
                <a:sym typeface="+mn-ea"/>
              </a:rPr>
              <a:t>用来将数据进行某种移动之后与原数据进行比较得出的差异数据</a:t>
            </a:r>
            <a:endParaRPr lang="zh-CN" altLang="en-US" sz="1800" dirty="0">
              <a:ea typeface="宋体" panose="02010600030101010101" pitchFamily="2" charset="-122"/>
              <a:sym typeface="+mn-ea"/>
            </a:endParaRPr>
          </a:p>
          <a:p>
            <a:pPr algn="l">
              <a:lnSpc>
                <a:spcPct val="150000"/>
              </a:lnSpc>
            </a:pPr>
            <a:r>
              <a:rPr lang="zh-CN" altLang="en-US" sz="1800" dirty="0">
                <a:ea typeface="宋体" panose="02010600030101010101" pitchFamily="2" charset="-122"/>
                <a:sym typeface="+mn-ea"/>
              </a:rPr>
              <a:t>DataFrame.shift()函数</a:t>
            </a:r>
            <a:endParaRPr lang="zh-CN" altLang="en-US" sz="1800" dirty="0">
              <a:ea typeface="宋体" panose="02010600030101010101" pitchFamily="2" charset="-122"/>
              <a:sym typeface="+mn-ea"/>
            </a:endParaRPr>
          </a:p>
          <a:p>
            <a:pPr marL="0" indent="0" algn="l">
              <a:lnSpc>
                <a:spcPct val="150000"/>
              </a:lnSpc>
              <a:buNone/>
            </a:pPr>
            <a:r>
              <a:rPr lang="zh-CN" altLang="en-US" sz="1800" dirty="0">
                <a:ea typeface="宋体" panose="02010600030101010101" pitchFamily="2" charset="-122"/>
                <a:sym typeface="+mn-ea"/>
              </a:rPr>
              <a:t>可以把数据移动指定的位数</a:t>
            </a:r>
            <a:endParaRPr lang="zh-CN" altLang="en-US" sz="1800" dirty="0">
              <a:ea typeface="宋体" panose="02010600030101010101" pitchFamily="2" charset="-122"/>
              <a:sym typeface="+mn-ea"/>
            </a:endParaRPr>
          </a:p>
          <a:p>
            <a:pPr marL="0" indent="0" algn="l">
              <a:lnSpc>
                <a:spcPct val="150000"/>
              </a:lnSpc>
              <a:buNone/>
            </a:pPr>
            <a:r>
              <a:rPr lang="en-US" altLang="zh-CN" sz="1800" dirty="0">
                <a:ea typeface="宋体" panose="02010600030101010101" pitchFamily="2" charset="-122"/>
                <a:sym typeface="+mn-ea"/>
              </a:rPr>
              <a:t>periods=-1 </a:t>
            </a:r>
            <a:r>
              <a:rPr lang="zh-CN" altLang="en-US" sz="1800" dirty="0">
                <a:ea typeface="宋体" panose="02010600030101010101" pitchFamily="2" charset="-122"/>
                <a:sym typeface="+mn-ea"/>
              </a:rPr>
              <a:t>往上移</a:t>
            </a:r>
            <a:r>
              <a:rPr lang="zh-CN" altLang="en-US" sz="1800" dirty="0">
                <a:ea typeface="宋体" panose="02010600030101010101" pitchFamily="2" charset="-122"/>
                <a:sym typeface="+mn-ea"/>
              </a:rPr>
              <a:t>动</a:t>
            </a:r>
            <a:r>
              <a:rPr lang="zh-CN" altLang="en-US" sz="1800" dirty="0">
                <a:ea typeface="宋体" panose="02010600030101010101" pitchFamily="2" charset="-122"/>
                <a:sym typeface="+mn-ea"/>
              </a:rPr>
              <a:t>或往左移动</a:t>
            </a:r>
            <a:endParaRPr lang="zh-CN" altLang="en-US" sz="1800" dirty="0">
              <a:ea typeface="宋体" panose="02010600030101010101" pitchFamily="2" charset="-122"/>
              <a:sym typeface="+mn-ea"/>
            </a:endParaRPr>
          </a:p>
          <a:p>
            <a:pPr marL="0" indent="0" algn="l">
              <a:lnSpc>
                <a:spcPct val="150000"/>
              </a:lnSpc>
              <a:buNone/>
            </a:pPr>
            <a:r>
              <a:rPr lang="en-US" altLang="zh-CN" sz="1800" dirty="0">
                <a:ea typeface="宋体" panose="02010600030101010101" pitchFamily="2" charset="-122"/>
                <a:sym typeface="+mn-ea"/>
              </a:rPr>
              <a:t>periods=1 </a:t>
            </a:r>
            <a:r>
              <a:rPr lang="zh-CN" altLang="en-US" sz="1800" dirty="0">
                <a:ea typeface="宋体" panose="02010600030101010101" pitchFamily="2" charset="-122"/>
                <a:sym typeface="+mn-ea"/>
              </a:rPr>
              <a:t>往下移动或往右移动</a:t>
            </a:r>
            <a:endParaRPr lang="en-US" altLang="zh-CN" sz="1800" dirty="0">
              <a:ea typeface="宋体" panose="02010600030101010101" pitchFamily="2" charset="-122"/>
              <a:sym typeface="+mn-ea"/>
            </a:endParaRPr>
          </a:p>
          <a:p>
            <a:pPr marL="0" indent="0" algn="l">
              <a:lnSpc>
                <a:spcPct val="150000"/>
              </a:lnSpc>
              <a:buNone/>
            </a:pPr>
            <a:endParaRPr lang="zh-CN" altLang="en-US" sz="1800" dirty="0">
              <a:ea typeface="宋体" panose="02010600030101010101" pitchFamily="2" charset="-122"/>
              <a:sym typeface="+mn-ea"/>
            </a:endParaRPr>
          </a:p>
          <a:p>
            <a:pPr marL="0" indent="0" algn="l">
              <a:lnSpc>
                <a:spcPct val="150000"/>
              </a:lnSpc>
              <a:buNone/>
            </a:pPr>
            <a:endParaRPr lang="zh-CN" altLang="en-US" sz="1800" dirty="0">
              <a:ea typeface="宋体" panose="02010600030101010101" pitchFamily="2" charset="-122"/>
              <a:sym typeface="+mn-ea"/>
            </a:endParaRPr>
          </a:p>
          <a:p>
            <a:pPr marL="0" indent="0" algn="l">
              <a:lnSpc>
                <a:spcPct val="150000"/>
              </a:lnSpc>
              <a:buNone/>
            </a:pPr>
            <a:endParaRPr lang="zh-CN" altLang="en-US" sz="1800" dirty="0">
              <a:ea typeface="宋体" panose="02010600030101010101" pitchFamily="2" charset="-122"/>
              <a:sym typeface="+mn-ea"/>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r>
              <a:rPr lang="zh-CN" dirty="0">
                <a:ea typeface="宋体" panose="02010600030101010101" pitchFamily="2" charset="-122"/>
                <a:sym typeface="+mn-ea"/>
              </a:rPr>
              <a:t>股票回归分析</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4688840"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gn="l">
              <a:lnSpc>
                <a:spcPct val="150000"/>
              </a:lnSpc>
              <a:buNone/>
            </a:pPr>
            <a:r>
              <a:rPr lang="zh-CN" altLang="en-US" sz="1600" dirty="0">
                <a:ea typeface="宋体" panose="02010600030101010101" pitchFamily="2" charset="-122"/>
                <a:sym typeface="+mn-ea"/>
              </a:rPr>
              <a:t># 回归分析</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import statsmodels.api as sm</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 加入截距项</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daily_return["intercept"]=1.0</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model = sm.OLS(daily_return["探路者"],daily_return[["上证综指","intercept"]])</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results = model.fit()</a:t>
            </a:r>
            <a:endParaRPr lang="zh-CN" altLang="en-US" sz="1600" dirty="0">
              <a:ea typeface="宋体" panose="02010600030101010101" pitchFamily="2" charset="-122"/>
              <a:sym typeface="+mn-ea"/>
            </a:endParaRPr>
          </a:p>
          <a:p>
            <a:pPr marL="0" indent="0" algn="l">
              <a:lnSpc>
                <a:spcPct val="150000"/>
              </a:lnSpc>
              <a:buNone/>
            </a:pPr>
            <a:r>
              <a:rPr lang="zh-CN" altLang="en-US" sz="1600" dirty="0">
                <a:ea typeface="宋体" panose="02010600030101010101" pitchFamily="2" charset="-122"/>
                <a:sym typeface="+mn-ea"/>
              </a:rPr>
              <a:t>print(results.summary())</a:t>
            </a:r>
            <a:endParaRPr lang="zh-CN" altLang="en-US" sz="1600" dirty="0">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5678805" y="1242060"/>
            <a:ext cx="6381750" cy="3829050"/>
          </a:xfrm>
          <a:prstGeom prst="rect">
            <a:avLst/>
          </a:prstGeom>
        </p:spPr>
      </p:pic>
      <p:sp>
        <p:nvSpPr>
          <p:cNvPr id="5" name="矩形 4"/>
          <p:cNvSpPr/>
          <p:nvPr/>
        </p:nvSpPr>
        <p:spPr>
          <a:xfrm>
            <a:off x="8932545" y="1588135"/>
            <a:ext cx="3030220" cy="226695"/>
          </a:xfrm>
          <a:prstGeom prst="rect">
            <a:avLst/>
          </a:prstGeom>
          <a:noFill/>
          <a:ln w="28575" cap="flat">
            <a:solidFill>
              <a:srgbClr val="FF0000"/>
            </a:solidFill>
            <a:prstDash val="solid"/>
            <a:miter lim="800000"/>
          </a:ln>
          <a:extLst>
            <a:ext uri="{909E8E84-426E-40DD-AFC4-6F175D3DCCD1}">
              <a14:hiddenFill xmlns:a14="http://schemas.microsoft.com/office/drawing/2010/main">
                <a:solidFill>
                  <a:srgbClr val="FFFFFF"/>
                </a:solidFill>
              </a14:hiddenFill>
            </a:ext>
          </a:extLst>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6" name="文本框 5"/>
          <p:cNvSpPr txBox="1"/>
          <p:nvPr/>
        </p:nvSpPr>
        <p:spPr>
          <a:xfrm>
            <a:off x="6792595" y="5427345"/>
            <a:ext cx="5008245" cy="107505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mn-ea"/>
                <a:cs typeface="+mn-cs"/>
                <a:sym typeface="Calibri" panose="020F0502020204030204"/>
              </a:rPr>
              <a:t>R-squared，可决策系数，</a:t>
            </a:r>
            <a:r>
              <a:rPr kumimoji="0" lang="en-US" altLang="zh-CN" sz="1600" b="0" i="0" u="none" strike="noStrike" cap="none" spc="0" normalizeH="0" baseline="0">
                <a:ln>
                  <a:noFill/>
                </a:ln>
                <a:solidFill>
                  <a:srgbClr val="000000"/>
                </a:solidFill>
                <a:effectLst/>
                <a:uFillTx/>
                <a:latin typeface="+mn-lt"/>
                <a:ea typeface="+mn-ea"/>
                <a:cs typeface="+mn-cs"/>
                <a:sym typeface="Calibri" panose="020F0502020204030204"/>
              </a:rPr>
              <a:t>0.265 </a:t>
            </a:r>
            <a:r>
              <a:rPr kumimoji="0" lang="zh-CN" altLang="en-US"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可解释性一般</a:t>
            </a:r>
            <a:endParaRPr kumimoji="0" lang="zh-CN" altLang="en-US"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上证综指 </a:t>
            </a:r>
            <a:r>
              <a:rPr kumimoji="0" lang="en-US"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coef=1.1155</a:t>
            </a:r>
            <a:r>
              <a:rPr kumimoji="0" lang="zh-CN"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，说明</a:t>
            </a:r>
            <a:r>
              <a:rPr kumimoji="0" lang="en-US"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a:t>
            </a:r>
            <a:r>
              <a:rPr kumimoji="0" lang="zh-CN"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探路者</a:t>
            </a:r>
            <a:r>
              <a:rPr kumimoji="0" lang="en-US"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a:t>
            </a:r>
            <a:r>
              <a:rPr kumimoji="0" lang="zh-CN"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的日收益率波动比上证综指大，即上证综指日收益率波动1%，个股日收益率波动1.</a:t>
            </a:r>
            <a:r>
              <a:rPr kumimoji="0" lang="en-US"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1155</a:t>
            </a:r>
            <a:r>
              <a:rPr kumimoji="0" lang="zh-CN"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a:t>
            </a:r>
            <a:endParaRPr kumimoji="0" lang="zh-CN" alt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endParaRPr>
          </a:p>
        </p:txBody>
      </p:sp>
      <p:sp>
        <p:nvSpPr>
          <p:cNvPr id="7" name="文本框 6"/>
          <p:cNvSpPr txBox="1"/>
          <p:nvPr/>
        </p:nvSpPr>
        <p:spPr>
          <a:xfrm>
            <a:off x="887730" y="5427345"/>
            <a:ext cx="5008245" cy="8286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sz="1600" b="0" i="0" u="none" strike="noStrike" cap="none" spc="0" normalizeH="0" baseline="0">
                <a:ln>
                  <a:noFill/>
                </a:ln>
                <a:solidFill>
                  <a:srgbClr val="000000"/>
                </a:solidFill>
                <a:effectLst/>
                <a:uFillTx/>
                <a:latin typeface="+mn-lt"/>
                <a:cs typeface="+mn-cs"/>
                <a:sym typeface="Calibri" panose="020F0502020204030204"/>
              </a:rPr>
              <a:t>OLS:Ordinary Least Squares </a:t>
            </a:r>
            <a:r>
              <a:rPr kumimoji="0" 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最小二乘法进行回归分析</a:t>
            </a:r>
            <a:endParaRPr kumimoji="0" lang="zh-CN" sz="16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sz="1600" b="0" i="0" u="none" strike="noStrike" cap="none" spc="0" normalizeH="0" baseline="0">
              <a:ln>
                <a:noFill/>
              </a:ln>
              <a:solidFill>
                <a:srgbClr val="000000"/>
              </a:solidFill>
              <a:effectLst/>
              <a:uFillTx/>
              <a:latin typeface="+mn-lt"/>
              <a:cs typeface="+mn-cs"/>
              <a:sym typeface="Calibri" panose="020F0502020204030204"/>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a:bodyPr>
          <a:lstStyle>
            <a:lvl1pPr>
              <a:defRPr>
                <a:solidFill>
                  <a:srgbClr val="C00000"/>
                </a:solidFill>
              </a:defRPr>
            </a:lvl1pPr>
          </a:lstStyle>
          <a:p>
            <a:pPr algn="just"/>
            <a:r>
              <a:rPr lang="en-US" dirty="0">
                <a:ea typeface="宋体" panose="02010600030101010101" pitchFamily="2" charset="-122"/>
                <a:sym typeface="+mn-ea"/>
              </a:rPr>
              <a:t>Project</a:t>
            </a:r>
            <a:r>
              <a:rPr lang="zh-CN" dirty="0">
                <a:ea typeface="宋体" panose="02010600030101010101" pitchFamily="2" charset="-122"/>
                <a:sym typeface="+mn-ea"/>
              </a:rPr>
              <a:t>：二手车交易价格预测</a:t>
            </a:r>
            <a:endParaRPr lang="zh-CN" dirty="0">
              <a:ea typeface="宋体" panose="02010600030101010101" pitchFamily="2" charset="-122"/>
            </a:endParaRPr>
          </a:p>
        </p:txBody>
      </p:sp>
      <p:sp>
        <p:nvSpPr>
          <p:cNvPr id="4" name="Content Placeholder 2"/>
          <p:cNvSpPr txBox="1">
            <a:spLocks noGrp="1"/>
          </p:cNvSpPr>
          <p:nvPr>
            <p:ph type="body" idx="1"/>
          </p:nvPr>
        </p:nvSpPr>
        <p:spPr>
          <a:xfrm>
            <a:off x="611505" y="1504950"/>
            <a:ext cx="4707255" cy="4944110"/>
          </a:xfrm>
          <a:prstGeom prst="rect">
            <a:avLst/>
          </a:prstGeom>
        </p:spPr>
        <p:txBody>
          <a:bodyPr>
            <a:noAutofit/>
          </a:bodyPr>
          <a:p>
            <a:pPr algn="l">
              <a:lnSpc>
                <a:spcPct val="150000"/>
              </a:lnSpc>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数据集：</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used_car_train_20200313</a:t>
            </a: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.csv</a:t>
            </a:r>
            <a:endParaRPr lang="en-US" altLang="zh-CN"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gn="l">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used_car_testA_20200313</a:t>
            </a: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.csv</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数据来自某交易平台的二手车交易记录</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https://tianchi.aliyun.com/competition/entrance/231784/introduction</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ToDo</a:t>
            </a:r>
            <a:r>
              <a:rPr lang="zh-CN" altLang="zh-CN" sz="1800" dirty="0">
                <a:latin typeface="宋体" panose="02010600030101010101" pitchFamily="2" charset="-122"/>
                <a:ea typeface="宋体" panose="02010600030101010101" pitchFamily="2" charset="-122"/>
                <a:cs typeface="宋体" panose="02010600030101010101" pitchFamily="2" charset="-122"/>
                <a:sym typeface="+mn-ea"/>
              </a:rPr>
              <a:t>：给你一辆车的各个属性（除了</a:t>
            </a: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price</a:t>
            </a:r>
            <a:r>
              <a:rPr lang="zh-CN" altLang="zh-CN" sz="1800" dirty="0">
                <a:latin typeface="宋体" panose="02010600030101010101" pitchFamily="2" charset="-122"/>
                <a:ea typeface="宋体" panose="02010600030101010101" pitchFamily="2" charset="-122"/>
                <a:cs typeface="宋体" panose="02010600030101010101" pitchFamily="2" charset="-122"/>
                <a:sym typeface="+mn-ea"/>
              </a:rPr>
              <a:t>字段）</a:t>
            </a:r>
            <a:r>
              <a:rPr lang="zh-CN" altLang="zh-CN" sz="1800" dirty="0">
                <a:latin typeface="宋体" panose="02010600030101010101" pitchFamily="2" charset="-122"/>
                <a:ea typeface="宋体" panose="02010600030101010101" pitchFamily="2" charset="-122"/>
                <a:cs typeface="宋体" panose="02010600030101010101" pitchFamily="2" charset="-122"/>
                <a:sym typeface="+mn-ea"/>
              </a:rPr>
              <a:t>，预测它的价格</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p:txBody>
      </p:sp>
      <p:graphicFrame>
        <p:nvGraphicFramePr>
          <p:cNvPr id="2" name="表格 1"/>
          <p:cNvGraphicFramePr/>
          <p:nvPr>
            <p:custDataLst>
              <p:tags r:id="rId1"/>
            </p:custDataLst>
          </p:nvPr>
        </p:nvGraphicFramePr>
        <p:xfrm>
          <a:off x="5105400" y="1071245"/>
          <a:ext cx="7052945" cy="5770880"/>
        </p:xfrm>
        <a:graphic>
          <a:graphicData uri="http://schemas.openxmlformats.org/drawingml/2006/table">
            <a:tbl>
              <a:tblPr firstRow="1" bandRow="1">
                <a:tableStyleId>{5C22544A-7EE6-4342-B048-85BDC9FD1C3A}</a:tableStyleId>
              </a:tblPr>
              <a:tblGrid>
                <a:gridCol w="2058670"/>
                <a:gridCol w="4994275"/>
              </a:tblGrid>
              <a:tr h="287020">
                <a:tc>
                  <a:txBody>
                    <a:bodyPr/>
                    <a:p>
                      <a:pPr indent="0" algn="ctr">
                        <a:buNone/>
                      </a:pPr>
                      <a:r>
                        <a:rPr lang="en-US" sz="1500" b="1">
                          <a:solidFill>
                            <a:srgbClr val="4F4F4F"/>
                          </a:solidFill>
                          <a:latin typeface="Arial" panose="020B0604020202020204" charset="-122"/>
                        </a:rPr>
                        <a:t>Field</a:t>
                      </a:r>
                      <a:endParaRPr lang="en-US" altLang="en-US" sz="1500" b="1">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FF3F5"/>
                    </a:solidFill>
                  </a:tcPr>
                </a:tc>
                <a:tc>
                  <a:txBody>
                    <a:bodyPr/>
                    <a:p>
                      <a:pPr indent="0" algn="ctr">
                        <a:buNone/>
                      </a:pPr>
                      <a:r>
                        <a:rPr lang="en-US" sz="1500" b="1">
                          <a:solidFill>
                            <a:srgbClr val="4F4F4F"/>
                          </a:solidFill>
                          <a:latin typeface="Arial" panose="020B0604020202020204" charset="-122"/>
                        </a:rPr>
                        <a:t>Description</a:t>
                      </a:r>
                      <a:endParaRPr lang="en-US" altLang="en-US" sz="1500" b="1">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FF3F5"/>
                    </a:solidFill>
                  </a:tcPr>
                </a:tc>
              </a:tr>
              <a:tr h="287020">
                <a:tc>
                  <a:txBody>
                    <a:bodyPr/>
                    <a:p>
                      <a:pPr indent="0">
                        <a:buNone/>
                      </a:pPr>
                      <a:r>
                        <a:rPr lang="en-US" sz="1500" b="0">
                          <a:solidFill>
                            <a:srgbClr val="4F4F4F"/>
                          </a:solidFill>
                          <a:latin typeface="Arial" panose="020B0604020202020204" charset="-122"/>
                        </a:rPr>
                        <a:t>SaleID</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交易ID，唯一编码</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287020">
                <a:tc>
                  <a:txBody>
                    <a:bodyPr/>
                    <a:p>
                      <a:pPr indent="0">
                        <a:buNone/>
                      </a:pPr>
                      <a:r>
                        <a:rPr lang="en-US" sz="1500" b="0">
                          <a:solidFill>
                            <a:srgbClr val="4F4F4F"/>
                          </a:solidFill>
                          <a:latin typeface="Arial" panose="020B0604020202020204" charset="-122"/>
                        </a:rPr>
                        <a:t>name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汽车交易名称，已脱敏</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287020">
                <a:tc>
                  <a:txBody>
                    <a:bodyPr/>
                    <a:p>
                      <a:pPr indent="0">
                        <a:buNone/>
                      </a:pPr>
                      <a:r>
                        <a:rPr lang="en-US" sz="1500" b="0">
                          <a:solidFill>
                            <a:srgbClr val="4F4F4F"/>
                          </a:solidFill>
                          <a:latin typeface="Arial" panose="020B0604020202020204" charset="-122"/>
                        </a:rPr>
                        <a:t>regDate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汽车注册日期，例如20160101，2016年01月01日</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287020">
                <a:tc>
                  <a:txBody>
                    <a:bodyPr/>
                    <a:p>
                      <a:pPr indent="0">
                        <a:buNone/>
                      </a:pPr>
                      <a:r>
                        <a:rPr lang="en-US" sz="1500" b="0">
                          <a:solidFill>
                            <a:srgbClr val="4F4F4F"/>
                          </a:solidFill>
                          <a:latin typeface="Arial" panose="020B0604020202020204" charset="-122"/>
                        </a:rPr>
                        <a:t>model</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车型编码，已脱敏</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287020">
                <a:tc>
                  <a:txBody>
                    <a:bodyPr/>
                    <a:p>
                      <a:pPr indent="0">
                        <a:buNone/>
                      </a:pPr>
                      <a:r>
                        <a:rPr lang="en-US" sz="1500" b="0">
                          <a:solidFill>
                            <a:srgbClr val="4F4F4F"/>
                          </a:solidFill>
                          <a:latin typeface="Arial" panose="020B0604020202020204" charset="-122"/>
                        </a:rPr>
                        <a:t>brand</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汽车品牌，已脱敏</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662940">
                <a:tc>
                  <a:txBody>
                    <a:bodyPr/>
                    <a:p>
                      <a:pPr indent="0">
                        <a:buNone/>
                      </a:pPr>
                      <a:r>
                        <a:rPr lang="en-US" sz="1500" b="0">
                          <a:solidFill>
                            <a:srgbClr val="4F4F4F"/>
                          </a:solidFill>
                          <a:latin typeface="Arial" panose="020B0604020202020204" charset="-122"/>
                        </a:rPr>
                        <a:t>bodyType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车身类型：豪华轿车：0，微型车：1，厢型车：2，大巴车：3，敞篷车：4，双门汽车：5，商务车：6，搅拌车：7</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515620">
                <a:tc>
                  <a:txBody>
                    <a:bodyPr/>
                    <a:p>
                      <a:pPr indent="0">
                        <a:buNone/>
                      </a:pPr>
                      <a:r>
                        <a:rPr lang="en-US" sz="1500" b="0">
                          <a:solidFill>
                            <a:srgbClr val="4F4F4F"/>
                          </a:solidFill>
                          <a:latin typeface="Arial" panose="020B0604020202020204" charset="-122"/>
                        </a:rPr>
                        <a:t>fuelType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燃油类型：汽油：0，柴油：1，液化石油气：2，天然气：3，混合动力：4，其他：5，电动：6</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287020">
                <a:tc>
                  <a:txBody>
                    <a:bodyPr/>
                    <a:p>
                      <a:pPr indent="0">
                        <a:buNone/>
                      </a:pPr>
                      <a:r>
                        <a:rPr lang="en-US" sz="1500" b="0">
                          <a:solidFill>
                            <a:srgbClr val="4F4F4F"/>
                          </a:solidFill>
                          <a:latin typeface="Arial" panose="020B0604020202020204" charset="-122"/>
                        </a:rPr>
                        <a:t>gearbox</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变速箱：手动：0，自动：1</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287020">
                <a:tc>
                  <a:txBody>
                    <a:bodyPr/>
                    <a:p>
                      <a:pPr indent="0">
                        <a:buNone/>
                      </a:pPr>
                      <a:r>
                        <a:rPr lang="en-US" sz="1500" b="0">
                          <a:solidFill>
                            <a:srgbClr val="4F4F4F"/>
                          </a:solidFill>
                          <a:latin typeface="Arial" panose="020B0604020202020204" charset="-122"/>
                        </a:rPr>
                        <a:t>power</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发动机功率：范围 [ 0, 600 ]</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287020">
                <a:tc>
                  <a:txBody>
                    <a:bodyPr/>
                    <a:p>
                      <a:pPr indent="0">
                        <a:buNone/>
                      </a:pPr>
                      <a:r>
                        <a:rPr lang="en-US" sz="1500" b="0">
                          <a:solidFill>
                            <a:srgbClr val="4F4F4F"/>
                          </a:solidFill>
                          <a:latin typeface="Arial" panose="020B0604020202020204" charset="-122"/>
                        </a:rPr>
                        <a:t>kilometer</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汽车已行驶公里，单位万km</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287020">
                <a:tc>
                  <a:txBody>
                    <a:bodyPr/>
                    <a:p>
                      <a:pPr indent="0">
                        <a:buNone/>
                      </a:pPr>
                      <a:r>
                        <a:rPr lang="en-US" sz="1500" b="0">
                          <a:solidFill>
                            <a:srgbClr val="4F4F4F"/>
                          </a:solidFill>
                          <a:latin typeface="Arial" panose="020B0604020202020204" charset="-122"/>
                        </a:rPr>
                        <a:t>notRepairedDamage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汽车有尚未修复的损坏：是：0，否：1</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287020">
                <a:tc>
                  <a:txBody>
                    <a:bodyPr/>
                    <a:p>
                      <a:pPr indent="0">
                        <a:buNone/>
                      </a:pPr>
                      <a:r>
                        <a:rPr lang="en-US" sz="1500" b="0">
                          <a:solidFill>
                            <a:srgbClr val="4F4F4F"/>
                          </a:solidFill>
                          <a:latin typeface="Arial" panose="020B0604020202020204" charset="-122"/>
                        </a:rPr>
                        <a:t>regionCode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地区编码，已脱敏</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287020">
                <a:tc>
                  <a:txBody>
                    <a:bodyPr/>
                    <a:p>
                      <a:pPr indent="0">
                        <a:buNone/>
                      </a:pPr>
                      <a:r>
                        <a:rPr lang="en-US" sz="1500" b="0">
                          <a:solidFill>
                            <a:srgbClr val="4F4F4F"/>
                          </a:solidFill>
                          <a:latin typeface="Arial" panose="020B0604020202020204" charset="-122"/>
                        </a:rPr>
                        <a:t>seller</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销售方：个体：0，非个体：1</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287020">
                <a:tc>
                  <a:txBody>
                    <a:bodyPr/>
                    <a:p>
                      <a:pPr indent="0">
                        <a:buNone/>
                      </a:pPr>
                      <a:r>
                        <a:rPr lang="en-US" sz="1500" b="0">
                          <a:solidFill>
                            <a:srgbClr val="4F4F4F"/>
                          </a:solidFill>
                          <a:latin typeface="Arial" panose="020B0604020202020204" charset="-122"/>
                        </a:rPr>
                        <a:t>offerType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报价类型：提供：0，请求：1</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287020">
                <a:tc>
                  <a:txBody>
                    <a:bodyPr/>
                    <a:p>
                      <a:pPr indent="0">
                        <a:buNone/>
                      </a:pPr>
                      <a:r>
                        <a:rPr lang="en-US" sz="1500" b="0">
                          <a:solidFill>
                            <a:srgbClr val="4F4F4F"/>
                          </a:solidFill>
                          <a:latin typeface="Arial" panose="020B0604020202020204" charset="-122"/>
                        </a:rPr>
                        <a:t>creatDate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汽车上线时间，即开始售卖时间</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r h="287020">
                <a:tc>
                  <a:txBody>
                    <a:bodyPr/>
                    <a:p>
                      <a:pPr indent="0">
                        <a:buNone/>
                      </a:pPr>
                      <a:r>
                        <a:rPr lang="en-US" sz="1500" b="0">
                          <a:solidFill>
                            <a:srgbClr val="4F4F4F"/>
                          </a:solidFill>
                          <a:latin typeface="Arial" panose="020B0604020202020204" charset="-122"/>
                        </a:rPr>
                        <a:t>price</a:t>
                      </a:r>
                      <a:endParaRPr lang="en-US" altLang="en-US" sz="1500" b="0">
                        <a:solidFill>
                          <a:srgbClr val="4F4F4F"/>
                        </a:solidFill>
                        <a:latin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c>
                  <a:txBody>
                    <a:bodyPr/>
                    <a:p>
                      <a:pPr indent="0">
                        <a:buNone/>
                      </a:pPr>
                      <a:r>
                        <a:rPr lang="zh-CN" sz="1500" b="0">
                          <a:solidFill>
                            <a:srgbClr val="4F4F4F"/>
                          </a:solidFill>
                          <a:latin typeface="Arial" panose="020B0604020202020204" pitchFamily="34" charset="0"/>
                          <a:ea typeface="Arial" panose="020B0604020202020204" charset="-122"/>
                        </a:rPr>
                        <a:t>二手车交易价格（预测目标）</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7F7F7"/>
                    </a:solidFill>
                  </a:tcPr>
                </a:tc>
              </a:tr>
              <a:tr h="287020">
                <a:tc>
                  <a:txBody>
                    <a:bodyPr/>
                    <a:p>
                      <a:pPr indent="0">
                        <a:buNone/>
                      </a:pPr>
                      <a:r>
                        <a:rPr lang="zh-CN" sz="1500" b="0">
                          <a:solidFill>
                            <a:srgbClr val="4F4F4F"/>
                          </a:solidFill>
                          <a:latin typeface="Arial" panose="020B0604020202020204" pitchFamily="34" charset="0"/>
                          <a:ea typeface="Arial" panose="020B0604020202020204" charset="-122"/>
                        </a:rPr>
                        <a:t>v系列特征</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c>
                  <a:txBody>
                    <a:bodyPr/>
                    <a:p>
                      <a:pPr indent="0">
                        <a:buNone/>
                      </a:pPr>
                      <a:r>
                        <a:rPr lang="zh-CN" sz="1500" b="0">
                          <a:solidFill>
                            <a:srgbClr val="4F4F4F"/>
                          </a:solidFill>
                          <a:latin typeface="Arial" panose="020B0604020202020204" pitchFamily="34" charset="0"/>
                          <a:ea typeface="Arial" panose="020B0604020202020204" charset="-122"/>
                        </a:rPr>
                        <a:t>匿名特征，包含v0-14在内15个匿名特征</a:t>
                      </a:r>
                      <a:endParaRPr lang="zh-CN" altLang="en-US" sz="1500" b="0">
                        <a:solidFill>
                          <a:srgbClr val="4F4F4F"/>
                        </a:solidFill>
                        <a:latin typeface="Arial" panose="020B0604020202020204" pitchFamily="34" charset="0"/>
                        <a:ea typeface="Arial" panose="020B0604020202020204" charset="-122"/>
                      </a:endParaRPr>
                    </a:p>
                  </a:txBody>
                  <a:tcPr marL="12700" marR="12700" marT="12700" vert="horz" anchor="ctr">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FFFFF"/>
                    </a:solidFill>
                  </a:tcPr>
                </a:tc>
              </a:tr>
            </a:tbl>
          </a:graphicData>
        </a:graphic>
      </p:graphicFrame>
    </p:spTree>
    <p:custDataLst>
      <p:tags r:id="rId2"/>
    </p:custData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t>Summary</a:t>
            </a:r>
            <a:r>
              <a:rPr lang="zh-CN" altLang="en-US" dirty="0">
                <a:ea typeface="宋体" panose="02010600030101010101" pitchFamily="2" charset="-122"/>
              </a:rPr>
              <a:t>：</a:t>
            </a:r>
            <a:r>
              <a:rPr lang="zh-CN" altLang="zh-CN" dirty="0">
                <a:sym typeface="+mn-ea"/>
              </a:rPr>
              <a:t>在工程中进行学习是最好的学习方式</a:t>
            </a:r>
            <a:endParaRPr lang="zh-CN" altLang="en-US" dirty="0">
              <a:ea typeface="宋体" panose="02010600030101010101" pitchFamily="2" charset="-122"/>
            </a:endParaRPr>
          </a:p>
        </p:txBody>
      </p:sp>
      <p:sp>
        <p:nvSpPr>
          <p:cNvPr id="164" name="Content Placeholder 2"/>
          <p:cNvSpPr txBox="1">
            <a:spLocks noGrp="1"/>
          </p:cNvSpPr>
          <p:nvPr>
            <p:ph type="body" idx="1"/>
          </p:nvPr>
        </p:nvSpPr>
        <p:spPr>
          <a:xfrm>
            <a:off x="838200" y="1123315"/>
            <a:ext cx="10515600" cy="4351338"/>
          </a:xfrm>
          <a:prstGeom prst="rect">
            <a:avLst/>
          </a:prstGeom>
        </p:spPr>
        <p:txBody>
          <a:bodyPr>
            <a:noAutofit/>
          </a:bodyPr>
          <a:lstStyle/>
          <a:p>
            <a:pPr fontAlgn="auto">
              <a:lnSpc>
                <a:spcPct val="150000"/>
              </a:lnSpc>
            </a:pPr>
            <a:r>
              <a:rPr lang="zh-CN" altLang="zh-CN" sz="1700" dirty="0">
                <a:latin typeface="宋体" panose="02010600030101010101" pitchFamily="2" charset="-122"/>
                <a:ea typeface="宋体" panose="02010600030101010101" pitchFamily="2" charset="-122"/>
                <a:cs typeface="宋体" panose="02010600030101010101" pitchFamily="2" charset="-122"/>
              </a:rPr>
              <a:t>使用</a:t>
            </a:r>
            <a:r>
              <a:rPr lang="en-US" altLang="zh-CN" sz="1700" dirty="0">
                <a:latin typeface="宋体" panose="02010600030101010101" pitchFamily="2" charset="-122"/>
                <a:ea typeface="宋体" panose="02010600030101010101" pitchFamily="2" charset="-122"/>
                <a:cs typeface="宋体" panose="02010600030101010101" pitchFamily="2" charset="-122"/>
              </a:rPr>
              <a:t>Apriori</a:t>
            </a:r>
            <a:r>
              <a:rPr lang="zh-CN" altLang="zh-CN" sz="1700" dirty="0">
                <a:latin typeface="宋体" panose="02010600030101010101" pitchFamily="2" charset="-122"/>
                <a:ea typeface="宋体" panose="02010600030101010101" pitchFamily="2" charset="-122"/>
                <a:cs typeface="宋体" panose="02010600030101010101" pitchFamily="2" charset="-122"/>
              </a:rPr>
              <a:t>完成</a:t>
            </a:r>
            <a:r>
              <a:rPr lang="zh-CN" sz="1700" dirty="0">
                <a:latin typeface="宋体" panose="02010600030101010101" pitchFamily="2" charset="-122"/>
                <a:ea typeface="宋体" panose="02010600030101010101" pitchFamily="2" charset="-122"/>
                <a:cs typeface="宋体" panose="02010600030101010101" pitchFamily="2" charset="-122"/>
                <a:sym typeface="+mn-ea"/>
              </a:rPr>
              <a:t>Basket Analysis</a:t>
            </a:r>
            <a:endParaRPr lang="zh-CN" sz="1700" dirty="0">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50000"/>
              </a:lnSpc>
            </a:pPr>
            <a:r>
              <a:rPr lang="zh-CN" sz="1700" dirty="0">
                <a:latin typeface="宋体" panose="02010600030101010101" pitchFamily="2" charset="-122"/>
                <a:ea typeface="宋体" panose="02010600030101010101" pitchFamily="2" charset="-122"/>
                <a:cs typeface="宋体" panose="02010600030101010101" pitchFamily="2" charset="-122"/>
                <a:sym typeface="+mn-ea"/>
              </a:rPr>
              <a:t>万物皆</a:t>
            </a:r>
            <a:r>
              <a:rPr lang="en-US" altLang="zh-CN" sz="1700" dirty="0">
                <a:latin typeface="宋体" panose="02010600030101010101" pitchFamily="2" charset="-122"/>
                <a:ea typeface="宋体" panose="02010600030101010101" pitchFamily="2" charset="-122"/>
                <a:cs typeface="宋体" panose="02010600030101010101" pitchFamily="2" charset="-122"/>
                <a:sym typeface="+mn-ea"/>
              </a:rPr>
              <a:t>Transaction</a:t>
            </a:r>
            <a:r>
              <a:rPr lang="zh-CN" altLang="zh-CN" sz="1700" dirty="0">
                <a:latin typeface="宋体" panose="02010600030101010101" pitchFamily="2" charset="-122"/>
                <a:ea typeface="宋体" panose="02010600030101010101" pitchFamily="2" charset="-122"/>
                <a:cs typeface="宋体" panose="02010600030101010101" pitchFamily="2" charset="-122"/>
                <a:sym typeface="+mn-ea"/>
              </a:rPr>
              <a:t>的多种使用场景：</a:t>
            </a:r>
            <a:endParaRPr lang="zh-CN" sz="1700" dirty="0">
              <a:latin typeface="宋体" panose="02010600030101010101" pitchFamily="2" charset="-122"/>
              <a:ea typeface="宋体" panose="02010600030101010101" pitchFamily="2" charset="-122"/>
              <a:cs typeface="宋体" panose="02010600030101010101" pitchFamily="2" charset="-122"/>
              <a:sym typeface="+mn-ea"/>
            </a:endParaRPr>
          </a:p>
          <a:p>
            <a:pPr marL="742950" lvl="2" indent="-285750" fontAlgn="auto">
              <a:lnSpc>
                <a:spcPct val="150000"/>
              </a:lnSpc>
              <a:buFont typeface="Wingdings" panose="05000000000000000000" charset="0"/>
              <a:buChar char="ü"/>
            </a:pPr>
            <a:r>
              <a:rPr lang="zh-CN" altLang="zh-CN" sz="1700" dirty="0">
                <a:latin typeface="宋体" panose="02010600030101010101" pitchFamily="2" charset="-122"/>
                <a:ea typeface="宋体" panose="02010600030101010101" pitchFamily="2" charset="-122"/>
                <a:cs typeface="宋体" panose="02010600030101010101" pitchFamily="2" charset="-122"/>
              </a:rPr>
              <a:t>BreadBasket数据集</a:t>
            </a:r>
            <a:endParaRPr lang="zh-CN" altLang="zh-CN" sz="1700" dirty="0">
              <a:latin typeface="宋体" panose="02010600030101010101" pitchFamily="2" charset="-122"/>
              <a:ea typeface="宋体" panose="02010600030101010101" pitchFamily="2" charset="-122"/>
              <a:cs typeface="宋体" panose="02010600030101010101" pitchFamily="2" charset="-122"/>
            </a:endParaRPr>
          </a:p>
          <a:p>
            <a:pPr marL="742950" lvl="2" indent="-285750" fontAlgn="auto">
              <a:lnSpc>
                <a:spcPct val="150000"/>
              </a:lnSpc>
              <a:buFont typeface="Wingdings" panose="05000000000000000000" charset="0"/>
              <a:buChar char="ü"/>
            </a:pPr>
            <a:r>
              <a:rPr lang="zh-CN" altLang="zh-CN" sz="1700" dirty="0">
                <a:latin typeface="宋体" panose="02010600030101010101" pitchFamily="2" charset="-122"/>
                <a:ea typeface="宋体" panose="02010600030101010101" pitchFamily="2" charset="-122"/>
                <a:cs typeface="宋体" panose="02010600030101010101" pitchFamily="2" charset="-122"/>
              </a:rPr>
              <a:t>MovieLens数据集</a:t>
            </a:r>
            <a:endParaRPr lang="zh-CN" altLang="zh-CN" sz="1700" dirty="0">
              <a:latin typeface="宋体" panose="02010600030101010101" pitchFamily="2" charset="-122"/>
              <a:ea typeface="宋体" panose="02010600030101010101" pitchFamily="2" charset="-122"/>
              <a:cs typeface="宋体" panose="02010600030101010101" pitchFamily="2" charset="-122"/>
            </a:endParaRPr>
          </a:p>
          <a:p>
            <a:pPr marL="742950" lvl="2" indent="-285750" fontAlgn="auto">
              <a:lnSpc>
                <a:spcPct val="150000"/>
              </a:lnSpc>
              <a:buFont typeface="Wingdings" panose="05000000000000000000" charset="0"/>
              <a:buChar char="ü"/>
            </a:pPr>
            <a:r>
              <a:rPr lang="zh-CN" altLang="zh-CN" sz="1700" dirty="0">
                <a:latin typeface="宋体" panose="02010600030101010101" pitchFamily="2" charset="-122"/>
                <a:ea typeface="宋体" panose="02010600030101010101" pitchFamily="2" charset="-122"/>
                <a:cs typeface="宋体" panose="02010600030101010101" pitchFamily="2" charset="-122"/>
              </a:rPr>
              <a:t>MovieActors数据集（需要抓取数据）</a:t>
            </a:r>
            <a:endParaRPr lang="zh-CN" altLang="zh-CN" sz="1700" dirty="0">
              <a:latin typeface="宋体" panose="02010600030101010101" pitchFamily="2" charset="-122"/>
              <a:ea typeface="宋体" panose="02010600030101010101" pitchFamily="2" charset="-122"/>
              <a:cs typeface="宋体" panose="02010600030101010101" pitchFamily="2" charset="-122"/>
            </a:endParaRPr>
          </a:p>
          <a:p>
            <a:pPr marL="742950" lvl="2" indent="-285750" fontAlgn="auto">
              <a:lnSpc>
                <a:spcPct val="150000"/>
              </a:lnSpc>
              <a:buFont typeface="Wingdings" panose="05000000000000000000" charset="0"/>
              <a:buChar char="ü"/>
            </a:pPr>
            <a:r>
              <a:rPr lang="en-US" sz="1700" dirty="0">
                <a:ea typeface="宋体" panose="02010600030101010101" pitchFamily="2" charset="-122"/>
                <a:sym typeface="+mn-ea"/>
              </a:rPr>
              <a:t>C-NCAP</a:t>
            </a:r>
            <a:r>
              <a:rPr altLang="zh-CN" sz="1700" dirty="0">
                <a:ea typeface="宋体" panose="02010600030101010101" pitchFamily="2" charset="-122"/>
                <a:sym typeface="+mn-ea"/>
              </a:rPr>
              <a:t>：</a:t>
            </a:r>
            <a:r>
              <a:rPr lang="zh-CN" altLang="en-US" sz="1700" dirty="0">
                <a:ea typeface="宋体" panose="02010600030101010101" pitchFamily="2" charset="-122"/>
                <a:sym typeface="+mn-ea"/>
              </a:rPr>
              <a:t>汽车碰撞安全测试中的各指标之间的关系</a:t>
            </a:r>
            <a:endParaRPr lang="zh-CN" altLang="zh-CN" sz="1700" dirty="0">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zh-CN" sz="1700" dirty="0">
                <a:latin typeface="宋体" panose="02010600030101010101" pitchFamily="2" charset="-122"/>
                <a:ea typeface="宋体" panose="02010600030101010101" pitchFamily="2" charset="-122"/>
                <a:cs typeface="宋体" panose="02010600030101010101" pitchFamily="2" charset="-122"/>
              </a:rPr>
              <a:t>相关性分析场景：</a:t>
            </a:r>
            <a:endParaRPr lang="zh-CN" altLang="zh-CN" sz="1700" dirty="0">
              <a:latin typeface="宋体" panose="02010600030101010101" pitchFamily="2" charset="-122"/>
              <a:ea typeface="宋体" panose="02010600030101010101" pitchFamily="2" charset="-122"/>
              <a:cs typeface="宋体" panose="02010600030101010101" pitchFamily="2" charset="-122"/>
            </a:endParaRPr>
          </a:p>
          <a:p>
            <a:pPr lvl="1">
              <a:lnSpc>
                <a:spcPct val="170000"/>
              </a:lnSpc>
              <a:buFont typeface="Wingdings" panose="05000000000000000000" charset="0"/>
              <a:buChar char="ü"/>
            </a:pPr>
            <a:r>
              <a:rPr lang="zh-CN" altLang="en-US" sz="1700" dirty="0">
                <a:latin typeface="宋体" panose="02010600030101010101" pitchFamily="2" charset="-122"/>
                <a:ea typeface="宋体" panose="02010600030101010101" pitchFamily="2" charset="-122"/>
                <a:cs typeface="宋体" panose="02010600030101010101" pitchFamily="2" charset="-122"/>
                <a:sym typeface="+mn-ea"/>
              </a:rPr>
              <a:t>相关性分析 </a:t>
            </a:r>
            <a:r>
              <a:rPr lang="en-US" sz="1700" dirty="0">
                <a:latin typeface="宋体" panose="02010600030101010101" pitchFamily="2" charset="-122"/>
                <a:ea typeface="宋体" panose="02010600030101010101" pitchFamily="2" charset="-122"/>
                <a:cs typeface="宋体" panose="02010600030101010101" pitchFamily="2" charset="-122"/>
                <a:sym typeface="+mn-ea"/>
              </a:rPr>
              <a:t>pearson</a:t>
            </a:r>
            <a:endParaRPr lang="en-US" sz="1700" dirty="0">
              <a:latin typeface="宋体" panose="02010600030101010101" pitchFamily="2" charset="-122"/>
              <a:ea typeface="宋体" panose="02010600030101010101" pitchFamily="2" charset="-122"/>
              <a:cs typeface="宋体" panose="02010600030101010101" pitchFamily="2" charset="-122"/>
              <a:sym typeface="+mn-ea"/>
            </a:endParaRPr>
          </a:p>
          <a:p>
            <a:pPr lvl="1">
              <a:lnSpc>
                <a:spcPct val="170000"/>
              </a:lnSpc>
              <a:buFont typeface="Wingdings" panose="05000000000000000000" charset="0"/>
              <a:buChar char="ü"/>
            </a:pPr>
            <a:r>
              <a:rPr lang="zh-CN" altLang="en-US" sz="1700" dirty="0">
                <a:latin typeface="宋体" panose="02010600030101010101" pitchFamily="2" charset="-122"/>
                <a:ea typeface="宋体" panose="02010600030101010101" pitchFamily="2" charset="-122"/>
                <a:cs typeface="宋体" panose="02010600030101010101" pitchFamily="2" charset="-122"/>
                <a:sym typeface="+mn-ea"/>
              </a:rPr>
              <a:t>掌握</a:t>
            </a:r>
            <a:r>
              <a:rPr lang="en-US" altLang="zh-CN" sz="1700" dirty="0">
                <a:latin typeface="宋体" panose="02010600030101010101" pitchFamily="2" charset="-122"/>
                <a:ea typeface="宋体" panose="02010600030101010101" pitchFamily="2" charset="-122"/>
                <a:cs typeface="宋体" panose="02010600030101010101" pitchFamily="2" charset="-122"/>
                <a:sym typeface="+mn-ea"/>
              </a:rPr>
              <a:t>sklearn</a:t>
            </a:r>
            <a:r>
              <a:rPr lang="zh-CN" altLang="zh-CN" sz="1700" dirty="0">
                <a:latin typeface="宋体" panose="02010600030101010101" pitchFamily="2" charset="-122"/>
                <a:ea typeface="宋体" panose="02010600030101010101" pitchFamily="2" charset="-122"/>
                <a:cs typeface="宋体" panose="02010600030101010101" pitchFamily="2" charset="-122"/>
                <a:sym typeface="+mn-ea"/>
              </a:rPr>
              <a:t>中回归分析的使用</a:t>
            </a:r>
            <a:endParaRPr lang="zh-CN" altLang="zh-CN" sz="1700" dirty="0">
              <a:latin typeface="宋体" panose="02010600030101010101" pitchFamily="2" charset="-122"/>
              <a:ea typeface="宋体" panose="02010600030101010101" pitchFamily="2" charset="-122"/>
              <a:cs typeface="宋体" panose="02010600030101010101" pitchFamily="2" charset="-122"/>
              <a:sym typeface="+mn-ea"/>
            </a:endParaRPr>
          </a:p>
          <a:p>
            <a:pPr lvl="1">
              <a:lnSpc>
                <a:spcPct val="170000"/>
              </a:lnSpc>
              <a:buFont typeface="Wingdings" panose="05000000000000000000" charset="0"/>
              <a:buChar char="ü"/>
            </a:pPr>
            <a:r>
              <a:rPr lang="zh-CN" altLang="zh-CN" sz="1700" dirty="0">
                <a:latin typeface="宋体" panose="02010600030101010101" pitchFamily="2" charset="-122"/>
                <a:ea typeface="宋体" panose="02010600030101010101" pitchFamily="2" charset="-122"/>
                <a:cs typeface="宋体" panose="02010600030101010101" pitchFamily="2" charset="-122"/>
                <a:sym typeface="+mn-ea"/>
              </a:rPr>
              <a:t>通过糖尿病回归分析，来理解数据分析的流程</a:t>
            </a:r>
            <a:endParaRPr lang="en-US" altLang="zh-CN" sz="1700" dirty="0">
              <a:latin typeface="宋体" panose="02010600030101010101" pitchFamily="2" charset="-122"/>
              <a:ea typeface="宋体" panose="02010600030101010101" pitchFamily="2" charset="-122"/>
              <a:cs typeface="宋体" panose="02010600030101010101" pitchFamily="2" charset="-122"/>
              <a:sym typeface="+mn-ea"/>
            </a:endParaRPr>
          </a:p>
          <a:p>
            <a:pPr marL="0" indent="0" fontAlgn="auto">
              <a:lnSpc>
                <a:spcPct val="150000"/>
              </a:lnSpc>
              <a:buNone/>
            </a:pPr>
            <a:r>
              <a:rPr lang="zh-CN" altLang="zh-CN" sz="1700" dirty="0">
                <a:latin typeface="宋体" panose="02010600030101010101" pitchFamily="2" charset="-122"/>
                <a:ea typeface="宋体" panose="02010600030101010101" pitchFamily="2" charset="-122"/>
                <a:cs typeface="宋体" panose="02010600030101010101" pitchFamily="2" charset="-122"/>
                <a:sym typeface="+mn-ea"/>
              </a:rPr>
              <a:t>ToDo Action：关联规则</a:t>
            </a:r>
            <a:r>
              <a:rPr lang="en-US" altLang="zh-CN" sz="1700" dirty="0">
                <a:latin typeface="宋体" panose="02010600030101010101" pitchFamily="2" charset="-122"/>
                <a:ea typeface="宋体" panose="02010600030101010101" pitchFamily="2" charset="-122"/>
                <a:cs typeface="宋体" panose="02010600030101010101" pitchFamily="2" charset="-122"/>
                <a:sym typeface="+mn-ea"/>
              </a:rPr>
              <a:t>&amp;</a:t>
            </a:r>
            <a:r>
              <a:rPr lang="zh-CN" altLang="en-US" sz="1700" dirty="0">
                <a:latin typeface="宋体" panose="02010600030101010101" pitchFamily="2" charset="-122"/>
                <a:ea typeface="宋体" panose="02010600030101010101" pitchFamily="2" charset="-122"/>
                <a:cs typeface="宋体" panose="02010600030101010101" pitchFamily="2" charset="-122"/>
                <a:sym typeface="+mn-ea"/>
              </a:rPr>
              <a:t>相关性分析</a:t>
            </a:r>
            <a:endParaRPr lang="zh-CN" altLang="en-US" sz="17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矩形 3"/>
          <p:cNvSpPr/>
          <p:nvPr/>
        </p:nvSpPr>
        <p:spPr>
          <a:xfrm>
            <a:off x="7117715" y="1999615"/>
            <a:ext cx="3411220" cy="3267710"/>
          </a:xfrm>
          <a:prstGeom prst="rect">
            <a:avLst/>
          </a:prstGeom>
          <a:blipFill rotWithShape="1">
            <a:blip r:embed="rId1">
              <a:alphaModFix amt="57000"/>
            </a:blip>
            <a:stretch>
              <a:fillRect/>
            </a:stretch>
          </a:blipFill>
          <a:ln w="12700" cap="flat">
            <a:noFill/>
            <a:prstDash val="solid"/>
            <a:miter lim="8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ctr" forceAA="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lstStyle>
            <a:lvl1pPr>
              <a:defRPr>
                <a:solidFill>
                  <a:srgbClr val="C00000"/>
                </a:solidFill>
              </a:defRPr>
            </a:lvl1pPr>
          </a:lstStyle>
          <a:p>
            <a:r>
              <a:rPr lang="zh-CN" altLang="en-US" dirty="0"/>
              <a:t>学习方法</a:t>
            </a:r>
            <a:endParaRPr dirty="0"/>
          </a:p>
        </p:txBody>
      </p:sp>
      <p:sp>
        <p:nvSpPr>
          <p:cNvPr id="164" name="Content Placeholder 2"/>
          <p:cNvSpPr txBox="1">
            <a:spLocks noGrp="1"/>
          </p:cNvSpPr>
          <p:nvPr>
            <p:ph type="body" idx="1"/>
          </p:nvPr>
        </p:nvSpPr>
        <p:spPr>
          <a:xfrm>
            <a:off x="769620" y="1453515"/>
            <a:ext cx="10439400" cy="4461510"/>
          </a:xfrm>
          <a:prstGeom prst="rect">
            <a:avLst/>
          </a:prstGeom>
        </p:spPr>
        <p:txBody>
          <a:bodyPr>
            <a:normAutofit/>
          </a:bodyPr>
          <a:lstStyle/>
          <a:p>
            <a:pPr marL="0" indent="0" fontAlgn="auto">
              <a:lnSpc>
                <a:spcPct val="150000"/>
              </a:lnSpc>
              <a:buNone/>
            </a:pPr>
            <a:r>
              <a:rPr lang="zh-CN" dirty="0"/>
              <a:t>优秀作业：</a:t>
            </a:r>
            <a:endParaRPr lang="zh-CN" dirty="0"/>
          </a:p>
          <a:p>
            <a:pPr marL="0" indent="0" fontAlgn="auto">
              <a:lnSpc>
                <a:spcPct val="150000"/>
              </a:lnSpc>
              <a:buNone/>
            </a:pPr>
            <a:r>
              <a:rPr lang="zh-CN" altLang="zh-CN" dirty="0"/>
              <a:t>https://github.com/kehao0562/DataEngine/blob/master/week_3/action.py</a:t>
            </a:r>
            <a:endParaRPr lang="zh-CN" altLang="zh-CN" dirty="0"/>
          </a:p>
          <a:p>
            <a:pPr marL="0" indent="0" fontAlgn="auto">
              <a:lnSpc>
                <a:spcPct val="150000"/>
              </a:lnSpc>
              <a:buNone/>
            </a:pPr>
            <a:r>
              <a:rPr lang="zh-CN" altLang="zh-CN" dirty="0"/>
              <a:t>https://github.com/xusk2011/DataEngine_14572/blob/RyChen/L3/city_cluster.ipynb</a:t>
            </a:r>
            <a:endParaRPr lang="zh-CN" altLang="zh-CN" dirty="0"/>
          </a:p>
          <a:p>
            <a:pPr marL="0" indent="0" fontAlgn="auto">
              <a:lnSpc>
                <a:spcPct val="150000"/>
              </a:lnSpc>
              <a:buNone/>
            </a:pPr>
            <a:r>
              <a:rPr lang="zh-CN" altLang="zh-CN" dirty="0"/>
              <a:t>https://github.com/Zhanglianshen2018/DataEngineHomework</a:t>
            </a:r>
            <a:endParaRPr lang="zh-CN" altLang="zh-CN" dirty="0"/>
          </a:p>
          <a:p>
            <a:pPr marL="0" indent="0" fontAlgn="auto">
              <a:lnSpc>
                <a:spcPct val="150000"/>
              </a:lnSpc>
              <a:buNone/>
            </a:pPr>
            <a:r>
              <a:rPr lang="zh-CN" altLang="zh-CN" dirty="0"/>
              <a:t>https://github.com/Pengyu1224/-/blob/master/work_3/work_3.py</a:t>
            </a:r>
            <a:endParaRPr lang="zh-CN" altLang="zh-CN" dirty="0"/>
          </a:p>
          <a:p>
            <a:pPr marL="0" indent="0" fontAlgn="auto">
              <a:lnSpc>
                <a:spcPct val="150000"/>
              </a:lnSpc>
              <a:buNone/>
            </a:pPr>
            <a:r>
              <a:rPr lang="zh-CN" altLang="zh-CN" dirty="0"/>
              <a:t>https://github.com/shiyugejishou/data_engine/blob/master/wk3/wk3_action.py</a:t>
            </a:r>
            <a:endParaRPr lang="zh-CN" altLang="zh-CN" dirty="0"/>
          </a:p>
        </p:txBody>
      </p:sp>
      <p:sp>
        <p:nvSpPr>
          <p:cNvPr id="2" name="Content Placeholder 2"/>
          <p:cNvSpPr txBox="1">
            <a:spLocks noGrp="1"/>
          </p:cNvSpPr>
          <p:nvPr/>
        </p:nvSpPr>
        <p:spPr>
          <a:xfrm>
            <a:off x="9331325" y="2057400"/>
            <a:ext cx="1748155" cy="476250"/>
          </a:xfrm>
          <a:prstGeom prst="rect">
            <a:avLst/>
          </a:prstGeom>
        </p:spPr>
        <p:txBody>
          <a:bodyPr vert="horz" lIns="91440" tIns="45720" rIns="91440" bIns="45720" rtlCol="0">
            <a:normAutofit fontScale="90000" lnSpcReduction="10000"/>
          </a:bodyPr>
          <a:lst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None/>
            </a:pPr>
            <a:r>
              <a:rPr lang="zh-CN" dirty="0">
                <a:solidFill>
                  <a:srgbClr val="FF0000"/>
                </a:solidFill>
              </a:rPr>
              <a:t>棒！</a:t>
            </a:r>
            <a:endParaRPr lang="zh-CN" dirty="0">
              <a:solidFill>
                <a:srgbClr val="FF0000"/>
              </a:solidFill>
            </a:endParaRPr>
          </a:p>
          <a:p>
            <a:pPr marL="0" indent="0" fontAlgn="auto">
              <a:lnSpc>
                <a:spcPct val="150000"/>
              </a:lnSpc>
              <a:buNone/>
            </a:pPr>
            <a:endParaRPr lang="zh-CN" altLang="zh-CN" dirty="0">
              <a:solidFill>
                <a:srgbClr val="FF0000"/>
              </a:solidFill>
            </a:endParaRPr>
          </a:p>
        </p:txBody>
      </p:sp>
      <p:sp>
        <p:nvSpPr>
          <p:cNvPr id="3" name="Content Placeholder 2"/>
          <p:cNvSpPr txBox="1">
            <a:spLocks noGrp="1"/>
          </p:cNvSpPr>
          <p:nvPr/>
        </p:nvSpPr>
        <p:spPr>
          <a:xfrm>
            <a:off x="10248265" y="2691130"/>
            <a:ext cx="1748155" cy="476250"/>
          </a:xfrm>
          <a:prstGeom prst="rect">
            <a:avLst/>
          </a:prstGeom>
        </p:spPr>
        <p:txBody>
          <a:bodyPr vert="horz" lIns="91440" tIns="45720" rIns="91440" bIns="45720" rtlCol="0">
            <a:normAutofit fontScale="90000" lnSpcReduction="10000"/>
          </a:bodyPr>
          <a:lst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None/>
            </a:pPr>
            <a:r>
              <a:rPr lang="zh-CN" dirty="0">
                <a:solidFill>
                  <a:srgbClr val="FF0000"/>
                </a:solidFill>
              </a:rPr>
              <a:t>特别好！</a:t>
            </a:r>
            <a:endParaRPr lang="zh-CN" dirty="0">
              <a:solidFill>
                <a:srgbClr val="FF0000"/>
              </a:solidFill>
            </a:endParaRPr>
          </a:p>
          <a:p>
            <a:pPr marL="0" indent="0" fontAlgn="auto">
              <a:lnSpc>
                <a:spcPct val="150000"/>
              </a:lnSpc>
              <a:buNone/>
            </a:pPr>
            <a:endParaRPr lang="zh-CN" altLang="zh-CN" dirty="0">
              <a:solidFill>
                <a:srgbClr val="FF0000"/>
              </a:solidFill>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dirty="0">
                <a:ea typeface="宋体" panose="02010600030101010101" pitchFamily="2" charset="-122"/>
                <a:sym typeface="+mn-ea"/>
              </a:rPr>
              <a:t>Thinking&amp;Action</a:t>
            </a:r>
            <a:endParaRPr lang="zh-CN" altLang="zh-CN" dirty="0">
              <a:ea typeface="宋体" panose="02010600030101010101" pitchFamily="2" charset="-122"/>
              <a:sym typeface="+mn-ea"/>
            </a:endParaRPr>
          </a:p>
        </p:txBody>
      </p:sp>
      <p:sp>
        <p:nvSpPr>
          <p:cNvPr id="4" name="Content Placeholder 2"/>
          <p:cNvSpPr txBox="1">
            <a:spLocks noGrp="1"/>
          </p:cNvSpPr>
          <p:nvPr/>
        </p:nvSpPr>
        <p:spPr>
          <a:xfrm>
            <a:off x="810260" y="1413510"/>
            <a:ext cx="9151620" cy="4133850"/>
          </a:xfrm>
          <a:prstGeom prst="rect">
            <a:avLst/>
          </a:prstGeom>
          <a:ln w="12700">
            <a:miter lim="400000"/>
          </a:ln>
        </p:spPr>
        <p:txBody>
          <a:bodyPr lIns="45719" rIns="45719">
            <a:noAutofit/>
          </a:bodyPr>
          <a:lstStyle>
            <a:lvl1pPr marL="228600" marR="0" indent="-228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1pPr>
            <a:lvl2pPr marL="723900" marR="0" indent="-2667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2pPr>
            <a:lvl3pPr marL="1234440" marR="0" indent="-32004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3pPr>
            <a:lvl4pPr marL="1727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4pPr>
            <a:lvl5pPr marL="21844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5pPr>
            <a:lvl6pPr marL="26416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6pPr>
            <a:lvl7pPr marL="30988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7pPr>
            <a:lvl8pPr marL="35560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8pPr>
            <a:lvl9pPr marL="4013200" marR="0" indent="-355600" algn="l" defTabSz="914400" rtl="0" eaLnBrk="1" latinLnBrk="0" hangingPunct="1">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n-lt"/>
                <a:ea typeface="+mn-ea"/>
                <a:cs typeface="+mn-cs"/>
                <a:sym typeface="Calibri" panose="020F0502020204030204"/>
              </a:defRPr>
            </a:lvl9pPr>
          </a:lstStyle>
          <a:p>
            <a:pPr marL="0" indent="0">
              <a:lnSpc>
                <a:spcPct val="170000"/>
              </a:lnSpc>
              <a:buNone/>
            </a:pPr>
            <a:r>
              <a:rPr altLang="zh-CN" sz="1800" dirty="0">
                <a:latin typeface="宋体" panose="02010600030101010101" pitchFamily="2" charset="-122"/>
                <a:ea typeface="宋体" panose="02010600030101010101" pitchFamily="2" charset="-122"/>
                <a:cs typeface="宋体" panose="02010600030101010101" pitchFamily="2" charset="-122"/>
                <a:sym typeface="+mn-ea"/>
              </a:rPr>
              <a:t>Thinking1：</a:t>
            </a:r>
            <a:r>
              <a:rPr lang="zh-CN" sz="1800" dirty="0">
                <a:latin typeface="宋体" panose="02010600030101010101" pitchFamily="2" charset="-122"/>
                <a:ea typeface="宋体" panose="02010600030101010101" pitchFamily="2" charset="-122"/>
                <a:cs typeface="宋体" panose="02010600030101010101" pitchFamily="2" charset="-122"/>
                <a:sym typeface="+mn-ea"/>
              </a:rPr>
              <a:t>关联规则中的</a:t>
            </a:r>
            <a:r>
              <a:rPr sz="1800" dirty="0">
                <a:latin typeface="宋体" panose="02010600030101010101" pitchFamily="2" charset="-122"/>
                <a:ea typeface="宋体" panose="02010600030101010101" pitchFamily="2" charset="-122"/>
                <a:cs typeface="宋体" panose="02010600030101010101" pitchFamily="2" charset="-122"/>
                <a:sym typeface="+mn-ea"/>
              </a:rPr>
              <a:t>支持度、置信度和提升度</a:t>
            </a:r>
            <a:r>
              <a:rPr lang="zh-CN" sz="1800" dirty="0">
                <a:latin typeface="宋体" panose="02010600030101010101" pitchFamily="2" charset="-122"/>
                <a:ea typeface="宋体" panose="02010600030101010101" pitchFamily="2" charset="-122"/>
                <a:cs typeface="宋体" panose="02010600030101010101" pitchFamily="2" charset="-122"/>
                <a:sym typeface="+mn-ea"/>
              </a:rPr>
              <a:t>代表的什么，如何计算</a:t>
            </a:r>
            <a:endParaRPr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70000"/>
              </a:lnSpc>
              <a:buNone/>
            </a:pPr>
            <a:r>
              <a:rPr altLang="zh-CN" sz="1800" dirty="0">
                <a:latin typeface="宋体" panose="02010600030101010101" pitchFamily="2" charset="-122"/>
                <a:ea typeface="宋体" panose="02010600030101010101" pitchFamily="2" charset="-122"/>
                <a:cs typeface="宋体" panose="02010600030101010101" pitchFamily="2" charset="-122"/>
                <a:sym typeface="+mn-ea"/>
              </a:rPr>
              <a:t>Thinking</a:t>
            </a:r>
            <a:r>
              <a:rPr lang="en-US" sz="1800" dirty="0">
                <a:latin typeface="宋体" panose="02010600030101010101" pitchFamily="2" charset="-122"/>
                <a:ea typeface="宋体" panose="02010600030101010101" pitchFamily="2" charset="-122"/>
                <a:cs typeface="宋体" panose="02010600030101010101" pitchFamily="2" charset="-122"/>
                <a:sym typeface="+mn-ea"/>
              </a:rPr>
              <a:t>2</a:t>
            </a:r>
            <a:r>
              <a:rPr altLang="zh-CN" sz="1800" dirty="0">
                <a:latin typeface="宋体" panose="02010600030101010101" pitchFamily="2" charset="-122"/>
                <a:ea typeface="宋体" panose="02010600030101010101" pitchFamily="2" charset="-122"/>
                <a:cs typeface="宋体" panose="02010600030101010101" pitchFamily="2" charset="-122"/>
                <a:sym typeface="+mn-ea"/>
              </a:rPr>
              <a:t>：</a:t>
            </a:r>
            <a:r>
              <a:rPr sz="1800" dirty="0">
                <a:latin typeface="宋体" panose="02010600030101010101" pitchFamily="2" charset="-122"/>
                <a:ea typeface="宋体" panose="02010600030101010101" pitchFamily="2" charset="-122"/>
                <a:cs typeface="宋体" panose="02010600030101010101" pitchFamily="2" charset="-122"/>
                <a:sym typeface="+mn-ea"/>
              </a:rPr>
              <a:t>关联规则中的最小支持度、最小置信度该如何确定</a:t>
            </a:r>
            <a:endParaRPr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70000"/>
              </a:lnSpc>
              <a:buNone/>
            </a:pP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Thinking3</a:t>
            </a:r>
            <a:r>
              <a:rPr lang="zh-CN" altLang="zh-CN" sz="1800" dirty="0">
                <a:latin typeface="宋体" panose="02010600030101010101" pitchFamily="2" charset="-122"/>
                <a:ea typeface="宋体" panose="02010600030101010101" pitchFamily="2" charset="-122"/>
                <a:cs typeface="宋体" panose="02010600030101010101" pitchFamily="2" charset="-122"/>
                <a:sym typeface="+mn-ea"/>
              </a:rPr>
              <a:t>：都有哪些常见的回归分析方法，评价指标是什么</a:t>
            </a:r>
            <a:endParaRPr lang="en-US" sz="1800"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pPr algn="just"/>
            <a:r>
              <a:rPr lang="en-US" dirty="0">
                <a:ea typeface="宋体" panose="02010600030101010101" pitchFamily="2" charset="-122"/>
                <a:sym typeface="+mn-ea"/>
              </a:rPr>
              <a:t>Thinking&amp;Action</a:t>
            </a:r>
            <a:endParaRPr lang="zh-CN" dirty="0">
              <a:ea typeface="宋体" panose="02010600030101010101" pitchFamily="2" charset="-122"/>
            </a:endParaRPr>
          </a:p>
        </p:txBody>
      </p:sp>
      <p:sp>
        <p:nvSpPr>
          <p:cNvPr id="4" name="Content Placeholder 2"/>
          <p:cNvSpPr txBox="1">
            <a:spLocks noGrp="1"/>
          </p:cNvSpPr>
          <p:nvPr>
            <p:ph type="body" idx="1"/>
          </p:nvPr>
        </p:nvSpPr>
        <p:spPr>
          <a:xfrm>
            <a:off x="611505" y="1504950"/>
            <a:ext cx="4707255" cy="4944110"/>
          </a:xfrm>
          <a:prstGeom prst="rect">
            <a:avLst/>
          </a:prstGeom>
        </p:spPr>
        <p:txBody>
          <a:bodyPr>
            <a:noAutofit/>
          </a:bodyPr>
          <a:p>
            <a:pPr algn="l">
              <a:lnSpc>
                <a:spcPct val="150000"/>
              </a:lnSpc>
            </a:pP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Action1</a:t>
            </a:r>
            <a:r>
              <a:rPr lang="zh-CN" altLang="zh-CN" sz="1800" dirty="0">
                <a:latin typeface="宋体" panose="02010600030101010101" pitchFamily="2" charset="-122"/>
                <a:ea typeface="宋体" panose="02010600030101010101" pitchFamily="2" charset="-122"/>
                <a:cs typeface="宋体" panose="02010600030101010101" pitchFamily="2" charset="-122"/>
                <a:sym typeface="+mn-ea"/>
              </a:rPr>
              <a:t>：购物篮分析</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数据集：MarketBasket</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下载地址：https://www.kaggle.com/dragonheir/basket-optimisation</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该数据集为</a:t>
            </a: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rawdata</a:t>
            </a:r>
            <a:r>
              <a:rPr lang="zh-CN" altLang="zh-CN" sz="1800" dirty="0">
                <a:latin typeface="宋体" panose="02010600030101010101" pitchFamily="2" charset="-122"/>
                <a:ea typeface="宋体" panose="02010600030101010101" pitchFamily="2" charset="-122"/>
                <a:cs typeface="宋体" panose="02010600030101010101" pitchFamily="2" charset="-122"/>
                <a:sym typeface="+mn-ea"/>
              </a:rPr>
              <a:t>，没有记录</a:t>
            </a: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TransactionID</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和列名</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buNone/>
            </a:pPr>
            <a:r>
              <a:rPr lang="en-US" altLang="zh-CN" sz="1800" dirty="0">
                <a:latin typeface="宋体" panose="02010600030101010101" pitchFamily="2" charset="-122"/>
                <a:ea typeface="宋体" panose="02010600030101010101" pitchFamily="2" charset="-122"/>
                <a:cs typeface="宋体" panose="02010600030101010101" pitchFamily="2" charset="-122"/>
                <a:sym typeface="+mn-ea"/>
              </a:rPr>
              <a:t>ToDo</a:t>
            </a:r>
            <a:r>
              <a:rPr lang="zh-CN" altLang="zh-CN" sz="18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1800" dirty="0">
                <a:latin typeface="宋体" panose="02010600030101010101" pitchFamily="2" charset="-122"/>
                <a:ea typeface="宋体" panose="02010600030101010101" pitchFamily="2" charset="-122"/>
                <a:cs typeface="宋体" panose="02010600030101010101" pitchFamily="2" charset="-122"/>
                <a:sym typeface="+mn-ea"/>
              </a:rPr>
              <a:t>统计交易中的频繁项集和关联规则</a:t>
            </a:r>
            <a:endParaRPr lang="zh-CN" altLang="en-US" sz="18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5319395" y="1504950"/>
            <a:ext cx="6625590" cy="2460625"/>
          </a:xfrm>
          <a:prstGeom prst="rect">
            <a:avLst/>
          </a:prstGeom>
        </p:spPr>
      </p:pic>
      <p:sp>
        <p:nvSpPr>
          <p:cNvPr id="6" name="文本框 5"/>
          <p:cNvSpPr txBox="1"/>
          <p:nvPr/>
        </p:nvSpPr>
        <p:spPr>
          <a:xfrm>
            <a:off x="5229225" y="4251960"/>
            <a:ext cx="680593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Calibri" panose="020F0502020204030204"/>
              </a:rPr>
              <a:t> </a:t>
            </a:r>
            <a:r>
              <a:rPr kumimoji="0" lang="en-US" altLang="zh-CN" sz="1800" b="0" i="0" u="none" strike="noStrike" cap="none" spc="0" normalizeH="0" baseline="0">
                <a:ln>
                  <a:noFill/>
                </a:ln>
                <a:solidFill>
                  <a:srgbClr val="000000"/>
                </a:solidFill>
                <a:effectLst/>
                <a:uFillTx/>
                <a:latin typeface="+mn-lt"/>
                <a:ea typeface="宋体" panose="02010600030101010101" pitchFamily="2" charset="-122"/>
                <a:cs typeface="+mn-cs"/>
                <a:sym typeface="Calibri" panose="020F0502020204030204"/>
              </a:rPr>
              <a:t>H</a:t>
            </a:r>
            <a:r>
              <a:rPr kumimoji="0" lang="en-US" altLang="zh-CN" sz="1800" b="0" i="0" u="none" strike="noStrike" cap="none" spc="0" normalizeH="0" baseline="0">
                <a:ln>
                  <a:noFill/>
                </a:ln>
                <a:solidFill>
                  <a:srgbClr val="000000"/>
                </a:solidFill>
                <a:effectLst/>
                <a:uFillTx/>
                <a:latin typeface="+mn-lt"/>
                <a:ea typeface="+mn-ea"/>
                <a:cs typeface="+mn-cs"/>
                <a:sym typeface="Calibri" panose="020F0502020204030204"/>
              </a:rPr>
              <a:t>ints:</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rPr>
              <a:t>data = pd.read_csv('./Market_Basket_Optimisation.csv', header = None)</a:t>
            </a:r>
            <a:endParaRPr kumimoji="0" lang="zh-CN" altLang="en-US" sz="1800" b="0" i="0" u="none" strike="noStrike" cap="none" spc="0" normalizeH="0" baseline="0">
              <a:ln>
                <a:noFill/>
              </a:ln>
              <a:solidFill>
                <a:srgbClr val="000000"/>
              </a:solidFill>
              <a:effectLst/>
              <a:uFillTx/>
              <a:latin typeface="+mn-lt"/>
              <a:ea typeface="+mn-ea"/>
              <a:cs typeface="+mn-cs"/>
              <a:sym typeface="Calibri" panose="020F0502020204030204"/>
            </a:endParaRPr>
          </a:p>
        </p:txBody>
      </p:sp>
    </p:spTree>
    <p:custDataLst>
      <p:tags r:id="rId2"/>
    </p:custData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t>S</a:t>
            </a:r>
            <a:r>
              <a:rPr lang="en-US" altLang="zh-CN" dirty="0">
                <a:ea typeface="宋体" panose="02010600030101010101" pitchFamily="2" charset="-122"/>
              </a:rPr>
              <a:t>ummary</a:t>
            </a:r>
            <a:endParaRPr lang="en-US" altLang="zh-CN" dirty="0">
              <a:ea typeface="宋体" panose="02010600030101010101" pitchFamily="2" charset="-122"/>
            </a:endParaRPr>
          </a:p>
        </p:txBody>
      </p:sp>
      <p:pic>
        <p:nvPicPr>
          <p:cNvPr id="2" name="图片 1" descr="关联规则-1"/>
          <p:cNvPicPr>
            <a:picLocks noChangeAspect="1"/>
          </p:cNvPicPr>
          <p:nvPr/>
        </p:nvPicPr>
        <p:blipFill>
          <a:blip r:embed="rId1"/>
          <a:stretch>
            <a:fillRect/>
          </a:stretch>
        </p:blipFill>
        <p:spPr>
          <a:xfrm>
            <a:off x="1095375" y="1100455"/>
            <a:ext cx="10001250" cy="5610225"/>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t>S</a:t>
            </a:r>
            <a:r>
              <a:rPr lang="en-US" altLang="zh-CN" dirty="0">
                <a:ea typeface="宋体" panose="02010600030101010101" pitchFamily="2" charset="-122"/>
              </a:rPr>
              <a:t>ummary</a:t>
            </a:r>
            <a:endParaRPr lang="en-US" altLang="zh-CN" dirty="0">
              <a:ea typeface="宋体" panose="02010600030101010101" pitchFamily="2" charset="-122"/>
            </a:endParaRPr>
          </a:p>
        </p:txBody>
      </p:sp>
      <p:pic>
        <p:nvPicPr>
          <p:cNvPr id="2" name="图片 1" descr="关联规则-2"/>
          <p:cNvPicPr>
            <a:picLocks noChangeAspect="1"/>
          </p:cNvPicPr>
          <p:nvPr/>
        </p:nvPicPr>
        <p:blipFill>
          <a:blip r:embed="rId1"/>
          <a:stretch>
            <a:fillRect/>
          </a:stretch>
        </p:blipFill>
        <p:spPr>
          <a:xfrm>
            <a:off x="1678940" y="1356360"/>
            <a:ext cx="8658225" cy="4962525"/>
          </a:xfrm>
          <a:prstGeom prst="rect">
            <a:avLst/>
          </a:prstGeom>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t>S</a:t>
            </a:r>
            <a:r>
              <a:rPr lang="en-US" altLang="zh-CN" dirty="0">
                <a:ea typeface="宋体" panose="02010600030101010101" pitchFamily="2" charset="-122"/>
              </a:rPr>
              <a:t>ummary</a:t>
            </a:r>
            <a:endParaRPr lang="en-US" altLang="zh-CN" dirty="0">
              <a:ea typeface="宋体" panose="02010600030101010101" pitchFamily="2" charset="-122"/>
            </a:endParaRPr>
          </a:p>
        </p:txBody>
      </p:sp>
      <p:pic>
        <p:nvPicPr>
          <p:cNvPr id="2" name="图片 1" descr="关联规则-3"/>
          <p:cNvPicPr>
            <a:picLocks noChangeAspect="1"/>
          </p:cNvPicPr>
          <p:nvPr/>
        </p:nvPicPr>
        <p:blipFill>
          <a:blip r:embed="rId1"/>
          <a:stretch>
            <a:fillRect/>
          </a:stretch>
        </p:blipFill>
        <p:spPr>
          <a:xfrm>
            <a:off x="1257300" y="1372870"/>
            <a:ext cx="9677400" cy="4657725"/>
          </a:xfrm>
          <a:prstGeom prst="rect">
            <a:avLst/>
          </a:prstGeom>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lvl1pPr>
              <a:defRPr>
                <a:solidFill>
                  <a:srgbClr val="C00000"/>
                </a:solidFill>
              </a:defRPr>
            </a:lvl1pPr>
          </a:lstStyle>
          <a:p>
            <a:r>
              <a:rPr lang="en-US" altLang="zh-CN" dirty="0"/>
              <a:t>S</a:t>
            </a:r>
            <a:r>
              <a:rPr lang="en-US" altLang="zh-CN" dirty="0">
                <a:ea typeface="宋体" panose="02010600030101010101" pitchFamily="2" charset="-122"/>
              </a:rPr>
              <a:t>ummary</a:t>
            </a:r>
            <a:endParaRPr lang="en-US" altLang="zh-CN" dirty="0">
              <a:ea typeface="宋体" panose="02010600030101010101" pitchFamily="2" charset="-122"/>
            </a:endParaRPr>
          </a:p>
        </p:txBody>
      </p:sp>
      <p:pic>
        <p:nvPicPr>
          <p:cNvPr id="2" name="图片 1" descr="线性回归-1"/>
          <p:cNvPicPr>
            <a:picLocks noChangeAspect="1"/>
          </p:cNvPicPr>
          <p:nvPr/>
        </p:nvPicPr>
        <p:blipFill>
          <a:blip r:embed="rId1"/>
          <a:stretch>
            <a:fillRect/>
          </a:stretch>
        </p:blipFill>
        <p:spPr>
          <a:xfrm>
            <a:off x="2242820" y="1304925"/>
            <a:ext cx="7705725" cy="4686300"/>
          </a:xfrm>
          <a:prstGeom prst="rect">
            <a:avLst/>
          </a:prstGeom>
        </p:spPr>
      </p:pic>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833370" y="2122805"/>
            <a:ext cx="9095740" cy="1801495"/>
          </a:xfrm>
        </p:spPr>
        <p:txBody>
          <a:bodyPr>
            <a:noAutofit/>
          </a:bodyPr>
          <a:lstStyle/>
          <a:p>
            <a:pPr algn="ctr"/>
            <a:r>
              <a:rPr lang="en-US" sz="6000" dirty="0"/>
              <a:t>Thank You</a:t>
            </a:r>
            <a:br>
              <a:rPr lang="en-US" sz="6000" dirty="0"/>
            </a:br>
            <a:r>
              <a:rPr lang="en-US" sz="4800" dirty="0"/>
              <a:t>Using data to solve problems</a:t>
            </a:r>
            <a:endParaRPr lang="en-US" sz="48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lstStyle>
            <a:lvl1pPr>
              <a:defRPr>
                <a:solidFill>
                  <a:srgbClr val="C00000"/>
                </a:solidFill>
              </a:defRPr>
            </a:lvl1pPr>
          </a:lstStyle>
          <a:p>
            <a:r>
              <a:rPr lang="zh-CN" altLang="en-US" dirty="0"/>
              <a:t>学习方法</a:t>
            </a:r>
            <a:endParaRPr dirty="0"/>
          </a:p>
        </p:txBody>
      </p:sp>
      <p:sp>
        <p:nvSpPr>
          <p:cNvPr id="164" name="Content Placeholder 2"/>
          <p:cNvSpPr txBox="1">
            <a:spLocks noGrp="1"/>
          </p:cNvSpPr>
          <p:nvPr>
            <p:ph type="body" idx="1"/>
          </p:nvPr>
        </p:nvSpPr>
        <p:spPr>
          <a:xfrm>
            <a:off x="769620" y="1158240"/>
            <a:ext cx="5445760" cy="4747260"/>
          </a:xfrm>
          <a:prstGeom prst="rect">
            <a:avLst/>
          </a:prstGeom>
        </p:spPr>
        <p:txBody>
          <a:bodyPr>
            <a:normAutofit lnSpcReduction="10000"/>
          </a:bodyPr>
          <a:lstStyle/>
          <a:p>
            <a:pPr marL="0" indent="0" fontAlgn="auto">
              <a:lnSpc>
                <a:spcPct val="150000"/>
              </a:lnSpc>
              <a:buNone/>
            </a:pPr>
            <a:r>
              <a:rPr lang="zh-CN" dirty="0"/>
              <a:t>主成成分分析</a:t>
            </a:r>
            <a:endParaRPr lang="zh-CN" dirty="0"/>
          </a:p>
          <a:p>
            <a:pPr fontAlgn="auto">
              <a:lnSpc>
                <a:spcPct val="150000"/>
              </a:lnSpc>
            </a:pPr>
            <a:r>
              <a:rPr lang="zh-CN" dirty="0"/>
              <a:t>Principal Component analysis, PCA</a:t>
            </a:r>
            <a:endParaRPr lang="zh-CN" dirty="0"/>
          </a:p>
          <a:p>
            <a:pPr fontAlgn="auto">
              <a:lnSpc>
                <a:spcPct val="150000"/>
              </a:lnSpc>
            </a:pPr>
            <a:r>
              <a:rPr lang="zh-CN" dirty="0"/>
              <a:t>利用数据的奇异值分解进行线性降维，将数据投影到低维空间</a:t>
            </a:r>
            <a:endParaRPr lang="zh-CN" altLang="zh-CN" dirty="0"/>
          </a:p>
        </p:txBody>
      </p:sp>
      <p:sp>
        <p:nvSpPr>
          <p:cNvPr id="4" name="Content Placeholder 2"/>
          <p:cNvSpPr txBox="1">
            <a:spLocks noGrp="1"/>
          </p:cNvSpPr>
          <p:nvPr/>
        </p:nvSpPr>
        <p:spPr>
          <a:xfrm>
            <a:off x="6384925" y="1455420"/>
            <a:ext cx="5445760" cy="4747260"/>
          </a:xfrm>
          <a:prstGeom prst="rect">
            <a:avLst/>
          </a:prstGeom>
        </p:spPr>
        <p:txBody>
          <a:bodyPr vert="horz" lIns="91440" tIns="45720" rIns="91440" bIns="45720" rtlCol="0">
            <a:normAutofit lnSpcReduction="10000"/>
          </a:bodyPr>
          <a:lst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None/>
            </a:pPr>
            <a:r>
              <a:rPr lang="zh-CN" altLang="zh-CN" dirty="0">
                <a:sym typeface="+mn-ea"/>
              </a:rPr>
              <a:t>Axes3D</a:t>
            </a:r>
            <a:endParaRPr lang="zh-CN" dirty="0"/>
          </a:p>
          <a:p>
            <a:pPr fontAlgn="auto">
              <a:lnSpc>
                <a:spcPct val="150000"/>
              </a:lnSpc>
            </a:pPr>
            <a:r>
              <a:rPr lang="zh-CN" altLang="zh-CN" dirty="0"/>
              <a:t>mpl_toolkits.mplot3d中的一个绘图函数</a:t>
            </a:r>
            <a:endParaRPr lang="zh-CN" altLang="zh-CN" dirty="0"/>
          </a:p>
          <a:p>
            <a:pPr fontAlgn="auto">
              <a:lnSpc>
                <a:spcPct val="150000"/>
              </a:lnSpc>
            </a:pPr>
            <a:endParaRPr lang="zh-CN" altLang="zh-CN" dirty="0"/>
          </a:p>
        </p:txBody>
      </p:sp>
      <p:pic>
        <p:nvPicPr>
          <p:cNvPr id="5" name="图片 4"/>
          <p:cNvPicPr>
            <a:picLocks noChangeAspect="1"/>
          </p:cNvPicPr>
          <p:nvPr/>
        </p:nvPicPr>
        <p:blipFill>
          <a:blip r:embed="rId1"/>
          <a:stretch>
            <a:fillRect/>
          </a:stretch>
        </p:blipFill>
        <p:spPr>
          <a:xfrm>
            <a:off x="6502400" y="2788285"/>
            <a:ext cx="4698365" cy="3783330"/>
          </a:xfrm>
          <a:prstGeom prst="rect">
            <a:avLst/>
          </a:prstGeom>
        </p:spPr>
      </p:pic>
      <p:pic>
        <p:nvPicPr>
          <p:cNvPr id="6" name="图片 5"/>
          <p:cNvPicPr>
            <a:picLocks noChangeAspect="1"/>
          </p:cNvPicPr>
          <p:nvPr/>
        </p:nvPicPr>
        <p:blipFill>
          <a:blip r:embed="rId2"/>
          <a:stretch>
            <a:fillRect/>
          </a:stretch>
        </p:blipFill>
        <p:spPr>
          <a:xfrm>
            <a:off x="464820" y="3256915"/>
            <a:ext cx="5750560" cy="3543935"/>
          </a:xfrm>
          <a:prstGeom prst="rect">
            <a:avLst/>
          </a:prstGeom>
        </p:spPr>
      </p:pic>
    </p:spTree>
  </p:cSld>
  <p:clrMapOvr>
    <a:masterClrMapping/>
  </p:clrMapOvr>
  <p:transition spd="med"/>
</p:sld>
</file>

<file path=ppt/tags/tag1.xml><?xml version="1.0" encoding="utf-8"?>
<p:tagLst xmlns:p="http://schemas.openxmlformats.org/presentationml/2006/main">
  <p:tag name="KSO_WM_SLIDE_MODEL_TYPE" val="dynamicNum"/>
</p:tagLst>
</file>

<file path=ppt/tags/tag10.xml><?xml version="1.0" encoding="utf-8"?>
<p:tagLst xmlns:p="http://schemas.openxmlformats.org/presentationml/2006/main">
  <p:tag name="KSO_WM_UNIT_TABLE_BEAUTIFY" val="smartTable{3c300650-59bd-48a2-8f21-7cd471f7ac40}"/>
</p:tagLst>
</file>

<file path=ppt/tags/tag11.xml><?xml version="1.0" encoding="utf-8"?>
<p:tagLst xmlns:p="http://schemas.openxmlformats.org/presentationml/2006/main">
  <p:tag name="KSO_WM_UNIT_TABLE_BEAUTIFY" val="smartTable{ebd0a47d-c106-4f71-8722-08d071f2e0c4}"/>
</p:tagLst>
</file>

<file path=ppt/tags/tag12.xml><?xml version="1.0" encoding="utf-8"?>
<p:tagLst xmlns:p="http://schemas.openxmlformats.org/presentationml/2006/main">
  <p:tag name="KSO_WM_UNIT_TABLE_BEAUTIFY" val="smartTable{888815ad-df4f-43c5-9d2e-53b45f2e1a69}"/>
</p:tagLst>
</file>

<file path=ppt/tags/tag13.xml><?xml version="1.0" encoding="utf-8"?>
<p:tagLst xmlns:p="http://schemas.openxmlformats.org/presentationml/2006/main">
  <p:tag name="KSO_WM_UNIT_TABLE_BEAUTIFY" val="smartTable{c17ea575-ec71-4c41-b21a-4bd6c22aa86d}"/>
</p:tagLst>
</file>

<file path=ppt/tags/tag14.xml><?xml version="1.0" encoding="utf-8"?>
<p:tagLst xmlns:p="http://schemas.openxmlformats.org/presentationml/2006/main">
  <p:tag name="KSO_WM_UNIT_TABLE_BEAUTIFY" val="smartTable{7378e293-2a55-41a3-9ef8-d4014595685c}"/>
</p:tagLst>
</file>

<file path=ppt/tags/tag15.xml><?xml version="1.0" encoding="utf-8"?>
<p:tagLst xmlns:p="http://schemas.openxmlformats.org/presentationml/2006/main">
  <p:tag name="KSO_WM_UNIT_TABLE_BEAUTIFY" val="smartTable{046b9099-cac6-4da0-bfd2-495324b19b2e}"/>
</p:tagLst>
</file>

<file path=ppt/tags/tag16.xml><?xml version="1.0" encoding="utf-8"?>
<p:tagLst xmlns:p="http://schemas.openxmlformats.org/presentationml/2006/main">
  <p:tag name="KSO_WM_UNIT_TABLE_BEAUTIFY" val="smartTable{a9987329-1b46-44e1-80ba-afbd35b4caa4}"/>
</p:tagLst>
</file>

<file path=ppt/tags/tag17.xml><?xml version="1.0" encoding="utf-8"?>
<p:tagLst xmlns:p="http://schemas.openxmlformats.org/presentationml/2006/main">
  <p:tag name="KSO_WM_UNIT_TABLE_BEAUTIFY" val="smartTable{a9987329-1b46-44e1-80ba-afbd35b4caa4}"/>
</p:tagLst>
</file>

<file path=ppt/tags/tag18.xml><?xml version="1.0" encoding="utf-8"?>
<p:tagLst xmlns:p="http://schemas.openxmlformats.org/presentationml/2006/main">
  <p:tag name="KSO_WM_UNIT_TABLE_BEAUTIFY" val="smartTable{b0eb07eb-e00d-4b3c-adc5-25302bbbff39}"/>
</p:tagLst>
</file>

<file path=ppt/tags/tag19.xml><?xml version="1.0" encoding="utf-8"?>
<p:tagLst xmlns:p="http://schemas.openxmlformats.org/presentationml/2006/main">
  <p:tag name="KSO_WM_SLIDE_MODEL_TYPE" val="dynamicNum"/>
</p:tagLst>
</file>

<file path=ppt/tags/tag2.xml><?xml version="1.0" encoding="utf-8"?>
<p:tagLst xmlns:p="http://schemas.openxmlformats.org/presentationml/2006/main">
  <p:tag name="KSO_WM_SLIDE_MODEL_TYPE" val="dynamicNum"/>
</p:tagLst>
</file>

<file path=ppt/tags/tag20.xml><?xml version="1.0" encoding="utf-8"?>
<p:tagLst xmlns:p="http://schemas.openxmlformats.org/presentationml/2006/main">
  <p:tag name="KSO_WM_SLIDE_MODEL_TYPE" val="dynamicNum"/>
</p:tagLst>
</file>

<file path=ppt/tags/tag21.xml><?xml version="1.0" encoding="utf-8"?>
<p:tagLst xmlns:p="http://schemas.openxmlformats.org/presentationml/2006/main">
  <p:tag name="KSO_WM_SLIDE_MODEL_TYPE" val="dynamicNum"/>
</p:tagLst>
</file>

<file path=ppt/tags/tag22.xml><?xml version="1.0" encoding="utf-8"?>
<p:tagLst xmlns:p="http://schemas.openxmlformats.org/presentationml/2006/main">
  <p:tag name="KSO_WM_UNIT_TABLE_BEAUTIFY" val="{86c162a1-418c-44a9-9d56-369c3592f659}"/>
</p:tagLst>
</file>

<file path=ppt/tags/tag23.xml><?xml version="1.0" encoding="utf-8"?>
<p:tagLst xmlns:p="http://schemas.openxmlformats.org/presentationml/2006/main">
  <p:tag name="KSO_WM_UNIT_TABLE_BEAUTIFY" val="{86c162a1-418c-44a9-9d56-369c3592f659}"/>
</p:tagLst>
</file>

<file path=ppt/tags/tag24.xml><?xml version="1.0" encoding="utf-8"?>
<p:tagLst xmlns:p="http://schemas.openxmlformats.org/presentationml/2006/main">
  <p:tag name="KSO_WM_SLIDE_MODEL_TYPE" val="dynamicNum"/>
</p:tagLst>
</file>

<file path=ppt/tags/tag25.xml><?xml version="1.0" encoding="utf-8"?>
<p:tagLst xmlns:p="http://schemas.openxmlformats.org/presentationml/2006/main">
  <p:tag name="KSO_WM_UNIT_TABLE_BEAUTIFY" val="smartTable{a9987329-1b46-44e1-80ba-afbd35b4caa4}"/>
</p:tagLst>
</file>

<file path=ppt/tags/tag26.xml><?xml version="1.0" encoding="utf-8"?>
<p:tagLst xmlns:p="http://schemas.openxmlformats.org/presentationml/2006/main">
  <p:tag name="KSO_WM_UNIT_TABLE_BEAUTIFY" val="smartTable{a9987329-1b46-44e1-80ba-afbd35b4caa4}"/>
</p:tagLst>
</file>

<file path=ppt/tags/tag27.xml><?xml version="1.0" encoding="utf-8"?>
<p:tagLst xmlns:p="http://schemas.openxmlformats.org/presentationml/2006/main">
  <p:tag name="KSO_WM_UNIT_TABLE_BEAUTIFY" val="smartTable{a9987329-1b46-44e1-80ba-afbd35b4caa4}"/>
</p:tagLst>
</file>

<file path=ppt/tags/tag28.xml><?xml version="1.0" encoding="utf-8"?>
<p:tagLst xmlns:p="http://schemas.openxmlformats.org/presentationml/2006/main">
  <p:tag name="KSO_WM_UNIT_TABLE_BEAUTIFY" val="smartTable{a9987329-1b46-44e1-80ba-afbd35b4caa4}"/>
</p:tagLst>
</file>

<file path=ppt/tags/tag29.xml><?xml version="1.0" encoding="utf-8"?>
<p:tagLst xmlns:p="http://schemas.openxmlformats.org/presentationml/2006/main">
  <p:tag name="KSO_WM_UNIT_TABLE_BEAUTIFY" val="smartTable{a9987329-1b46-44e1-80ba-afbd35b4caa4}"/>
</p:tagLst>
</file>

<file path=ppt/tags/tag3.xml><?xml version="1.0" encoding="utf-8"?>
<p:tagLst xmlns:p="http://schemas.openxmlformats.org/presentationml/2006/main">
  <p:tag name="KSO_WM_SLIDE_MODEL_TYPE" val="dynamicNum"/>
</p:tagLst>
</file>

<file path=ppt/tags/tag30.xml><?xml version="1.0" encoding="utf-8"?>
<p:tagLst xmlns:p="http://schemas.openxmlformats.org/presentationml/2006/main">
  <p:tag name="KSO_WM_UNIT_TABLE_BEAUTIFY" val="smartTable{a9987329-1b46-44e1-80ba-afbd35b4caa4}"/>
</p:tagLst>
</file>

<file path=ppt/tags/tag31.xml><?xml version="1.0" encoding="utf-8"?>
<p:tagLst xmlns:p="http://schemas.openxmlformats.org/presentationml/2006/main">
  <p:tag name="KSO_WM_UNIT_TABLE_BEAUTIFY" val="smartTable{a9987329-1b46-44e1-80ba-afbd35b4caa4}"/>
</p:tagLst>
</file>

<file path=ppt/tags/tag32.xml><?xml version="1.0" encoding="utf-8"?>
<p:tagLst xmlns:p="http://schemas.openxmlformats.org/presentationml/2006/main">
  <p:tag name="KSO_WM_UNIT_TABLE_BEAUTIFY" val="smartTable{a9987329-1b46-44e1-80ba-afbd35b4caa4}"/>
</p:tagLst>
</file>

<file path=ppt/tags/tag33.xml><?xml version="1.0" encoding="utf-8"?>
<p:tagLst xmlns:p="http://schemas.openxmlformats.org/presentationml/2006/main">
  <p:tag name="KSO_WM_UNIT_TABLE_BEAUTIFY" val="smartTable{a9987329-1b46-44e1-80ba-afbd35b4caa4}"/>
</p:tagLst>
</file>

<file path=ppt/tags/tag34.xml><?xml version="1.0" encoding="utf-8"?>
<p:tagLst xmlns:p="http://schemas.openxmlformats.org/presentationml/2006/main">
  <p:tag name="KSO_WM_SLIDE_MODEL_TYPE" val="dynamicNum"/>
</p:tagLst>
</file>

<file path=ppt/tags/tag35.xml><?xml version="1.0" encoding="utf-8"?>
<p:tagLst xmlns:p="http://schemas.openxmlformats.org/presentationml/2006/main">
  <p:tag name="KSO_WM_UNIT_TABLE_BEAUTIFY" val="smartTable{3030e8c2-9a71-4f27-b4f9-03fdb01e64a7}"/>
</p:tagLst>
</file>

<file path=ppt/tags/tag36.xml><?xml version="1.0" encoding="utf-8"?>
<p:tagLst xmlns:p="http://schemas.openxmlformats.org/presentationml/2006/main">
  <p:tag name="KSO_WM_UNIT_TABLE_BEAUTIFY" val="smartTable{eb8c2239-3df6-4df9-b4cc-e6e6675f2620}"/>
</p:tagLst>
</file>

<file path=ppt/tags/tag37.xml><?xml version="1.0" encoding="utf-8"?>
<p:tagLst xmlns:p="http://schemas.openxmlformats.org/presentationml/2006/main">
  <p:tag name="KSO_WM_SLIDE_MODEL_TYPE" val="dynamicNum"/>
</p:tagLst>
</file>

<file path=ppt/tags/tag38.xml><?xml version="1.0" encoding="utf-8"?>
<p:tagLst xmlns:p="http://schemas.openxmlformats.org/presentationml/2006/main">
  <p:tag name="KSO_WM_SLIDE_MODEL_TYPE" val="dynamicNum"/>
</p:tagLst>
</file>

<file path=ppt/tags/tag4.xml><?xml version="1.0" encoding="utf-8"?>
<p:tagLst xmlns:p="http://schemas.openxmlformats.org/presentationml/2006/main">
  <p:tag name="KSO_WM_SLIDE_MODEL_TYPE" val="dynamicNum"/>
</p:tagLst>
</file>

<file path=ppt/tags/tag5.xml><?xml version="1.0" encoding="utf-8"?>
<p:tagLst xmlns:p="http://schemas.openxmlformats.org/presentationml/2006/main">
  <p:tag name="KSO_WM_UNIT_TABLE_BEAUTIFY" val="smartTable{a9987329-1b46-44e1-80ba-afbd35b4caa4}"/>
</p:tagLst>
</file>

<file path=ppt/tags/tag6.xml><?xml version="1.0" encoding="utf-8"?>
<p:tagLst xmlns:p="http://schemas.openxmlformats.org/presentationml/2006/main">
  <p:tag name="KSO_WM_UNIT_TABLE_BEAUTIFY" val="smartTable{a9987329-1b46-44e1-80ba-afbd35b4caa4}"/>
</p:tagLst>
</file>

<file path=ppt/tags/tag7.xml><?xml version="1.0" encoding="utf-8"?>
<p:tagLst xmlns:p="http://schemas.openxmlformats.org/presentationml/2006/main">
  <p:tag name="KSO_WM_UNIT_TABLE_BEAUTIFY" val="smartTable{a9987329-1b46-44e1-80ba-afbd35b4caa4}"/>
</p:tagLst>
</file>

<file path=ppt/tags/tag8.xml><?xml version="1.0" encoding="utf-8"?>
<p:tagLst xmlns:p="http://schemas.openxmlformats.org/presentationml/2006/main">
  <p:tag name="KSO_WM_UNIT_TABLE_BEAUTIFY" val="smartTable{a9987329-1b46-44e1-80ba-afbd35b4caa4}"/>
</p:tagLst>
</file>

<file path=ppt/tags/tag9.xml><?xml version="1.0" encoding="utf-8"?>
<p:tagLst xmlns:p="http://schemas.openxmlformats.org/presentationml/2006/main">
  <p:tag name="KSO_WM_UNIT_TABLE_BEAUTIFY" val="smartTable{ef22bda1-abb3-4693-9ea3-8098256fec24}"/>
</p:tagLst>
</file>

<file path=ppt/theme/theme1.xml><?xml version="1.0" encoding="utf-8"?>
<a:theme xmlns:a="http://schemas.openxmlformats.org/drawingml/2006/main" name="主题5">
  <a:themeElements>
    <a:clrScheme name="自定义 39">
      <a:dk1>
        <a:srgbClr val="000000"/>
      </a:dk1>
      <a:lt1>
        <a:srgbClr val="FFFFFF"/>
      </a:lt1>
      <a:dk2>
        <a:srgbClr val="778495"/>
      </a:dk2>
      <a:lt2>
        <a:srgbClr val="F0F0F0"/>
      </a:lt2>
      <a:accent1>
        <a:srgbClr val="2FACB2"/>
      </a:accent1>
      <a:accent2>
        <a:srgbClr val="7B868A"/>
      </a:accent2>
      <a:accent3>
        <a:srgbClr val="77D6DB"/>
      </a:accent3>
      <a:accent4>
        <a:srgbClr val="84B571"/>
      </a:accent4>
      <a:accent5>
        <a:srgbClr val="78989F"/>
      </a:accent5>
      <a:accent6>
        <a:srgbClr val="6F81B0"/>
      </a:accent6>
      <a:hlink>
        <a:srgbClr val="2993A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19907</Words>
  <Application>WPS 演示</Application>
  <PresentationFormat>宽屏</PresentationFormat>
  <Paragraphs>1866</Paragraphs>
  <Slides>86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10</vt:i4>
      </vt:variant>
      <vt:variant>
        <vt:lpstr>幻灯片标题</vt:lpstr>
      </vt:variant>
      <vt:variant>
        <vt:i4>86</vt:i4>
      </vt:variant>
    </vt:vector>
  </HeadingPairs>
  <TitlesOfParts>
    <vt:vector size="110" baseType="lpstr">
      <vt:lpstr>Arial</vt:lpstr>
      <vt:lpstr>宋体</vt:lpstr>
      <vt:lpstr>Wingdings</vt:lpstr>
      <vt:lpstr>Arial</vt:lpstr>
      <vt:lpstr>Calibri</vt:lpstr>
      <vt:lpstr>PingFang SC</vt:lpstr>
      <vt:lpstr>Times New Roman</vt:lpstr>
      <vt:lpstr>Calibri Light</vt:lpstr>
      <vt:lpstr>Calibri Light</vt:lpstr>
      <vt:lpstr>微软雅黑</vt:lpstr>
      <vt:lpstr>Arial Unicode MS</vt:lpstr>
      <vt:lpstr>Arial</vt:lpstr>
      <vt:lpstr>Wingdings</vt:lpstr>
      <vt:lpstr>主题5</vt:lpstr>
      <vt:lpstr>Paint.Picture</vt:lpstr>
      <vt:lpstr>Equation.KSEE3</vt:lpstr>
      <vt:lpstr>Paint.Picture</vt:lpstr>
      <vt:lpstr>Paint.Picture</vt:lpstr>
      <vt:lpstr>Paint.Picture</vt:lpstr>
      <vt:lpstr>Equation.KSEE3</vt:lpstr>
      <vt:lpstr>Equation.KSEE3</vt:lpstr>
      <vt:lpstr>Equation.KSEE3</vt:lpstr>
      <vt:lpstr>Equation.KSEE3</vt:lpstr>
      <vt:lpstr>Equation.KSEE3</vt:lpstr>
      <vt:lpstr> 挖掘数据中的关联规则 </vt:lpstr>
      <vt:lpstr>学习方法</vt:lpstr>
      <vt:lpstr>学习方法</vt:lpstr>
      <vt:lpstr>Batch Normalization(BN)</vt:lpstr>
      <vt:lpstr>Batch Normalization(BN)</vt:lpstr>
      <vt:lpstr>主动学习</vt:lpstr>
      <vt:lpstr>主动学习</vt:lpstr>
      <vt:lpstr>学习方法</vt:lpstr>
      <vt:lpstr>学习方法</vt:lpstr>
      <vt:lpstr>&gt;&gt;   今天的学习目标</vt:lpstr>
      <vt:lpstr>&gt;&gt;   今天的学习目标</vt:lpstr>
      <vt:lpstr>PowerPoint 演示文稿</vt:lpstr>
      <vt:lpstr>关联规则</vt:lpstr>
      <vt:lpstr>关联规则</vt:lpstr>
      <vt:lpstr>关联规则</vt:lpstr>
      <vt:lpstr>支持度、置信度和提升度</vt:lpstr>
      <vt:lpstr>支持度、置信度和提升度</vt:lpstr>
      <vt:lpstr>支持度、置信度和提升度</vt:lpstr>
      <vt:lpstr>支持度、置信度和提升度</vt:lpstr>
      <vt:lpstr>Apriori算法原理</vt:lpstr>
      <vt:lpstr>Apriori算法原理</vt:lpstr>
      <vt:lpstr>Apriori算法原理</vt:lpstr>
      <vt:lpstr>Apriori算法原理</vt:lpstr>
      <vt:lpstr>Apriori算法原理</vt:lpstr>
      <vt:lpstr>如何使用Apriori算法做关联分析</vt:lpstr>
      <vt:lpstr>如何使用Apriori算法做关联分析</vt:lpstr>
      <vt:lpstr>如何使用Apriori算法做关联分析</vt:lpstr>
      <vt:lpstr>关联分析的使用场景</vt:lpstr>
      <vt:lpstr>关联分析的使用场景</vt:lpstr>
      <vt:lpstr>如何使用Apriori算法做关联分析</vt:lpstr>
      <vt:lpstr>如何使用Apriori算法做关联分析</vt:lpstr>
      <vt:lpstr>如何使用Apriori算法做关联分析</vt:lpstr>
      <vt:lpstr>如何使用Apriori算法做关联分析</vt:lpstr>
      <vt:lpstr>如何使用Apriori算法做关联分析</vt:lpstr>
      <vt:lpstr>关联分析的使用场景</vt:lpstr>
      <vt:lpstr>MovieLens：电影分类中的关联分析</vt:lpstr>
      <vt:lpstr>MovieLens：电影分类中的关联分析</vt:lpstr>
      <vt:lpstr>MovieLens：电影分类中的关联分析</vt:lpstr>
      <vt:lpstr>关联分析的使用场景</vt:lpstr>
      <vt:lpstr>MovieActors：电影演员中的关联分析</vt:lpstr>
      <vt:lpstr>MovieActors：电影演员中的关联分析</vt:lpstr>
      <vt:lpstr>MovieActors：电影演员中的关联分析</vt:lpstr>
      <vt:lpstr>MovieActors：电影演员中的关联分析</vt:lpstr>
      <vt:lpstr>关联分析的使用场景</vt:lpstr>
      <vt:lpstr>C-NCAP：汽车碰撞安全测试中的各指标之间的关系</vt:lpstr>
      <vt:lpstr>C-NCAP：汽车碰撞安全测试中的各指标之间的关系</vt:lpstr>
      <vt:lpstr>C-NCAP：汽车碰撞安全测试中的各指标之间的关系</vt:lpstr>
      <vt:lpstr>Action：MarketBasket购物篮分析</vt:lpstr>
      <vt:lpstr>关联规则的视角</vt:lpstr>
      <vt:lpstr>关联规则中的最小支持度、最小置信度该如何确定</vt:lpstr>
      <vt:lpstr>关联规则算法</vt:lpstr>
      <vt:lpstr>FPGrowth算法</vt:lpstr>
      <vt:lpstr>FPGrowth算法</vt:lpstr>
      <vt:lpstr>FPGrowth算法</vt:lpstr>
      <vt:lpstr>FPGrowth算法</vt:lpstr>
      <vt:lpstr>FPGrowth算法</vt:lpstr>
      <vt:lpstr>FPGrowth算法</vt:lpstr>
      <vt:lpstr>FPGrowth算法</vt:lpstr>
      <vt:lpstr>FPGrowth算法</vt:lpstr>
      <vt:lpstr>FPGrowth算法</vt:lpstr>
      <vt:lpstr>Summary</vt:lpstr>
      <vt:lpstr>PowerPoint 演示文稿</vt:lpstr>
      <vt:lpstr>相关性分析</vt:lpstr>
      <vt:lpstr>相关性分析工具</vt:lpstr>
      <vt:lpstr>相关性分析</vt:lpstr>
      <vt:lpstr>回归分析</vt:lpstr>
      <vt:lpstr>回归分析</vt:lpstr>
      <vt:lpstr>回归分析</vt:lpstr>
      <vt:lpstr>回归分析</vt:lpstr>
      <vt:lpstr>sklearn中的回归分析</vt:lpstr>
      <vt:lpstr>sklearn中的回归分析</vt:lpstr>
      <vt:lpstr>sklearn中的回归分析</vt:lpstr>
      <vt:lpstr>sklearn中的回归分析</vt:lpstr>
      <vt:lpstr>股票回归分析</vt:lpstr>
      <vt:lpstr>股票回归分析</vt:lpstr>
      <vt:lpstr>股票回归分析</vt:lpstr>
      <vt:lpstr>股票回归分析</vt:lpstr>
      <vt:lpstr>Project：二手车交易价格预测</vt:lpstr>
      <vt:lpstr>Summary：在工程中进行学习是最好的学习方式</vt:lpstr>
      <vt:lpstr>Thinking&amp;Action</vt:lpstr>
      <vt:lpstr>Thinking&amp;Action</vt:lpstr>
      <vt:lpstr>Summary</vt:lpstr>
      <vt:lpstr>Summary</vt:lpstr>
      <vt:lpstr>Summary</vt:lpstr>
      <vt:lpstr>Summary</vt:lpstr>
      <vt:lpstr>Thank You Using data to solve problems</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cy</cp:lastModifiedBy>
  <cp:revision>320</cp:revision>
  <cp:lastPrinted>2019-08-30T06:35:00Z</cp:lastPrinted>
  <dcterms:created xsi:type="dcterms:W3CDTF">2019-08-30T06:35:00Z</dcterms:created>
  <dcterms:modified xsi:type="dcterms:W3CDTF">2020-07-01T03:29:08Z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2018-09-05T07:32:19.2711686Z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2052-11.1.0.9740</vt:lpwstr>
  </property>
</Properties>
</file>