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125980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64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cd0566ed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cd0566ed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255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cd0566ed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cd0566ed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743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cd0566ed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cd0566ed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33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cd0566ed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cd0566ed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5178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cd0566ed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6cd0566ed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401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cd0566ed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cd0566ed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7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4503775" y="1590325"/>
            <a:ext cx="3611400" cy="9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Bisector Tree </a:t>
            </a:r>
            <a:endParaRPr/>
          </a:p>
        </p:txBody>
      </p:sp>
      <p:sp>
        <p:nvSpPr>
          <p:cNvPr id="135" name="Google Shape;135;p13"/>
          <p:cNvSpPr txBox="1">
            <a:spLocks noGrp="1"/>
          </p:cNvSpPr>
          <p:nvPr>
            <p:ph type="subTitle" idx="1"/>
          </p:nvPr>
        </p:nvSpPr>
        <p:spPr>
          <a:xfrm>
            <a:off x="5083950" y="3924925"/>
            <a:ext cx="29715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Algoritmos Basados en Clustering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64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Algoritmos Basados en Clustering</a:t>
            </a:r>
            <a:endParaRPr/>
          </a:p>
        </p:txBody>
      </p:sp>
      <p:sp>
        <p:nvSpPr>
          <p:cNvPr id="141" name="Google Shape;141;p14"/>
          <p:cNvSpPr txBox="1">
            <a:spLocks noGrp="1"/>
          </p:cNvSpPr>
          <p:nvPr>
            <p:ph type="body" idx="1"/>
          </p:nvPr>
        </p:nvSpPr>
        <p:spPr>
          <a:xfrm>
            <a:off x="867875" y="1312725"/>
            <a:ext cx="5133000" cy="321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800"/>
              <a:t>Estos algoritmos particionan el espacio métrico en varias regiones o clusters, cada uno de ellos representado por un centro de cluster. Así, el índice guarda información para que, al momento de procesar una consulta, pueden descartarse los clusters completos comparando la consulta con los centros de cada cluster. En aquellos que no puedan descartarse, la consulta se compara con todos los objetos que pertenecen al cluster, y que forman la lista de candidatos.</a:t>
            </a:r>
            <a:endParaRPr sz="1800"/>
          </a:p>
        </p:txBody>
      </p:sp>
      <p:pic>
        <p:nvPicPr>
          <p:cNvPr id="142" name="Google Shape;142;p14"/>
          <p:cNvPicPr preferRelativeResize="0"/>
          <p:nvPr/>
        </p:nvPicPr>
        <p:blipFill rotWithShape="1">
          <a:blip r:embed="rId3">
            <a:alphaModFix/>
          </a:blip>
          <a:srcRect l="26954" t="34168" r="34372" b="19581"/>
          <a:stretch/>
        </p:blipFill>
        <p:spPr>
          <a:xfrm>
            <a:off x="6065050" y="1403750"/>
            <a:ext cx="2668325" cy="2871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Algoritmos Basados en Clustering</a:t>
            </a:r>
            <a:endParaRPr/>
          </a:p>
        </p:txBody>
      </p:sp>
      <p:pic>
        <p:nvPicPr>
          <p:cNvPr id="148" name="Google Shape;148;p15"/>
          <p:cNvPicPr preferRelativeResize="0"/>
          <p:nvPr/>
        </p:nvPicPr>
        <p:blipFill>
          <a:blip r:embed="rId3">
            <a:alphaModFix/>
          </a:blip>
          <a:stretch>
            <a:fillRect/>
          </a:stretch>
        </p:blipFill>
        <p:spPr>
          <a:xfrm>
            <a:off x="1644150" y="1176575"/>
            <a:ext cx="5468450"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000"/>
              <a:t>Bisector Tree</a:t>
            </a:r>
            <a:endParaRPr/>
          </a:p>
        </p:txBody>
      </p:sp>
      <p:sp>
        <p:nvSpPr>
          <p:cNvPr id="154" name="Google Shape;154;p16"/>
          <p:cNvSpPr txBox="1">
            <a:spLocks noGrp="1"/>
          </p:cNvSpPr>
          <p:nvPr>
            <p:ph type="body" idx="1"/>
          </p:nvPr>
        </p:nvSpPr>
        <p:spPr>
          <a:xfrm>
            <a:off x="1197600" y="1768075"/>
            <a:ext cx="3374400" cy="28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t>Es uno de los primeros métodos de búsqueda por similitud, basados en particiones es el conocido como Bisector Tree (BST) inventado por Kalantari y McDonald en 1983. </a:t>
            </a:r>
            <a:endParaRPr sz="1400"/>
          </a:p>
          <a:p>
            <a:pPr marL="0" lvl="0" indent="0" algn="l" rtl="0">
              <a:spcBef>
                <a:spcPts val="1600"/>
              </a:spcBef>
              <a:spcAft>
                <a:spcPts val="1600"/>
              </a:spcAft>
              <a:buNone/>
            </a:pPr>
            <a:endParaRPr/>
          </a:p>
        </p:txBody>
      </p:sp>
      <p:pic>
        <p:nvPicPr>
          <p:cNvPr id="155" name="Google Shape;155;p16"/>
          <p:cNvPicPr preferRelativeResize="0"/>
          <p:nvPr/>
        </p:nvPicPr>
        <p:blipFill rotWithShape="1">
          <a:blip r:embed="rId3">
            <a:alphaModFix/>
          </a:blip>
          <a:srcRect l="37445" t="25962" r="38448" b="28054"/>
          <a:stretch/>
        </p:blipFill>
        <p:spPr>
          <a:xfrm>
            <a:off x="4982775" y="1194125"/>
            <a:ext cx="3236098" cy="3203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3781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000"/>
              <a:t>Bisector Tree</a:t>
            </a:r>
            <a:endParaRPr/>
          </a:p>
        </p:txBody>
      </p:sp>
      <p:sp>
        <p:nvSpPr>
          <p:cNvPr id="161" name="Google Shape;161;p17"/>
          <p:cNvSpPr txBox="1">
            <a:spLocks noGrp="1"/>
          </p:cNvSpPr>
          <p:nvPr>
            <p:ph type="body" idx="1"/>
          </p:nvPr>
        </p:nvSpPr>
        <p:spPr>
          <a:xfrm>
            <a:off x="1297500" y="1567550"/>
            <a:ext cx="35244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400"/>
              <a:t>Este método usa una estructura arbórea para representar la partición del espacio y almacena el radio de cobertura de cada zona para usarlo como un criterio de eliminación de zonas en el proceso de búsqueda</a:t>
            </a:r>
            <a:endParaRPr sz="1400"/>
          </a:p>
        </p:txBody>
      </p:sp>
      <p:pic>
        <p:nvPicPr>
          <p:cNvPr id="162" name="Google Shape;162;p17"/>
          <p:cNvPicPr preferRelativeResize="0"/>
          <p:nvPr/>
        </p:nvPicPr>
        <p:blipFill rotWithShape="1">
          <a:blip r:embed="rId3">
            <a:alphaModFix/>
          </a:blip>
          <a:srcRect l="16400" t="30503" r="63841" b="32924"/>
          <a:stretch/>
        </p:blipFill>
        <p:spPr>
          <a:xfrm>
            <a:off x="5507825" y="1393025"/>
            <a:ext cx="2603899" cy="2753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000"/>
              <a:t>Construcción Del Árbol</a:t>
            </a:r>
            <a:endParaRPr/>
          </a:p>
        </p:txBody>
      </p:sp>
      <p:sp>
        <p:nvSpPr>
          <p:cNvPr id="168" name="Google Shape;168;p18"/>
          <p:cNvSpPr txBox="1">
            <a:spLocks noGrp="1"/>
          </p:cNvSpPr>
          <p:nvPr>
            <p:ph type="body" idx="1"/>
          </p:nvPr>
        </p:nvSpPr>
        <p:spPr>
          <a:xfrm>
            <a:off x="1073800" y="1567550"/>
            <a:ext cx="28695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t>El proceso de construcción consiste inicialmente en una nube de puntos dividida en 2 zonas, eligiendo en cada una de esas zonas un objeto que actúa como centro, este proceso se repite recursivamente sobre los objetos pertenecientes a cada zona colocando en cada nodo los 2 centros, los más cercanos del punto 1 van a la izquierda y los más cercanos al punto 2 van a la derecha y así recursivamente hasta llegar a las hojas.</a:t>
            </a:r>
            <a:endParaRPr/>
          </a:p>
        </p:txBody>
      </p:sp>
      <p:pic>
        <p:nvPicPr>
          <p:cNvPr id="169" name="Google Shape;169;p18"/>
          <p:cNvPicPr preferRelativeResize="0"/>
          <p:nvPr/>
        </p:nvPicPr>
        <p:blipFill rotWithShape="1">
          <a:blip r:embed="rId3">
            <a:alphaModFix/>
          </a:blip>
          <a:srcRect l="19845" t="25429" r="22142" b="23498"/>
          <a:stretch/>
        </p:blipFill>
        <p:spPr>
          <a:xfrm>
            <a:off x="4264825" y="1438900"/>
            <a:ext cx="4293350" cy="3039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000" dirty="0"/>
              <a:t>Bisector Tree</a:t>
            </a:r>
            <a:endParaRPr dirty="0"/>
          </a:p>
        </p:txBody>
      </p:sp>
      <p:sp>
        <p:nvSpPr>
          <p:cNvPr id="177" name="Google Shape;177;p19"/>
          <p:cNvSpPr/>
          <p:nvPr/>
        </p:nvSpPr>
        <p:spPr>
          <a:xfrm>
            <a:off x="5777050" y="3891850"/>
            <a:ext cx="2931600" cy="1084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100"/>
              <a:t>Nota:</a:t>
            </a:r>
            <a:endParaRPr sz="1100"/>
          </a:p>
          <a:p>
            <a:pPr marL="0" lvl="0" indent="0" algn="l" rtl="0">
              <a:spcBef>
                <a:spcPts val="0"/>
              </a:spcBef>
              <a:spcAft>
                <a:spcPts val="0"/>
              </a:spcAft>
              <a:buNone/>
            </a:pPr>
            <a:r>
              <a:rPr lang="es" sz="1100"/>
              <a:t>Cada nodo almacena información de su radio de cobertura para ambos centros, Esta información nos sirve para descartar zonas a la hora de hacer búsquedas.</a:t>
            </a:r>
            <a:endParaRPr sz="1100"/>
          </a:p>
        </p:txBody>
      </p:sp>
      <p:pic>
        <p:nvPicPr>
          <p:cNvPr id="2" name="Imagen 1">
            <a:extLst>
              <a:ext uri="{FF2B5EF4-FFF2-40B4-BE49-F238E27FC236}">
                <a16:creationId xmlns:a16="http://schemas.microsoft.com/office/drawing/2014/main" id="{31FF5A6F-2A12-4307-9C93-310AA0EEFC77}"/>
              </a:ext>
            </a:extLst>
          </p:cNvPr>
          <p:cNvPicPr>
            <a:picLocks noChangeAspect="1"/>
          </p:cNvPicPr>
          <p:nvPr/>
        </p:nvPicPr>
        <p:blipFill rotWithShape="1">
          <a:blip r:embed="rId3"/>
          <a:srcRect l="9606" t="16174" r="55357" b="21535"/>
          <a:stretch/>
        </p:blipFill>
        <p:spPr>
          <a:xfrm>
            <a:off x="962526" y="1438583"/>
            <a:ext cx="3203838" cy="3203975"/>
          </a:xfrm>
          <a:prstGeom prst="rect">
            <a:avLst/>
          </a:prstGeom>
        </p:spPr>
      </p:pic>
      <p:pic>
        <p:nvPicPr>
          <p:cNvPr id="3" name="Imagen 2">
            <a:extLst>
              <a:ext uri="{FF2B5EF4-FFF2-40B4-BE49-F238E27FC236}">
                <a16:creationId xmlns:a16="http://schemas.microsoft.com/office/drawing/2014/main" id="{2AC7783C-931F-4BE3-8130-F3D599388FF1}"/>
              </a:ext>
            </a:extLst>
          </p:cNvPr>
          <p:cNvPicPr>
            <a:picLocks noChangeAspect="1"/>
          </p:cNvPicPr>
          <p:nvPr/>
        </p:nvPicPr>
        <p:blipFill rotWithShape="1">
          <a:blip r:embed="rId3"/>
          <a:srcRect l="44210" t="14570" r="8121" b="37845"/>
          <a:stretch/>
        </p:blipFill>
        <p:spPr>
          <a:xfrm>
            <a:off x="4503247" y="1216909"/>
            <a:ext cx="4358870" cy="24475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98F744A-84D0-4F93-87D6-EBD00557E60F}"/>
              </a:ext>
            </a:extLst>
          </p:cNvPr>
          <p:cNvPicPr>
            <a:picLocks noChangeAspect="1"/>
          </p:cNvPicPr>
          <p:nvPr/>
        </p:nvPicPr>
        <p:blipFill>
          <a:blip r:embed="rId2"/>
          <a:stretch>
            <a:fillRect/>
          </a:stretch>
        </p:blipFill>
        <p:spPr>
          <a:xfrm>
            <a:off x="1836215" y="599938"/>
            <a:ext cx="4369420" cy="1886480"/>
          </a:xfrm>
          <a:prstGeom prst="rect">
            <a:avLst/>
          </a:prstGeom>
        </p:spPr>
      </p:pic>
      <p:pic>
        <p:nvPicPr>
          <p:cNvPr id="4" name="Imagen 3">
            <a:extLst>
              <a:ext uri="{FF2B5EF4-FFF2-40B4-BE49-F238E27FC236}">
                <a16:creationId xmlns:a16="http://schemas.microsoft.com/office/drawing/2014/main" id="{3AFDE17E-B112-425C-8BC0-CDC553C12185}"/>
              </a:ext>
            </a:extLst>
          </p:cNvPr>
          <p:cNvPicPr>
            <a:picLocks noChangeAspect="1"/>
          </p:cNvPicPr>
          <p:nvPr/>
        </p:nvPicPr>
        <p:blipFill>
          <a:blip r:embed="rId3"/>
          <a:stretch>
            <a:fillRect/>
          </a:stretch>
        </p:blipFill>
        <p:spPr>
          <a:xfrm>
            <a:off x="1501661" y="2915079"/>
            <a:ext cx="2205517" cy="1900351"/>
          </a:xfrm>
          <a:prstGeom prst="rect">
            <a:avLst/>
          </a:prstGeom>
        </p:spPr>
      </p:pic>
      <p:pic>
        <p:nvPicPr>
          <p:cNvPr id="5" name="Imagen 4">
            <a:extLst>
              <a:ext uri="{FF2B5EF4-FFF2-40B4-BE49-F238E27FC236}">
                <a16:creationId xmlns:a16="http://schemas.microsoft.com/office/drawing/2014/main" id="{6C2E4B91-D19E-4A09-88A1-B4BAB93E5BD0}"/>
              </a:ext>
            </a:extLst>
          </p:cNvPr>
          <p:cNvPicPr>
            <a:picLocks noChangeAspect="1"/>
          </p:cNvPicPr>
          <p:nvPr/>
        </p:nvPicPr>
        <p:blipFill>
          <a:blip r:embed="rId4"/>
          <a:stretch>
            <a:fillRect/>
          </a:stretch>
        </p:blipFill>
        <p:spPr>
          <a:xfrm>
            <a:off x="5652489" y="3029059"/>
            <a:ext cx="1914223" cy="1303891"/>
          </a:xfrm>
          <a:prstGeom prst="rect">
            <a:avLst/>
          </a:prstGeom>
        </p:spPr>
      </p:pic>
    </p:spTree>
    <p:extLst>
      <p:ext uri="{BB962C8B-B14F-4D97-AF65-F5344CB8AC3E}">
        <p14:creationId xmlns:p14="http://schemas.microsoft.com/office/powerpoint/2010/main" val="381683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412DC-6AF0-432D-AEA6-D4FADFE818DB}"/>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F1D8FD41-DF6E-4EBB-9E35-DD908847428B}"/>
              </a:ext>
            </a:extLst>
          </p:cNvPr>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DA3FC326-7D51-481C-8B16-57E0656A1EF4}"/>
              </a:ext>
            </a:extLst>
          </p:cNvPr>
          <p:cNvPicPr>
            <a:picLocks noChangeAspect="1"/>
          </p:cNvPicPr>
          <p:nvPr/>
        </p:nvPicPr>
        <p:blipFill>
          <a:blip r:embed="rId2"/>
          <a:stretch>
            <a:fillRect/>
          </a:stretch>
        </p:blipFill>
        <p:spPr>
          <a:xfrm>
            <a:off x="2619447" y="221288"/>
            <a:ext cx="4325126" cy="46875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8488893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280</Words>
  <Application>Microsoft Office PowerPoint</Application>
  <PresentationFormat>Presentación en pantalla (16:9)</PresentationFormat>
  <Paragraphs>14</Paragraphs>
  <Slides>9</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Montserrat</vt:lpstr>
      <vt:lpstr>Arial</vt:lpstr>
      <vt:lpstr>Lato</vt:lpstr>
      <vt:lpstr>Focus</vt:lpstr>
      <vt:lpstr>Bisector Tree </vt:lpstr>
      <vt:lpstr>Algoritmos Basados en Clustering</vt:lpstr>
      <vt:lpstr>Algoritmos Basados en Clustering</vt:lpstr>
      <vt:lpstr>Bisector Tree</vt:lpstr>
      <vt:lpstr>Bisector Tree</vt:lpstr>
      <vt:lpstr>Construcción Del Árbol</vt:lpstr>
      <vt:lpstr>Bisector Tree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Bisector Tree</dc:title>
  <dc:creator>ANTONY</dc:creator>
  <cp:lastModifiedBy>SISTEMAS</cp:lastModifiedBy>
  <cp:revision>4</cp:revision>
  <dcterms:modified xsi:type="dcterms:W3CDTF">2019-12-22T14:41:14Z</dcterms:modified>
</cp:coreProperties>
</file>