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9"/>
  </p:notesMasterIdLst>
  <p:handoutMasterIdLst>
    <p:handoutMasterId r:id="rId40"/>
  </p:handoutMasterIdLst>
  <p:sldIdLst>
    <p:sldId id="397" r:id="rId2"/>
    <p:sldId id="398" r:id="rId3"/>
    <p:sldId id="336" r:id="rId4"/>
    <p:sldId id="337" r:id="rId5"/>
    <p:sldId id="433" r:id="rId6"/>
    <p:sldId id="358" r:id="rId7"/>
    <p:sldId id="359" r:id="rId8"/>
    <p:sldId id="360" r:id="rId9"/>
    <p:sldId id="361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1" r:id="rId18"/>
    <p:sldId id="370" r:id="rId19"/>
    <p:sldId id="430" r:id="rId20"/>
    <p:sldId id="340" r:id="rId21"/>
    <p:sldId id="341" r:id="rId22"/>
    <p:sldId id="342" r:id="rId23"/>
    <p:sldId id="343" r:id="rId24"/>
    <p:sldId id="431" r:id="rId25"/>
    <p:sldId id="410" r:id="rId26"/>
    <p:sldId id="416" r:id="rId27"/>
    <p:sldId id="427" r:id="rId28"/>
    <p:sldId id="428" r:id="rId29"/>
    <p:sldId id="429" r:id="rId30"/>
    <p:sldId id="418" r:id="rId31"/>
    <p:sldId id="354" r:id="rId32"/>
    <p:sldId id="372" r:id="rId33"/>
    <p:sldId id="373" r:id="rId34"/>
    <p:sldId id="374" r:id="rId35"/>
    <p:sldId id="375" r:id="rId36"/>
    <p:sldId id="377" r:id="rId37"/>
    <p:sldId id="409" r:id="rId3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50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6D55B2-AFB3-476A-AD8C-712A1CB0E5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63980-AAC3-4A72-A93A-A274FD2647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022AB-3811-4B13-8348-273E73291E6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6E1D8-C0FA-4ECA-A6D7-F3BBFEABE7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AB493-6177-4A9A-A8AA-B46274FCCE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A66CA-01B2-47B9-9461-E8BB3A51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647B2-326C-486C-9AE3-1813F6F3F1B3}" type="datetimeFigureOut">
              <a:rPr lang="x-none" smtClean="0"/>
              <a:t>9/21/2020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861A-8677-4586-8970-1BBC32ECCD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3157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Execution begins by moving the instruction at the address given by the PC (</a:t>
            </a:r>
            <a:r>
              <a:rPr lang="en-US" i="1" dirty="0">
                <a:solidFill>
                  <a:srgbClr val="000000"/>
                </a:solidFill>
              </a:rPr>
              <a:t>PC 2200</a:t>
            </a:r>
            <a:r>
              <a:rPr lang="en-US" dirty="0">
                <a:solidFill>
                  <a:srgbClr val="000000"/>
                </a:solidFill>
              </a:rPr>
              <a:t>) from memory to the control unit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Once instruction is fetched, the PC can be readied for fetching the next instruction</a:t>
            </a:r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C861A-8677-4586-8970-1BBC32ECCDB8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7215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C861A-8677-4586-8970-1BBC32ECCDB8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8346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E2CC-4778-4210-B6E0-F288F30D20D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E9CBD7-5C33-4528-B5EE-C601212303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E2CC-4778-4210-B6E0-F288F30D20D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CBD7-5C33-4528-B5EE-C60121230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E2CC-4778-4210-B6E0-F288F30D20D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CBD7-5C33-4528-B5EE-C60121230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052D-862D-432C-8BC2-88E97BC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450" y="2404944"/>
            <a:ext cx="7672753" cy="1325563"/>
          </a:xfrm>
        </p:spPr>
        <p:txBody>
          <a:bodyPr/>
          <a:lstStyle>
            <a:lvl1pPr algn="ctr"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72FAF-4FA3-4405-8398-467C19C7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E2CC-4778-4210-B6E0-F288F30D20D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9162C-19AA-4132-A887-30DF4FF7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46CD3-7EEA-47ED-8440-56AE3183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CBD7-5C33-4528-B5EE-C6012123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2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E2CC-4778-4210-B6E0-F288F30D20D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CBD7-5C33-4528-B5EE-C60121230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E2CC-4778-4210-B6E0-F288F30D20D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CBD7-5C33-4528-B5EE-C6012123039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E2CC-4778-4210-B6E0-F288F30D20D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CBD7-5C33-4528-B5EE-C60121230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E2CC-4778-4210-B6E0-F288F30D20D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CBD7-5C33-4528-B5EE-C60121230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E2CC-4778-4210-B6E0-F288F30D20D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CBD7-5C33-4528-B5EE-C60121230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E2CC-4778-4210-B6E0-F288F30D20D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CBD7-5C33-4528-B5EE-C60121230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E2CC-4778-4210-B6E0-F288F30D20D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CBD7-5C33-4528-B5EE-C601212303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E2CC-4778-4210-B6E0-F288F30D20D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CBD7-5C33-4528-B5EE-C601212303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EA4E2CC-4778-4210-B6E0-F288F30D20D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2E9CBD7-5C33-4528-B5EE-C601212303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65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7797-1242-4C38-A4DC-8BD44DA6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9" dirty="0"/>
              <a:t>Fetch decode execute cycle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D3B9-28AD-4ADC-A7DA-4FE8CC5F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Fetch :</a:t>
            </a:r>
          </a:p>
          <a:p>
            <a:pPr algn="ctr"/>
            <a:r>
              <a:rPr lang="en-US" dirty="0"/>
              <a:t>Get an instruction from main memory</a:t>
            </a:r>
          </a:p>
          <a:p>
            <a:r>
              <a:rPr lang="en-US" b="1" u="sng" dirty="0"/>
              <a:t>Decode:</a:t>
            </a:r>
          </a:p>
          <a:p>
            <a:pPr algn="ctr"/>
            <a:r>
              <a:rPr lang="en-US" dirty="0"/>
              <a:t>Translate it into computer command</a:t>
            </a:r>
          </a:p>
          <a:p>
            <a:r>
              <a:rPr lang="en-US" b="1" u="sng" dirty="0"/>
              <a:t>Execute:</a:t>
            </a:r>
          </a:p>
          <a:p>
            <a:pPr algn="ctr"/>
            <a:r>
              <a:rPr lang="en-US" dirty="0"/>
              <a:t>Actual processing of command</a:t>
            </a:r>
          </a:p>
          <a:p>
            <a:r>
              <a:rPr lang="en-US" b="1" u="sng" dirty="0"/>
              <a:t>Store/Write back:</a:t>
            </a:r>
          </a:p>
          <a:p>
            <a:pPr algn="ctr"/>
            <a:r>
              <a:rPr lang="en-US" dirty="0"/>
              <a:t>Write result to memory.</a:t>
            </a:r>
          </a:p>
          <a:p>
            <a:pPr algn="ctr"/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271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1447-CD24-4A94-B77A-019C7C1A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ID</a:t>
            </a:r>
            <a:endParaRPr lang="x-non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418C35-1F44-4A64-8FC0-887147C257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0937" y="1910556"/>
            <a:ext cx="48101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0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AB16-F88B-451E-96F4-C963F213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Data Fetch (DF)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FBAB-A855-4A75-B8A6-7E068178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data values to be operated on are retrieved from memory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Bits at specified memory locations are copied into locations in the ALU circuitry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Data values remain in memory (they are not destroyed)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939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3611-65ED-4CBA-B74C-6F467C2D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DF</a:t>
            </a:r>
            <a:endParaRPr lang="x-non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F0593D4-BD4F-4C4C-8E9F-BF7F78DCED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256" y="840528"/>
            <a:ext cx="7109491" cy="517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18C2-99AB-4516-97EA-323C4EE2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Instruction Execution (EX)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BF44-ECF5-4952-8606-34FA378E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For this ADD instruction, the addition circuit adds the two source operands together to produce their sum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Sum is held in the ALU circuitry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This is the actual computation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690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E395-73E6-4D11-9ED8-E12DC280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</a:t>
            </a:r>
            <a:endParaRPr lang="x-non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EBD9F72-C2C9-4DEB-B7EC-12DDFB2881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03" y="930335"/>
            <a:ext cx="6834196" cy="499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85B3-C2B6-46A7-922C-5ECD6EB8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Return Result (RR)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673A-9605-4A2D-9D6D-61254568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RR returns the result of EX to the memory location specified by the destination address. 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Once the result is stored, the cycle begins again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197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DA59-863B-4E3D-BD77-96D6D6E4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RR</a:t>
            </a:r>
            <a:endParaRPr lang="x-non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5CC9C87-849A-447C-8F5E-6800D9F7A8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994" y="1039276"/>
            <a:ext cx="6152017" cy="477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2607-15B9-4F71-B321-431FA760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Cycling the Fetch/Execute Cycle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9CC3-AD82-4ED8-98CD-0C9B8F66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ADD is representative of the complexity of computer instructions…some are slightly simpler, some slightly more complex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Computers achieve success at what they can do with speed. 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They show their impressive capabilities by executing many simple instructions per second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647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9F43-5C1A-4F5D-95CC-95692619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Many, Many Simple Operations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FE0D-4606-4966-B649-759A1AEE7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Computers “know” very few instructions</a:t>
            </a:r>
          </a:p>
          <a:p>
            <a:pPr>
              <a:spcBef>
                <a:spcPts val="7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decoder hardware in the controller recognizes, and the ALU performs, only about 100 different instructions (with a lot of duplication)</a:t>
            </a:r>
          </a:p>
          <a:p>
            <a:pPr>
              <a:spcBef>
                <a:spcPts val="7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There are only about 20 different kinds of operations. </a:t>
            </a:r>
          </a:p>
          <a:p>
            <a:pPr>
              <a:spcBef>
                <a:spcPts val="7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Everything that computers do must be reduced to some combination of these primitive, hardwired instructions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781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7CD0-9BC4-4040-A765-F7DADC02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and Memory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270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3168-A6E8-4B5A-8C56-D24B32CE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9" dirty="0"/>
              <a:t>Fetch decode execute cycle</a:t>
            </a:r>
            <a:endParaRPr lang="x-none" dirty="0"/>
          </a:p>
        </p:txBody>
      </p:sp>
      <p:pic>
        <p:nvPicPr>
          <p:cNvPr id="4" name="Picture 2" descr="Image result for fetch decode execute cycle animation">
            <a:extLst>
              <a:ext uri="{FF2B5EF4-FFF2-40B4-BE49-F238E27FC236}">
                <a16:creationId xmlns:a16="http://schemas.microsoft.com/office/drawing/2014/main" id="{6053695F-2F31-4F7B-9F5F-5022ED77C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79" y="1690688"/>
            <a:ext cx="5379247" cy="432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7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6CC6-3181-44AB-A7C2-D6211D77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Memory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9944-6EC4-4EEB-B830-368E2B68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Memory stores both the program while it is running and the data on which the program operates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Properties of memory: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b="1" dirty="0">
                <a:solidFill>
                  <a:srgbClr val="000000"/>
                </a:solidFill>
              </a:rPr>
              <a:t>Discrete locations</a:t>
            </a:r>
          </a:p>
          <a:p>
            <a:pPr lvl="2">
              <a:spcBef>
                <a:spcPts val="7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</a:rPr>
              <a:t>Memory is organized as a sequence of discrete locations</a:t>
            </a:r>
          </a:p>
          <a:p>
            <a:pPr lvl="2">
              <a:spcBef>
                <a:spcPts val="7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</a:rPr>
              <a:t>In modern memory, each location is composed of 1 byte (8 bits)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57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93D5-764F-48F7-A865-8AD570F2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Memory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1A0D-28C7-42D0-BE24-70D670B9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Addresses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Every memory location has an address, whole numbers starting at 0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Values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Memory locations record or store values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Finite capacity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Memory locations have a finite capacity (limited size),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Data may not “fit” in the memory location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112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F408-D70B-4896-A767-9F82461F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Byte-Size Memory Location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DFFC-122D-4F20-B37E-E0A9DC40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Common visualization of computer memory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Discrete locations are shown as boxes holding 1-byte each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Arial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Arial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Address of location is displayed above the box and the contents of location is shown in the box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endParaRPr lang="x-non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CBC461-DB1D-4190-96DF-890580DD0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35" y="2905989"/>
            <a:ext cx="10177359" cy="109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4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730A-F472-4E95-91DF-443B0C62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Byte-Size Memory Location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98A6-2C39-47B2-A6EB-3004FE87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That </a:t>
            </a:r>
            <a:r>
              <a:rPr lang="en-US" b="1" dirty="0">
                <a:solidFill>
                  <a:srgbClr val="000000"/>
                </a:solidFill>
              </a:rPr>
              <a:t>1-byte memory </a:t>
            </a:r>
            <a:r>
              <a:rPr lang="en-US" dirty="0">
                <a:solidFill>
                  <a:srgbClr val="000000"/>
                </a:solidFill>
              </a:rPr>
              <a:t>location can store one ASCII character or a number less than 256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Blocks of </a:t>
            </a:r>
            <a:r>
              <a:rPr lang="en-US" b="1" dirty="0">
                <a:solidFill>
                  <a:srgbClr val="000000"/>
                </a:solidFill>
              </a:rPr>
              <a:t>four bytes are </a:t>
            </a:r>
            <a:r>
              <a:rPr lang="en-US" dirty="0">
                <a:solidFill>
                  <a:srgbClr val="000000"/>
                </a:solidFill>
              </a:rPr>
              <a:t>used as a unit so often that they are called memory words.</a:t>
            </a:r>
          </a:p>
          <a:p>
            <a:pPr>
              <a:spcBef>
                <a:spcPts val="800"/>
              </a:spcBef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61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EA5E-6142-4260-AC66-83B05871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BED7-4414-4892-92FA-51016755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Computer memory is called random access memory (RAM)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“Random access” is out-of-date and simply means that the computer can refer to the memory locations in any order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RAM is measured in megabytes (MB) or gigabytes (GB)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Lots of memory is need to handle the space required of programs and data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502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D524-E344-4995-8979-C2DA6ACE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9" dirty="0"/>
              <a:t>Storage </a:t>
            </a:r>
            <a:r>
              <a:rPr lang="en-US" spc="-4" dirty="0"/>
              <a:t>Evaluation</a:t>
            </a:r>
            <a:r>
              <a:rPr lang="en-US" spc="31" dirty="0"/>
              <a:t> </a:t>
            </a:r>
            <a:r>
              <a:rPr lang="en-US" spc="-4" dirty="0"/>
              <a:t>Criteria</a:t>
            </a:r>
            <a:endParaRPr lang="x-none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BF8DD95-8D6C-4715-8BBC-66279AB02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55687"/>
              </p:ext>
            </p:extLst>
          </p:nvPr>
        </p:nvGraphicFramePr>
        <p:xfrm>
          <a:off x="1300371" y="1658030"/>
          <a:ext cx="9591260" cy="458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199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6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Property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15856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6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Desirable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15856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L="235585" marR="186690" indent="-2159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6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b="1" spc="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  </a:t>
                      </a:r>
                      <a:r>
                        <a:rPr sz="16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storage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403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L="445770" marR="231140" indent="-18605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ec</a:t>
                      </a:r>
                      <a:r>
                        <a:rPr sz="16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nd</a:t>
                      </a:r>
                      <a:r>
                        <a:rPr sz="1600" b="1" spc="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  </a:t>
                      </a:r>
                      <a:r>
                        <a:rPr sz="16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storage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403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481">
                <a:tc>
                  <a:txBody>
                    <a:bodyPr/>
                    <a:lstStyle/>
                    <a:p>
                      <a:pPr marL="509905" marR="476250" indent="2413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Storage 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</a:t>
                      </a:r>
                      <a:r>
                        <a:rPr sz="1600" spc="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12102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Large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storage</a:t>
                      </a:r>
                      <a:r>
                        <a:rPr sz="16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capacity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336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Small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336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Large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336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62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Access</a:t>
                      </a:r>
                      <a:r>
                        <a:rPr sz="16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Time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509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Fast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access</a:t>
                      </a:r>
                      <a:r>
                        <a:rPr sz="16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time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509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Fast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509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Slow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509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199">
                <a:tc>
                  <a:txBody>
                    <a:bodyPr/>
                    <a:lstStyle/>
                    <a:p>
                      <a:pPr marL="553085" marR="127635" indent="-39052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Cost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per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bit</a:t>
                      </a:r>
                      <a:r>
                        <a:rPr sz="1600" spc="-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 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storage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Lower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cost per</a:t>
                      </a:r>
                      <a:r>
                        <a:rPr sz="16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bit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15856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High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15856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Low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15856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034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Volatility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722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Non-volatile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722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Volatile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722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Non-volatile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722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3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2476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Access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Random</a:t>
                      </a:r>
                      <a:r>
                        <a:rPr sz="16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access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347980" marR="220345" indent="-9779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Ra</a:t>
                      </a:r>
                      <a:r>
                        <a:rPr sz="16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spc="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do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  access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1630" marR="313055" indent="1270" algn="ctr">
                        <a:lnSpc>
                          <a:spcPct val="100299"/>
                        </a:lnSpc>
                        <a:spcBef>
                          <a:spcPts val="330"/>
                        </a:spcBef>
                      </a:pPr>
                      <a:endParaRPr lang="en-US" sz="1600" spc="-5" dirty="0">
                        <a:solidFill>
                          <a:srgbClr val="333333"/>
                        </a:solidFill>
                        <a:latin typeface="Verdana"/>
                        <a:cs typeface="Verdana"/>
                      </a:endParaRPr>
                    </a:p>
                    <a:p>
                      <a:pPr marL="341630" marR="313055" indent="1270" algn="ctr">
                        <a:lnSpc>
                          <a:spcPct val="100299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Pseudo-random</a:t>
                      </a:r>
                      <a:r>
                        <a:rPr lang="en-US"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access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or  s</a:t>
                      </a:r>
                      <a:r>
                        <a:rPr sz="1600" spc="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eq</a:t>
                      </a:r>
                      <a:r>
                        <a:rPr sz="16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600" spc="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al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access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A8B5-AB0A-4EE9-834F-5F6F36CB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9" dirty="0"/>
              <a:t>Memory</a:t>
            </a:r>
            <a:r>
              <a:rPr lang="en-US" spc="-13" dirty="0"/>
              <a:t> </a:t>
            </a:r>
            <a:r>
              <a:rPr lang="en-US" spc="-4" dirty="0"/>
              <a:t>Capacity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5C7C-490E-4E73-9B88-5DA129492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704" marR="4483" indent="-306497">
              <a:spcBef>
                <a:spcPts val="79"/>
              </a:spcBef>
              <a:buClr>
                <a:srgbClr val="FF3300"/>
              </a:buClr>
              <a:buFont typeface="Wingdings"/>
              <a:buChar char=""/>
              <a:tabLst>
                <a:tab pos="317704" algn="l"/>
                <a:tab pos="318264" algn="l"/>
              </a:tabLst>
            </a:pPr>
            <a:r>
              <a:rPr lang="en-US" spc="-9" dirty="0">
                <a:solidFill>
                  <a:srgbClr val="333333"/>
                </a:solidFill>
                <a:latin typeface="Verdana"/>
                <a:cs typeface="Verdana"/>
              </a:rPr>
              <a:t>Memory </a:t>
            </a: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capacity </a:t>
            </a:r>
            <a:r>
              <a:rPr lang="en-US" spc="-9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lang="en-US" spc="-9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lang="en-US" spc="-9" dirty="0">
                <a:solidFill>
                  <a:srgbClr val="333333"/>
                </a:solidFill>
                <a:latin typeface="Verdana"/>
                <a:cs typeface="Verdana"/>
              </a:rPr>
              <a:t>equal </a:t>
            </a: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to the </a:t>
            </a:r>
            <a:r>
              <a:rPr lang="en-US" spc="-9" dirty="0">
                <a:solidFill>
                  <a:srgbClr val="333333"/>
                </a:solidFill>
                <a:latin typeface="Verdana"/>
                <a:cs typeface="Verdana"/>
              </a:rPr>
              <a:t>number  </a:t>
            </a:r>
            <a:r>
              <a:rPr lang="en-US" spc="-13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bytes that </a:t>
            </a:r>
            <a:r>
              <a:rPr lang="en-US" spc="-9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lang="en-US" spc="-9" dirty="0">
                <a:solidFill>
                  <a:srgbClr val="333333"/>
                </a:solidFill>
                <a:latin typeface="Verdana"/>
                <a:cs typeface="Verdana"/>
              </a:rPr>
              <a:t>stored 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in its </a:t>
            </a:r>
            <a:r>
              <a:rPr lang="en-US" spc="-9" dirty="0">
                <a:solidFill>
                  <a:srgbClr val="333333"/>
                </a:solidFill>
                <a:latin typeface="Verdana"/>
                <a:cs typeface="Verdana"/>
              </a:rPr>
              <a:t>primary</a:t>
            </a:r>
            <a:r>
              <a:rPr lang="en-US" spc="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storage</a:t>
            </a:r>
            <a:endParaRPr lang="en-US" dirty="0">
              <a:latin typeface="Verdana"/>
              <a:cs typeface="Verdana"/>
            </a:endParaRPr>
          </a:p>
          <a:p>
            <a:pPr marL="317704" indent="-306497">
              <a:spcBef>
                <a:spcPts val="1460"/>
              </a:spcBef>
              <a:buClr>
                <a:srgbClr val="FF3300"/>
              </a:buClr>
              <a:buFont typeface="Wingdings"/>
              <a:buChar char=""/>
              <a:tabLst>
                <a:tab pos="317704" algn="l"/>
                <a:tab pos="318264" algn="l"/>
              </a:tabLst>
            </a:pPr>
            <a:r>
              <a:rPr lang="en-US" spc="-13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units</a:t>
            </a:r>
            <a:r>
              <a:rPr lang="en-US" spc="-18" dirty="0">
                <a:solidFill>
                  <a:srgbClr val="333333"/>
                </a:solidFill>
                <a:latin typeface="Verdana"/>
                <a:cs typeface="Verdana"/>
              </a:rPr>
              <a:t> are:</a:t>
            </a:r>
            <a:endParaRPr lang="en-US" dirty="0">
              <a:latin typeface="Verdana"/>
              <a:cs typeface="Verdana"/>
            </a:endParaRPr>
          </a:p>
          <a:p>
            <a:pPr marL="1100476">
              <a:spcBef>
                <a:spcPts val="1482"/>
              </a:spcBef>
              <a:tabLst>
                <a:tab pos="3181519" algn="l"/>
                <a:tab pos="3434226" algn="l"/>
              </a:tabLst>
            </a:pP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Kilobytes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(KB)	:	</a:t>
            </a:r>
            <a:r>
              <a:rPr lang="en-US" spc="-9" dirty="0">
                <a:solidFill>
                  <a:srgbClr val="333333"/>
                </a:solidFill>
                <a:latin typeface="Verdana"/>
                <a:cs typeface="Verdana"/>
              </a:rPr>
              <a:t>1024 </a:t>
            </a: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(2</a:t>
            </a:r>
            <a:r>
              <a:rPr lang="en-US" spc="-6" baseline="25641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pc="-9" dirty="0">
                <a:solidFill>
                  <a:srgbClr val="333333"/>
                </a:solidFill>
                <a:latin typeface="Verdana"/>
                <a:cs typeface="Verdana"/>
              </a:rPr>
              <a:t>bytes</a:t>
            </a:r>
            <a:endParaRPr lang="en-US" dirty="0">
              <a:latin typeface="Verdana"/>
              <a:cs typeface="Verdana"/>
            </a:endParaRPr>
          </a:p>
          <a:p>
            <a:pPr>
              <a:spcBef>
                <a:spcPts val="4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067978">
              <a:tabLst>
                <a:tab pos="3181519" algn="l"/>
                <a:tab pos="3434226" algn="l"/>
              </a:tabLst>
            </a:pPr>
            <a:r>
              <a:rPr lang="en-US" spc="-9" dirty="0">
                <a:solidFill>
                  <a:srgbClr val="333333"/>
                </a:solidFill>
                <a:latin typeface="Verdana"/>
                <a:cs typeface="Verdana"/>
              </a:rPr>
              <a:t>Megabytes</a:t>
            </a:r>
            <a:r>
              <a:rPr lang="en-US" spc="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(MB)	:	</a:t>
            </a:r>
            <a:r>
              <a:rPr lang="en-US" spc="-9" dirty="0">
                <a:solidFill>
                  <a:srgbClr val="333333"/>
                </a:solidFill>
                <a:latin typeface="Verdana"/>
                <a:cs typeface="Verdana"/>
              </a:rPr>
              <a:t>1,048,576 </a:t>
            </a: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(2</a:t>
            </a:r>
            <a:r>
              <a:rPr lang="en-US" spc="-6" baseline="25641" dirty="0">
                <a:solidFill>
                  <a:srgbClr val="333333"/>
                </a:solidFill>
                <a:latin typeface="Verdana"/>
                <a:cs typeface="Verdana"/>
              </a:rPr>
              <a:t>20</a:t>
            </a: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r>
              <a:rPr lang="en-US" spc="2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bytes</a:t>
            </a:r>
            <a:endParaRPr lang="en-US" dirty="0">
              <a:latin typeface="Verdana"/>
              <a:cs typeface="Verdana"/>
            </a:endParaRPr>
          </a:p>
          <a:p>
            <a:pPr>
              <a:spcBef>
                <a:spcPts val="35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067978">
              <a:tabLst>
                <a:tab pos="3181519" algn="l"/>
                <a:tab pos="3434226" algn="l"/>
              </a:tabLst>
            </a:pP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Gigabytes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(GB)	:	1,073,741824 (2</a:t>
            </a:r>
            <a:r>
              <a:rPr lang="en-US" spc="-6" baseline="25641" dirty="0">
                <a:solidFill>
                  <a:srgbClr val="333333"/>
                </a:solidFill>
                <a:latin typeface="Verdana"/>
                <a:cs typeface="Verdana"/>
              </a:rPr>
              <a:t>30</a:t>
            </a:r>
            <a:r>
              <a:rPr lang="en-US" spc="-4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pc="-9" dirty="0">
                <a:solidFill>
                  <a:srgbClr val="333333"/>
                </a:solidFill>
                <a:latin typeface="Verdana"/>
                <a:cs typeface="Verdana"/>
              </a:rPr>
              <a:t>bytes</a:t>
            </a:r>
            <a:endParaRPr lang="en-US" dirty="0">
              <a:latin typeface="Verdana"/>
              <a:cs typeface="Verdana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035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83F7-95E8-4AD3-938F-C3D577A6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unit-CU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E02D-43AE-4A11-820C-D4C137A9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control unit </a:t>
            </a:r>
            <a:r>
              <a:rPr lang="en-US" dirty="0">
                <a:solidFill>
                  <a:srgbClr val="000000"/>
                </a:solidFill>
              </a:rPr>
              <a:t>of a computer is where the Fetch/Execute Cycle occurs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Its circuitry </a:t>
            </a:r>
            <a:r>
              <a:rPr lang="en-US" i="1" dirty="0">
                <a:solidFill>
                  <a:srgbClr val="000000"/>
                </a:solidFill>
              </a:rPr>
              <a:t>fetches</a:t>
            </a:r>
            <a:r>
              <a:rPr lang="en-US" dirty="0">
                <a:solidFill>
                  <a:srgbClr val="000000"/>
                </a:solidFill>
              </a:rPr>
              <a:t> an instruction from memory and performs the other operations of the Fetch/Execute Cycle on it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typical machine instruction has the form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ADD 4000, 2000, 2080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751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1669-BC2F-4BD3-BC1E-D02D430E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63EE-97BF-4E81-9F36-0335E756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ADD 4000, 2000, 2080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Looks like those three numbers should be added together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What it really means is that whatever numbers are stored in memory locations 2000 and 2080 be added together, and the result be stored in location 4000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29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8FA2-73C3-4E30-AACC-30AFD4D7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x-non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6B847A-E52C-4CAA-B445-F1362DD8B1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350" y="1958181"/>
            <a:ext cx="6591300" cy="3962400"/>
          </a:xfrm>
          <a:prstGeom prst="rect">
            <a:avLst/>
          </a:prstGeom>
          <a:noFill/>
          <a:ln w="9360" cap="sq">
            <a:solidFill>
              <a:srgbClr val="26267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6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7010-DC8B-431D-BB54-FA4D0A62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Fetch/Execute Cycle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870C-69B1-40BE-AD91-FA952E80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“Instruction Execution Engine”…a machine that cycles through a series of operations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Series is called: Fetch/Execute Cycle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Get the next instruction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Figure out what to do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Gathering the data needed to do it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Do it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Save the result, and 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Repeat (billions of times/second)!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763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7178-0523-470D-A133-393EA757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Storage Hierarchy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CF04C-80A3-485A-9166-675F470A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1825625"/>
            <a:ext cx="4882243" cy="4353106"/>
          </a:xfrm>
        </p:spPr>
        <p:txBody>
          <a:bodyPr/>
          <a:lstStyle/>
          <a:p>
            <a:r>
              <a:rPr lang="en-AU" dirty="0"/>
              <a:t>Capacity and access are inversely proportional to each other </a:t>
            </a:r>
            <a:endParaRPr lang="en-US" dirty="0"/>
          </a:p>
          <a:p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84E05-DFAF-4375-AE98-A6B9B7CC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73" y="1258524"/>
            <a:ext cx="6028271" cy="49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90D3-04B3-4E9D-BE5E-1E7928E9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Program Counter (PC)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A611-AAB0-4DB8-B0C3-3E1C61A7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How does the computer determine which instruction it should execute next?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Address of the Next Instruction 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The instruction is stored in memory and the computer has its address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Computers use the address (known as the </a:t>
            </a:r>
            <a:r>
              <a:rPr lang="en-US" sz="2800" i="1" dirty="0">
                <a:solidFill>
                  <a:srgbClr val="000000"/>
                </a:solidFill>
              </a:rPr>
              <a:t>program counter </a:t>
            </a:r>
            <a:r>
              <a:rPr lang="en-US" sz="2800" dirty="0">
                <a:solidFill>
                  <a:srgbClr val="000000"/>
                </a:solidFill>
              </a:rPr>
              <a:t>or</a:t>
            </a:r>
            <a:r>
              <a:rPr lang="en-US" sz="2800" i="1" dirty="0">
                <a:solidFill>
                  <a:srgbClr val="000000"/>
                </a:solidFill>
              </a:rPr>
              <a:t> PC)</a:t>
            </a:r>
            <a:r>
              <a:rPr lang="en-US" sz="2800" dirty="0">
                <a:solidFill>
                  <a:srgbClr val="000000"/>
                </a:solidFill>
              </a:rPr>
              <a:t> to keep track of the next instruction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96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FAD5-D207-405B-A76B-822BDC6D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Computer Clock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73CE-A628-4438-B50B-45CDE0A7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Computers are instruction execution engines. </a:t>
            </a:r>
          </a:p>
          <a:p>
            <a:pPr>
              <a:spcBef>
                <a:spcPts val="80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Since the computer does one instruction per cycle in principle, the speed of a computer depends on the number of Fetch/Execute Cycles it completes per second.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648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FA7D-087C-4665-BCD1-AE4BED2A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Computer Clock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B4EC-878F-4479-98E1-B3C299171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rate of the Fetch/Execute Cycle is determined by the computer’s clock, and it is measured in megahertz, or millions (mega) of cycles per second (hertz). 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1,000 MHz clock ticks a billion (in American English) times per second, which is one gigahertz (1 GHz)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996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7133-40AE-4910-82EF-0E443B10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Standard Prefixes</a:t>
            </a:r>
            <a:endParaRPr lang="x-non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3737358-8093-41A0-942F-3C3BA66182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3987" y="2058194"/>
            <a:ext cx="9344025" cy="3762375"/>
          </a:xfrm>
          <a:prstGeom prst="rect">
            <a:avLst/>
          </a:prstGeom>
          <a:noFill/>
          <a:ln w="9360" cap="sq">
            <a:solidFill>
              <a:srgbClr val="26267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4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E50F-60F5-4F67-87E7-49498710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Cycle per Clock Tick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E57C-C517-4974-B673-B4A6BB68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computer with a 1 GHz clock has one billionth of a second—one nanosecond—between clock ticks to run the Fetch/Execute Cycle. 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 that amount of time, light travels about one foot (~30 cm).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Modern computers </a:t>
            </a:r>
            <a:r>
              <a:rPr lang="en-US" i="1" dirty="0">
                <a:solidFill>
                  <a:srgbClr val="000000"/>
                </a:solidFill>
              </a:rPr>
              <a:t>try</a:t>
            </a:r>
            <a:r>
              <a:rPr lang="en-US" dirty="0">
                <a:solidFill>
                  <a:srgbClr val="000000"/>
                </a:solidFill>
              </a:rPr>
              <a:t> to start an instruction on each clock tick. 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71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3482-546F-4F1C-B5B9-C67CA708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Computer’s View of Software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7C6C-A0F4-49A9-A75E-0C6EE2EE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Once installed, the computer runs the software by:</a:t>
            </a:r>
          </a:p>
          <a:p>
            <a:pPr lvl="1">
              <a:spcBef>
                <a:spcPts val="700"/>
              </a:spcBef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copying the binary instructions into the RAM </a:t>
            </a:r>
          </a:p>
          <a:p>
            <a:pPr lvl="1">
              <a:spcBef>
                <a:spcPts val="700"/>
              </a:spcBef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interpreting them using the Fetch/Execute Cycle. 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It does whatever the instructions tell it to do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6288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AB17-CAEA-4266-A694-439F494D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" dirty="0"/>
              <a:t>Processor</a:t>
            </a:r>
            <a:r>
              <a:rPr lang="en-US" spc="-26" dirty="0"/>
              <a:t> </a:t>
            </a:r>
            <a:r>
              <a:rPr lang="en-US" spc="-13" dirty="0"/>
              <a:t>Speed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E39D8-AD2F-401F-B0A2-6C68EE50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407" marR="4483" indent="-457200" algn="just">
              <a:spcBef>
                <a:spcPts val="88"/>
              </a:spcBef>
              <a:buClr>
                <a:schemeClr val="tx1"/>
              </a:buClr>
              <a:tabLst>
                <a:tab pos="318264" algn="l"/>
              </a:tabLst>
            </a:pPr>
            <a:r>
              <a:rPr lang="en-US" spc="-4" dirty="0">
                <a:solidFill>
                  <a:srgbClr val="333333"/>
                </a:solidFill>
              </a:rPr>
              <a:t>Computer has </a:t>
            </a:r>
            <a:r>
              <a:rPr lang="en-US" dirty="0">
                <a:solidFill>
                  <a:srgbClr val="333333"/>
                </a:solidFill>
              </a:rPr>
              <a:t>a built-in </a:t>
            </a:r>
            <a:r>
              <a:rPr lang="en-US" b="1" i="1" dirty="0">
                <a:solidFill>
                  <a:srgbClr val="333333"/>
                </a:solidFill>
              </a:rPr>
              <a:t>system clock </a:t>
            </a:r>
            <a:r>
              <a:rPr lang="en-US" spc="-4" dirty="0">
                <a:solidFill>
                  <a:srgbClr val="333333"/>
                </a:solidFill>
              </a:rPr>
              <a:t>that </a:t>
            </a:r>
            <a:r>
              <a:rPr lang="en-US" dirty="0">
                <a:solidFill>
                  <a:srgbClr val="333333"/>
                </a:solidFill>
              </a:rPr>
              <a:t>emits millions of  </a:t>
            </a:r>
            <a:r>
              <a:rPr lang="en-US" spc="-4" dirty="0">
                <a:solidFill>
                  <a:srgbClr val="333333"/>
                </a:solidFill>
              </a:rPr>
              <a:t>regularly </a:t>
            </a:r>
            <a:r>
              <a:rPr lang="en-US" dirty="0">
                <a:solidFill>
                  <a:srgbClr val="333333"/>
                </a:solidFill>
              </a:rPr>
              <a:t>spaced electric </a:t>
            </a:r>
            <a:r>
              <a:rPr lang="en-US" spc="-4" dirty="0">
                <a:solidFill>
                  <a:srgbClr val="333333"/>
                </a:solidFill>
              </a:rPr>
              <a:t>pulses </a:t>
            </a:r>
            <a:r>
              <a:rPr lang="en-US" dirty="0">
                <a:solidFill>
                  <a:srgbClr val="333333"/>
                </a:solidFill>
              </a:rPr>
              <a:t>per </a:t>
            </a:r>
            <a:r>
              <a:rPr lang="en-US" spc="-4" dirty="0">
                <a:solidFill>
                  <a:srgbClr val="333333"/>
                </a:solidFill>
              </a:rPr>
              <a:t>second (known </a:t>
            </a:r>
            <a:r>
              <a:rPr lang="en-US" dirty="0">
                <a:solidFill>
                  <a:srgbClr val="333333"/>
                </a:solidFill>
              </a:rPr>
              <a:t>as  </a:t>
            </a:r>
            <a:r>
              <a:rPr lang="en-US" i="1" dirty="0">
                <a:solidFill>
                  <a:srgbClr val="333333"/>
                </a:solidFill>
              </a:rPr>
              <a:t>clock</a:t>
            </a:r>
            <a:r>
              <a:rPr lang="en-US" i="1" spc="-13" dirty="0">
                <a:solidFill>
                  <a:srgbClr val="333333"/>
                </a:solidFill>
              </a:rPr>
              <a:t> </a:t>
            </a:r>
            <a:r>
              <a:rPr lang="en-US" i="1" spc="-4" dirty="0">
                <a:solidFill>
                  <a:srgbClr val="333333"/>
                </a:solidFill>
              </a:rPr>
              <a:t>cycles)</a:t>
            </a:r>
            <a:endParaRPr lang="en-US" dirty="0"/>
          </a:p>
          <a:p>
            <a:pPr marL="468407" marR="6724" indent="-457200" algn="just">
              <a:spcBef>
                <a:spcPts val="869"/>
              </a:spcBef>
              <a:buClr>
                <a:schemeClr val="tx1"/>
              </a:buClr>
              <a:tabLst>
                <a:tab pos="318264" algn="l"/>
              </a:tabLst>
            </a:pPr>
            <a:r>
              <a:rPr lang="en-US" spc="-9" dirty="0">
                <a:solidFill>
                  <a:srgbClr val="333333"/>
                </a:solidFill>
              </a:rPr>
              <a:t>It </a:t>
            </a:r>
            <a:r>
              <a:rPr lang="en-US" spc="-4" dirty="0">
                <a:solidFill>
                  <a:srgbClr val="333333"/>
                </a:solidFill>
              </a:rPr>
              <a:t>takes one cycle </a:t>
            </a:r>
            <a:r>
              <a:rPr lang="en-US" dirty="0">
                <a:solidFill>
                  <a:srgbClr val="333333"/>
                </a:solidFill>
              </a:rPr>
              <a:t>to </a:t>
            </a:r>
            <a:r>
              <a:rPr lang="en-US" spc="-4" dirty="0">
                <a:solidFill>
                  <a:srgbClr val="333333"/>
                </a:solidFill>
              </a:rPr>
              <a:t>perform </a:t>
            </a:r>
            <a:r>
              <a:rPr lang="en-US" dirty="0">
                <a:solidFill>
                  <a:srgbClr val="333333"/>
                </a:solidFill>
              </a:rPr>
              <a:t>a basic </a:t>
            </a:r>
            <a:r>
              <a:rPr lang="en-US" spc="-4" dirty="0">
                <a:solidFill>
                  <a:srgbClr val="333333"/>
                </a:solidFill>
              </a:rPr>
              <a:t>operation, such </a:t>
            </a:r>
            <a:r>
              <a:rPr lang="en-US" dirty="0">
                <a:solidFill>
                  <a:srgbClr val="333333"/>
                </a:solidFill>
              </a:rPr>
              <a:t>as  </a:t>
            </a:r>
            <a:r>
              <a:rPr lang="en-US" spc="-4" dirty="0">
                <a:solidFill>
                  <a:srgbClr val="333333"/>
                </a:solidFill>
              </a:rPr>
              <a:t>moving </a:t>
            </a:r>
            <a:r>
              <a:rPr lang="en-US" dirty="0">
                <a:solidFill>
                  <a:srgbClr val="333333"/>
                </a:solidFill>
              </a:rPr>
              <a:t>a </a:t>
            </a:r>
            <a:r>
              <a:rPr lang="en-US" spc="-4" dirty="0">
                <a:solidFill>
                  <a:srgbClr val="333333"/>
                </a:solidFill>
              </a:rPr>
              <a:t>byte </a:t>
            </a:r>
            <a:r>
              <a:rPr lang="en-US" dirty="0">
                <a:solidFill>
                  <a:srgbClr val="333333"/>
                </a:solidFill>
              </a:rPr>
              <a:t>of data </a:t>
            </a:r>
            <a:r>
              <a:rPr lang="en-US" spc="-4" dirty="0">
                <a:solidFill>
                  <a:srgbClr val="333333"/>
                </a:solidFill>
              </a:rPr>
              <a:t>from one </a:t>
            </a:r>
            <a:r>
              <a:rPr lang="en-US" dirty="0">
                <a:solidFill>
                  <a:srgbClr val="333333"/>
                </a:solidFill>
              </a:rPr>
              <a:t>memory location to  </a:t>
            </a:r>
            <a:r>
              <a:rPr lang="en-US" spc="-4" dirty="0">
                <a:solidFill>
                  <a:srgbClr val="333333"/>
                </a:solidFill>
              </a:rPr>
              <a:t>another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333333"/>
                </a:solidFill>
              </a:rPr>
              <a:t>Normally, </a:t>
            </a:r>
            <a:r>
              <a:rPr lang="en-US" spc="-4" dirty="0">
                <a:solidFill>
                  <a:srgbClr val="333333"/>
                </a:solidFill>
              </a:rPr>
              <a:t>several </a:t>
            </a:r>
            <a:r>
              <a:rPr lang="en-US" dirty="0">
                <a:solidFill>
                  <a:srgbClr val="333333"/>
                </a:solidFill>
              </a:rPr>
              <a:t>clock c</a:t>
            </a:r>
            <a:r>
              <a:rPr lang="en-US" spc="-9" dirty="0">
                <a:solidFill>
                  <a:srgbClr val="333333"/>
                </a:solidFill>
              </a:rPr>
              <a:t>y</a:t>
            </a:r>
            <a:r>
              <a:rPr lang="en-US" dirty="0">
                <a:solidFill>
                  <a:srgbClr val="333333"/>
                </a:solidFill>
              </a:rPr>
              <a:t>cles are req</a:t>
            </a:r>
            <a:r>
              <a:rPr lang="en-US" spc="-13" dirty="0">
                <a:solidFill>
                  <a:srgbClr val="333333"/>
                </a:solidFill>
              </a:rPr>
              <a:t>u</a:t>
            </a:r>
            <a:r>
              <a:rPr lang="en-US" dirty="0">
                <a:solidFill>
                  <a:srgbClr val="333333"/>
                </a:solidFill>
              </a:rPr>
              <a:t>ired to </a:t>
            </a:r>
            <a:r>
              <a:rPr lang="en-US" spc="-9" dirty="0">
                <a:solidFill>
                  <a:srgbClr val="333333"/>
                </a:solidFill>
              </a:rPr>
              <a:t>f</a:t>
            </a:r>
            <a:r>
              <a:rPr lang="en-US" dirty="0">
                <a:solidFill>
                  <a:srgbClr val="333333"/>
                </a:solidFill>
              </a:rPr>
              <a:t>etc</a:t>
            </a:r>
            <a:r>
              <a:rPr lang="en-US" spc="-13" dirty="0">
                <a:solidFill>
                  <a:srgbClr val="333333"/>
                </a:solidFill>
              </a:rPr>
              <a:t>h</a:t>
            </a:r>
            <a:r>
              <a:rPr lang="en-US" dirty="0">
                <a:solidFill>
                  <a:srgbClr val="333333"/>
                </a:solidFill>
              </a:rPr>
              <a:t>, decode, </a:t>
            </a:r>
            <a:r>
              <a:rPr lang="en-US" spc="-9" dirty="0">
                <a:solidFill>
                  <a:srgbClr val="333333"/>
                </a:solidFill>
              </a:rPr>
              <a:t>and </a:t>
            </a:r>
            <a:r>
              <a:rPr lang="en-US" spc="-4" dirty="0">
                <a:solidFill>
                  <a:srgbClr val="333333"/>
                </a:solidFill>
              </a:rPr>
              <a:t>execute a </a:t>
            </a:r>
            <a:r>
              <a:rPr lang="en-US" dirty="0">
                <a:solidFill>
                  <a:srgbClr val="333333"/>
                </a:solidFill>
              </a:rPr>
              <a:t>single </a:t>
            </a:r>
            <a:r>
              <a:rPr lang="en-US" spc="-4" dirty="0">
                <a:solidFill>
                  <a:srgbClr val="333333"/>
                </a:solidFill>
              </a:rPr>
              <a:t>program</a:t>
            </a:r>
            <a:r>
              <a:rPr lang="en-US" spc="13" dirty="0">
                <a:solidFill>
                  <a:srgbClr val="333333"/>
                </a:solidFill>
              </a:rPr>
              <a:t> </a:t>
            </a:r>
            <a:r>
              <a:rPr lang="en-US" spc="-4" dirty="0">
                <a:solidFill>
                  <a:srgbClr val="333333"/>
                </a:solidFill>
              </a:rPr>
              <a:t>instruction</a:t>
            </a:r>
            <a:endParaRPr lang="en-US" dirty="0"/>
          </a:p>
          <a:p>
            <a:pPr marL="468407" indent="-457200">
              <a:spcBef>
                <a:spcPts val="865"/>
              </a:spcBef>
              <a:buClr>
                <a:schemeClr val="tx1"/>
              </a:buClr>
              <a:tabLst>
                <a:tab pos="317704" algn="l"/>
                <a:tab pos="318264" algn="l"/>
              </a:tabLst>
            </a:pPr>
            <a:r>
              <a:rPr lang="en-US" spc="-4" dirty="0">
                <a:solidFill>
                  <a:srgbClr val="333333"/>
                </a:solidFill>
              </a:rPr>
              <a:t>Hence, </a:t>
            </a:r>
            <a:r>
              <a:rPr lang="en-US" dirty="0">
                <a:solidFill>
                  <a:srgbClr val="333333"/>
                </a:solidFill>
              </a:rPr>
              <a:t>shorter </a:t>
            </a:r>
            <a:r>
              <a:rPr lang="en-US" spc="-4" dirty="0">
                <a:solidFill>
                  <a:srgbClr val="333333"/>
                </a:solidFill>
              </a:rPr>
              <a:t>the </a:t>
            </a:r>
            <a:r>
              <a:rPr lang="en-US" dirty="0">
                <a:solidFill>
                  <a:srgbClr val="333333"/>
                </a:solidFill>
              </a:rPr>
              <a:t>clock cycle, faster </a:t>
            </a:r>
            <a:r>
              <a:rPr lang="en-US" spc="-4" dirty="0">
                <a:solidFill>
                  <a:srgbClr val="333333"/>
                </a:solidFill>
              </a:rPr>
              <a:t>the</a:t>
            </a:r>
            <a:r>
              <a:rPr lang="en-US" spc="-49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processor</a:t>
            </a:r>
            <a:endParaRPr lang="en-US" dirty="0"/>
          </a:p>
          <a:p>
            <a:pPr marL="468407" marR="4483" indent="-457200" algn="just">
              <a:lnSpc>
                <a:spcPct val="100600"/>
              </a:lnSpc>
              <a:spcBef>
                <a:spcPts val="838"/>
              </a:spcBef>
              <a:buClr>
                <a:schemeClr val="tx1"/>
              </a:buClr>
              <a:tabLst>
                <a:tab pos="318264" algn="l"/>
              </a:tabLst>
            </a:pPr>
            <a:r>
              <a:rPr lang="en-US" spc="-4" dirty="0">
                <a:solidFill>
                  <a:srgbClr val="333333"/>
                </a:solidFill>
              </a:rPr>
              <a:t>Clock </a:t>
            </a:r>
            <a:r>
              <a:rPr lang="en-US" dirty="0">
                <a:solidFill>
                  <a:srgbClr val="333333"/>
                </a:solidFill>
              </a:rPr>
              <a:t>speed </a:t>
            </a:r>
            <a:r>
              <a:rPr lang="en-US" spc="-4" dirty="0">
                <a:solidFill>
                  <a:srgbClr val="333333"/>
                </a:solidFill>
              </a:rPr>
              <a:t>(number </a:t>
            </a:r>
            <a:r>
              <a:rPr lang="en-US" dirty="0">
                <a:solidFill>
                  <a:srgbClr val="333333"/>
                </a:solidFill>
              </a:rPr>
              <a:t>of clock </a:t>
            </a:r>
            <a:r>
              <a:rPr lang="en-US" spc="-4" dirty="0">
                <a:solidFill>
                  <a:srgbClr val="333333"/>
                </a:solidFill>
              </a:rPr>
              <a:t>cycles </a:t>
            </a:r>
            <a:r>
              <a:rPr lang="en-US" dirty="0">
                <a:solidFill>
                  <a:srgbClr val="333333"/>
                </a:solidFill>
              </a:rPr>
              <a:t>per </a:t>
            </a:r>
            <a:r>
              <a:rPr lang="en-US" spc="-4" dirty="0">
                <a:solidFill>
                  <a:srgbClr val="333333"/>
                </a:solidFill>
              </a:rPr>
              <a:t>second) </a:t>
            </a:r>
            <a:r>
              <a:rPr lang="en-US" dirty="0">
                <a:solidFill>
                  <a:srgbClr val="333333"/>
                </a:solidFill>
              </a:rPr>
              <a:t>is  </a:t>
            </a:r>
            <a:r>
              <a:rPr lang="en-US" spc="-4" dirty="0">
                <a:solidFill>
                  <a:srgbClr val="333333"/>
                </a:solidFill>
              </a:rPr>
              <a:t>measured </a:t>
            </a:r>
            <a:r>
              <a:rPr lang="en-US" dirty="0">
                <a:solidFill>
                  <a:srgbClr val="333333"/>
                </a:solidFill>
              </a:rPr>
              <a:t>in </a:t>
            </a:r>
            <a:r>
              <a:rPr lang="en-US" spc="-4" dirty="0">
                <a:solidFill>
                  <a:srgbClr val="333333"/>
                </a:solidFill>
              </a:rPr>
              <a:t>Megahertz (10</a:t>
            </a:r>
            <a:r>
              <a:rPr lang="en-US" spc="-6" baseline="23148" dirty="0">
                <a:solidFill>
                  <a:srgbClr val="333333"/>
                </a:solidFill>
              </a:rPr>
              <a:t>6 </a:t>
            </a:r>
            <a:r>
              <a:rPr lang="en-US" spc="-4" dirty="0">
                <a:solidFill>
                  <a:srgbClr val="333333"/>
                </a:solidFill>
              </a:rPr>
              <a:t>cycles/sec) </a:t>
            </a:r>
            <a:r>
              <a:rPr lang="en-US" dirty="0">
                <a:solidFill>
                  <a:srgbClr val="333333"/>
                </a:solidFill>
              </a:rPr>
              <a:t>or </a:t>
            </a:r>
            <a:r>
              <a:rPr lang="en-US" spc="-4" dirty="0">
                <a:solidFill>
                  <a:srgbClr val="333333"/>
                </a:solidFill>
              </a:rPr>
              <a:t>Gigahertz (10</a:t>
            </a:r>
            <a:r>
              <a:rPr lang="en-US" spc="-6" baseline="23148" dirty="0">
                <a:solidFill>
                  <a:srgbClr val="333333"/>
                </a:solidFill>
              </a:rPr>
              <a:t>9 </a:t>
            </a:r>
            <a:r>
              <a:rPr lang="en-US" sz="1800" spc="-4" dirty="0">
                <a:solidFill>
                  <a:srgbClr val="333333"/>
                </a:solidFill>
              </a:rPr>
              <a:t> </a:t>
            </a:r>
            <a:r>
              <a:rPr lang="en-US" spc="-4" dirty="0">
                <a:solidFill>
                  <a:srgbClr val="333333"/>
                </a:solidFill>
              </a:rPr>
              <a:t>cycles/sec)</a:t>
            </a:r>
            <a:endParaRPr lang="en-US" dirty="0"/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054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6401-0BD3-45A1-9CCC-57C3FD71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 Five-Step Cycle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8408-0D7B-4C4B-B63A-1717ACA8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1" y="1825628"/>
            <a:ext cx="6123215" cy="486908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These operations are repeated in a never-ending sequence</a:t>
            </a:r>
          </a:p>
          <a:p>
            <a:pPr>
              <a:spcBef>
                <a:spcPts val="2000"/>
              </a:spcBef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A five-step cycle:</a:t>
            </a:r>
          </a:p>
          <a:p>
            <a:pPr lvl="1">
              <a:spcBef>
                <a:spcPts val="1750"/>
              </a:spcBef>
              <a:buFont typeface="Arial" charset="0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Instruction Fetch (IF)</a:t>
            </a:r>
          </a:p>
          <a:p>
            <a:pPr lvl="1">
              <a:spcBef>
                <a:spcPts val="1750"/>
              </a:spcBef>
              <a:buFont typeface="Arial" charset="0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Instruction Decode (ID)</a:t>
            </a:r>
          </a:p>
          <a:p>
            <a:pPr lvl="1">
              <a:spcBef>
                <a:spcPts val="1750"/>
              </a:spcBef>
              <a:buFont typeface="Arial" charset="0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Data Fetch (DF) / Operand Fetch (OF)</a:t>
            </a:r>
          </a:p>
          <a:p>
            <a:pPr lvl="1">
              <a:spcBef>
                <a:spcPts val="1750"/>
              </a:spcBef>
              <a:buFont typeface="Arial" charset="0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Instruction Execution (EX)</a:t>
            </a:r>
          </a:p>
          <a:p>
            <a:pPr lvl="1">
              <a:spcBef>
                <a:spcPts val="1750"/>
              </a:spcBef>
              <a:buFont typeface="Arial" charset="0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Result Return (RR) / Store (ST)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endParaRPr lang="en-US" b="1" dirty="0">
              <a:solidFill>
                <a:srgbClr val="000000"/>
              </a:solidFill>
            </a:endParaRPr>
          </a:p>
          <a:p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60804-873C-472F-A404-A2A2D0C8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46" y="2730253"/>
            <a:ext cx="4890911" cy="3054755"/>
          </a:xfrm>
          <a:prstGeom prst="rect">
            <a:avLst/>
          </a:prstGeom>
          <a:noFill/>
          <a:ln w="9360" cap="sq">
            <a:solidFill>
              <a:srgbClr val="26267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0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4A99-796E-4AC5-A76A-09BB24CF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 Five-Step Cycle</a:t>
            </a:r>
            <a:endParaRPr lang="x-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0C083C-77E8-45FB-AB48-73FD0D170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122" y="1527402"/>
            <a:ext cx="8027761" cy="45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EE68-34EE-4CFA-A88F-591177D1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ADD 800, 428, 884</a:t>
            </a:r>
            <a:endParaRPr lang="x-non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9633E6-ADD1-4446-B2D0-55CCC9A224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9887" y="2310606"/>
            <a:ext cx="6372225" cy="3257550"/>
          </a:xfrm>
          <a:prstGeom prst="rect">
            <a:avLst/>
          </a:prstGeom>
          <a:noFill/>
          <a:ln w="9360" cap="sq">
            <a:solidFill>
              <a:srgbClr val="26267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2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F3B0-F988-432B-B33D-3F795200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Instruction Fetch (IF)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809D1-26DE-4AD5-BFA5-6B0B416B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Execution begins by moving the instruction at the address given by the (</a:t>
            </a:r>
            <a:r>
              <a:rPr lang="en-US" i="1" dirty="0">
                <a:solidFill>
                  <a:srgbClr val="000000"/>
                </a:solidFill>
              </a:rPr>
              <a:t>PC 2200</a:t>
            </a:r>
            <a:r>
              <a:rPr lang="en-US" dirty="0">
                <a:solidFill>
                  <a:srgbClr val="000000"/>
                </a:solidFill>
              </a:rPr>
              <a:t>) from memory to the control unit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Once instruction is fetched, the PC can be changed for fetching the next instruction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56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3572-4701-4222-9686-F37CCD61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IF</a:t>
            </a:r>
            <a:endParaRPr lang="x-non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A64D2F-122A-47EB-B290-C6F1375A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834" y="527095"/>
            <a:ext cx="7040337" cy="580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5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D55E-87E3-4712-8A3F-B3E78E40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Instruction Decode (ID)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7A3B-B73A-43D7-90DB-E766BE9B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2600" b="1" dirty="0">
                <a:solidFill>
                  <a:srgbClr val="000000"/>
                </a:solidFill>
              </a:rPr>
              <a:t>ALU is set up for the operation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2600" b="1" dirty="0">
                <a:solidFill>
                  <a:srgbClr val="000000"/>
                </a:solidFill>
              </a:rPr>
              <a:t>Decoder finds the memory address of the instruction's data (</a:t>
            </a:r>
            <a:r>
              <a:rPr lang="en-US" sz="2600" b="1" i="1" dirty="0">
                <a:solidFill>
                  <a:srgbClr val="000000"/>
                </a:solidFill>
              </a:rPr>
              <a:t>source operands</a:t>
            </a:r>
            <a:r>
              <a:rPr lang="en-US" sz="2600" b="1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</a:rPr>
              <a:t>Most instructions operate on two data values stored in memory (like ADD), so most instructions have addresses for two source operands</a:t>
            </a:r>
          </a:p>
          <a:p>
            <a:pPr lvl="1"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</a:rPr>
              <a:t>These addresses are passed to the circuit that fetches them from memory during the next step</a:t>
            </a:r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</a:rPr>
              <a:t>Decoder finds the </a:t>
            </a:r>
            <a:r>
              <a:rPr lang="en-US" sz="2600" i="1" dirty="0">
                <a:solidFill>
                  <a:srgbClr val="000000"/>
                </a:solidFill>
              </a:rPr>
              <a:t>destination address </a:t>
            </a:r>
            <a:r>
              <a:rPr lang="en-US" sz="2600" dirty="0">
                <a:solidFill>
                  <a:srgbClr val="000000"/>
                </a:solidFill>
              </a:rPr>
              <a:t>for the Result Return step and places the address in the RR circuit</a:t>
            </a:r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</a:rPr>
              <a:t>Decoder determines what operation the ALU will perform (ADD), and sets up the ALU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endParaRPr lang="en-US" sz="2800" dirty="0">
              <a:solidFill>
                <a:srgbClr val="000000"/>
              </a:solidFill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229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5342</TotalTime>
  <Words>1287</Words>
  <Application>Microsoft Office PowerPoint</Application>
  <PresentationFormat>Widescreen</PresentationFormat>
  <Paragraphs>179</Paragraphs>
  <Slides>37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Algerian</vt:lpstr>
      <vt:lpstr>Arial</vt:lpstr>
      <vt:lpstr>Book Antiqua</vt:lpstr>
      <vt:lpstr>Calibri</vt:lpstr>
      <vt:lpstr>Century Gothic</vt:lpstr>
      <vt:lpstr>Times New Roman</vt:lpstr>
      <vt:lpstr>Verdana</vt:lpstr>
      <vt:lpstr>Wingdings</vt:lpstr>
      <vt:lpstr>Apothecary</vt:lpstr>
      <vt:lpstr>Fetch decode execute cycle</vt:lpstr>
      <vt:lpstr>Fetch decode execute cycle</vt:lpstr>
      <vt:lpstr>The Fetch/Execute Cycle</vt:lpstr>
      <vt:lpstr>A Five-Step Cycle</vt:lpstr>
      <vt:lpstr>A Five-Step Cycle</vt:lpstr>
      <vt:lpstr>ADD 800, 428, 884</vt:lpstr>
      <vt:lpstr>Instruction Fetch (IF)</vt:lpstr>
      <vt:lpstr>IF</vt:lpstr>
      <vt:lpstr>Instruction Decode (ID)</vt:lpstr>
      <vt:lpstr>ID</vt:lpstr>
      <vt:lpstr>Data Fetch (DF)</vt:lpstr>
      <vt:lpstr>DF</vt:lpstr>
      <vt:lpstr>Instruction Execution (EX)</vt:lpstr>
      <vt:lpstr>EX</vt:lpstr>
      <vt:lpstr>Return Result (RR)</vt:lpstr>
      <vt:lpstr>RR</vt:lpstr>
      <vt:lpstr>Cycling the Fetch/Execute Cycle</vt:lpstr>
      <vt:lpstr>Many, Many Simple Operations</vt:lpstr>
      <vt:lpstr>Processor and Memory</vt:lpstr>
      <vt:lpstr>Memory</vt:lpstr>
      <vt:lpstr>Memory</vt:lpstr>
      <vt:lpstr>Byte-Size Memory Location</vt:lpstr>
      <vt:lpstr>Byte-Size Memory Location</vt:lpstr>
      <vt:lpstr>RAM</vt:lpstr>
      <vt:lpstr>Storage Evaluation Criteria</vt:lpstr>
      <vt:lpstr>Memory Capacity</vt:lpstr>
      <vt:lpstr>Control unit-CU</vt:lpstr>
      <vt:lpstr>Task</vt:lpstr>
      <vt:lpstr>task</vt:lpstr>
      <vt:lpstr>Storage Hierarchy</vt:lpstr>
      <vt:lpstr>The Program Counter (PC)</vt:lpstr>
      <vt:lpstr>The Computer Clock</vt:lpstr>
      <vt:lpstr>The Computer Clock</vt:lpstr>
      <vt:lpstr>Standard Prefixes</vt:lpstr>
      <vt:lpstr>One Cycle per Clock Tick</vt:lpstr>
      <vt:lpstr>Computer’s View of Software</vt:lpstr>
      <vt:lpstr>Processor Speed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TEHREEM IFTIKHAR</dc:creator>
  <cp:lastModifiedBy>M.M</cp:lastModifiedBy>
  <cp:revision>460</cp:revision>
  <dcterms:created xsi:type="dcterms:W3CDTF">2019-08-18T10:36:22Z</dcterms:created>
  <dcterms:modified xsi:type="dcterms:W3CDTF">2020-09-21T15:26:10Z</dcterms:modified>
</cp:coreProperties>
</file>