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902D-C45C-4E03-9D72-8C7F2B5F5E20}" type="datetimeFigureOut">
              <a:rPr lang="es-CO" smtClean="0"/>
              <a:t>9/04/2022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13E6-C1C0-4964-BBF4-1D43A6F9CA20}" type="slidenum">
              <a:rPr lang="es-CO" smtClean="0"/>
              <a:t>‹Nº›</a:t>
            </a:fld>
            <a:endParaRPr lang="es-CO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8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902D-C45C-4E03-9D72-8C7F2B5F5E20}" type="datetimeFigureOut">
              <a:rPr lang="es-CO" smtClean="0"/>
              <a:t>9/04/2022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13E6-C1C0-4964-BBF4-1D43A6F9CA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7898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902D-C45C-4E03-9D72-8C7F2B5F5E20}" type="datetimeFigureOut">
              <a:rPr lang="es-CO" smtClean="0"/>
              <a:t>9/04/2022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13E6-C1C0-4964-BBF4-1D43A6F9CA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7527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902D-C45C-4E03-9D72-8C7F2B5F5E20}" type="datetimeFigureOut">
              <a:rPr lang="es-CO" smtClean="0"/>
              <a:t>9/04/2022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13E6-C1C0-4964-BBF4-1D43A6F9CA20}" type="slidenum">
              <a:rPr lang="es-CO" smtClean="0"/>
              <a:t>‹Nº›</a:t>
            </a:fld>
            <a:endParaRPr lang="es-CO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1831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902D-C45C-4E03-9D72-8C7F2B5F5E20}" type="datetimeFigureOut">
              <a:rPr lang="es-CO" smtClean="0"/>
              <a:t>9/04/2022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13E6-C1C0-4964-BBF4-1D43A6F9CA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2153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902D-C45C-4E03-9D72-8C7F2B5F5E20}" type="datetimeFigureOut">
              <a:rPr lang="es-CO" smtClean="0"/>
              <a:t>9/04/2022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13E6-C1C0-4964-BBF4-1D43A6F9CA20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4621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902D-C45C-4E03-9D72-8C7F2B5F5E20}" type="datetimeFigureOut">
              <a:rPr lang="es-CO" smtClean="0"/>
              <a:t>9/04/2022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13E6-C1C0-4964-BBF4-1D43A6F9CA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4426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902D-C45C-4E03-9D72-8C7F2B5F5E20}" type="datetimeFigureOut">
              <a:rPr lang="es-CO" smtClean="0"/>
              <a:t>9/04/2022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13E6-C1C0-4964-BBF4-1D43A6F9CA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8544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902D-C45C-4E03-9D72-8C7F2B5F5E20}" type="datetimeFigureOut">
              <a:rPr lang="es-CO" smtClean="0"/>
              <a:t>9/04/2022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13E6-C1C0-4964-BBF4-1D43A6F9CA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9147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902D-C45C-4E03-9D72-8C7F2B5F5E20}" type="datetimeFigureOut">
              <a:rPr lang="es-CO" smtClean="0"/>
              <a:t>9/04/2022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13E6-C1C0-4964-BBF4-1D43A6F9CA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314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902D-C45C-4E03-9D72-8C7F2B5F5E20}" type="datetimeFigureOut">
              <a:rPr lang="es-CO" smtClean="0"/>
              <a:t>9/04/2022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13E6-C1C0-4964-BBF4-1D43A6F9CA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671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902D-C45C-4E03-9D72-8C7F2B5F5E20}" type="datetimeFigureOut">
              <a:rPr lang="es-CO" smtClean="0"/>
              <a:t>9/04/2022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13E6-C1C0-4964-BBF4-1D43A6F9CA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453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902D-C45C-4E03-9D72-8C7F2B5F5E20}" type="datetimeFigureOut">
              <a:rPr lang="es-CO" smtClean="0"/>
              <a:t>9/04/2022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13E6-C1C0-4964-BBF4-1D43A6F9CA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192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902D-C45C-4E03-9D72-8C7F2B5F5E20}" type="datetimeFigureOut">
              <a:rPr lang="es-CO" smtClean="0"/>
              <a:t>9/04/2022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13E6-C1C0-4964-BBF4-1D43A6F9CA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786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902D-C45C-4E03-9D72-8C7F2B5F5E20}" type="datetimeFigureOut">
              <a:rPr lang="es-CO" smtClean="0"/>
              <a:t>9/04/2022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13E6-C1C0-4964-BBF4-1D43A6F9CA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075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902D-C45C-4E03-9D72-8C7F2B5F5E20}" type="datetimeFigureOut">
              <a:rPr lang="es-CO" smtClean="0"/>
              <a:t>9/04/2022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13E6-C1C0-4964-BBF4-1D43A6F9CA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86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902D-C45C-4E03-9D72-8C7F2B5F5E20}" type="datetimeFigureOut">
              <a:rPr lang="es-CO" smtClean="0"/>
              <a:t>9/04/2022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A13E6-C1C0-4964-BBF4-1D43A6F9CA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09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C08902D-C45C-4E03-9D72-8C7F2B5F5E20}" type="datetimeFigureOut">
              <a:rPr lang="es-CO" smtClean="0"/>
              <a:t>9/04/2022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C5A13E6-C1C0-4964-BBF4-1D43A6F9CA2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6123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Texto&#10;&#10;Descripción generada automáticamente">
            <a:extLst>
              <a:ext uri="{FF2B5EF4-FFF2-40B4-BE49-F238E27FC236}">
                <a16:creationId xmlns:a16="http://schemas.microsoft.com/office/drawing/2014/main" id="{24667159-D609-4792-A645-ECCFE1777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679" y="100374"/>
            <a:ext cx="3915321" cy="111458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C4ACF68-FA94-4180-969D-0DB1DA7FAEE0}"/>
              </a:ext>
            </a:extLst>
          </p:cNvPr>
          <p:cNvSpPr txBox="1"/>
          <p:nvPr/>
        </p:nvSpPr>
        <p:spPr>
          <a:xfrm>
            <a:off x="2392714" y="639467"/>
            <a:ext cx="61092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44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FRAMEWORK</a:t>
            </a:r>
            <a:endParaRPr lang="es-CO" sz="4400" i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47A74AB-5672-4322-BB92-2B23C182EEA0}"/>
              </a:ext>
            </a:extLst>
          </p:cNvPr>
          <p:cNvSpPr txBox="1"/>
          <p:nvPr/>
        </p:nvSpPr>
        <p:spPr>
          <a:xfrm>
            <a:off x="459544" y="1948001"/>
            <a:ext cx="551290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 </a:t>
            </a:r>
            <a:r>
              <a:rPr lang="es-CO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</a:t>
            </a:r>
            <a:r>
              <a:rPr lang="es-CO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agrega funcionalidad extendida a un lenguaje de programación, automatiza muchos de los patrones de programación para orientarlos a un determinado propósito, proporcionando una estructura al código, mejorándolo y haciéndolo más entendible y sostenible, y permite separar en capas la aplicación.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34F5336-2D5D-49D1-9E49-47CC65A10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650" y="1771133"/>
            <a:ext cx="5052060" cy="3714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6580B306-139D-43A6-8420-740624C46DA8}"/>
              </a:ext>
            </a:extLst>
          </p:cNvPr>
          <p:cNvSpPr txBox="1"/>
          <p:nvPr/>
        </p:nvSpPr>
        <p:spPr>
          <a:xfrm>
            <a:off x="1537252" y="611950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Villalobos, G. M., Sánchez, G. D. C., &amp; Gutiérrez, D. A. B. (2010) </a:t>
            </a:r>
          </a:p>
        </p:txBody>
      </p:sp>
    </p:spTree>
    <p:extLst>
      <p:ext uri="{BB962C8B-B14F-4D97-AF65-F5344CB8AC3E}">
        <p14:creationId xmlns:p14="http://schemas.microsoft.com/office/powerpoint/2010/main" val="340402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Texto&#10;&#10;Descripción generada automáticamente">
            <a:extLst>
              <a:ext uri="{FF2B5EF4-FFF2-40B4-BE49-F238E27FC236}">
                <a16:creationId xmlns:a16="http://schemas.microsoft.com/office/drawing/2014/main" id="{24667159-D609-4792-A645-ECCFE1777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679" y="100374"/>
            <a:ext cx="3915321" cy="111458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C4ACF68-FA94-4180-969D-0DB1DA7FAEE0}"/>
              </a:ext>
            </a:extLst>
          </p:cNvPr>
          <p:cNvSpPr txBox="1"/>
          <p:nvPr/>
        </p:nvSpPr>
        <p:spPr>
          <a:xfrm>
            <a:off x="-463027" y="272943"/>
            <a:ext cx="61092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44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FRAMEWORK</a:t>
            </a:r>
            <a:endParaRPr lang="es-CO" sz="4400" i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4CF3931-5673-4C87-9FDB-C76191A59DC9}"/>
              </a:ext>
            </a:extLst>
          </p:cNvPr>
          <p:cNvSpPr txBox="1"/>
          <p:nvPr/>
        </p:nvSpPr>
        <p:spPr>
          <a:xfrm>
            <a:off x="3915322" y="1214955"/>
            <a:ext cx="4867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/>
              <a:t>Capas de Aplicación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AAD1567-2375-4689-A12B-766396D842F1}"/>
              </a:ext>
            </a:extLst>
          </p:cNvPr>
          <p:cNvSpPr txBox="1"/>
          <p:nvPr/>
        </p:nvSpPr>
        <p:spPr>
          <a:xfrm>
            <a:off x="5646225" y="2247176"/>
            <a:ext cx="633749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 • La lógica de presentación que administra las interacciones entre el usuario y el software.</a:t>
            </a:r>
          </a:p>
          <a:p>
            <a:endParaRPr lang="es-CO" dirty="0"/>
          </a:p>
          <a:p>
            <a:r>
              <a:rPr lang="es-CO" dirty="0"/>
              <a:t> • La Lógica de datos que permite el acceso a un agente de almacenamiento persistente u otros. </a:t>
            </a:r>
          </a:p>
          <a:p>
            <a:endParaRPr lang="es-CO" dirty="0"/>
          </a:p>
          <a:p>
            <a:r>
              <a:rPr lang="es-CO" dirty="0"/>
              <a:t>• La lógica de dominio o de negocio, que manipula los modelos de datos de acuerdo a los comandos recibidos desde la presentación.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85544C0-0B29-4F20-B39D-7FAC86F2E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22" y="1972301"/>
            <a:ext cx="4991907" cy="374393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75B098F-AADE-40DA-B03A-BE4FF5B7CEB2}"/>
              </a:ext>
            </a:extLst>
          </p:cNvPr>
          <p:cNvSpPr txBox="1"/>
          <p:nvPr/>
        </p:nvSpPr>
        <p:spPr>
          <a:xfrm>
            <a:off x="503582" y="603727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Villalobos, G. M., Sánchez, G. D. C., &amp; Gutiérrez, D. A. B. (2010) </a:t>
            </a:r>
          </a:p>
        </p:txBody>
      </p:sp>
    </p:spTree>
    <p:extLst>
      <p:ext uri="{BB962C8B-B14F-4D97-AF65-F5344CB8AC3E}">
        <p14:creationId xmlns:p14="http://schemas.microsoft.com/office/powerpoint/2010/main" val="215651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Texto&#10;&#10;Descripción generada automáticamente">
            <a:extLst>
              <a:ext uri="{FF2B5EF4-FFF2-40B4-BE49-F238E27FC236}">
                <a16:creationId xmlns:a16="http://schemas.microsoft.com/office/drawing/2014/main" id="{24667159-D609-4792-A645-ECCFE1777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679" y="100374"/>
            <a:ext cx="3915321" cy="111458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C4ACF68-FA94-4180-969D-0DB1DA7FAEE0}"/>
              </a:ext>
            </a:extLst>
          </p:cNvPr>
          <p:cNvSpPr txBox="1"/>
          <p:nvPr/>
        </p:nvSpPr>
        <p:spPr>
          <a:xfrm>
            <a:off x="1471791" y="567564"/>
            <a:ext cx="61092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44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FRAMEWORK</a:t>
            </a:r>
            <a:endParaRPr lang="es-CO" sz="4400" i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4AB867D-5338-4363-95E3-2979E0FCF9C6}"/>
              </a:ext>
            </a:extLst>
          </p:cNvPr>
          <p:cNvSpPr txBox="1"/>
          <p:nvPr/>
        </p:nvSpPr>
        <p:spPr>
          <a:xfrm>
            <a:off x="749096" y="1658398"/>
            <a:ext cx="948524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Los Web Framework  pretenden facilitar el desarrollo de Aplicaciones web (Sitios web, intranets, </a:t>
            </a:r>
            <a:r>
              <a:rPr lang="es-CO" dirty="0" err="1"/>
              <a:t>etc</a:t>
            </a:r>
            <a:r>
              <a:rPr lang="es-CO" dirty="0"/>
              <a:t>). Actualmente, PHP es conocido por su simplicidad y es ampliamente usado en este campo del desarrollo de software web. También es común el uso de otros lenguajes “de scripting” o interpretados como Perl, </a:t>
            </a:r>
            <a:r>
              <a:rPr lang="es-CO" dirty="0" err="1"/>
              <a:t>Asp</a:t>
            </a:r>
            <a:r>
              <a:rPr lang="es-CO" dirty="0"/>
              <a:t> </a:t>
            </a:r>
            <a:r>
              <a:rPr lang="es-CO" dirty="0" err="1"/>
              <a:t>ó</a:t>
            </a:r>
            <a:r>
              <a:rPr lang="es-CO" dirty="0"/>
              <a:t> JSP que permiten mayor facilidad de uso y flexibilidad en el rápido desarrollo de aplicaciones, pero al mismo tiempo tienden a producir código de difícil sostenimiento y poco eficiente. En este ámbito, los patrones de diseño más utilizados son aquellos que se centran en separar la presentación (páginas HTML, CSS) de la lógica o </a:t>
            </a:r>
            <a:r>
              <a:rPr lang="es-CO" dirty="0" err="1"/>
              <a:t>backend</a:t>
            </a:r>
            <a:r>
              <a:rPr lang="es-CO" dirty="0"/>
              <a:t>. También es relevante la técnica de programación ORM para convertir datos entre el sistema de tipos utilizado en un lenguaje de programación orientado a objetos y el utilizado en una base de datos; es el mapeo </a:t>
            </a:r>
            <a:r>
              <a:rPr lang="es-CO" dirty="0" err="1"/>
              <a:t>objetorelacional</a:t>
            </a:r>
            <a:r>
              <a:rPr lang="es-CO" dirty="0"/>
              <a:t> (más conocido por su nombre en inglés, </a:t>
            </a:r>
            <a:r>
              <a:rPr lang="es-CO" dirty="0" err="1"/>
              <a:t>Object-Relational</a:t>
            </a:r>
            <a:r>
              <a:rPr lang="es-CO" dirty="0"/>
              <a:t> </a:t>
            </a:r>
            <a:r>
              <a:rPr lang="es-CO" dirty="0" err="1"/>
              <a:t>mapping</a:t>
            </a:r>
            <a:r>
              <a:rPr lang="es-CO" dirty="0"/>
              <a:t>. En la práctica, crea una base de datos orientada a objetos virtual sobre la base de datos relacional. Esto posibilita el uso de las características propias de la orientación a objetos (básicamente herencia y polimorfismo).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829EF37-EB15-4CEB-BD2E-05B1038A3AF1}"/>
              </a:ext>
            </a:extLst>
          </p:cNvPr>
          <p:cNvSpPr txBox="1"/>
          <p:nvPr/>
        </p:nvSpPr>
        <p:spPr>
          <a:xfrm>
            <a:off x="320702" y="621166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Villalobos, G. M., Sánchez, G. D. C., &amp; Gutiérrez, D. A. B. (2010) </a:t>
            </a:r>
          </a:p>
        </p:txBody>
      </p:sp>
    </p:spTree>
    <p:extLst>
      <p:ext uri="{BB962C8B-B14F-4D97-AF65-F5344CB8AC3E}">
        <p14:creationId xmlns:p14="http://schemas.microsoft.com/office/powerpoint/2010/main" val="165167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Texto&#10;&#10;Descripción generada automáticamente">
            <a:extLst>
              <a:ext uri="{FF2B5EF4-FFF2-40B4-BE49-F238E27FC236}">
                <a16:creationId xmlns:a16="http://schemas.microsoft.com/office/drawing/2014/main" id="{24667159-D609-4792-A645-ECCFE1777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679" y="100374"/>
            <a:ext cx="3915321" cy="111458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C4ACF68-FA94-4180-969D-0DB1DA7FAEE0}"/>
              </a:ext>
            </a:extLst>
          </p:cNvPr>
          <p:cNvSpPr txBox="1"/>
          <p:nvPr/>
        </p:nvSpPr>
        <p:spPr>
          <a:xfrm>
            <a:off x="-463027" y="272943"/>
            <a:ext cx="61092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44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FRAMEWORK</a:t>
            </a:r>
            <a:endParaRPr lang="es-CO" sz="4400" i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9844922-B3D5-4DBB-88CD-A1B77AC7EC5F}"/>
              </a:ext>
            </a:extLst>
          </p:cNvPr>
          <p:cNvSpPr txBox="1"/>
          <p:nvPr/>
        </p:nvSpPr>
        <p:spPr>
          <a:xfrm>
            <a:off x="280751" y="1730326"/>
            <a:ext cx="462169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dirty="0"/>
              <a:t>Hay paquetes comerciales y de uso libre disponibles que desarrollan el mapeo relacional de objetos, aunque algunos programadores prefieren crear sus propias herramientas ORM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438CF4F-1475-49ED-AC78-4BB29BAF6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091" y="1523494"/>
            <a:ext cx="6152270" cy="34606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ED04D91-7049-4C51-BAAD-9D1010DC7029}"/>
              </a:ext>
            </a:extLst>
          </p:cNvPr>
          <p:cNvSpPr txBox="1"/>
          <p:nvPr/>
        </p:nvSpPr>
        <p:spPr>
          <a:xfrm>
            <a:off x="503582" y="603727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Villalobos, G. M., Sánchez, G. D. C., &amp; Gutiérrez, D. A. B. (2010) </a:t>
            </a:r>
          </a:p>
        </p:txBody>
      </p:sp>
    </p:spTree>
    <p:extLst>
      <p:ext uri="{BB962C8B-B14F-4D97-AF65-F5344CB8AC3E}">
        <p14:creationId xmlns:p14="http://schemas.microsoft.com/office/powerpoint/2010/main" val="184185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Texto&#10;&#10;Descripción generada automáticamente">
            <a:extLst>
              <a:ext uri="{FF2B5EF4-FFF2-40B4-BE49-F238E27FC236}">
                <a16:creationId xmlns:a16="http://schemas.microsoft.com/office/drawing/2014/main" id="{24667159-D609-4792-A645-ECCFE1777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827" y="2055783"/>
            <a:ext cx="7208244" cy="205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39860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</TotalTime>
  <Words>453</Words>
  <Application>Microsoft Office PowerPoint</Application>
  <PresentationFormat>Panorámica</PresentationFormat>
  <Paragraphs>17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Sector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ARTURO TOVAR PIMIENTA</dc:creator>
  <cp:lastModifiedBy>CARLOS ARTURO TOVAR PIMIENTA</cp:lastModifiedBy>
  <cp:revision>1</cp:revision>
  <dcterms:created xsi:type="dcterms:W3CDTF">2022-04-09T23:03:47Z</dcterms:created>
  <dcterms:modified xsi:type="dcterms:W3CDTF">2022-04-09T23:18:03Z</dcterms:modified>
</cp:coreProperties>
</file>