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97" r:id="rId3"/>
    <p:sldId id="296" r:id="rId4"/>
    <p:sldId id="301" r:id="rId5"/>
    <p:sldId id="298" r:id="rId6"/>
    <p:sldId id="299" r:id="rId7"/>
    <p:sldId id="285" r:id="rId8"/>
    <p:sldId id="257" r:id="rId9"/>
    <p:sldId id="291" r:id="rId10"/>
    <p:sldId id="286" r:id="rId11"/>
    <p:sldId id="287" r:id="rId12"/>
    <p:sldId id="258" r:id="rId13"/>
    <p:sldId id="259" r:id="rId14"/>
    <p:sldId id="261" r:id="rId15"/>
    <p:sldId id="262" r:id="rId16"/>
    <p:sldId id="263" r:id="rId17"/>
    <p:sldId id="264" r:id="rId18"/>
    <p:sldId id="265" r:id="rId19"/>
    <p:sldId id="266" r:id="rId20"/>
    <p:sldId id="267" r:id="rId21"/>
    <p:sldId id="268" r:id="rId22"/>
    <p:sldId id="283" r:id="rId23"/>
    <p:sldId id="289" r:id="rId24"/>
    <p:sldId id="278" r:id="rId25"/>
    <p:sldId id="302" r:id="rId26"/>
    <p:sldId id="295" r:id="rId27"/>
    <p:sldId id="303"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210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ＭＳ Ｐゴシック" charset="-128"/>
              </a:defRPr>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ＭＳ Ｐゴシック" charset="-128"/>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ＭＳ Ｐゴシック" charset="-128"/>
              </a:defRPr>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DA850D2A-23EC-4A10-AA51-A17D38F246CF}" type="slidenum">
              <a:rPr lang="en-US"/>
              <a:pPr>
                <a:defRPr/>
              </a:pPr>
              <a:t>‹#›</a:t>
            </a:fld>
            <a:endParaRPr lang="en-US"/>
          </a:p>
        </p:txBody>
      </p:sp>
    </p:spTree>
    <p:extLst>
      <p:ext uri="{BB962C8B-B14F-4D97-AF65-F5344CB8AC3E}">
        <p14:creationId xmlns:p14="http://schemas.microsoft.com/office/powerpoint/2010/main" val="525187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27FBF69-759A-4581-84B6-EE11B8043070}" type="slidenum">
              <a:rPr lang="en-US" smtClean="0"/>
              <a:pPr/>
              <a:t>1</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D076695-3F63-44D2-B51C-5186AE5D25B3}" type="slidenum">
              <a:rPr lang="en-US" smtClean="0"/>
              <a:pPr/>
              <a:t>15</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3D92A5B-7135-4800-81A1-CB262A1B3251}"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CD441A3-93D9-4710-9D48-6697B6A0AB38}" type="slidenum">
              <a:rPr lang="en-US" smtClean="0"/>
              <a:pPr/>
              <a:t>17</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A9A93D0-17FE-4EB1-8335-BE365A1EF69C}" type="slidenum">
              <a:rPr lang="en-US" smtClean="0"/>
              <a:pPr/>
              <a:t>18</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BCB13D9-D3D0-42CE-B2CC-1A8F2B446170}" type="slidenum">
              <a:rPr lang="en-US" smtClean="0"/>
              <a:pPr/>
              <a:t>19</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C5EF2C2-4A4A-423F-878A-8F0E24FA31D2}" type="slidenum">
              <a:rPr lang="en-US" smtClean="0"/>
              <a:pPr/>
              <a:t>20</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FBAC941-0A39-4198-B4F8-04BD6B52DD6C}" type="slidenum">
              <a:rPr lang="en-US" smtClean="0"/>
              <a:pPr/>
              <a:t>21</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F352121-6927-4A2E-8BA2-5A2EB1A749A9}" type="slidenum">
              <a:rPr lang="en-US" smtClean="0"/>
              <a:pPr/>
              <a:t>22</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FB64BD6-CC8B-4350-9808-1AB0EC73A136}" type="slidenum">
              <a:rPr lang="en-US" smtClean="0"/>
              <a:pPr/>
              <a:t>23</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26481B5-8862-48D6-98EB-0B65F9D67FB5}" type="slidenum">
              <a:rPr lang="en-US" smtClean="0"/>
              <a:pPr/>
              <a:t>24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F5D877F-C680-4E8E-8CB4-51FCE92E4B63}" type="slidenum">
              <a:rPr lang="en-US" smtClean="0"/>
              <a:pPr/>
              <a:t>7</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BFD6193-70F9-420E-A922-6AB1A93ED2F7}" type="slidenum">
              <a:rPr lang="en-US" smtClean="0"/>
              <a:pPr/>
              <a:t>8</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BFD6193-70F9-420E-A922-6AB1A93ED2F7}" type="slidenum">
              <a:rPr lang="en-US" smtClean="0"/>
              <a:pPr/>
              <a:t>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BFD6193-70F9-420E-A922-6AB1A93ED2F7}" type="slidenum">
              <a:rPr lang="en-US" smtClean="0"/>
              <a:pPr/>
              <a:t>10</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BFD6193-70F9-420E-A922-6AB1A93ED2F7}" type="slidenum">
              <a:rPr lang="en-US" smtClean="0"/>
              <a:pPr/>
              <a:t>11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261BFC6-A730-4BE4-8285-864D7F2D25A6}" type="slidenum">
              <a:rPr lang="en-US" smtClean="0"/>
              <a:pPr/>
              <a:t>12</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B0F86CB-EC60-4E42-91B8-69ADB7641481}" type="slidenum">
              <a:rPr lang="en-US" smtClean="0"/>
              <a:pPr/>
              <a:t>13</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691EE35-CE26-4710-B187-B08E59DA334A}" type="slidenum">
              <a:rPr lang="en-US" smtClean="0"/>
              <a:pPr/>
              <a:t>14</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75F5448-A89F-443E-8013-9DF66851D1B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7D020B3-C506-48C5-8A2D-F95B839B244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9C56EF7-00BC-4225-A09A-B39236D9A23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E7DA9DA-813C-48A4-A40C-AC4A3389DF2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83C5F4D-7BCC-4E85-9BC3-702F70CF783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7ADA4F3-4B0F-4409-896A-46F71FE86CD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B7A0440D-CC49-4946-B8FE-80F0207BFD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AA5F335C-F796-40C2-93F8-51E726ADE1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C6F4B7EA-3209-4FAE-BC2B-52B7BCE23A9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B763407-B4DF-42CF-88C8-F2702DB2AD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636A46E-AACC-4E42-AE6D-F9F9A2C1AF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5636ED40-FA41-4CCC-B35B-11E7739F465C}" type="slidenum">
              <a:rPr lang="en-US"/>
              <a:pPr>
                <a:defRPr/>
              </a:pPr>
              <a:t>‹#›</a:t>
            </a:fld>
            <a:endParaRPr lang="en-US"/>
          </a:p>
        </p:txBody>
      </p:sp>
      <p:pic>
        <p:nvPicPr>
          <p:cNvPr id="2" name="Picture 11" descr="slide-topper"/>
          <p:cNvPicPr>
            <a:picLocks noChangeAspect="1" noChangeArrowheads="1"/>
          </p:cNvPicPr>
          <p:nvPr userDrawn="1"/>
        </p:nvPicPr>
        <p:blipFill>
          <a:blip r:embed="rId13"/>
          <a:srcRect/>
          <a:stretch>
            <a:fillRect/>
          </a:stretch>
        </p:blipFill>
        <p:spPr bwMode="auto">
          <a:xfrm>
            <a:off x="0" y="0"/>
            <a:ext cx="9144000" cy="422275"/>
          </a:xfrm>
          <a:prstGeom prst="rect">
            <a:avLst/>
          </a:prstGeom>
          <a:noFill/>
          <a:ln w="9525">
            <a:noFill/>
            <a:miter lim="800000"/>
            <a:headEnd/>
            <a:tailEnd/>
          </a:ln>
        </p:spPr>
      </p:pic>
      <p:sp>
        <p:nvSpPr>
          <p:cNvPr id="1036" name="Rectangle 12"/>
          <p:cNvSpPr>
            <a:spLocks noChangeArrowheads="1"/>
          </p:cNvSpPr>
          <p:nvPr userDrawn="1"/>
        </p:nvSpPr>
        <p:spPr bwMode="auto">
          <a:xfrm>
            <a:off x="2743200" y="6248400"/>
            <a:ext cx="3581400" cy="457200"/>
          </a:xfrm>
          <a:prstGeom prst="rect">
            <a:avLst/>
          </a:prstGeom>
          <a:noFill/>
          <a:ln w="9525">
            <a:noFill/>
            <a:miter lim="800000"/>
            <a:headEnd/>
            <a:tailEnd/>
          </a:ln>
        </p:spPr>
        <p:txBody>
          <a:bodyPr>
            <a:spAutoFit/>
          </a:bodyPr>
          <a:lstStyle/>
          <a:p>
            <a:pPr>
              <a:defRPr/>
            </a:pPr>
            <a:endParaRPr lang="en-US"/>
          </a:p>
        </p:txBody>
      </p:sp>
      <p:sp>
        <p:nvSpPr>
          <p:cNvPr id="1039" name="Rectangle 15"/>
          <p:cNvSpPr>
            <a:spLocks noChangeArrowheads="1"/>
          </p:cNvSpPr>
          <p:nvPr userDrawn="1"/>
        </p:nvSpPr>
        <p:spPr bwMode="auto">
          <a:xfrm>
            <a:off x="3962400" y="6491288"/>
            <a:ext cx="1103262" cy="369332"/>
          </a:xfrm>
          <a:prstGeom prst="rect">
            <a:avLst/>
          </a:prstGeom>
          <a:noFill/>
          <a:ln w="9525">
            <a:noFill/>
            <a:miter lim="800000"/>
            <a:headEnd/>
            <a:tailEnd/>
          </a:ln>
        </p:spPr>
        <p:txBody>
          <a:bodyPr wrap="none">
            <a:spAutoFit/>
          </a:bodyPr>
          <a:lstStyle/>
          <a:p>
            <a:pPr>
              <a:defRPr/>
            </a:pPr>
            <a:r>
              <a:rPr lang="en-US" sz="1800" dirty="0">
                <a:latin typeface="Calibri" charset="0"/>
              </a:rPr>
              <a:t>PAG </a:t>
            </a:r>
            <a:r>
              <a:rPr lang="en-US" sz="1800" dirty="0" smtClean="0">
                <a:latin typeface="Calibri" charset="0"/>
              </a:rPr>
              <a:t>2012</a:t>
            </a:r>
            <a:endParaRPr lang="en-US" sz="1800" dirty="0">
              <a:latin typeface="Calibri"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Calibri"/>
          <a:ea typeface="+mj-ea"/>
          <a:cs typeface="+mj-cs"/>
        </a:defRPr>
      </a:lvl1pPr>
      <a:lvl2pPr algn="ctr" rtl="0" eaLnBrk="0" fontAlgn="base" hangingPunct="0">
        <a:spcBef>
          <a:spcPct val="0"/>
        </a:spcBef>
        <a:spcAft>
          <a:spcPct val="0"/>
        </a:spcAft>
        <a:defRPr sz="4400">
          <a:solidFill>
            <a:schemeClr val="tx2"/>
          </a:solidFill>
          <a:latin typeface="Calibri"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Calibri"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Calibri"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Calibri"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Goudy Old Style"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Goudy Old Style"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Goudy Old Style"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Goudy Old Style"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Calibri"/>
          <a:ea typeface="+mn-ea"/>
          <a:cs typeface="+mn-cs"/>
        </a:defRPr>
      </a:lvl1pPr>
      <a:lvl2pPr marL="742950" indent="-285750" algn="l" rtl="0" eaLnBrk="0" fontAlgn="base" hangingPunct="0">
        <a:spcBef>
          <a:spcPct val="20000"/>
        </a:spcBef>
        <a:spcAft>
          <a:spcPct val="0"/>
        </a:spcAft>
        <a:buChar char="–"/>
        <a:defRPr sz="2800">
          <a:solidFill>
            <a:schemeClr val="tx1"/>
          </a:solidFill>
          <a:latin typeface="Calibri"/>
          <a:ea typeface="+mn-ea"/>
        </a:defRPr>
      </a:lvl2pPr>
      <a:lvl3pPr marL="1143000" indent="-228600" algn="l" rtl="0" eaLnBrk="0" fontAlgn="base" hangingPunct="0">
        <a:spcBef>
          <a:spcPct val="20000"/>
        </a:spcBef>
        <a:spcAft>
          <a:spcPct val="0"/>
        </a:spcAft>
        <a:buChar char="•"/>
        <a:defRPr sz="2400">
          <a:solidFill>
            <a:schemeClr val="tx1"/>
          </a:solidFill>
          <a:latin typeface="Calibri"/>
          <a:ea typeface="+mn-ea"/>
        </a:defRPr>
      </a:lvl3pPr>
      <a:lvl4pPr marL="1600200" indent="-228600" algn="l" rtl="0" eaLnBrk="0" fontAlgn="base" hangingPunct="0">
        <a:spcBef>
          <a:spcPct val="20000"/>
        </a:spcBef>
        <a:spcAft>
          <a:spcPct val="0"/>
        </a:spcAft>
        <a:buChar char="–"/>
        <a:defRPr sz="2000">
          <a:solidFill>
            <a:schemeClr val="tx1"/>
          </a:solidFill>
          <a:latin typeface="Calibri"/>
          <a:ea typeface="+mn-ea"/>
        </a:defRPr>
      </a:lvl4pPr>
      <a:lvl5pPr marL="2057400" indent="-228600" algn="l" rtl="0" eaLnBrk="0" fontAlgn="base" hangingPunct="0">
        <a:spcBef>
          <a:spcPct val="20000"/>
        </a:spcBef>
        <a:spcAft>
          <a:spcPct val="0"/>
        </a:spcAft>
        <a:buChar char="»"/>
        <a:defRPr sz="2000">
          <a:solidFill>
            <a:schemeClr val="tx1"/>
          </a:solidFill>
          <a:latin typeface="Calibri"/>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groups.google.com/group/tassel" TargetMode="External"/><Relationship Id="rId4" Type="http://schemas.openxmlformats.org/officeDocument/2006/relationships/hyperlink" Target="https://sourceforge.net/projects/tassel" TargetMode="External"/><Relationship Id="rId1" Type="http://schemas.openxmlformats.org/officeDocument/2006/relationships/slideLayout" Target="../slideLayouts/slideLayout2.xml"/><Relationship Id="rId2" Type="http://schemas.openxmlformats.org/officeDocument/2006/relationships/hyperlink" Target="http://www.maizegenetics.net/tassel/docs/TasselPipelineCLI.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143000"/>
          </a:xfrm>
        </p:spPr>
        <p:txBody>
          <a:bodyPr/>
          <a:lstStyle/>
          <a:p>
            <a:pPr eaLnBrk="1" hangingPunct="1"/>
            <a:r>
              <a:rPr lang="en-US" sz="8800" b="1" dirty="0" smtClean="0">
                <a:latin typeface="Calibri" charset="0"/>
              </a:rPr>
              <a:t>TASSEL 3.0 / 4.0</a:t>
            </a:r>
            <a:r>
              <a:rPr lang="en-US" dirty="0" smtClean="0">
                <a:latin typeface="Calibri" charset="0"/>
              </a:rPr>
              <a:t/>
            </a:r>
            <a:br>
              <a:rPr lang="en-US" dirty="0" smtClean="0">
                <a:latin typeface="Calibri" charset="0"/>
              </a:rPr>
            </a:br>
            <a:r>
              <a:rPr lang="en-US" sz="4000" i="1" dirty="0" smtClean="0">
                <a:latin typeface="Calibri" charset="0"/>
              </a:rPr>
              <a:t>www.maizegenetics.net/tassel</a:t>
            </a:r>
          </a:p>
        </p:txBody>
      </p:sp>
      <p:sp>
        <p:nvSpPr>
          <p:cNvPr id="2051" name="Rectangle 3"/>
          <p:cNvSpPr>
            <a:spLocks noGrp="1" noChangeArrowheads="1"/>
          </p:cNvSpPr>
          <p:nvPr>
            <p:ph type="subTitle" idx="1"/>
          </p:nvPr>
        </p:nvSpPr>
        <p:spPr>
          <a:xfrm>
            <a:off x="838200" y="3048000"/>
            <a:ext cx="7467600" cy="3200400"/>
          </a:xfrm>
        </p:spPr>
        <p:txBody>
          <a:bodyPr/>
          <a:lstStyle/>
          <a:p>
            <a:pPr>
              <a:spcBef>
                <a:spcPct val="50000"/>
              </a:spcBef>
            </a:pPr>
            <a:r>
              <a:rPr lang="en-US" sz="2400" dirty="0" smtClean="0">
                <a:latin typeface="Arial" charset="0"/>
              </a:rPr>
              <a:t>Terry Casstevens</a:t>
            </a:r>
            <a:r>
              <a:rPr lang="en-US" sz="2400" baseline="30000" dirty="0" smtClean="0">
                <a:latin typeface="Arial" charset="0"/>
              </a:rPr>
              <a:t>1</a:t>
            </a:r>
            <a:r>
              <a:rPr lang="en-US" sz="2400" dirty="0" smtClean="0">
                <a:latin typeface="Arial" charset="0"/>
              </a:rPr>
              <a:t>, Peter Bradbury</a:t>
            </a:r>
            <a:r>
              <a:rPr lang="en-US" sz="2400" baseline="30000" dirty="0" smtClean="0">
                <a:latin typeface="Arial" charset="0"/>
              </a:rPr>
              <a:t>2,3</a:t>
            </a:r>
            <a:r>
              <a:rPr lang="en-US" sz="2400" dirty="0" smtClean="0">
                <a:latin typeface="Arial" charset="0"/>
              </a:rPr>
              <a:t>, Zhiwu Zhang</a:t>
            </a:r>
            <a:r>
              <a:rPr lang="en-US" sz="2400" baseline="30000" dirty="0" smtClean="0">
                <a:latin typeface="Arial" charset="0"/>
              </a:rPr>
              <a:t>1</a:t>
            </a:r>
            <a:r>
              <a:rPr lang="en-US" sz="2400" dirty="0" smtClean="0">
                <a:latin typeface="Arial" charset="0"/>
              </a:rPr>
              <a:t> , Yang Zhang</a:t>
            </a:r>
            <a:r>
              <a:rPr lang="en-US" sz="2400" baseline="30000" dirty="0" smtClean="0">
                <a:latin typeface="Arial" charset="0"/>
              </a:rPr>
              <a:t>1</a:t>
            </a:r>
            <a:r>
              <a:rPr lang="en-US" sz="2400" dirty="0" smtClean="0">
                <a:latin typeface="Arial" charset="0"/>
              </a:rPr>
              <a:t>, Edward Buckler</a:t>
            </a:r>
            <a:r>
              <a:rPr lang="en-US" sz="2400" baseline="30000" dirty="0" smtClean="0">
                <a:latin typeface="Arial" charset="0"/>
              </a:rPr>
              <a:t>1,2,4</a:t>
            </a:r>
          </a:p>
          <a:p>
            <a:r>
              <a:rPr lang="en-US" sz="2400" dirty="0" smtClean="0">
                <a:solidFill>
                  <a:srgbClr val="000000"/>
                </a:solidFill>
                <a:latin typeface="Calibri" charset="0"/>
                <a:cs typeface="Times New Roman" pitchFamily="18" charset="0"/>
              </a:rPr>
              <a:t> </a:t>
            </a:r>
          </a:p>
          <a:p>
            <a:pPr algn="l"/>
            <a:r>
              <a:rPr lang="en-US" sz="2000" i="1" baseline="30000" dirty="0" smtClean="0">
                <a:latin typeface="Arial" charset="0"/>
              </a:rPr>
              <a:t>1</a:t>
            </a:r>
            <a:r>
              <a:rPr lang="en-US" sz="2000" i="1" dirty="0" smtClean="0">
                <a:latin typeface="Arial" charset="0"/>
              </a:rPr>
              <a:t> Institute for Genomic Diversity, Cornell University, Ithaca, NY </a:t>
            </a:r>
          </a:p>
          <a:p>
            <a:pPr algn="l"/>
            <a:r>
              <a:rPr lang="en-US" sz="2000" i="1" baseline="30000" dirty="0" smtClean="0">
                <a:latin typeface="Arial" charset="0"/>
              </a:rPr>
              <a:t>2</a:t>
            </a:r>
            <a:r>
              <a:rPr lang="en-US" sz="2000" i="1" dirty="0" smtClean="0">
                <a:latin typeface="Arial" charset="0"/>
              </a:rPr>
              <a:t> USDA-ARS </a:t>
            </a:r>
          </a:p>
          <a:p>
            <a:pPr algn="l"/>
            <a:r>
              <a:rPr lang="en-US" sz="2000" i="1" baseline="30000" dirty="0" smtClean="0">
                <a:latin typeface="Arial" charset="0"/>
              </a:rPr>
              <a:t>3</a:t>
            </a:r>
            <a:r>
              <a:rPr lang="en-US" sz="2000" i="1" dirty="0" smtClean="0">
                <a:latin typeface="Arial" charset="0"/>
              </a:rPr>
              <a:t> Cornell Theory Center, Cornell University </a:t>
            </a:r>
          </a:p>
          <a:p>
            <a:pPr algn="l"/>
            <a:r>
              <a:rPr lang="en-US" sz="2000" i="1" baseline="30000" dirty="0" smtClean="0">
                <a:latin typeface="Arial" charset="0"/>
              </a:rPr>
              <a:t>4</a:t>
            </a:r>
            <a:r>
              <a:rPr lang="en-US" sz="2000" i="1" dirty="0" smtClean="0">
                <a:latin typeface="Arial" charset="0"/>
              </a:rPr>
              <a:t> Dept. of Plant Breeding and Genetics, Cornell University</a:t>
            </a:r>
            <a:endParaRPr lang="en-US" sz="2000" dirty="0" smtClean="0">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7" name="Picture 7"/>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pic>
        <p:nvPicPr>
          <p:cNvPr id="71688" name="Picture 8"/>
          <p:cNvPicPr>
            <a:picLocks noChangeAspect="1" noChangeArrowheads="1"/>
          </p:cNvPicPr>
          <p:nvPr/>
        </p:nvPicPr>
        <p:blipFill>
          <a:blip r:embed="rId4"/>
          <a:srcRect/>
          <a:stretch>
            <a:fillRect/>
          </a:stretch>
        </p:blipFill>
        <p:spPr bwMode="auto">
          <a:xfrm>
            <a:off x="3205163" y="1257300"/>
            <a:ext cx="2733675" cy="4343400"/>
          </a:xfrm>
          <a:prstGeom prst="rect">
            <a:avLst/>
          </a:prstGeom>
          <a:noFill/>
          <a:ln w="9525">
            <a:noFill/>
            <a:miter lim="800000"/>
            <a:headEnd/>
            <a:tailEnd/>
          </a:ln>
        </p:spPr>
      </p:pic>
      <p:sp>
        <p:nvSpPr>
          <p:cNvPr id="12" name="Rectangle 11"/>
          <p:cNvSpPr/>
          <p:nvPr/>
        </p:nvSpPr>
        <p:spPr>
          <a:xfrm>
            <a:off x="2209800" y="0"/>
            <a:ext cx="1838965" cy="1754326"/>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Click</a:t>
            </a:r>
          </a:p>
          <a:p>
            <a:pPr algn="ctr"/>
            <a:r>
              <a:rPr lang="en-US" sz="54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Here</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grpSp>
        <p:nvGrpSpPr>
          <p:cNvPr id="18" name="Group 17"/>
          <p:cNvGrpSpPr/>
          <p:nvPr/>
        </p:nvGrpSpPr>
        <p:grpSpPr>
          <a:xfrm>
            <a:off x="1133922" y="295870"/>
            <a:ext cx="1188065" cy="923330"/>
            <a:chOff x="1133922" y="295870"/>
            <a:chExt cx="1188065" cy="923330"/>
          </a:xfrm>
        </p:grpSpPr>
        <p:sp>
          <p:nvSpPr>
            <p:cNvPr id="14" name="Right Arrow 13"/>
            <p:cNvSpPr/>
            <p:nvPr/>
          </p:nvSpPr>
          <p:spPr bwMode="auto">
            <a:xfrm rot="9328466">
              <a:off x="1133922" y="654002"/>
              <a:ext cx="1069022"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5" name="Rectangle 14"/>
            <p:cNvSpPr/>
            <p:nvPr/>
          </p:nvSpPr>
          <p:spPr>
            <a:xfrm>
              <a:off x="1752600" y="29587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20" name="Group 19"/>
          <p:cNvGrpSpPr/>
          <p:nvPr/>
        </p:nvGrpSpPr>
        <p:grpSpPr>
          <a:xfrm>
            <a:off x="2213538" y="4114800"/>
            <a:ext cx="1744939" cy="1008050"/>
            <a:chOff x="2213538" y="4114800"/>
            <a:chExt cx="1744939" cy="1008050"/>
          </a:xfrm>
        </p:grpSpPr>
        <p:sp>
          <p:nvSpPr>
            <p:cNvPr id="13" name="Right Arrow 12"/>
            <p:cNvSpPr/>
            <p:nvPr/>
          </p:nvSpPr>
          <p:spPr bwMode="auto">
            <a:xfrm rot="1521012">
              <a:off x="2213538" y="4567093"/>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 name="Rectangle 15"/>
            <p:cNvSpPr/>
            <p:nvPr/>
          </p:nvSpPr>
          <p:spPr>
            <a:xfrm>
              <a:off x="2286000" y="41148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9" name="Group 18"/>
          <p:cNvGrpSpPr/>
          <p:nvPr/>
        </p:nvGrpSpPr>
        <p:grpSpPr>
          <a:xfrm>
            <a:off x="1359054" y="1656976"/>
            <a:ext cx="734333" cy="1247554"/>
            <a:chOff x="1359054" y="1656976"/>
            <a:chExt cx="734333" cy="1247554"/>
          </a:xfrm>
        </p:grpSpPr>
        <p:sp>
          <p:nvSpPr>
            <p:cNvPr id="11" name="Right Arrow 10"/>
            <p:cNvSpPr/>
            <p:nvPr/>
          </p:nvSpPr>
          <p:spPr bwMode="auto">
            <a:xfrm rot="15214058">
              <a:off x="1102422" y="1913608"/>
              <a:ext cx="1069022"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7" name="Rectangle 16"/>
            <p:cNvSpPr/>
            <p:nvPr/>
          </p:nvSpPr>
          <p:spPr>
            <a:xfrm>
              <a:off x="1524000" y="19812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688"/>
                                        </p:tgtEl>
                                        <p:attrNameLst>
                                          <p:attrName>style.visibility</p:attrName>
                                        </p:attrNameLst>
                                      </p:cBhvr>
                                      <p:to>
                                        <p:strVal val="visible"/>
                                      </p:to>
                                    </p:set>
                                    <p:animEffect transition="in" filter="fade">
                                      <p:cBhvr>
                                        <p:cTn id="17" dur="500"/>
                                        <p:tgtEl>
                                          <p:spTgt spid="716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pic>
        <p:nvPicPr>
          <p:cNvPr id="72706" name="Picture 2"/>
          <p:cNvPicPr>
            <a:picLocks noChangeAspect="1" noChangeArrowheads="1"/>
          </p:cNvPicPr>
          <p:nvPr/>
        </p:nvPicPr>
        <p:blipFill>
          <a:blip r:embed="rId4"/>
          <a:srcRect/>
          <a:stretch>
            <a:fillRect/>
          </a:stretch>
        </p:blipFill>
        <p:spPr bwMode="auto">
          <a:xfrm>
            <a:off x="1724025" y="1366838"/>
            <a:ext cx="5695950" cy="4124325"/>
          </a:xfrm>
          <a:prstGeom prst="rect">
            <a:avLst/>
          </a:prstGeom>
          <a:noFill/>
          <a:ln w="9525">
            <a:noFill/>
            <a:miter lim="800000"/>
            <a:headEnd/>
            <a:tailEnd/>
          </a:ln>
        </p:spPr>
      </p:pic>
      <p:sp>
        <p:nvSpPr>
          <p:cNvPr id="10" name="Rectangle 9"/>
          <p:cNvSpPr/>
          <p:nvPr/>
        </p:nvSpPr>
        <p:spPr>
          <a:xfrm>
            <a:off x="6324600" y="1981200"/>
            <a:ext cx="1903085" cy="2308324"/>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Click</a:t>
            </a:r>
          </a:p>
          <a:p>
            <a:pPr algn="ctr"/>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While</a:t>
            </a:r>
          </a:p>
          <a:p>
            <a:pPr algn="ctr"/>
            <a:r>
              <a:rPr lang="en-US" sz="3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Holding</a:t>
            </a:r>
          </a:p>
          <a:p>
            <a:pPr algn="ctr"/>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&lt;ctrl&gt;</a:t>
            </a:r>
            <a:endParaRPr lang="en-US" sz="3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grpSp>
        <p:nvGrpSpPr>
          <p:cNvPr id="18" name="Group 17"/>
          <p:cNvGrpSpPr/>
          <p:nvPr/>
        </p:nvGrpSpPr>
        <p:grpSpPr>
          <a:xfrm>
            <a:off x="7086600" y="4495800"/>
            <a:ext cx="1744939" cy="923330"/>
            <a:chOff x="7086600" y="4495800"/>
            <a:chExt cx="1744939" cy="923330"/>
          </a:xfrm>
        </p:grpSpPr>
        <p:sp>
          <p:nvSpPr>
            <p:cNvPr id="9" name="Right Arrow 8"/>
            <p:cNvSpPr/>
            <p:nvPr/>
          </p:nvSpPr>
          <p:spPr bwMode="auto">
            <a:xfrm rot="10800000">
              <a:off x="7086600" y="46482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Rectangle 10"/>
            <p:cNvSpPr/>
            <p:nvPr/>
          </p:nvSpPr>
          <p:spPr>
            <a:xfrm>
              <a:off x="8229600" y="44958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7" name="Group 16"/>
          <p:cNvGrpSpPr/>
          <p:nvPr/>
        </p:nvGrpSpPr>
        <p:grpSpPr>
          <a:xfrm>
            <a:off x="4419600" y="3048000"/>
            <a:ext cx="1864787" cy="923330"/>
            <a:chOff x="4419600" y="3048000"/>
            <a:chExt cx="1864787" cy="923330"/>
          </a:xfrm>
        </p:grpSpPr>
        <p:sp>
          <p:nvSpPr>
            <p:cNvPr id="8" name="Right Arrow 7"/>
            <p:cNvSpPr/>
            <p:nvPr/>
          </p:nvSpPr>
          <p:spPr bwMode="auto">
            <a:xfrm rot="10800000">
              <a:off x="4419600" y="32004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2" name="Rectangle 11"/>
            <p:cNvSpPr/>
            <p:nvPr/>
          </p:nvSpPr>
          <p:spPr>
            <a:xfrm>
              <a:off x="5715000" y="30480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6" name="Group 15"/>
          <p:cNvGrpSpPr/>
          <p:nvPr/>
        </p:nvGrpSpPr>
        <p:grpSpPr>
          <a:xfrm>
            <a:off x="4495800" y="2667000"/>
            <a:ext cx="1744939" cy="923330"/>
            <a:chOff x="4495800" y="2667000"/>
            <a:chExt cx="1744939" cy="923330"/>
          </a:xfrm>
        </p:grpSpPr>
        <p:sp>
          <p:nvSpPr>
            <p:cNvPr id="7" name="Right Arrow 6"/>
            <p:cNvSpPr/>
            <p:nvPr/>
          </p:nvSpPr>
          <p:spPr bwMode="auto">
            <a:xfrm rot="10800000">
              <a:off x="4495800" y="28956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3" name="Rectangle 12"/>
            <p:cNvSpPr/>
            <p:nvPr/>
          </p:nvSpPr>
          <p:spPr>
            <a:xfrm>
              <a:off x="5486400" y="26670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5" name="Group 14"/>
          <p:cNvGrpSpPr/>
          <p:nvPr/>
        </p:nvGrpSpPr>
        <p:grpSpPr>
          <a:xfrm>
            <a:off x="4343400" y="2133600"/>
            <a:ext cx="1788587" cy="923330"/>
            <a:chOff x="4343400" y="2133600"/>
            <a:chExt cx="1788587" cy="923330"/>
          </a:xfrm>
        </p:grpSpPr>
        <p:sp>
          <p:nvSpPr>
            <p:cNvPr id="6" name="Right Arrow 5"/>
            <p:cNvSpPr/>
            <p:nvPr/>
          </p:nvSpPr>
          <p:spPr bwMode="auto">
            <a:xfrm rot="10800000">
              <a:off x="4343400" y="22860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4" name="Rectangle 13"/>
            <p:cNvSpPr/>
            <p:nvPr/>
          </p:nvSpPr>
          <p:spPr>
            <a:xfrm>
              <a:off x="5562600" y="21336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20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20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20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sp>
        <p:nvSpPr>
          <p:cNvPr id="5" name="Right Arrow 4"/>
          <p:cNvSpPr/>
          <p:nvPr/>
        </p:nvSpPr>
        <p:spPr bwMode="auto">
          <a:xfrm rot="10800000">
            <a:off x="1524000" y="17526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1447800" y="1676400"/>
            <a:ext cx="6248400" cy="4219575"/>
          </a:xfrm>
          <a:prstGeom prst="rect">
            <a:avLst/>
          </a:prstGeom>
          <a:noFill/>
          <a:ln w="9525">
            <a:noFill/>
            <a:miter lim="800000"/>
            <a:headEnd/>
            <a:tailEnd/>
          </a:ln>
        </p:spPr>
      </p:pic>
      <p:grpSp>
        <p:nvGrpSpPr>
          <p:cNvPr id="10" name="Group 9"/>
          <p:cNvGrpSpPr/>
          <p:nvPr/>
        </p:nvGrpSpPr>
        <p:grpSpPr>
          <a:xfrm>
            <a:off x="3440272" y="4114800"/>
            <a:ext cx="1777315" cy="1060657"/>
            <a:chOff x="3440272" y="4114800"/>
            <a:chExt cx="1777315" cy="1060657"/>
          </a:xfrm>
        </p:grpSpPr>
        <p:sp>
          <p:nvSpPr>
            <p:cNvPr id="6" name="Right Arrow 5"/>
            <p:cNvSpPr/>
            <p:nvPr/>
          </p:nvSpPr>
          <p:spPr bwMode="auto">
            <a:xfrm rot="8829759">
              <a:off x="3440272" y="46197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7" name="Rectangle 6"/>
            <p:cNvSpPr/>
            <p:nvPr/>
          </p:nvSpPr>
          <p:spPr>
            <a:xfrm>
              <a:off x="4648200" y="41148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9" name="Group 8"/>
          <p:cNvGrpSpPr/>
          <p:nvPr/>
        </p:nvGrpSpPr>
        <p:grpSpPr>
          <a:xfrm>
            <a:off x="2613091" y="228600"/>
            <a:ext cx="1766296" cy="1030204"/>
            <a:chOff x="2613091" y="228600"/>
            <a:chExt cx="1766296" cy="1030204"/>
          </a:xfrm>
        </p:grpSpPr>
        <p:sp>
          <p:nvSpPr>
            <p:cNvPr id="5" name="Right Arrow 4"/>
            <p:cNvSpPr/>
            <p:nvPr/>
          </p:nvSpPr>
          <p:spPr bwMode="auto">
            <a:xfrm rot="9004226">
              <a:off x="2613091" y="703047"/>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Rectangle 7"/>
            <p:cNvSpPr/>
            <p:nvPr/>
          </p:nvSpPr>
          <p:spPr>
            <a:xfrm>
              <a:off x="3810000" y="2286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sp>
        <p:nvSpPr>
          <p:cNvPr id="5" name="Right Arrow 4"/>
          <p:cNvSpPr/>
          <p:nvPr/>
        </p:nvSpPr>
        <p:spPr bwMode="auto">
          <a:xfrm rot="10800000">
            <a:off x="2971800" y="19050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sp>
        <p:nvSpPr>
          <p:cNvPr id="4" name="Right Arrow 3"/>
          <p:cNvSpPr/>
          <p:nvPr/>
        </p:nvSpPr>
        <p:spPr bwMode="auto">
          <a:xfrm rot="10800000">
            <a:off x="2057400" y="23622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pic>
        <p:nvPicPr>
          <p:cNvPr id="9220" name="Picture 4"/>
          <p:cNvPicPr>
            <a:picLocks noChangeAspect="1" noChangeArrowheads="1"/>
          </p:cNvPicPr>
          <p:nvPr/>
        </p:nvPicPr>
        <p:blipFill>
          <a:blip r:embed="rId4"/>
          <a:srcRect/>
          <a:stretch>
            <a:fillRect/>
          </a:stretch>
        </p:blipFill>
        <p:spPr bwMode="auto">
          <a:xfrm>
            <a:off x="762000" y="1600200"/>
            <a:ext cx="7618413" cy="4394200"/>
          </a:xfrm>
          <a:prstGeom prst="rect">
            <a:avLst/>
          </a:prstGeom>
          <a:noFill/>
          <a:ln w="9525">
            <a:noFill/>
            <a:miter lim="800000"/>
            <a:headEnd/>
            <a:tailEnd/>
          </a:ln>
        </p:spPr>
      </p:pic>
      <p:grpSp>
        <p:nvGrpSpPr>
          <p:cNvPr id="16" name="Group 15"/>
          <p:cNvGrpSpPr/>
          <p:nvPr/>
        </p:nvGrpSpPr>
        <p:grpSpPr>
          <a:xfrm>
            <a:off x="2362200" y="4572000"/>
            <a:ext cx="1832127" cy="1184103"/>
            <a:chOff x="2362200" y="4572000"/>
            <a:chExt cx="1832127" cy="1184103"/>
          </a:xfrm>
        </p:grpSpPr>
        <p:sp>
          <p:nvSpPr>
            <p:cNvPr id="9" name="Right Arrow 8"/>
            <p:cNvSpPr/>
            <p:nvPr/>
          </p:nvSpPr>
          <p:spPr bwMode="auto">
            <a:xfrm rot="1363131">
              <a:off x="2449388" y="4954041"/>
              <a:ext cx="1744939" cy="80206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1" name="Rectangle 10"/>
            <p:cNvSpPr/>
            <p:nvPr/>
          </p:nvSpPr>
          <p:spPr>
            <a:xfrm>
              <a:off x="2362200" y="45720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5" name="Group 14"/>
          <p:cNvGrpSpPr/>
          <p:nvPr/>
        </p:nvGrpSpPr>
        <p:grpSpPr>
          <a:xfrm>
            <a:off x="4953000" y="1752600"/>
            <a:ext cx="1755928" cy="1107903"/>
            <a:chOff x="4953000" y="1752600"/>
            <a:chExt cx="1755928" cy="1107903"/>
          </a:xfrm>
        </p:grpSpPr>
        <p:sp>
          <p:nvSpPr>
            <p:cNvPr id="10" name="Right Arrow 9"/>
            <p:cNvSpPr/>
            <p:nvPr/>
          </p:nvSpPr>
          <p:spPr bwMode="auto">
            <a:xfrm rot="1363131">
              <a:off x="4963989" y="2058441"/>
              <a:ext cx="1744939" cy="80206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 name="Rectangle 11"/>
            <p:cNvSpPr/>
            <p:nvPr/>
          </p:nvSpPr>
          <p:spPr>
            <a:xfrm>
              <a:off x="4953000" y="17526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4" name="Group 13"/>
          <p:cNvGrpSpPr/>
          <p:nvPr/>
        </p:nvGrpSpPr>
        <p:grpSpPr>
          <a:xfrm>
            <a:off x="1973263" y="533400"/>
            <a:ext cx="1744939" cy="1031702"/>
            <a:chOff x="1973263" y="533400"/>
            <a:chExt cx="1744939" cy="1031702"/>
          </a:xfrm>
        </p:grpSpPr>
        <p:sp>
          <p:nvSpPr>
            <p:cNvPr id="6" name="Right Arrow 5"/>
            <p:cNvSpPr/>
            <p:nvPr/>
          </p:nvSpPr>
          <p:spPr bwMode="auto">
            <a:xfrm rot="1363131">
              <a:off x="1973263" y="763040"/>
              <a:ext cx="1744939" cy="80206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Rectangle 12"/>
            <p:cNvSpPr/>
            <p:nvPr/>
          </p:nvSpPr>
          <p:spPr>
            <a:xfrm>
              <a:off x="1981200" y="5334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sp>
        <p:nvSpPr>
          <p:cNvPr id="5" name="Right Arrow 4"/>
          <p:cNvSpPr/>
          <p:nvPr/>
        </p:nvSpPr>
        <p:spPr bwMode="auto">
          <a:xfrm rot="10800000">
            <a:off x="2438400" y="26670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sp>
        <p:nvSpPr>
          <p:cNvPr id="8" name="Rectangle 7"/>
          <p:cNvSpPr/>
          <p:nvPr/>
        </p:nvSpPr>
        <p:spPr>
          <a:xfrm>
            <a:off x="4419600" y="1676400"/>
            <a:ext cx="1903085" cy="2308324"/>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Click</a:t>
            </a:r>
          </a:p>
          <a:p>
            <a:pPr algn="ctr"/>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While</a:t>
            </a:r>
          </a:p>
          <a:p>
            <a:pPr algn="ctr"/>
            <a:r>
              <a:rPr lang="en-US" sz="3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Holding</a:t>
            </a:r>
          </a:p>
          <a:p>
            <a:pPr algn="ctr"/>
            <a:r>
              <a:rPr lang="en-US" sz="3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&lt;ctrl&gt;</a:t>
            </a:r>
            <a:endParaRPr lang="en-US" sz="3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grpSp>
        <p:nvGrpSpPr>
          <p:cNvPr id="16" name="Group 15"/>
          <p:cNvGrpSpPr/>
          <p:nvPr/>
        </p:nvGrpSpPr>
        <p:grpSpPr>
          <a:xfrm>
            <a:off x="6749123" y="1877102"/>
            <a:ext cx="1744939" cy="1179828"/>
            <a:chOff x="6749123" y="1877102"/>
            <a:chExt cx="1744939" cy="1179828"/>
          </a:xfrm>
        </p:grpSpPr>
        <p:sp>
          <p:nvSpPr>
            <p:cNvPr id="7" name="Right Arrow 6"/>
            <p:cNvSpPr/>
            <p:nvPr/>
          </p:nvSpPr>
          <p:spPr bwMode="auto">
            <a:xfrm rot="19130802">
              <a:off x="6749123" y="1877102"/>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Rectangle 8"/>
            <p:cNvSpPr/>
            <p:nvPr/>
          </p:nvSpPr>
          <p:spPr>
            <a:xfrm>
              <a:off x="6781800" y="21336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4" name="Group 13"/>
          <p:cNvGrpSpPr/>
          <p:nvPr/>
        </p:nvGrpSpPr>
        <p:grpSpPr>
          <a:xfrm>
            <a:off x="1447800" y="2286000"/>
            <a:ext cx="1788587" cy="923330"/>
            <a:chOff x="1447800" y="2286000"/>
            <a:chExt cx="1788587" cy="923330"/>
          </a:xfrm>
        </p:grpSpPr>
        <p:sp>
          <p:nvSpPr>
            <p:cNvPr id="4" name="Right Arrow 3"/>
            <p:cNvSpPr/>
            <p:nvPr/>
          </p:nvSpPr>
          <p:spPr bwMode="auto">
            <a:xfrm rot="10800000">
              <a:off x="1447800" y="25146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Rectangle 9"/>
            <p:cNvSpPr/>
            <p:nvPr/>
          </p:nvSpPr>
          <p:spPr>
            <a:xfrm>
              <a:off x="2667000" y="22860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3" name="Group 12"/>
          <p:cNvGrpSpPr/>
          <p:nvPr/>
        </p:nvGrpSpPr>
        <p:grpSpPr>
          <a:xfrm>
            <a:off x="2895600" y="1752600"/>
            <a:ext cx="1788587" cy="923330"/>
            <a:chOff x="2895600" y="1752600"/>
            <a:chExt cx="1788587" cy="923330"/>
          </a:xfrm>
        </p:grpSpPr>
        <p:sp>
          <p:nvSpPr>
            <p:cNvPr id="6" name="Right Arrow 5"/>
            <p:cNvSpPr/>
            <p:nvPr/>
          </p:nvSpPr>
          <p:spPr bwMode="auto">
            <a:xfrm rot="10800000">
              <a:off x="2895600" y="19050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Rectangle 10"/>
            <p:cNvSpPr/>
            <p:nvPr/>
          </p:nvSpPr>
          <p:spPr>
            <a:xfrm>
              <a:off x="4114800" y="17526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5" name="Group 14"/>
          <p:cNvGrpSpPr/>
          <p:nvPr/>
        </p:nvGrpSpPr>
        <p:grpSpPr>
          <a:xfrm>
            <a:off x="2286000" y="2590800"/>
            <a:ext cx="1788587" cy="923330"/>
            <a:chOff x="2286000" y="2590800"/>
            <a:chExt cx="1788587" cy="923330"/>
          </a:xfrm>
        </p:grpSpPr>
        <p:sp>
          <p:nvSpPr>
            <p:cNvPr id="5" name="Right Arrow 4"/>
            <p:cNvSpPr/>
            <p:nvPr/>
          </p:nvSpPr>
          <p:spPr bwMode="auto">
            <a:xfrm rot="10800000">
              <a:off x="2286000" y="27432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2" name="Rectangle 11"/>
            <p:cNvSpPr/>
            <p:nvPr/>
          </p:nvSpPr>
          <p:spPr>
            <a:xfrm>
              <a:off x="3505200" y="25908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sp>
        <p:nvSpPr>
          <p:cNvPr id="4" name="Right Arrow 3"/>
          <p:cNvSpPr/>
          <p:nvPr/>
        </p:nvSpPr>
        <p:spPr bwMode="auto">
          <a:xfrm rot="10800000">
            <a:off x="2743200" y="20574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b="1" dirty="0" smtClean="0"/>
              <a:t>TASSEL</a:t>
            </a:r>
            <a:endParaRPr lang="en-US" sz="7200" b="1" dirty="0"/>
          </a:p>
        </p:txBody>
      </p:sp>
      <p:sp>
        <p:nvSpPr>
          <p:cNvPr id="3" name="Content Placeholder 2"/>
          <p:cNvSpPr>
            <a:spLocks noGrp="1"/>
          </p:cNvSpPr>
          <p:nvPr>
            <p:ph idx="1"/>
          </p:nvPr>
        </p:nvSpPr>
        <p:spPr/>
        <p:txBody>
          <a:bodyPr/>
          <a:lstStyle/>
          <a:p>
            <a:r>
              <a:rPr lang="en-US" sz="4800" b="1" dirty="0" smtClean="0">
                <a:latin typeface="Arial" pitchFamily="34" charset="0"/>
                <a:cs typeface="Arial" pitchFamily="34" charset="0"/>
              </a:rPr>
              <a:t>Tools for phenotype to genotype analysis</a:t>
            </a:r>
          </a:p>
          <a:p>
            <a:r>
              <a:rPr lang="en-US" sz="4800" b="1" dirty="0" smtClean="0">
                <a:latin typeface="Arial" pitchFamily="34" charset="0"/>
                <a:cs typeface="Arial" pitchFamily="34" charset="0"/>
              </a:rPr>
              <a:t>Specialty is association mapping of structured populations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pic>
        <p:nvPicPr>
          <p:cNvPr id="13317" name="Picture 5"/>
          <p:cNvPicPr>
            <a:picLocks noChangeAspect="1" noChangeArrowheads="1"/>
          </p:cNvPicPr>
          <p:nvPr/>
        </p:nvPicPr>
        <p:blipFill>
          <a:blip r:embed="rId4"/>
          <a:srcRect/>
          <a:stretch>
            <a:fillRect/>
          </a:stretch>
        </p:blipFill>
        <p:spPr bwMode="auto">
          <a:xfrm>
            <a:off x="2066925" y="1905000"/>
            <a:ext cx="5010150" cy="4543425"/>
          </a:xfrm>
          <a:prstGeom prst="rect">
            <a:avLst/>
          </a:prstGeom>
          <a:noFill/>
          <a:ln w="9525">
            <a:noFill/>
            <a:miter lim="800000"/>
            <a:headEnd/>
            <a:tailEnd/>
          </a:ln>
        </p:spPr>
      </p:pic>
      <p:grpSp>
        <p:nvGrpSpPr>
          <p:cNvPr id="13" name="Group 12"/>
          <p:cNvGrpSpPr/>
          <p:nvPr/>
        </p:nvGrpSpPr>
        <p:grpSpPr>
          <a:xfrm>
            <a:off x="5831434" y="533400"/>
            <a:ext cx="1900753" cy="923330"/>
            <a:chOff x="5831434" y="533400"/>
            <a:chExt cx="1900753" cy="923330"/>
          </a:xfrm>
        </p:grpSpPr>
        <p:sp>
          <p:nvSpPr>
            <p:cNvPr id="7" name="Right Arrow 6"/>
            <p:cNvSpPr/>
            <p:nvPr/>
          </p:nvSpPr>
          <p:spPr bwMode="auto">
            <a:xfrm rot="10015970">
              <a:off x="5831434" y="875864"/>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Rectangle 8"/>
            <p:cNvSpPr/>
            <p:nvPr/>
          </p:nvSpPr>
          <p:spPr>
            <a:xfrm>
              <a:off x="7162800" y="5334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2" name="Group 11"/>
          <p:cNvGrpSpPr/>
          <p:nvPr/>
        </p:nvGrpSpPr>
        <p:grpSpPr>
          <a:xfrm>
            <a:off x="2021434" y="304800"/>
            <a:ext cx="1900753" cy="923330"/>
            <a:chOff x="2021434" y="304800"/>
            <a:chExt cx="1900753" cy="923330"/>
          </a:xfrm>
        </p:grpSpPr>
        <p:sp>
          <p:nvSpPr>
            <p:cNvPr id="6" name="Right Arrow 5"/>
            <p:cNvSpPr/>
            <p:nvPr/>
          </p:nvSpPr>
          <p:spPr bwMode="auto">
            <a:xfrm rot="10015970">
              <a:off x="2021434" y="647264"/>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Rectangle 9"/>
            <p:cNvSpPr/>
            <p:nvPr/>
          </p:nvSpPr>
          <p:spPr>
            <a:xfrm>
              <a:off x="3352800" y="3048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14" name="Group 13"/>
          <p:cNvGrpSpPr/>
          <p:nvPr/>
        </p:nvGrpSpPr>
        <p:grpSpPr>
          <a:xfrm>
            <a:off x="4764635" y="5257800"/>
            <a:ext cx="1824552" cy="923330"/>
            <a:chOff x="4764635" y="5257800"/>
            <a:chExt cx="1824552" cy="923330"/>
          </a:xfrm>
        </p:grpSpPr>
        <p:sp>
          <p:nvSpPr>
            <p:cNvPr id="8" name="Right Arrow 7"/>
            <p:cNvSpPr/>
            <p:nvPr/>
          </p:nvSpPr>
          <p:spPr bwMode="auto">
            <a:xfrm rot="10015970">
              <a:off x="4764635" y="5600264"/>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Rectangle 10"/>
            <p:cNvSpPr/>
            <p:nvPr/>
          </p:nvSpPr>
          <p:spPr>
            <a:xfrm>
              <a:off x="6019800" y="52578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fade">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grpSp>
        <p:nvGrpSpPr>
          <p:cNvPr id="10" name="Group 9"/>
          <p:cNvGrpSpPr/>
          <p:nvPr/>
        </p:nvGrpSpPr>
        <p:grpSpPr>
          <a:xfrm>
            <a:off x="7203874" y="762000"/>
            <a:ext cx="1747513" cy="923330"/>
            <a:chOff x="7203874" y="762000"/>
            <a:chExt cx="1747513" cy="923330"/>
          </a:xfrm>
        </p:grpSpPr>
        <p:sp>
          <p:nvSpPr>
            <p:cNvPr id="6" name="Right Arrow 5"/>
            <p:cNvSpPr/>
            <p:nvPr/>
          </p:nvSpPr>
          <p:spPr bwMode="auto">
            <a:xfrm rot="9506604">
              <a:off x="7203874" y="1063126"/>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7" name="Rectangle 6"/>
            <p:cNvSpPr/>
            <p:nvPr/>
          </p:nvSpPr>
          <p:spPr>
            <a:xfrm>
              <a:off x="8382000" y="7620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grpSp>
        <p:nvGrpSpPr>
          <p:cNvPr id="9" name="Group 8"/>
          <p:cNvGrpSpPr/>
          <p:nvPr/>
        </p:nvGrpSpPr>
        <p:grpSpPr>
          <a:xfrm>
            <a:off x="2895600" y="3657600"/>
            <a:ext cx="1788587" cy="923330"/>
            <a:chOff x="2895600" y="3657600"/>
            <a:chExt cx="1788587" cy="923330"/>
          </a:xfrm>
        </p:grpSpPr>
        <p:sp>
          <p:nvSpPr>
            <p:cNvPr id="4" name="Right Arrow 3"/>
            <p:cNvSpPr/>
            <p:nvPr/>
          </p:nvSpPr>
          <p:spPr bwMode="auto">
            <a:xfrm rot="10800000">
              <a:off x="2895600" y="3886200"/>
              <a:ext cx="1744939"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Rectangle 7"/>
            <p:cNvSpPr/>
            <p:nvPr/>
          </p:nvSpPr>
          <p:spPr>
            <a:xfrm>
              <a:off x="4114800" y="3657600"/>
              <a:ext cx="56938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descr="Screen shot 2011-01-10 at 4.26.14 PM.png"/>
          <p:cNvPicPr>
            <a:picLocks/>
          </p:cNvPicPr>
          <p:nvPr/>
        </p:nvPicPr>
        <p:blipFill>
          <a:blip r:embed="rId3"/>
          <a:srcRect l="6102" t="6283" r="6441" b="13613"/>
          <a:stretch>
            <a:fillRect/>
          </a:stretch>
        </p:blipFill>
        <p:spPr bwMode="auto">
          <a:xfrm>
            <a:off x="4419600" y="762000"/>
            <a:ext cx="4572000" cy="2743200"/>
          </a:xfrm>
          <a:prstGeom prst="rect">
            <a:avLst/>
          </a:prstGeom>
          <a:noFill/>
          <a:ln w="9525">
            <a:noFill/>
            <a:miter lim="800000"/>
            <a:headEnd/>
            <a:tailEnd/>
          </a:ln>
        </p:spPr>
      </p:pic>
      <p:pic>
        <p:nvPicPr>
          <p:cNvPr id="4" name="Picture 2" descr="Screen shot 2011-01-10 at 4.26.07 PM.png"/>
          <p:cNvPicPr>
            <a:picLocks/>
          </p:cNvPicPr>
          <p:nvPr/>
        </p:nvPicPr>
        <p:blipFill>
          <a:blip r:embed="rId4"/>
          <a:srcRect l="6271" t="7330" r="6271" b="14136"/>
          <a:stretch>
            <a:fillRect/>
          </a:stretch>
        </p:blipFill>
        <p:spPr bwMode="auto">
          <a:xfrm>
            <a:off x="4419600" y="3810000"/>
            <a:ext cx="4572000" cy="2743200"/>
          </a:xfrm>
          <a:prstGeom prst="rect">
            <a:avLst/>
          </a:prstGeom>
          <a:noFill/>
          <a:ln w="9525">
            <a:noFill/>
            <a:miter lim="800000"/>
            <a:headEnd/>
            <a:tailEnd/>
          </a:ln>
        </p:spPr>
      </p:pic>
      <p:pic>
        <p:nvPicPr>
          <p:cNvPr id="5" name="Picture 2"/>
          <p:cNvPicPr>
            <a:picLocks noChangeAspect="1" noChangeArrowheads="1"/>
          </p:cNvPicPr>
          <p:nvPr/>
        </p:nvPicPr>
        <p:blipFill>
          <a:blip r:embed="rId5"/>
          <a:srcRect/>
          <a:stretch>
            <a:fillRect/>
          </a:stretch>
        </p:blipFill>
        <p:spPr bwMode="auto">
          <a:xfrm>
            <a:off x="76200" y="1981200"/>
            <a:ext cx="4228185" cy="4572000"/>
          </a:xfrm>
          <a:prstGeom prst="rect">
            <a:avLst/>
          </a:prstGeom>
          <a:noFill/>
          <a:ln w="9525">
            <a:noFill/>
            <a:miter lim="800000"/>
            <a:headEnd/>
            <a:tailEnd/>
          </a:ln>
        </p:spPr>
      </p:pic>
      <p:sp>
        <p:nvSpPr>
          <p:cNvPr id="6" name="Title 5"/>
          <p:cNvSpPr>
            <a:spLocks noGrp="1"/>
          </p:cNvSpPr>
          <p:nvPr>
            <p:ph type="title"/>
          </p:nvPr>
        </p:nvSpPr>
        <p:spPr>
          <a:xfrm>
            <a:off x="0" y="685800"/>
            <a:ext cx="4343400" cy="1143000"/>
          </a:xfrm>
        </p:spPr>
        <p:txBody>
          <a:bodyPr/>
          <a:lstStyle/>
          <a:p>
            <a:r>
              <a:rPr lang="en-US" sz="4800" b="1" dirty="0" smtClean="0"/>
              <a:t>Visualization Tools</a:t>
            </a:r>
            <a:endParaRPr lang="en-US" sz="4800" b="1" dirty="0"/>
          </a:p>
        </p:txBody>
      </p:sp>
      <p:sp>
        <p:nvSpPr>
          <p:cNvPr id="7" name="TextBox 6"/>
          <p:cNvSpPr txBox="1"/>
          <p:nvPr/>
        </p:nvSpPr>
        <p:spPr>
          <a:xfrm>
            <a:off x="4724400" y="1219200"/>
            <a:ext cx="4031873" cy="1938992"/>
          </a:xfrm>
          <a:prstGeom prst="rect">
            <a:avLst/>
          </a:prstGeom>
          <a:noFill/>
        </p:spPr>
        <p:txBody>
          <a:bodyPr wrap="none" rtlCol="0">
            <a:spAutoFit/>
          </a:bodyPr>
          <a:lstStyle/>
          <a:p>
            <a:pPr algn="ctr"/>
            <a:r>
              <a:rPr lang="en-US" sz="6000" b="1" dirty="0" smtClean="0"/>
              <a:t>Manhattan</a:t>
            </a:r>
          </a:p>
          <a:p>
            <a:pPr algn="ctr"/>
            <a:r>
              <a:rPr lang="en-US" sz="6000" b="1" dirty="0" smtClean="0"/>
              <a:t>Plots</a:t>
            </a:r>
            <a:endParaRPr lang="en-US" sz="6000" b="1" dirty="0"/>
          </a:p>
        </p:txBody>
      </p:sp>
      <p:sp>
        <p:nvSpPr>
          <p:cNvPr id="8" name="TextBox 7"/>
          <p:cNvSpPr txBox="1"/>
          <p:nvPr/>
        </p:nvSpPr>
        <p:spPr>
          <a:xfrm>
            <a:off x="609600" y="3733800"/>
            <a:ext cx="3304110" cy="1015663"/>
          </a:xfrm>
          <a:prstGeom prst="rect">
            <a:avLst/>
          </a:prstGeom>
          <a:noFill/>
        </p:spPr>
        <p:txBody>
          <a:bodyPr wrap="none" rtlCol="0">
            <a:spAutoFit/>
          </a:bodyPr>
          <a:lstStyle/>
          <a:p>
            <a:r>
              <a:rPr lang="en-US" sz="6000" b="1" dirty="0" smtClean="0"/>
              <a:t>LD Plots</a:t>
            </a:r>
            <a:endParaRPr lang="en-US" sz="6000" b="1" dirty="0"/>
          </a:p>
        </p:txBody>
      </p:sp>
      <p:sp>
        <p:nvSpPr>
          <p:cNvPr id="9" name="TextBox 8"/>
          <p:cNvSpPr txBox="1"/>
          <p:nvPr/>
        </p:nvSpPr>
        <p:spPr>
          <a:xfrm>
            <a:off x="5029200" y="4699337"/>
            <a:ext cx="3474028" cy="1015663"/>
          </a:xfrm>
          <a:prstGeom prst="rect">
            <a:avLst/>
          </a:prstGeom>
          <a:noFill/>
        </p:spPr>
        <p:txBody>
          <a:bodyPr wrap="none" rtlCol="0">
            <a:spAutoFit/>
          </a:bodyPr>
          <a:lstStyle/>
          <a:p>
            <a:r>
              <a:rPr lang="en-US" sz="6000" b="1" dirty="0" smtClean="0"/>
              <a:t>QQ Plots</a:t>
            </a:r>
            <a:endParaRPr lang="en-US" sz="6000" b="1"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838200" y="228600"/>
            <a:ext cx="77724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600" b="1" i="0" u="none" strike="noStrike" kern="0" cap="none" spc="0" normalizeH="0" baseline="0" noProof="0" dirty="0" smtClean="0">
                <a:ln>
                  <a:noFill/>
                </a:ln>
                <a:solidFill>
                  <a:schemeClr val="tx2"/>
                </a:solidFill>
                <a:effectLst/>
                <a:uLnTx/>
                <a:uFillTx/>
                <a:latin typeface="Calibri" charset="0"/>
                <a:ea typeface="+mj-ea"/>
                <a:cs typeface="+mj-cs"/>
              </a:rPr>
              <a:t>Tassel Pipeline</a:t>
            </a:r>
            <a:r>
              <a:rPr kumimoji="0" lang="en-US" sz="4400" b="0" i="0" u="none" strike="noStrike" kern="0" cap="none" spc="0" normalizeH="0" baseline="0" noProof="0" dirty="0" smtClean="0">
                <a:ln>
                  <a:noFill/>
                </a:ln>
                <a:solidFill>
                  <a:schemeClr val="tx2"/>
                </a:solidFill>
                <a:effectLst/>
                <a:uLnTx/>
                <a:uFillTx/>
                <a:latin typeface="Calibri" charset="0"/>
                <a:ea typeface="+mj-ea"/>
                <a:cs typeface="+mj-cs"/>
              </a:rPr>
              <a:t/>
            </a:r>
            <a:br>
              <a:rPr kumimoji="0" lang="en-US" sz="4400" b="0" i="0" u="none" strike="noStrike" kern="0" cap="none" spc="0" normalizeH="0" baseline="0" noProof="0" dirty="0" smtClean="0">
                <a:ln>
                  <a:noFill/>
                </a:ln>
                <a:solidFill>
                  <a:schemeClr val="tx2"/>
                </a:solidFill>
                <a:effectLst/>
                <a:uLnTx/>
                <a:uFillTx/>
                <a:latin typeface="Calibri" charset="0"/>
                <a:ea typeface="+mj-ea"/>
                <a:cs typeface="+mj-cs"/>
              </a:rPr>
            </a:br>
            <a:r>
              <a:rPr kumimoji="0" lang="en-US" sz="2400" b="0" i="1" u="none" strike="noStrike" kern="0" cap="none" spc="0" normalizeH="0" baseline="0" noProof="0" dirty="0" smtClean="0">
                <a:ln>
                  <a:noFill/>
                </a:ln>
                <a:solidFill>
                  <a:srgbClr val="FF0000"/>
                </a:solidFill>
                <a:effectLst/>
                <a:uLnTx/>
                <a:uFillTx/>
                <a:latin typeface="Calibri" charset="0"/>
                <a:ea typeface="+mj-ea"/>
                <a:cs typeface="+mj-cs"/>
              </a:rPr>
              <a:t>www.maizegenetics.net/tassel/docs/TasselPipelineCLI.pdf</a:t>
            </a:r>
            <a:r>
              <a:rPr kumimoji="0" lang="en-US" sz="4400" b="0" i="0" u="none" strike="noStrike" kern="0" cap="none" spc="0" normalizeH="0" baseline="0" noProof="0" dirty="0" smtClean="0">
                <a:ln>
                  <a:noFill/>
                </a:ln>
                <a:solidFill>
                  <a:schemeClr val="tx2"/>
                </a:solidFill>
                <a:effectLst/>
                <a:uLnTx/>
                <a:uFillTx/>
                <a:latin typeface="Calibri" charset="0"/>
                <a:ea typeface="+mj-ea"/>
                <a:cs typeface="+mj-cs"/>
              </a:rPr>
              <a:t/>
            </a:r>
            <a:br>
              <a:rPr kumimoji="0" lang="en-US" sz="4400" b="0" i="0" u="none" strike="noStrike" kern="0" cap="none" spc="0" normalizeH="0" baseline="0" noProof="0" dirty="0" smtClean="0">
                <a:ln>
                  <a:noFill/>
                </a:ln>
                <a:solidFill>
                  <a:schemeClr val="tx2"/>
                </a:solidFill>
                <a:effectLst/>
                <a:uLnTx/>
                <a:uFillTx/>
                <a:latin typeface="Calibri" charset="0"/>
                <a:ea typeface="+mj-ea"/>
                <a:cs typeface="+mj-cs"/>
              </a:rPr>
            </a:br>
            <a:endParaRPr kumimoji="0" lang="en-US" sz="3600" b="0" i="0" u="none" strike="noStrike" kern="0" cap="none" spc="0" normalizeH="0" baseline="0" noProof="0" dirty="0" smtClean="0">
              <a:ln>
                <a:noFill/>
              </a:ln>
              <a:solidFill>
                <a:schemeClr val="tx2"/>
              </a:solidFill>
              <a:effectLst/>
              <a:uLnTx/>
              <a:uFillTx/>
              <a:latin typeface="Calibri" charset="0"/>
              <a:ea typeface="+mj-ea"/>
              <a:cs typeface="+mj-cs"/>
            </a:endParaRPr>
          </a:p>
        </p:txBody>
      </p:sp>
      <p:sp>
        <p:nvSpPr>
          <p:cNvPr id="5" name="Text Box 3"/>
          <p:cNvSpPr txBox="1">
            <a:spLocks noChangeArrowheads="1"/>
          </p:cNvSpPr>
          <p:nvPr/>
        </p:nvSpPr>
        <p:spPr bwMode="auto">
          <a:xfrm>
            <a:off x="457200" y="1516779"/>
            <a:ext cx="8467725" cy="5036421"/>
          </a:xfrm>
          <a:prstGeom prst="rect">
            <a:avLst/>
          </a:prstGeom>
          <a:noFill/>
          <a:ln w="9525">
            <a:noFill/>
            <a:miter lim="800000"/>
            <a:headEnd/>
            <a:tailEnd/>
          </a:ln>
        </p:spPr>
        <p:txBody>
          <a:bodyPr>
            <a:spAutoFit/>
          </a:bodyPr>
          <a:lstStyle/>
          <a:p>
            <a:pPr marL="342900" indent="-342900">
              <a:lnSpc>
                <a:spcPts val="4840"/>
              </a:lnSpc>
              <a:buFont typeface="Arial" charset="0"/>
              <a:buChar char="•"/>
            </a:pPr>
            <a:r>
              <a:rPr lang="en-US" sz="3200" b="1" dirty="0" smtClean="0"/>
              <a:t>Automates Complex Analyses.</a:t>
            </a:r>
          </a:p>
          <a:p>
            <a:pPr marL="342900" indent="-342900">
              <a:lnSpc>
                <a:spcPts val="4840"/>
              </a:lnSpc>
              <a:buFont typeface="Arial" charset="0"/>
              <a:buChar char="•"/>
            </a:pPr>
            <a:r>
              <a:rPr lang="en-US" sz="3200" b="1" dirty="0" smtClean="0"/>
              <a:t>Don’t </a:t>
            </a:r>
            <a:r>
              <a:rPr lang="en-US" sz="3200" b="1" dirty="0"/>
              <a:t>need to write Java </a:t>
            </a:r>
            <a:r>
              <a:rPr lang="en-US" sz="3200" b="1" dirty="0" smtClean="0"/>
              <a:t>Code.</a:t>
            </a:r>
            <a:endParaRPr lang="en-US" sz="3200" b="1" dirty="0"/>
          </a:p>
          <a:p>
            <a:pPr marL="342900" indent="-342900">
              <a:lnSpc>
                <a:spcPts val="4840"/>
              </a:lnSpc>
              <a:buFont typeface="Arial" charset="0"/>
              <a:buChar char="•"/>
            </a:pPr>
            <a:r>
              <a:rPr lang="en-US" sz="3200" b="1" dirty="0"/>
              <a:t>Threaded (Pipeline segments run simultaneously).</a:t>
            </a:r>
          </a:p>
          <a:p>
            <a:pPr marL="342900" indent="-342900">
              <a:lnSpc>
                <a:spcPts val="4840"/>
              </a:lnSpc>
              <a:buFont typeface="Arial" charset="0"/>
              <a:buChar char="•"/>
            </a:pPr>
            <a:r>
              <a:rPr lang="en-US" sz="3200" b="1" dirty="0"/>
              <a:t>Works from web site Tassel launch.</a:t>
            </a:r>
          </a:p>
          <a:p>
            <a:pPr marL="342900" indent="-342900">
              <a:lnSpc>
                <a:spcPts val="4840"/>
              </a:lnSpc>
              <a:buFont typeface="Arial" charset="0"/>
              <a:buChar char="•"/>
            </a:pPr>
            <a:r>
              <a:rPr lang="en-US" sz="3200" b="1" dirty="0"/>
              <a:t>Works from </a:t>
            </a:r>
            <a:r>
              <a:rPr lang="en-US" sz="3200" b="1" dirty="0" smtClean="0"/>
              <a:t>Command Line Interface.</a:t>
            </a:r>
          </a:p>
          <a:p>
            <a:pPr marL="342900" indent="-342900">
              <a:lnSpc>
                <a:spcPts val="4840"/>
              </a:lnSpc>
              <a:buFont typeface="Arial" charset="0"/>
              <a:buChar char="•"/>
            </a:pPr>
            <a:r>
              <a:rPr lang="en-US" sz="3200" b="1" dirty="0" smtClean="0"/>
              <a:t>Can produce same graphs as GUI.</a:t>
            </a:r>
          </a:p>
          <a:p>
            <a:pPr marL="342900" indent="-342900">
              <a:lnSpc>
                <a:spcPts val="4840"/>
              </a:lnSpc>
              <a:buFont typeface="Arial" charset="0"/>
              <a:buChar char="•"/>
            </a:pPr>
            <a:r>
              <a:rPr lang="en-US" sz="3200" b="1" dirty="0" smtClean="0"/>
              <a:t>XML Configuration Files</a:t>
            </a:r>
            <a:endParaRPr lang="en-US" sz="3200" b="1"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3" name="Picture 7"/>
          <p:cNvPicPr>
            <a:picLocks noChangeAspect="1" noChangeArrowheads="1"/>
          </p:cNvPicPr>
          <p:nvPr/>
        </p:nvPicPr>
        <p:blipFill>
          <a:blip r:embed="rId3"/>
          <a:srcRect/>
          <a:stretch>
            <a:fillRect/>
          </a:stretch>
        </p:blipFill>
        <p:spPr bwMode="auto">
          <a:xfrm>
            <a:off x="3962400" y="3581400"/>
            <a:ext cx="5029200" cy="2841641"/>
          </a:xfrm>
          <a:prstGeom prst="rect">
            <a:avLst/>
          </a:prstGeom>
          <a:noFill/>
          <a:ln w="9525">
            <a:noFill/>
            <a:miter lim="800000"/>
            <a:headEnd/>
            <a:tailEnd/>
          </a:ln>
        </p:spPr>
      </p:pic>
      <p:pic>
        <p:nvPicPr>
          <p:cNvPr id="24578" name="Picture 2" descr="pipeline.png"/>
          <p:cNvPicPr>
            <a:picLocks noChangeAspect="1"/>
          </p:cNvPicPr>
          <p:nvPr/>
        </p:nvPicPr>
        <p:blipFill>
          <a:blip r:embed="rId4"/>
          <a:srcRect/>
          <a:stretch>
            <a:fillRect/>
          </a:stretch>
        </p:blipFill>
        <p:spPr bwMode="auto">
          <a:xfrm>
            <a:off x="381000" y="1752600"/>
            <a:ext cx="7439025" cy="2354262"/>
          </a:xfrm>
          <a:prstGeom prst="rect">
            <a:avLst/>
          </a:prstGeom>
          <a:noFill/>
          <a:ln w="9525">
            <a:noFill/>
            <a:miter lim="800000"/>
            <a:headEnd/>
            <a:tailEnd/>
          </a:ln>
        </p:spPr>
      </p:pic>
      <p:sp>
        <p:nvSpPr>
          <p:cNvPr id="24579" name="Rectangle 2"/>
          <p:cNvSpPr>
            <a:spLocks noGrp="1" noChangeArrowheads="1"/>
          </p:cNvSpPr>
          <p:nvPr>
            <p:ph type="ctrTitle"/>
          </p:nvPr>
        </p:nvSpPr>
        <p:spPr>
          <a:xfrm>
            <a:off x="304800" y="762000"/>
            <a:ext cx="8610600" cy="838200"/>
          </a:xfrm>
        </p:spPr>
        <p:txBody>
          <a:bodyPr/>
          <a:lstStyle/>
          <a:p>
            <a:pPr eaLnBrk="1" hangingPunct="1"/>
            <a:r>
              <a:rPr lang="en-US" sz="4800" b="1" dirty="0" smtClean="0">
                <a:latin typeface="Calibri" charset="0"/>
              </a:rPr>
              <a:t>Example Pipeline: GLM Analysis</a:t>
            </a:r>
            <a:r>
              <a:rPr lang="en-US" b="1" dirty="0" smtClean="0">
                <a:latin typeface="Calibri" charset="0"/>
              </a:rPr>
              <a:t/>
            </a:r>
            <a:br>
              <a:rPr lang="en-US" b="1" dirty="0" smtClean="0">
                <a:latin typeface="Calibri" charset="0"/>
              </a:rPr>
            </a:br>
            <a:endParaRPr lang="en-US" sz="3600" b="1" dirty="0" smtClean="0">
              <a:latin typeface="Calibri" charset="0"/>
            </a:endParaRPr>
          </a:p>
        </p:txBody>
      </p:sp>
      <p:sp>
        <p:nvSpPr>
          <p:cNvPr id="6" name="Rectangle 2"/>
          <p:cNvSpPr txBox="1">
            <a:spLocks noChangeArrowheads="1"/>
          </p:cNvSpPr>
          <p:nvPr/>
        </p:nvSpPr>
        <p:spPr bwMode="auto">
          <a:xfrm>
            <a:off x="3733800" y="3429000"/>
            <a:ext cx="5562600" cy="3200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19100" marR="0" lvl="0" indent="-1270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java -</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classpath</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"%CP%" -Xms128m -Xmx1024m </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net.maizegenetics.pipeline.TasselPipeline</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-fork1 -h "</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mdp_genotype.hmp.txt</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filterAlign</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filterAlignMinCount</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78</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filterAlignMinFreq</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0.05 -fork2</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-r "mdp_traits.txt" -fork3</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-q "mdp_population_structure.txt“</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-combine4 -input1 -input2 -input3</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-intersect –</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glm</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glmOutputFile</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glm_output</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a:t>
            </a:r>
            <a:r>
              <a:rPr kumimoji="0" lang="en-US" sz="1400" b="1" i="0" u="none" strike="noStrike" kern="0" cap="none" spc="0" normalizeH="0" baseline="0" noProof="0" dirty="0" err="1" smtClean="0">
                <a:ln>
                  <a:noFill/>
                </a:ln>
                <a:solidFill>
                  <a:schemeClr val="accent1"/>
                </a:solidFill>
                <a:effectLst/>
                <a:uLnTx/>
                <a:uFillTx/>
                <a:latin typeface="Courier New" pitchFamily="49" charset="0"/>
                <a:ea typeface="+mj-ea"/>
                <a:cs typeface="+mj-cs"/>
              </a:rPr>
              <a:t>glmMaxP</a:t>
            </a: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 0.001 -runfork1 -runfork2</a:t>
            </a:r>
            <a:b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br>
            <a:r>
              <a:rPr kumimoji="0" lang="en-US" sz="1400" b="1" i="0" u="none" strike="noStrike" kern="0" cap="none" spc="0" normalizeH="0" baseline="0" noProof="0" dirty="0" smtClean="0">
                <a:ln>
                  <a:noFill/>
                </a:ln>
                <a:solidFill>
                  <a:schemeClr val="accent1"/>
                </a:solidFill>
                <a:effectLst/>
                <a:uLnTx/>
                <a:uFillTx/>
                <a:latin typeface="Courier New" pitchFamily="49" charset="0"/>
                <a:ea typeface="+mj-ea"/>
                <a:cs typeface="+mj-cs"/>
              </a:rPr>
              <a:t>-runfork3</a:t>
            </a:r>
            <a:endParaRPr kumimoji="0" lang="en-US" sz="1400" b="0" i="0" u="none" strike="noStrike" kern="0" cap="none" spc="0" normalizeH="0" baseline="0" noProof="0" dirty="0" smtClean="0">
              <a:ln>
                <a:noFill/>
              </a:ln>
              <a:solidFill>
                <a:schemeClr val="accent1"/>
              </a:solidFill>
              <a:effectLst/>
              <a:uLnTx/>
              <a:uFillTx/>
              <a:latin typeface="Calibri" charset="0"/>
              <a:ea typeface="+mj-ea"/>
              <a:cs typeface="+mj-cs"/>
            </a:endParaRPr>
          </a:p>
        </p:txBody>
      </p:sp>
      <p:sp>
        <p:nvSpPr>
          <p:cNvPr id="9" name="Rectangle 2"/>
          <p:cNvSpPr txBox="1">
            <a:spLocks noChangeArrowheads="1"/>
          </p:cNvSpPr>
          <p:nvPr/>
        </p:nvSpPr>
        <p:spPr bwMode="auto">
          <a:xfrm>
            <a:off x="228600" y="4419600"/>
            <a:ext cx="3581400" cy="198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419100" marR="0" lvl="0" indent="-1270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accent4"/>
                </a:solidFill>
                <a:effectLst/>
                <a:uLnTx/>
                <a:uFillTx/>
                <a:latin typeface="Calibri" charset="0"/>
                <a:ea typeface="+mj-ea"/>
                <a:cs typeface="+mj-cs"/>
              </a:rPr>
              <a:t>Evaluated </a:t>
            </a:r>
          </a:p>
          <a:p>
            <a:pPr marL="419100" marR="0" lvl="0" indent="-1270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FF0000"/>
                </a:solidFill>
                <a:effectLst/>
                <a:uLnTx/>
                <a:uFillTx/>
                <a:latin typeface="Calibri" charset="0"/>
                <a:ea typeface="+mj-ea"/>
                <a:cs typeface="+mj-cs"/>
              </a:rPr>
              <a:t>2.4 Billion</a:t>
            </a:r>
            <a:r>
              <a:rPr kumimoji="0" lang="en-US" sz="4000" b="1" i="0" u="none" strike="noStrike" kern="0" cap="none" spc="0" normalizeH="0" noProof="0" dirty="0" smtClean="0">
                <a:ln>
                  <a:noFill/>
                </a:ln>
                <a:solidFill>
                  <a:srgbClr val="FF0000"/>
                </a:solidFill>
                <a:effectLst/>
                <a:uLnTx/>
                <a:uFillTx/>
                <a:latin typeface="Calibri" charset="0"/>
                <a:ea typeface="+mj-ea"/>
                <a:cs typeface="+mj-cs"/>
              </a:rPr>
              <a:t> </a:t>
            </a:r>
          </a:p>
          <a:p>
            <a:pPr marL="419100" marR="0" lvl="0" indent="-1270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noProof="0" dirty="0" smtClean="0">
                <a:ln>
                  <a:noFill/>
                </a:ln>
                <a:solidFill>
                  <a:schemeClr val="accent4"/>
                </a:solidFill>
                <a:effectLst/>
                <a:uLnTx/>
                <a:uFillTx/>
                <a:latin typeface="Calibri" charset="0"/>
                <a:ea typeface="+mj-ea"/>
                <a:cs typeface="+mj-cs"/>
              </a:rPr>
              <a:t>GLM Analyses in 14 CPU Hours!</a:t>
            </a:r>
            <a:endParaRPr kumimoji="0" lang="en-US" sz="3200" b="1" i="0" u="none" strike="noStrike" kern="0" cap="none" spc="0" normalizeH="0" baseline="0" noProof="0" dirty="0" smtClean="0">
              <a:ln>
                <a:noFill/>
              </a:ln>
              <a:solidFill>
                <a:schemeClr val="accent4"/>
              </a:solidFill>
              <a:effectLst/>
              <a:uLnTx/>
              <a:uFillTx/>
              <a:latin typeface="Calibri" charset="0"/>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400" y="609600"/>
            <a:ext cx="8839200" cy="584775"/>
          </a:xfrm>
          <a:prstGeom prst="rect">
            <a:avLst/>
          </a:prstGeom>
          <a:solidFill>
            <a:schemeClr val="accent1"/>
          </a:solidFill>
        </p:spPr>
        <p:txBody>
          <a:bodyPr wrap="square" rtlCol="0">
            <a:spAutoFit/>
          </a:bodyPr>
          <a:lstStyle/>
          <a:p>
            <a:pPr algn="ctr"/>
            <a:r>
              <a:rPr lang="en-US" sz="3200" dirty="0" smtClean="0">
                <a:solidFill>
                  <a:srgbClr val="FF0000"/>
                </a:solidFill>
              </a:rPr>
              <a:t>www.gramene.org/diversity/tassel_launch.html</a:t>
            </a:r>
            <a:endParaRPr lang="en-US" sz="3200" dirty="0">
              <a:solidFill>
                <a:srgbClr val="FF0000"/>
              </a:solidFill>
            </a:endParaRPr>
          </a:p>
        </p:txBody>
      </p:sp>
      <p:pic>
        <p:nvPicPr>
          <p:cNvPr id="3" name="Picture 2" descr="Screen shot 2012-01-12 at 3.51.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8154"/>
            <a:ext cx="9144000" cy="520504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131763" y="1522541"/>
            <a:ext cx="9012237" cy="487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1600">
                <a:solidFill>
                  <a:schemeClr val="tx1"/>
                </a:solidFill>
                <a:latin typeface="Times New Roman" charset="0"/>
                <a:ea typeface="ＭＳ Ｐゴシック" charset="0"/>
                <a:cs typeface="ＭＳ Ｐゴシック" charset="0"/>
              </a:defRPr>
            </a:lvl1pPr>
            <a:lvl2pPr marL="742950" indent="-285750">
              <a:defRPr sz="1600">
                <a:solidFill>
                  <a:schemeClr val="tx1"/>
                </a:solidFill>
                <a:latin typeface="Times New Roman" charset="0"/>
                <a:ea typeface="ＭＳ Ｐゴシック" charset="0"/>
              </a:defRPr>
            </a:lvl2pPr>
            <a:lvl3pPr marL="1143000" indent="-228600">
              <a:defRPr sz="1600">
                <a:solidFill>
                  <a:schemeClr val="tx1"/>
                </a:solidFill>
                <a:latin typeface="Times New Roman" charset="0"/>
                <a:ea typeface="ＭＳ Ｐゴシック" charset="0"/>
              </a:defRPr>
            </a:lvl3pPr>
            <a:lvl4pPr marL="1600200" indent="-228600">
              <a:defRPr sz="1600">
                <a:solidFill>
                  <a:schemeClr val="tx1"/>
                </a:solidFill>
                <a:latin typeface="Times New Roman" charset="0"/>
                <a:ea typeface="ＭＳ Ｐゴシック" charset="0"/>
              </a:defRPr>
            </a:lvl4pPr>
            <a:lvl5pPr marL="2057400" indent="-228600">
              <a:defRPr sz="16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6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6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6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600">
                <a:solidFill>
                  <a:schemeClr val="tx1"/>
                </a:solidFill>
                <a:latin typeface="Times New Roman" charset="0"/>
                <a:ea typeface="ＭＳ Ｐゴシック" charset="0"/>
              </a:defRPr>
            </a:lvl9pPr>
          </a:lstStyle>
          <a:p>
            <a:pPr marL="0" indent="0"/>
            <a:r>
              <a:rPr lang="en-US" sz="3400" dirty="0" smtClean="0"/>
              <a:t>TASSEL </a:t>
            </a:r>
            <a:r>
              <a:rPr lang="en-US" sz="3400" dirty="0"/>
              <a:t>4.0 introduces the next </a:t>
            </a:r>
            <a:r>
              <a:rPr lang="en-US" sz="3400" dirty="0" smtClean="0"/>
              <a:t>major improvements </a:t>
            </a:r>
            <a:r>
              <a:rPr lang="en-US" sz="3400" dirty="0"/>
              <a:t>since TASSEL 3.0! Our new </a:t>
            </a:r>
            <a:r>
              <a:rPr lang="en-US" sz="3400" dirty="0" smtClean="0"/>
              <a:t>design puts </a:t>
            </a:r>
            <a:r>
              <a:rPr lang="en-US" sz="3400" dirty="0"/>
              <a:t>emphasis on Efficiency, Performance, and Consistency. This is </a:t>
            </a:r>
            <a:r>
              <a:rPr lang="en-US" sz="3400" dirty="0" smtClean="0"/>
              <a:t>accomplished largely </a:t>
            </a:r>
            <a:r>
              <a:rPr lang="en-US" sz="3400" dirty="0"/>
              <a:t>due to our bit-wise data storage and analysis algorithms</a:t>
            </a:r>
            <a:r>
              <a:rPr lang="en-US" sz="3400" dirty="0" smtClean="0"/>
              <a:t>.</a:t>
            </a:r>
          </a:p>
          <a:p>
            <a:endParaRPr lang="en-US" sz="500" dirty="0"/>
          </a:p>
          <a:p>
            <a:pPr>
              <a:buFont typeface="Arial"/>
              <a:buChar char="•"/>
            </a:pPr>
            <a:r>
              <a:rPr lang="en-US" sz="3400" dirty="0"/>
              <a:t>1.6 Million LD Calculations Executes 30 </a:t>
            </a:r>
            <a:r>
              <a:rPr lang="en-US" sz="3400" dirty="0" smtClean="0"/>
              <a:t>times faster </a:t>
            </a:r>
            <a:r>
              <a:rPr lang="en-US" sz="3400" dirty="0"/>
              <a:t>in TASSEL 4.0!</a:t>
            </a:r>
          </a:p>
          <a:p>
            <a:pPr>
              <a:buFont typeface="Arial"/>
              <a:buChar char="•"/>
            </a:pPr>
            <a:r>
              <a:rPr lang="en-US" sz="3400" dirty="0"/>
              <a:t>Distance Matrix for 1320 Taxa Executes 25 Times faster in TASSEL 4.0</a:t>
            </a:r>
            <a:r>
              <a:rPr lang="en-US" sz="3400" dirty="0" smtClean="0"/>
              <a:t>!</a:t>
            </a:r>
          </a:p>
        </p:txBody>
      </p:sp>
      <p:sp>
        <p:nvSpPr>
          <p:cNvPr id="9" name="Rectangle 2"/>
          <p:cNvSpPr txBox="1">
            <a:spLocks noChangeArrowheads="1"/>
          </p:cNvSpPr>
          <p:nvPr/>
        </p:nvSpPr>
        <p:spPr bwMode="auto">
          <a:xfrm>
            <a:off x="0" y="381000"/>
            <a:ext cx="9144000" cy="12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
          <a:lstStyle>
            <a:lvl1pPr>
              <a:defRPr sz="1600">
                <a:solidFill>
                  <a:schemeClr val="tx1"/>
                </a:solidFill>
                <a:latin typeface="Times New Roman" charset="0"/>
                <a:ea typeface="ＭＳ Ｐゴシック" charset="0"/>
                <a:cs typeface="ＭＳ Ｐゴシック" charset="0"/>
              </a:defRPr>
            </a:lvl1pPr>
            <a:lvl2pPr marL="742950" indent="-285750">
              <a:defRPr sz="1600">
                <a:solidFill>
                  <a:schemeClr val="tx1"/>
                </a:solidFill>
                <a:latin typeface="Times New Roman" charset="0"/>
                <a:ea typeface="ＭＳ Ｐゴシック" charset="0"/>
              </a:defRPr>
            </a:lvl2pPr>
            <a:lvl3pPr marL="1143000" indent="-228600">
              <a:defRPr sz="1600">
                <a:solidFill>
                  <a:schemeClr val="tx1"/>
                </a:solidFill>
                <a:latin typeface="Times New Roman" charset="0"/>
                <a:ea typeface="ＭＳ Ｐゴシック" charset="0"/>
              </a:defRPr>
            </a:lvl3pPr>
            <a:lvl4pPr marL="1600200" indent="-228600">
              <a:defRPr sz="1600">
                <a:solidFill>
                  <a:schemeClr val="tx1"/>
                </a:solidFill>
                <a:latin typeface="Times New Roman" charset="0"/>
                <a:ea typeface="ＭＳ Ｐゴシック" charset="0"/>
              </a:defRPr>
            </a:lvl4pPr>
            <a:lvl5pPr marL="2057400" indent="-228600">
              <a:defRPr sz="16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6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6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6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600">
                <a:solidFill>
                  <a:schemeClr val="tx1"/>
                </a:solidFill>
                <a:latin typeface="Times New Roman" charset="0"/>
                <a:ea typeface="ＭＳ Ｐゴシック" charset="0"/>
              </a:defRPr>
            </a:lvl9pPr>
          </a:lstStyle>
          <a:p>
            <a:pPr algn="ctr"/>
            <a:r>
              <a:rPr lang="en-US" sz="4100" b="1" dirty="0" smtClean="0">
                <a:latin typeface="Arial" charset="0"/>
              </a:rPr>
              <a:t>TASSEL 4.0 – It’s All About the Bits!</a:t>
            </a:r>
            <a:endParaRPr lang="en-US" sz="4100" b="1"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81000"/>
            <a:ext cx="8686800" cy="1143000"/>
          </a:xfrm>
        </p:spPr>
        <p:txBody>
          <a:bodyPr/>
          <a:lstStyle/>
          <a:p>
            <a:r>
              <a:rPr lang="en-US" sz="5400" b="1" dirty="0" smtClean="0"/>
              <a:t>Join the TASSEL Community</a:t>
            </a:r>
            <a:endParaRPr lang="en-US" sz="5400" b="1" dirty="0"/>
          </a:p>
        </p:txBody>
      </p:sp>
      <p:sp>
        <p:nvSpPr>
          <p:cNvPr id="4" name="Content Placeholder 3"/>
          <p:cNvSpPr>
            <a:spLocks noGrp="1"/>
          </p:cNvSpPr>
          <p:nvPr>
            <p:ph idx="1"/>
          </p:nvPr>
        </p:nvSpPr>
        <p:spPr>
          <a:xfrm>
            <a:off x="609600" y="1447800"/>
            <a:ext cx="7772400" cy="4800600"/>
          </a:xfrm>
        </p:spPr>
        <p:txBody>
          <a:bodyPr/>
          <a:lstStyle/>
          <a:p>
            <a:r>
              <a:rPr lang="en-US" sz="2800" b="1" dirty="0" smtClean="0"/>
              <a:t>~3000 Users</a:t>
            </a:r>
          </a:p>
          <a:p>
            <a:r>
              <a:rPr lang="en-US" sz="2800" b="1" dirty="0" smtClean="0"/>
              <a:t>TASSEL Documentation, Tutorial Data Sets</a:t>
            </a:r>
          </a:p>
          <a:p>
            <a:pPr>
              <a:buNone/>
            </a:pPr>
            <a:r>
              <a:rPr lang="en-US" sz="2800" b="1" dirty="0" smtClean="0"/>
              <a:t>	</a:t>
            </a:r>
            <a:r>
              <a:rPr lang="en-US" sz="2800" b="1" dirty="0" smtClean="0">
                <a:hlinkClick r:id="rId2"/>
              </a:rPr>
              <a:t>http://www.maizegenetics.net/tassel</a:t>
            </a:r>
            <a:endParaRPr lang="en-US" sz="2800" b="1" dirty="0" smtClean="0"/>
          </a:p>
          <a:p>
            <a:r>
              <a:rPr lang="en-US" sz="2800" b="1" dirty="0" smtClean="0"/>
              <a:t>Discussion Group: </a:t>
            </a:r>
            <a:r>
              <a:rPr lang="en-US" sz="2800" b="1" dirty="0" smtClean="0">
                <a:hlinkClick r:id="rId3"/>
              </a:rPr>
              <a:t>http://groups.google.com/group/tassel</a:t>
            </a:r>
            <a:endParaRPr lang="en-US" sz="2800" b="1" dirty="0" smtClean="0"/>
          </a:p>
          <a:p>
            <a:r>
              <a:rPr lang="en-US" sz="2800" b="1" dirty="0" smtClean="0"/>
              <a:t>Source Code:</a:t>
            </a:r>
          </a:p>
          <a:p>
            <a:pPr>
              <a:buNone/>
            </a:pPr>
            <a:r>
              <a:rPr lang="en-US" sz="2400" b="1" dirty="0" smtClean="0"/>
              <a:t>	</a:t>
            </a:r>
            <a:r>
              <a:rPr lang="en-US" sz="2800" b="1" dirty="0" smtClean="0">
                <a:hlinkClick r:id="rId4"/>
              </a:rPr>
              <a:t>https://sourceforge.net/projects/tassel</a:t>
            </a:r>
            <a:endParaRPr lang="en-US" sz="2800" b="1" dirty="0" smtClean="0"/>
          </a:p>
          <a:p>
            <a:r>
              <a:rPr lang="en-US" sz="2800" b="1" dirty="0" smtClean="0"/>
              <a:t>Visit Poster 993 (</a:t>
            </a:r>
            <a:r>
              <a:rPr lang="en-US" sz="2800" b="1" dirty="0"/>
              <a:t>TASSEL 4.0: Faster, </a:t>
            </a:r>
            <a:r>
              <a:rPr lang="en-US" sz="2800" b="1" dirty="0" smtClean="0"/>
              <a:t>Larger Diversity </a:t>
            </a:r>
            <a:r>
              <a:rPr lang="en-US" sz="2800" b="1" dirty="0"/>
              <a:t>Analysis: It’s All About the Bits</a:t>
            </a:r>
            <a:r>
              <a:rPr lang="en-US" sz="2800" b="1" dirty="0" smtClean="0"/>
              <a:t>)</a:t>
            </a:r>
          </a:p>
          <a:p>
            <a:r>
              <a:rPr lang="en-US" sz="2800" b="1" dirty="0" smtClean="0"/>
              <a:t>Email developers listed on the poster</a:t>
            </a:r>
          </a:p>
          <a:p>
            <a:endParaRPr lang="en-US" sz="2800" b="1" dirty="0"/>
          </a:p>
        </p:txBody>
      </p:sp>
    </p:spTree>
    <p:extLst>
      <p:ext uri="{BB962C8B-B14F-4D97-AF65-F5344CB8AC3E}">
        <p14:creationId xmlns:p14="http://schemas.microsoft.com/office/powerpoint/2010/main" val="3762644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lstStyle/>
          <a:p>
            <a:r>
              <a:rPr lang="en-US" b="1" dirty="0" smtClean="0"/>
              <a:t>TASSEL : Tools for Genetic Research</a:t>
            </a:r>
            <a:endParaRPr lang="en-US" b="1" dirty="0"/>
          </a:p>
        </p:txBody>
      </p:sp>
      <p:sp>
        <p:nvSpPr>
          <p:cNvPr id="3" name="Content Placeholder 2"/>
          <p:cNvSpPr>
            <a:spLocks noGrp="1"/>
          </p:cNvSpPr>
          <p:nvPr>
            <p:ph idx="1"/>
          </p:nvPr>
        </p:nvSpPr>
        <p:spPr>
          <a:xfrm>
            <a:off x="533400" y="1219200"/>
            <a:ext cx="7772400" cy="5105400"/>
          </a:xfrm>
        </p:spPr>
        <p:txBody>
          <a:bodyPr/>
          <a:lstStyle/>
          <a:p>
            <a:r>
              <a:rPr lang="en-US" sz="2800" b="1" dirty="0" smtClean="0"/>
              <a:t>Association Analysis (General Linear Model; GLM and Mixed Linear Model; MLM)</a:t>
            </a:r>
          </a:p>
          <a:p>
            <a:r>
              <a:rPr lang="en-US" sz="2800" b="1" dirty="0" smtClean="0"/>
              <a:t>Genomic Selection (Ridge Regression)</a:t>
            </a:r>
          </a:p>
          <a:p>
            <a:r>
              <a:rPr lang="en-US" sz="2800" b="1" dirty="0" smtClean="0"/>
              <a:t>Linkage Disequilibrium Analysis</a:t>
            </a:r>
          </a:p>
          <a:p>
            <a:r>
              <a:rPr lang="en-US" sz="2800" b="1" dirty="0" smtClean="0"/>
              <a:t>Missing Data Imputation (genotype and phenotype)</a:t>
            </a:r>
          </a:p>
          <a:p>
            <a:r>
              <a:rPr lang="en-US" sz="2800" b="1" dirty="0" smtClean="0"/>
              <a:t>SNP Extraction, filtering, </a:t>
            </a:r>
            <a:r>
              <a:rPr lang="en-US" sz="2800" b="1" dirty="0" err="1" smtClean="0"/>
              <a:t>numericalization</a:t>
            </a:r>
            <a:r>
              <a:rPr lang="en-US" sz="2800" b="1" dirty="0" smtClean="0"/>
              <a:t>, formatting (</a:t>
            </a:r>
            <a:r>
              <a:rPr lang="en-US" sz="2800" b="1" dirty="0" err="1" smtClean="0"/>
              <a:t>Hapmap</a:t>
            </a:r>
            <a:r>
              <a:rPr lang="en-US" sz="2800" b="1" dirty="0" smtClean="0"/>
              <a:t>, Plink, </a:t>
            </a:r>
            <a:r>
              <a:rPr lang="en-US" sz="2800" b="1" dirty="0" smtClean="0"/>
              <a:t>Flapjack, and </a:t>
            </a:r>
            <a:r>
              <a:rPr lang="en-US" sz="2800" b="1" dirty="0" err="1" smtClean="0"/>
              <a:t>Phylip</a:t>
            </a:r>
            <a:r>
              <a:rPr lang="en-US" sz="2800" b="1" dirty="0" smtClean="0"/>
              <a:t>)</a:t>
            </a:r>
          </a:p>
          <a:p>
            <a:r>
              <a:rPr lang="en-US" sz="2800" b="1" dirty="0" smtClean="0"/>
              <a:t>Diversity Analysis</a:t>
            </a:r>
          </a:p>
          <a:p>
            <a:r>
              <a:rPr lang="en-US" sz="2800" b="1" dirty="0" smtClean="0"/>
              <a:t>Kinship and Principal Component Analysis</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b="1" dirty="0" smtClean="0"/>
              <a:t>What’s New in TASSEL?</a:t>
            </a:r>
            <a:endParaRPr lang="en-US" b="1" dirty="0"/>
          </a:p>
        </p:txBody>
      </p:sp>
      <p:graphicFrame>
        <p:nvGraphicFramePr>
          <p:cNvPr id="11" name="Table 10"/>
          <p:cNvGraphicFramePr>
            <a:graphicFrameLocks noGrp="1"/>
          </p:cNvGraphicFramePr>
          <p:nvPr/>
        </p:nvGraphicFramePr>
        <p:xfrm>
          <a:off x="457199" y="1143000"/>
          <a:ext cx="8305801" cy="5394960"/>
        </p:xfrm>
        <a:graphic>
          <a:graphicData uri="http://schemas.openxmlformats.org/drawingml/2006/table">
            <a:tbl>
              <a:tblPr firstRow="1" bandRow="1">
                <a:tableStyleId>{5C22544A-7EE6-4342-B048-85BDC9FD1C3A}</a:tableStyleId>
              </a:tblPr>
              <a:tblGrid>
                <a:gridCol w="3633788"/>
                <a:gridCol w="1903413"/>
                <a:gridCol w="2768600"/>
              </a:tblGrid>
              <a:tr h="431800">
                <a:tc>
                  <a:txBody>
                    <a:bodyPr/>
                    <a:lstStyle/>
                    <a:p>
                      <a:endParaRPr lang="en-US" sz="2400" b="1" dirty="0">
                        <a:solidFill>
                          <a:schemeClr val="tx1"/>
                        </a:solidFill>
                      </a:endParaRPr>
                    </a:p>
                  </a:txBody>
                  <a:tcPr/>
                </a:tc>
                <a:tc>
                  <a:txBody>
                    <a:bodyPr/>
                    <a:lstStyle/>
                    <a:p>
                      <a:pPr algn="ctr"/>
                      <a:r>
                        <a:rPr lang="en-US" sz="2400" b="1" dirty="0" smtClean="0">
                          <a:solidFill>
                            <a:schemeClr val="tx1"/>
                          </a:solidFill>
                        </a:rPr>
                        <a:t>2.1</a:t>
                      </a:r>
                      <a:endParaRPr lang="en-US" sz="2400" b="1" dirty="0">
                        <a:solidFill>
                          <a:schemeClr val="tx1"/>
                        </a:solidFill>
                      </a:endParaRPr>
                    </a:p>
                  </a:txBody>
                  <a:tcPr/>
                </a:tc>
                <a:tc>
                  <a:txBody>
                    <a:bodyPr/>
                    <a:lstStyle/>
                    <a:p>
                      <a:pPr algn="ctr"/>
                      <a:r>
                        <a:rPr lang="en-US" sz="2400" b="1" dirty="0" smtClean="0">
                          <a:solidFill>
                            <a:schemeClr val="tx1"/>
                          </a:solidFill>
                        </a:rPr>
                        <a:t>3.0</a:t>
                      </a:r>
                      <a:endParaRPr lang="en-US" sz="2400" b="1" dirty="0">
                        <a:solidFill>
                          <a:schemeClr val="tx1"/>
                        </a:solidFill>
                      </a:endParaRPr>
                    </a:p>
                  </a:txBody>
                  <a:tcPr/>
                </a:tc>
              </a:tr>
              <a:tr h="431800">
                <a:tc>
                  <a:txBody>
                    <a:bodyPr/>
                    <a:lstStyle/>
                    <a:p>
                      <a:r>
                        <a:rPr lang="en-US" sz="2400" b="1" dirty="0" smtClean="0">
                          <a:solidFill>
                            <a:schemeClr val="tx1"/>
                          </a:solidFill>
                        </a:rPr>
                        <a:t>Marker Number</a:t>
                      </a:r>
                      <a:endParaRPr lang="en-US" sz="2400" b="1" dirty="0">
                        <a:solidFill>
                          <a:schemeClr val="tx1"/>
                        </a:solidFill>
                      </a:endParaRPr>
                    </a:p>
                  </a:txBody>
                  <a:tcPr/>
                </a:tc>
                <a:tc>
                  <a:txBody>
                    <a:bodyPr/>
                    <a:lstStyle/>
                    <a:p>
                      <a:pPr algn="ctr"/>
                      <a:r>
                        <a:rPr lang="en-US" sz="2400" b="1" dirty="0" smtClean="0">
                          <a:solidFill>
                            <a:schemeClr val="tx1"/>
                          </a:solidFill>
                        </a:rPr>
                        <a:t>1000s</a:t>
                      </a:r>
                      <a:endParaRPr lang="en-US" sz="2400" b="1" dirty="0">
                        <a:solidFill>
                          <a:schemeClr val="tx1"/>
                        </a:solidFill>
                      </a:endParaRPr>
                    </a:p>
                  </a:txBody>
                  <a:tcPr/>
                </a:tc>
                <a:tc>
                  <a:txBody>
                    <a:bodyPr/>
                    <a:lstStyle/>
                    <a:p>
                      <a:pPr algn="ctr"/>
                      <a:r>
                        <a:rPr lang="en-US" sz="2400" b="1" dirty="0" smtClean="0">
                          <a:solidFill>
                            <a:schemeClr val="tx1"/>
                          </a:solidFill>
                        </a:rPr>
                        <a:t>1,000,000s</a:t>
                      </a:r>
                      <a:endParaRPr lang="en-US" sz="2400" b="1" dirty="0">
                        <a:solidFill>
                          <a:schemeClr val="tx1"/>
                        </a:solidFill>
                      </a:endParaRPr>
                    </a:p>
                  </a:txBody>
                  <a:tcPr/>
                </a:tc>
              </a:tr>
              <a:tr h="431800">
                <a:tc>
                  <a:txBody>
                    <a:bodyPr/>
                    <a:lstStyle/>
                    <a:p>
                      <a:r>
                        <a:rPr lang="en-US" sz="2400" b="1" dirty="0" smtClean="0">
                          <a:solidFill>
                            <a:schemeClr val="tx1"/>
                          </a:solidFill>
                        </a:rPr>
                        <a:t>PCA</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r>
              <a:tr h="431800">
                <a:tc>
                  <a:txBody>
                    <a:bodyPr/>
                    <a:lstStyle/>
                    <a:p>
                      <a:r>
                        <a:rPr lang="en-US" sz="2400" b="1" dirty="0" smtClean="0">
                          <a:solidFill>
                            <a:schemeClr val="tx1"/>
                          </a:solidFill>
                        </a:rPr>
                        <a:t>Genotypic Imputation</a:t>
                      </a: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r>
              <a:tr h="431800">
                <a:tc>
                  <a:txBody>
                    <a:bodyPr/>
                    <a:lstStyle/>
                    <a:p>
                      <a:r>
                        <a:rPr lang="en-US" sz="2400" b="1" dirty="0" smtClean="0">
                          <a:solidFill>
                            <a:schemeClr val="tx1"/>
                          </a:solidFill>
                        </a:rPr>
                        <a:t>LD Analysis</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r>
              <a:tr h="431800">
                <a:tc>
                  <a:txBody>
                    <a:bodyPr/>
                    <a:lstStyle/>
                    <a:p>
                      <a:pPr lvl="1"/>
                      <a:r>
                        <a:rPr lang="en-US" sz="2400" b="1" dirty="0" smtClean="0">
                          <a:solidFill>
                            <a:schemeClr val="tx1"/>
                          </a:solidFill>
                        </a:rPr>
                        <a:t>Sliding Windows</a:t>
                      </a: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r>
              <a:tr h="431800">
                <a:tc>
                  <a:txBody>
                    <a:bodyPr/>
                    <a:lstStyle/>
                    <a:p>
                      <a:r>
                        <a:rPr lang="en-US" sz="2400" b="1" dirty="0" smtClean="0">
                          <a:solidFill>
                            <a:schemeClr val="tx1"/>
                          </a:solidFill>
                        </a:rPr>
                        <a:t>GLM</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c>
                  <a:txBody>
                    <a:bodyPr/>
                    <a:lstStyle/>
                    <a:p>
                      <a:pPr algn="ctr"/>
                      <a:r>
                        <a:rPr lang="en-US" sz="2400" b="1" dirty="0" smtClean="0">
                          <a:solidFill>
                            <a:schemeClr val="dk1"/>
                          </a:solidFill>
                          <a:sym typeface="Wingdings"/>
                        </a:rPr>
                        <a:t>Simpler</a:t>
                      </a:r>
                      <a:r>
                        <a:rPr lang="en-US" sz="2400" b="1" baseline="0" dirty="0" smtClean="0">
                          <a:solidFill>
                            <a:schemeClr val="dk1"/>
                          </a:solidFill>
                          <a:sym typeface="Wingdings"/>
                        </a:rPr>
                        <a:t> Interface &amp; Faster</a:t>
                      </a:r>
                      <a:endParaRPr lang="en-US" sz="2400" b="1" dirty="0">
                        <a:solidFill>
                          <a:schemeClr val="tx1"/>
                        </a:solidFill>
                      </a:endParaRPr>
                    </a:p>
                  </a:txBody>
                  <a:tcPr/>
                </a:tc>
              </a:tr>
              <a:tr h="431800">
                <a:tc>
                  <a:txBody>
                    <a:bodyPr/>
                    <a:lstStyle/>
                    <a:p>
                      <a:r>
                        <a:rPr lang="en-US" sz="2400" b="1" dirty="0" smtClean="0">
                          <a:solidFill>
                            <a:schemeClr val="tx1"/>
                          </a:solidFill>
                        </a:rPr>
                        <a:t>MLM</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c>
                  <a:txBody>
                    <a:bodyPr/>
                    <a:lstStyle/>
                    <a:p>
                      <a:pPr algn="ctr"/>
                      <a:r>
                        <a:rPr lang="en-US" sz="2400" b="1" dirty="0" smtClean="0">
                          <a:sym typeface="Wingdings"/>
                        </a:rPr>
                        <a:t>Faster &amp; More</a:t>
                      </a:r>
                      <a:r>
                        <a:rPr lang="en-US" sz="2400" b="1" baseline="0" dirty="0" smtClean="0">
                          <a:sym typeface="Wingdings"/>
                        </a:rPr>
                        <a:t> Data</a:t>
                      </a:r>
                      <a:endParaRPr lang="en-US" sz="2400" b="1" dirty="0">
                        <a:solidFill>
                          <a:schemeClr val="tx1"/>
                        </a:solidFill>
                      </a:endParaRPr>
                    </a:p>
                  </a:txBody>
                  <a:tcPr/>
                </a:tc>
              </a:tr>
              <a:tr h="431800">
                <a:tc>
                  <a:txBody>
                    <a:bodyPr/>
                    <a:lstStyle/>
                    <a:p>
                      <a:pPr lvl="1"/>
                      <a:r>
                        <a:rPr lang="en-US" sz="2400" b="1" dirty="0" smtClean="0">
                          <a:solidFill>
                            <a:schemeClr val="tx1"/>
                          </a:solidFill>
                        </a:rPr>
                        <a:t>EMMA</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r>
              <a:tr h="431800">
                <a:tc>
                  <a:txBody>
                    <a:bodyPr/>
                    <a:lstStyle/>
                    <a:p>
                      <a:pPr lvl="1"/>
                      <a:r>
                        <a:rPr lang="en-US" sz="2400" b="1" dirty="0" smtClean="0">
                          <a:solidFill>
                            <a:schemeClr val="tx1"/>
                          </a:solidFill>
                        </a:rPr>
                        <a:t>3PD &amp; Compression</a:t>
                      </a:r>
                      <a:endParaRPr lang="en-US" sz="2400" b="1" dirty="0">
                        <a:solidFill>
                          <a:schemeClr val="tx1"/>
                        </a:solidFill>
                      </a:endParaRPr>
                    </a:p>
                  </a:txBody>
                  <a:tcPr/>
                </a:tc>
                <a:tc>
                  <a:txBody>
                    <a:bodyPr/>
                    <a:lstStyle/>
                    <a:p>
                      <a:pPr algn="ct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r>
              <a:tr h="431800">
                <a:tc>
                  <a:txBody>
                    <a:bodyPr/>
                    <a:lstStyle/>
                    <a:p>
                      <a:r>
                        <a:rPr lang="en-US" sz="2400" b="1" dirty="0" smtClean="0">
                          <a:solidFill>
                            <a:schemeClr val="tx1"/>
                          </a:solidFill>
                        </a:rPr>
                        <a:t>Pipeline</a:t>
                      </a:r>
                      <a:endParaRPr lang="en-US" sz="2400" b="1" dirty="0">
                        <a:solidFill>
                          <a:schemeClr val="tx1"/>
                        </a:solidFill>
                      </a:endParaRPr>
                    </a:p>
                  </a:txBody>
                  <a:tcPr/>
                </a:tc>
                <a:tc>
                  <a:txBody>
                    <a:bodyPr/>
                    <a:lstStyle/>
                    <a:p>
                      <a:pPr algn="ctr"/>
                      <a:r>
                        <a:rPr lang="en-US" sz="2400" b="1" dirty="0" smtClean="0">
                          <a:sym typeface="Wingdings"/>
                        </a:rPr>
                        <a:t></a:t>
                      </a:r>
                      <a:endParaRPr lang="en-US" sz="2400" b="1" dirty="0">
                        <a:solidFill>
                          <a:schemeClr val="tx1"/>
                        </a:solidFill>
                      </a:endParaRPr>
                    </a:p>
                  </a:txBody>
                  <a:tcPr/>
                </a:tc>
                <a:tc>
                  <a:txBody>
                    <a:bodyPr/>
                    <a:lstStyle/>
                    <a:p>
                      <a:pPr algn="ctr"/>
                      <a:r>
                        <a:rPr lang="en-US" sz="2400" b="1" dirty="0" smtClean="0">
                          <a:sym typeface="Wingdings"/>
                        </a:rPr>
                        <a:t>Many Improvements</a:t>
                      </a:r>
                      <a:endParaRPr lang="en-US" sz="2400" b="1" dirty="0">
                        <a:solidFill>
                          <a:schemeClr val="tx1"/>
                        </a:solidFill>
                      </a:endParaRPr>
                    </a:p>
                  </a:txBody>
                  <a:tcPr/>
                </a:tc>
              </a:tr>
            </a:tbl>
          </a:graphicData>
        </a:graphic>
      </p:graphicFrame>
      <p:sp>
        <p:nvSpPr>
          <p:cNvPr id="10" name="Rectangle 9"/>
          <p:cNvSpPr/>
          <p:nvPr/>
        </p:nvSpPr>
        <p:spPr bwMode="auto">
          <a:xfrm>
            <a:off x="533400" y="2438400"/>
            <a:ext cx="8229600" cy="2286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spcBef>
                <a:spcPts val="1800"/>
              </a:spcBef>
              <a:spcAft>
                <a:spcPct val="0"/>
              </a:spcAft>
              <a:buClrTx/>
              <a:buSzTx/>
              <a:buFontTx/>
              <a:buNone/>
              <a:tabLst/>
            </a:pPr>
            <a:endParaRPr lang="en-US" sz="800" b="1" dirty="0" smtClean="0">
              <a:solidFill>
                <a:srgbClr val="FF0000"/>
              </a:solidFill>
              <a:cs typeface="ＭＳ Ｐゴシック" charset="-128"/>
            </a:endParaRPr>
          </a:p>
          <a:p>
            <a:pPr marL="0" marR="0" indent="0" algn="ctr" defTabSz="914400" rtl="0" eaLnBrk="0" fontAlgn="base" latinLnBrk="0" hangingPunct="0">
              <a:spcBef>
                <a:spcPts val="1800"/>
              </a:spcBef>
              <a:spcAft>
                <a:spcPct val="0"/>
              </a:spcAft>
              <a:buClrTx/>
              <a:buSzTx/>
              <a:buFontTx/>
              <a:buNone/>
              <a:tabLst/>
            </a:pPr>
            <a:r>
              <a:rPr lang="en-US" sz="3600" b="1" dirty="0" smtClean="0">
                <a:solidFill>
                  <a:srgbClr val="FF0000"/>
                </a:solidFill>
                <a:cs typeface="ＭＳ Ｐゴシック" charset="-128"/>
              </a:rPr>
              <a:t>TASSEL can now handle millions of SNPs and it 1000X faster for key association analyses.</a:t>
            </a:r>
            <a:endParaRPr kumimoji="0" lang="en-US" sz="360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5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GLM/MLM for GWAS</a:t>
            </a:r>
            <a:endParaRPr lang="en-US" b="1" dirty="0"/>
          </a:p>
        </p:txBody>
      </p:sp>
      <p:sp>
        <p:nvSpPr>
          <p:cNvPr id="4" name="TextBox 3"/>
          <p:cNvSpPr txBox="1"/>
          <p:nvPr/>
        </p:nvSpPr>
        <p:spPr>
          <a:xfrm>
            <a:off x="1828800" y="2057400"/>
            <a:ext cx="3657600" cy="461665"/>
          </a:xfrm>
          <a:prstGeom prst="rect">
            <a:avLst/>
          </a:prstGeom>
          <a:noFill/>
        </p:spPr>
        <p:txBody>
          <a:bodyPr wrap="square" rtlCol="0">
            <a:spAutoFit/>
          </a:bodyPr>
          <a:lstStyle/>
          <a:p>
            <a:r>
              <a:rPr lang="en-US" dirty="0" smtClean="0"/>
              <a:t>Phenotype on individuals</a:t>
            </a:r>
            <a:endParaRPr lang="en-US" dirty="0"/>
          </a:p>
        </p:txBody>
      </p:sp>
      <p:sp>
        <p:nvSpPr>
          <p:cNvPr id="5" name="TextBox 4"/>
          <p:cNvSpPr txBox="1"/>
          <p:nvPr/>
        </p:nvSpPr>
        <p:spPr>
          <a:xfrm>
            <a:off x="2057400" y="3200400"/>
            <a:ext cx="1905000" cy="830997"/>
          </a:xfrm>
          <a:prstGeom prst="rect">
            <a:avLst/>
          </a:prstGeom>
          <a:noFill/>
        </p:spPr>
        <p:txBody>
          <a:bodyPr wrap="square" rtlCol="0">
            <a:spAutoFit/>
          </a:bodyPr>
          <a:lstStyle/>
          <a:p>
            <a:pPr algn="ctr"/>
            <a:r>
              <a:rPr lang="en-US" dirty="0" smtClean="0">
                <a:solidFill>
                  <a:srgbClr val="FF0000"/>
                </a:solidFill>
              </a:rPr>
              <a:t>Population </a:t>
            </a:r>
          </a:p>
          <a:p>
            <a:pPr algn="ctr"/>
            <a:r>
              <a:rPr lang="en-US" dirty="0" smtClean="0">
                <a:solidFill>
                  <a:srgbClr val="FF0000"/>
                </a:solidFill>
              </a:rPr>
              <a:t>structure</a:t>
            </a:r>
            <a:endParaRPr lang="en-US" dirty="0">
              <a:solidFill>
                <a:srgbClr val="FF0000"/>
              </a:solidFill>
            </a:endParaRPr>
          </a:p>
        </p:txBody>
      </p:sp>
      <p:sp>
        <p:nvSpPr>
          <p:cNvPr id="6" name="TextBox 5"/>
          <p:cNvSpPr txBox="1"/>
          <p:nvPr/>
        </p:nvSpPr>
        <p:spPr>
          <a:xfrm>
            <a:off x="4495800" y="3200400"/>
            <a:ext cx="1905000" cy="830997"/>
          </a:xfrm>
          <a:prstGeom prst="rect">
            <a:avLst/>
          </a:prstGeom>
          <a:noFill/>
        </p:spPr>
        <p:txBody>
          <a:bodyPr wrap="square" rtlCol="0">
            <a:spAutoFit/>
          </a:bodyPr>
          <a:lstStyle/>
          <a:p>
            <a:pPr algn="ctr"/>
            <a:r>
              <a:rPr lang="en-US" dirty="0" smtClean="0">
                <a:solidFill>
                  <a:srgbClr val="0070C0"/>
                </a:solidFill>
              </a:rPr>
              <a:t>Unequal </a:t>
            </a:r>
          </a:p>
          <a:p>
            <a:pPr algn="ctr"/>
            <a:r>
              <a:rPr lang="en-US" dirty="0" smtClean="0">
                <a:solidFill>
                  <a:srgbClr val="0070C0"/>
                </a:solidFill>
              </a:rPr>
              <a:t>relatedness</a:t>
            </a:r>
            <a:endParaRPr lang="en-US" dirty="0">
              <a:solidFill>
                <a:srgbClr val="0070C0"/>
              </a:solidFill>
            </a:endParaRPr>
          </a:p>
        </p:txBody>
      </p:sp>
      <p:sp>
        <p:nvSpPr>
          <p:cNvPr id="7" name="TextBox 6"/>
          <p:cNvSpPr txBox="1"/>
          <p:nvPr/>
        </p:nvSpPr>
        <p:spPr>
          <a:xfrm>
            <a:off x="6553200" y="1905000"/>
            <a:ext cx="1905000" cy="830997"/>
          </a:xfrm>
          <a:prstGeom prst="rect">
            <a:avLst/>
          </a:prstGeom>
          <a:noFill/>
        </p:spPr>
        <p:txBody>
          <a:bodyPr wrap="square" rtlCol="0">
            <a:spAutoFit/>
          </a:bodyPr>
          <a:lstStyle/>
          <a:p>
            <a:pPr algn="ctr"/>
            <a:r>
              <a:rPr lang="en-US" dirty="0" smtClean="0"/>
              <a:t>Unequal </a:t>
            </a:r>
          </a:p>
          <a:p>
            <a:pPr algn="ctr"/>
            <a:r>
              <a:rPr lang="en-US" dirty="0" smtClean="0"/>
              <a:t>relatedness</a:t>
            </a:r>
            <a:endParaRPr lang="en-US" dirty="0"/>
          </a:p>
        </p:txBody>
      </p:sp>
      <p:cxnSp>
        <p:nvCxnSpPr>
          <p:cNvPr id="9" name="Straight Arrow Connector 8"/>
          <p:cNvCxnSpPr/>
          <p:nvPr/>
        </p:nvCxnSpPr>
        <p:spPr bwMode="auto">
          <a:xfrm rot="10800000" flipV="1">
            <a:off x="3048000" y="2590800"/>
            <a:ext cx="1143000" cy="533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0" name="Straight Arrow Connector 9"/>
          <p:cNvCxnSpPr>
            <a:endCxn id="6" idx="0"/>
          </p:cNvCxnSpPr>
          <p:nvPr/>
        </p:nvCxnSpPr>
        <p:spPr bwMode="auto">
          <a:xfrm>
            <a:off x="4495800" y="2590800"/>
            <a:ext cx="952500" cy="6096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
        <p:nvSpPr>
          <p:cNvPr id="13" name="TextBox 12"/>
          <p:cNvSpPr txBox="1"/>
          <p:nvPr/>
        </p:nvSpPr>
        <p:spPr>
          <a:xfrm>
            <a:off x="914400" y="4876800"/>
            <a:ext cx="7543800" cy="646331"/>
          </a:xfrm>
          <a:prstGeom prst="rect">
            <a:avLst/>
          </a:prstGeom>
          <a:noFill/>
        </p:spPr>
        <p:txBody>
          <a:bodyPr wrap="square" rtlCol="0">
            <a:spAutoFit/>
          </a:bodyPr>
          <a:lstStyle/>
          <a:p>
            <a:pPr algn="ctr"/>
            <a:r>
              <a:rPr lang="en-US" sz="3600" dirty="0" smtClean="0"/>
              <a:t>Y = </a:t>
            </a:r>
            <a:r>
              <a:rPr lang="en-US" sz="3600" dirty="0" smtClean="0">
                <a:solidFill>
                  <a:srgbClr val="FF0000"/>
                </a:solidFill>
              </a:rPr>
              <a:t>Q (or PCs)</a:t>
            </a:r>
            <a:r>
              <a:rPr lang="en-US" sz="3600" dirty="0" smtClean="0"/>
              <a:t> + </a:t>
            </a:r>
            <a:r>
              <a:rPr lang="en-US" sz="3600" dirty="0" smtClean="0">
                <a:solidFill>
                  <a:srgbClr val="0070C0"/>
                </a:solidFill>
              </a:rPr>
              <a:t>Kinship</a:t>
            </a:r>
            <a:r>
              <a:rPr lang="en-US" sz="3600" dirty="0" smtClean="0"/>
              <a:t> + residual</a:t>
            </a:r>
            <a:endParaRPr lang="en-US" sz="3600" dirty="0"/>
          </a:p>
        </p:txBody>
      </p:sp>
      <p:sp>
        <p:nvSpPr>
          <p:cNvPr id="14" name="TextBox 13"/>
          <p:cNvSpPr txBox="1"/>
          <p:nvPr/>
        </p:nvSpPr>
        <p:spPr>
          <a:xfrm>
            <a:off x="1905000" y="5486400"/>
            <a:ext cx="1905000" cy="461665"/>
          </a:xfrm>
          <a:prstGeom prst="rect">
            <a:avLst/>
          </a:prstGeom>
          <a:noFill/>
        </p:spPr>
        <p:txBody>
          <a:bodyPr wrap="square" rtlCol="0">
            <a:spAutoFit/>
          </a:bodyPr>
          <a:lstStyle/>
          <a:p>
            <a:pPr algn="ctr"/>
            <a:r>
              <a:rPr lang="en-US" dirty="0" smtClean="0"/>
              <a:t>(fixed effect)</a:t>
            </a:r>
            <a:endParaRPr lang="en-US" dirty="0"/>
          </a:p>
        </p:txBody>
      </p:sp>
      <p:sp>
        <p:nvSpPr>
          <p:cNvPr id="15" name="TextBox 14"/>
          <p:cNvSpPr txBox="1"/>
          <p:nvPr/>
        </p:nvSpPr>
        <p:spPr>
          <a:xfrm>
            <a:off x="4114800" y="5486400"/>
            <a:ext cx="2362200" cy="461665"/>
          </a:xfrm>
          <a:prstGeom prst="rect">
            <a:avLst/>
          </a:prstGeom>
          <a:noFill/>
        </p:spPr>
        <p:txBody>
          <a:bodyPr wrap="square" rtlCol="0">
            <a:spAutoFit/>
          </a:bodyPr>
          <a:lstStyle/>
          <a:p>
            <a:pPr algn="ctr"/>
            <a:r>
              <a:rPr lang="en-US" dirty="0" smtClean="0"/>
              <a:t>(random effect)</a:t>
            </a:r>
            <a:endParaRPr lang="en-US" dirty="0"/>
          </a:p>
        </p:txBody>
      </p:sp>
      <p:sp>
        <p:nvSpPr>
          <p:cNvPr id="16" name="TextBox 15"/>
          <p:cNvSpPr txBox="1"/>
          <p:nvPr/>
        </p:nvSpPr>
        <p:spPr>
          <a:xfrm>
            <a:off x="2209800" y="6019800"/>
            <a:ext cx="3962400" cy="461665"/>
          </a:xfrm>
          <a:prstGeom prst="rect">
            <a:avLst/>
          </a:prstGeom>
          <a:noFill/>
        </p:spPr>
        <p:txBody>
          <a:bodyPr wrap="square" rtlCol="0">
            <a:spAutoFit/>
          </a:bodyPr>
          <a:lstStyle/>
          <a:p>
            <a:r>
              <a:rPr lang="en-US" dirty="0" smtClean="0">
                <a:solidFill>
                  <a:srgbClr val="00B050"/>
                </a:solidFill>
              </a:rPr>
              <a:t>Mixed Linear Model (MLM)</a:t>
            </a:r>
            <a:endParaRPr lang="en-US" dirty="0">
              <a:solidFill>
                <a:srgbClr val="00B050"/>
              </a:solidFill>
            </a:endParaRPr>
          </a:p>
        </p:txBody>
      </p:sp>
      <p:cxnSp>
        <p:nvCxnSpPr>
          <p:cNvPr id="17" name="Straight Arrow Connector 16"/>
          <p:cNvCxnSpPr/>
          <p:nvPr/>
        </p:nvCxnSpPr>
        <p:spPr bwMode="auto">
          <a:xfrm rot="10800000">
            <a:off x="2057400" y="6019800"/>
            <a:ext cx="4267200" cy="1588"/>
          </a:xfrm>
          <a:prstGeom prst="straightConnector1">
            <a:avLst/>
          </a:prstGeom>
          <a:solidFill>
            <a:schemeClr val="accent1"/>
          </a:solidFill>
          <a:ln w="38100" cap="flat" cmpd="sng" algn="ctr">
            <a:solidFill>
              <a:srgbClr val="0070C0"/>
            </a:solidFill>
            <a:prstDash val="solid"/>
            <a:round/>
            <a:headEnd type="none" w="med" len="med"/>
            <a:tailEnd type="none"/>
          </a:ln>
          <a:effectLst/>
        </p:spPr>
      </p:cxnSp>
      <p:cxnSp>
        <p:nvCxnSpPr>
          <p:cNvPr id="20" name="Straight Arrow Connector 19"/>
          <p:cNvCxnSpPr/>
          <p:nvPr/>
        </p:nvCxnSpPr>
        <p:spPr bwMode="auto">
          <a:xfrm rot="5400000">
            <a:off x="2552700" y="4533900"/>
            <a:ext cx="838200"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rot="5400000">
            <a:off x="4991894" y="4533106"/>
            <a:ext cx="838200" cy="1588"/>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5" name="Straight Arrow Connector 24"/>
          <p:cNvCxnSpPr/>
          <p:nvPr/>
        </p:nvCxnSpPr>
        <p:spPr bwMode="auto">
          <a:xfrm rot="5400000">
            <a:off x="6514306" y="3848100"/>
            <a:ext cx="2058194" cy="79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8" name="Straight Arrow Connector 27"/>
          <p:cNvCxnSpPr/>
          <p:nvPr/>
        </p:nvCxnSpPr>
        <p:spPr bwMode="auto">
          <a:xfrm rot="10800000">
            <a:off x="5562600" y="2362200"/>
            <a:ext cx="1066800" cy="1588"/>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algorithms for MLM</a:t>
            </a:r>
            <a:endParaRPr lang="en-US" b="1" dirty="0"/>
          </a:p>
        </p:txBody>
      </p:sp>
      <p:sp>
        <p:nvSpPr>
          <p:cNvPr id="3" name="Content Placeholder 2"/>
          <p:cNvSpPr>
            <a:spLocks noGrp="1"/>
          </p:cNvSpPr>
          <p:nvPr>
            <p:ph idx="1"/>
          </p:nvPr>
        </p:nvSpPr>
        <p:spPr>
          <a:xfrm>
            <a:off x="685800" y="1752600"/>
            <a:ext cx="7772400" cy="4572000"/>
          </a:xfrm>
        </p:spPr>
        <p:txBody>
          <a:bodyPr/>
          <a:lstStyle/>
          <a:p>
            <a:r>
              <a:rPr lang="en-US" sz="2400" b="1" i="1" dirty="0" smtClean="0">
                <a:solidFill>
                  <a:srgbClr val="FF0000"/>
                </a:solidFill>
              </a:rPr>
              <a:t>EMMA</a:t>
            </a:r>
            <a:r>
              <a:rPr lang="en-US" sz="2400" b="1" dirty="0" smtClean="0"/>
              <a:t>: Convert optimization on two dimensions (genetic and residual variance components) to one dimension (their ratio), faster. By Kang et al (2007, Genetics)</a:t>
            </a:r>
          </a:p>
          <a:p>
            <a:r>
              <a:rPr lang="en-US" sz="2400" b="1" i="1" dirty="0" smtClean="0">
                <a:solidFill>
                  <a:srgbClr val="FF0000"/>
                </a:solidFill>
              </a:rPr>
              <a:t>Compression</a:t>
            </a:r>
            <a:r>
              <a:rPr lang="en-US" sz="2400" b="1" dirty="0" smtClean="0"/>
              <a:t>: To group individuals into group to reduce size of MLM equations. Better speed and better power. By Zhang et al (2010, Nature Genetics) </a:t>
            </a:r>
          </a:p>
          <a:p>
            <a:r>
              <a:rPr lang="en-US" sz="2400" b="1" i="1" dirty="0" smtClean="0">
                <a:solidFill>
                  <a:srgbClr val="FF0000"/>
                </a:solidFill>
              </a:rPr>
              <a:t>P3D/</a:t>
            </a:r>
            <a:r>
              <a:rPr lang="en-US" sz="2400" b="1" i="1" dirty="0" err="1" smtClean="0">
                <a:solidFill>
                  <a:srgbClr val="FF0000"/>
                </a:solidFill>
              </a:rPr>
              <a:t>EMMAx</a:t>
            </a:r>
            <a:r>
              <a:rPr lang="en-US" sz="2400" b="1" dirty="0" smtClean="0"/>
              <a:t>: Population parameters (such as variance components) optimized only once and fixed in screening SNPs, Faster. By Zhang et al (2010, Nature Genetics, named as P3D) and Kang et al (2010, Nature Genetics, named </a:t>
            </a:r>
            <a:r>
              <a:rPr lang="en-US" sz="2400" b="1" dirty="0" err="1" smtClean="0"/>
              <a:t>EMMAx</a:t>
            </a:r>
            <a:r>
              <a:rPr lang="en-US" sz="2400" b="1" dirty="0" smtClean="0"/>
              <a: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b="1" dirty="0" smtClean="0"/>
              <a:t>Demonstration</a:t>
            </a:r>
            <a:endParaRPr lang="en-US" sz="5400" b="1" dirty="0"/>
          </a:p>
        </p:txBody>
      </p:sp>
      <p:sp>
        <p:nvSpPr>
          <p:cNvPr id="6" name="Content Placeholder 5"/>
          <p:cNvSpPr>
            <a:spLocks noGrp="1"/>
          </p:cNvSpPr>
          <p:nvPr>
            <p:ph idx="1"/>
          </p:nvPr>
        </p:nvSpPr>
        <p:spPr>
          <a:xfrm>
            <a:off x="685800" y="1981200"/>
            <a:ext cx="7772400" cy="4419600"/>
          </a:xfrm>
        </p:spPr>
        <p:txBody>
          <a:bodyPr/>
          <a:lstStyle/>
          <a:p>
            <a:r>
              <a:rPr lang="en-US" sz="3600" b="1" dirty="0" smtClean="0"/>
              <a:t>How to start?</a:t>
            </a:r>
          </a:p>
          <a:p>
            <a:r>
              <a:rPr lang="en-US" sz="3600" b="1" dirty="0" smtClean="0"/>
              <a:t>TASSEL Graphic User Interface (GUI)</a:t>
            </a:r>
          </a:p>
          <a:p>
            <a:r>
              <a:rPr lang="en-US" sz="3600" b="1" dirty="0" smtClean="0"/>
              <a:t>Data formats</a:t>
            </a:r>
          </a:p>
          <a:p>
            <a:r>
              <a:rPr lang="en-US" sz="3600" b="1" dirty="0" smtClean="0"/>
              <a:t>GLM as example</a:t>
            </a:r>
            <a:endParaRPr lang="en-US" sz="3600"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2-01-12 at 3.38.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2564"/>
            <a:ext cx="9144000" cy="6530236"/>
          </a:xfrm>
          <a:prstGeom prst="rect">
            <a:avLst/>
          </a:prstGeom>
        </p:spPr>
      </p:pic>
      <p:sp>
        <p:nvSpPr>
          <p:cNvPr id="10" name="Right Arrow 9"/>
          <p:cNvSpPr/>
          <p:nvPr/>
        </p:nvSpPr>
        <p:spPr bwMode="auto">
          <a:xfrm rot="9484685">
            <a:off x="3646496" y="3760863"/>
            <a:ext cx="1069022"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Right Arrow 4"/>
          <p:cNvSpPr/>
          <p:nvPr/>
        </p:nvSpPr>
        <p:spPr bwMode="auto">
          <a:xfrm rot="7580176">
            <a:off x="3511245" y="5194148"/>
            <a:ext cx="1069022" cy="55575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 name="TextBox 5"/>
          <p:cNvSpPr txBox="1"/>
          <p:nvPr/>
        </p:nvSpPr>
        <p:spPr>
          <a:xfrm>
            <a:off x="304800" y="762000"/>
            <a:ext cx="8534400" cy="769441"/>
          </a:xfrm>
          <a:prstGeom prst="rect">
            <a:avLst/>
          </a:prstGeom>
          <a:solidFill>
            <a:schemeClr val="accent1"/>
          </a:solidFill>
        </p:spPr>
        <p:txBody>
          <a:bodyPr wrap="square" rtlCol="0">
            <a:spAutoFit/>
          </a:bodyPr>
          <a:lstStyle/>
          <a:p>
            <a:pPr algn="ctr"/>
            <a:r>
              <a:rPr lang="en-US" sz="4400" dirty="0" smtClean="0">
                <a:solidFill>
                  <a:srgbClr val="FF0000"/>
                </a:solidFill>
              </a:rPr>
              <a:t>www.maizegenetics.net/tassel</a:t>
            </a:r>
            <a:endParaRPr lang="en-US" sz="44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3"/>
          <a:srcRect/>
          <a:stretch>
            <a:fillRect/>
          </a:stretch>
        </p:blipFill>
        <p:spPr bwMode="auto">
          <a:xfrm>
            <a:off x="114300" y="514350"/>
            <a:ext cx="8915400" cy="58293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1066800" y="1752600"/>
            <a:ext cx="1674057" cy="2257425"/>
          </a:xfrm>
          <a:prstGeom prst="rect">
            <a:avLst/>
          </a:prstGeom>
          <a:solidFill>
            <a:schemeClr val="accent1"/>
          </a:solid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267200" y="1752600"/>
            <a:ext cx="1754008" cy="21812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4953000" y="2819400"/>
            <a:ext cx="3912321" cy="1752599"/>
          </a:xfrm>
          <a:prstGeom prst="rect">
            <a:avLst/>
          </a:prstGeom>
          <a:solidFill>
            <a:schemeClr val="accent1"/>
          </a:solidFill>
          <a:ln w="9525">
            <a:noFill/>
            <a:miter lim="800000"/>
            <a:headEnd/>
            <a:tailEnd/>
          </a:ln>
          <a:effectLst/>
        </p:spPr>
      </p:pic>
      <p:sp>
        <p:nvSpPr>
          <p:cNvPr id="7" name="TextBox 6"/>
          <p:cNvSpPr txBox="1"/>
          <p:nvPr/>
        </p:nvSpPr>
        <p:spPr>
          <a:xfrm>
            <a:off x="4267200" y="2057400"/>
            <a:ext cx="1676400" cy="830997"/>
          </a:xfrm>
          <a:prstGeom prst="rect">
            <a:avLst/>
          </a:prstGeom>
          <a:noFill/>
        </p:spPr>
        <p:txBody>
          <a:bodyPr wrap="square" rtlCol="0">
            <a:spAutoFit/>
          </a:bodyPr>
          <a:lstStyle/>
          <a:p>
            <a:pPr algn="ctr"/>
            <a:r>
              <a:rPr lang="en-US" dirty="0" smtClean="0">
                <a:solidFill>
                  <a:srgbClr val="FF0000"/>
                </a:solidFill>
              </a:rPr>
              <a:t>Population structure</a:t>
            </a:r>
            <a:endParaRPr lang="en-US" dirty="0">
              <a:solidFill>
                <a:srgbClr val="FF0000"/>
              </a:solidFill>
            </a:endParaRPr>
          </a:p>
        </p:txBody>
      </p:sp>
      <p:sp>
        <p:nvSpPr>
          <p:cNvPr id="8" name="TextBox 7"/>
          <p:cNvSpPr txBox="1"/>
          <p:nvPr/>
        </p:nvSpPr>
        <p:spPr>
          <a:xfrm>
            <a:off x="5257800" y="3276600"/>
            <a:ext cx="1676400" cy="461665"/>
          </a:xfrm>
          <a:prstGeom prst="rect">
            <a:avLst/>
          </a:prstGeom>
          <a:noFill/>
        </p:spPr>
        <p:txBody>
          <a:bodyPr wrap="square" rtlCol="0">
            <a:spAutoFit/>
          </a:bodyPr>
          <a:lstStyle/>
          <a:p>
            <a:pPr algn="ctr"/>
            <a:r>
              <a:rPr lang="en-US" dirty="0" smtClean="0">
                <a:solidFill>
                  <a:srgbClr val="0070C0"/>
                </a:solidFill>
              </a:rPr>
              <a:t>Kinship</a:t>
            </a:r>
            <a:endParaRPr lang="en-US" dirty="0">
              <a:solidFill>
                <a:srgbClr val="0070C0"/>
              </a:solidFill>
            </a:endParaRPr>
          </a:p>
        </p:txBody>
      </p:sp>
      <p:sp>
        <p:nvSpPr>
          <p:cNvPr id="9" name="TextBox 8"/>
          <p:cNvSpPr txBox="1"/>
          <p:nvPr/>
        </p:nvSpPr>
        <p:spPr>
          <a:xfrm>
            <a:off x="1066800" y="2133600"/>
            <a:ext cx="1676400" cy="461665"/>
          </a:xfrm>
          <a:prstGeom prst="rect">
            <a:avLst/>
          </a:prstGeom>
          <a:noFill/>
        </p:spPr>
        <p:txBody>
          <a:bodyPr wrap="square" rtlCol="0">
            <a:spAutoFit/>
          </a:bodyPr>
          <a:lstStyle/>
          <a:p>
            <a:pPr algn="ctr"/>
            <a:r>
              <a:rPr lang="en-US" dirty="0" smtClean="0"/>
              <a:t>Phenotype</a:t>
            </a:r>
            <a:endParaRPr lang="en-US" dirty="0"/>
          </a:p>
        </p:txBody>
      </p:sp>
      <p:pic>
        <p:nvPicPr>
          <p:cNvPr id="1029" name="Picture 5"/>
          <p:cNvPicPr>
            <a:picLocks noChangeAspect="1" noChangeArrowheads="1"/>
          </p:cNvPicPr>
          <p:nvPr/>
        </p:nvPicPr>
        <p:blipFill>
          <a:blip r:embed="rId7"/>
          <a:srcRect/>
          <a:stretch>
            <a:fillRect/>
          </a:stretch>
        </p:blipFill>
        <p:spPr bwMode="auto">
          <a:xfrm>
            <a:off x="3352800" y="4648200"/>
            <a:ext cx="5494337" cy="1370890"/>
          </a:xfrm>
          <a:prstGeom prst="rect">
            <a:avLst/>
          </a:prstGeom>
          <a:noFill/>
          <a:ln w="9525">
            <a:noFill/>
            <a:miter lim="800000"/>
            <a:headEnd/>
            <a:tailEnd/>
          </a:ln>
          <a:effectLst/>
        </p:spPr>
      </p:pic>
      <p:sp>
        <p:nvSpPr>
          <p:cNvPr id="10" name="TextBox 9"/>
          <p:cNvSpPr txBox="1"/>
          <p:nvPr/>
        </p:nvSpPr>
        <p:spPr>
          <a:xfrm>
            <a:off x="5029200" y="4800600"/>
            <a:ext cx="1676400" cy="461665"/>
          </a:xfrm>
          <a:prstGeom prst="rect">
            <a:avLst/>
          </a:prstGeom>
          <a:noFill/>
        </p:spPr>
        <p:txBody>
          <a:bodyPr wrap="square" rtlCol="0">
            <a:spAutoFit/>
          </a:bodyPr>
          <a:lstStyle/>
          <a:p>
            <a:pPr algn="ctr"/>
            <a:r>
              <a:rPr lang="en-US" b="1" dirty="0" smtClean="0">
                <a:solidFill>
                  <a:srgbClr val="00B050"/>
                </a:solidFill>
              </a:rPr>
              <a:t>Genotype</a:t>
            </a:r>
            <a:endParaRPr lang="en-US" b="1" dirty="0">
              <a:solidFill>
                <a:srgbClr val="00B050"/>
              </a:solidFill>
            </a:endParaRPr>
          </a:p>
        </p:txBody>
      </p:sp>
      <p:cxnSp>
        <p:nvCxnSpPr>
          <p:cNvPr id="12" name="Shape 11"/>
          <p:cNvCxnSpPr>
            <a:stCxn id="9" idx="2"/>
            <a:endCxn id="10" idx="1"/>
          </p:cNvCxnSpPr>
          <p:nvPr/>
        </p:nvCxnSpPr>
        <p:spPr bwMode="auto">
          <a:xfrm rot="16200000" flipH="1">
            <a:off x="2249016" y="2251249"/>
            <a:ext cx="2436168" cy="3124200"/>
          </a:xfrm>
          <a:prstGeom prst="curvedConnector2">
            <a:avLst/>
          </a:prstGeom>
          <a:solidFill>
            <a:schemeClr val="accent1"/>
          </a:solidFill>
          <a:ln w="38100" cap="flat" cmpd="sng" algn="ctr">
            <a:solidFill>
              <a:srgbClr val="00B050"/>
            </a:solidFill>
            <a:prstDash val="solid"/>
            <a:round/>
            <a:headEnd type="none" w="med" len="med"/>
            <a:tailEnd type="arrow"/>
          </a:ln>
          <a:effectLst/>
        </p:spPr>
      </p:cxnSp>
      <p:cxnSp>
        <p:nvCxnSpPr>
          <p:cNvPr id="21" name="Shape 20"/>
          <p:cNvCxnSpPr>
            <a:endCxn id="7" idx="1"/>
          </p:cNvCxnSpPr>
          <p:nvPr/>
        </p:nvCxnSpPr>
        <p:spPr bwMode="auto">
          <a:xfrm flipV="1">
            <a:off x="2362200" y="2472899"/>
            <a:ext cx="1905000" cy="1337101"/>
          </a:xfrm>
          <a:prstGeom prst="curvedConnector3">
            <a:avLst>
              <a:gd name="adj1" fmla="val 50000"/>
            </a:avLst>
          </a:prstGeom>
          <a:solidFill>
            <a:schemeClr val="accent1"/>
          </a:solidFill>
          <a:ln w="38100" cap="flat" cmpd="sng" algn="ctr">
            <a:solidFill>
              <a:srgbClr val="FF0000"/>
            </a:solidFill>
            <a:prstDash val="solid"/>
            <a:round/>
            <a:headEnd type="none" w="med" len="med"/>
            <a:tailEnd type="arrow"/>
          </a:ln>
          <a:effectLst/>
        </p:spPr>
      </p:cxnSp>
      <p:cxnSp>
        <p:nvCxnSpPr>
          <p:cNvPr id="24" name="Shape 20"/>
          <p:cNvCxnSpPr>
            <a:endCxn id="8" idx="1"/>
          </p:cNvCxnSpPr>
          <p:nvPr/>
        </p:nvCxnSpPr>
        <p:spPr bwMode="auto">
          <a:xfrm flipV="1">
            <a:off x="2514600" y="3507433"/>
            <a:ext cx="2743200" cy="454968"/>
          </a:xfrm>
          <a:prstGeom prst="curvedConnector3">
            <a:avLst>
              <a:gd name="adj1" fmla="val 37973"/>
            </a:avLst>
          </a:prstGeom>
          <a:solidFill>
            <a:schemeClr val="accent1"/>
          </a:solidFill>
          <a:ln w="38100" cap="flat" cmpd="sng" algn="ctr">
            <a:solidFill>
              <a:srgbClr val="0070C0"/>
            </a:solidFill>
            <a:prstDash val="solid"/>
            <a:round/>
            <a:headEnd type="none" w="med" len="med"/>
            <a:tailEnd type="arrow"/>
          </a:ln>
          <a:effectLst/>
        </p:spPr>
      </p:cxnSp>
      <p:sp>
        <p:nvSpPr>
          <p:cNvPr id="28" name="Cloud Callout 27"/>
          <p:cNvSpPr/>
          <p:nvPr/>
        </p:nvSpPr>
        <p:spPr bwMode="auto">
          <a:xfrm>
            <a:off x="2286000" y="3962400"/>
            <a:ext cx="2971800" cy="1143000"/>
          </a:xfrm>
          <a:prstGeom prst="cloudCallout">
            <a:avLst>
              <a:gd name="adj1" fmla="val 45464"/>
              <a:gd name="adj2" fmla="val 41057"/>
            </a:avLst>
          </a:prstGeom>
          <a:solidFill>
            <a:schemeClr val="accent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cs typeface="ＭＳ Ｐゴシック" charset="-128"/>
              </a:rPr>
              <a:t>Association?</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E6"/>
      </a:lt1>
      <a:dk2>
        <a:srgbClr val="000000"/>
      </a:dk2>
      <a:lt2>
        <a:srgbClr val="777777"/>
      </a:lt2>
      <a:accent1>
        <a:srgbClr val="FFFFF7"/>
      </a:accent1>
      <a:accent2>
        <a:srgbClr val="33CCCC"/>
      </a:accent2>
      <a:accent3>
        <a:srgbClr val="FFFFF0"/>
      </a:accent3>
      <a:accent4>
        <a:srgbClr val="000000"/>
      </a:accent4>
      <a:accent5>
        <a:srgbClr val="FFFFFA"/>
      </a:accent5>
      <a:accent6>
        <a:srgbClr val="2DB9B9"/>
      </a:accent6>
      <a:hlink>
        <a:srgbClr val="FF5050"/>
      </a:hlink>
      <a:folHlink>
        <a:srgbClr val="FF9900"/>
      </a:folHlink>
    </a:clrScheme>
    <a:fontScheme name="Blank Presentation">
      <a:majorFont>
        <a:latin typeface="Goudy Old Style"/>
        <a:ea typeface="ＭＳ Ｐゴシック"/>
        <a:cs typeface="ＭＳ Ｐゴシック"/>
      </a:majorFont>
      <a:minorFont>
        <a:latin typeface="Goudy Old Styl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11816</TotalTime>
  <Words>568</Words>
  <Application>Microsoft Macintosh PowerPoint</Application>
  <PresentationFormat>On-screen Show (4:3)</PresentationFormat>
  <Paragraphs>160</Paragraphs>
  <Slides>27</Slides>
  <Notes>19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Blank Presentation</vt:lpstr>
      <vt:lpstr>TASSEL 3.0 / 4.0 www.maizegenetics.net/tassel</vt:lpstr>
      <vt:lpstr>TASSEL</vt:lpstr>
      <vt:lpstr>TASSEL : Tools for Genetic Research</vt:lpstr>
      <vt:lpstr>What’s New in TASSEL?</vt:lpstr>
      <vt:lpstr>GLM/MLM for GWAS</vt:lpstr>
      <vt:lpstr>New algorithms for MLM</vt:lpstr>
      <vt:lpstr>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 Tools</vt:lpstr>
      <vt:lpstr>PowerPoint Presentation</vt:lpstr>
      <vt:lpstr>Example Pipeline: GLM Analysis </vt:lpstr>
      <vt:lpstr>PowerPoint Presentation</vt:lpstr>
      <vt:lpstr>PowerPoint Presentation</vt:lpstr>
      <vt:lpstr>Join the TASSEL Community</vt:lpstr>
    </vt:vector>
  </TitlesOfParts>
  <Company>Ken Clark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Search, Markers &amp; Maps</dc:title>
  <dc:creator>Ken Clark</dc:creator>
  <cp:lastModifiedBy>Terry Casstevens</cp:lastModifiedBy>
  <cp:revision>104</cp:revision>
  <dcterms:created xsi:type="dcterms:W3CDTF">2010-01-06T19:35:23Z</dcterms:created>
  <dcterms:modified xsi:type="dcterms:W3CDTF">2012-01-13T00:39:22Z</dcterms:modified>
</cp:coreProperties>
</file>