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175200" cy="38404800"/>
  <p:notesSz cx="28494038" cy="37587238"/>
  <p:defaultTextStyle>
    <a:defPPr>
      <a:defRPr lang="en-GB"/>
    </a:defPPr>
    <a:lvl1pPr algn="l" defTabSz="457200" rtl="0" fontAlgn="base">
      <a:spcBef>
        <a:spcPct val="0"/>
      </a:spcBef>
      <a:spcAft>
        <a:spcPct val="0"/>
      </a:spcAft>
      <a:buClr>
        <a:srgbClr val="000000"/>
      </a:buClr>
      <a:buSzPct val="100000"/>
      <a:buFont typeface="Times New Roman" charset="0"/>
      <a:defRPr sz="7700" kern="1200">
        <a:solidFill>
          <a:schemeClr val="bg1"/>
        </a:solidFill>
        <a:latin typeface="Arial" charset="0"/>
        <a:ea typeface="+mn-ea"/>
        <a:cs typeface="Arial" charset="0"/>
      </a:defRPr>
    </a:lvl1pPr>
    <a:lvl2pPr marL="742950" indent="-285750" algn="l" defTabSz="457200" rtl="0" fontAlgn="base">
      <a:spcBef>
        <a:spcPct val="0"/>
      </a:spcBef>
      <a:spcAft>
        <a:spcPct val="0"/>
      </a:spcAft>
      <a:buClr>
        <a:srgbClr val="000000"/>
      </a:buClr>
      <a:buSzPct val="100000"/>
      <a:buFont typeface="Times New Roman" charset="0"/>
      <a:defRPr sz="7700" kern="1200">
        <a:solidFill>
          <a:schemeClr val="bg1"/>
        </a:solidFill>
        <a:latin typeface="Arial" charset="0"/>
        <a:ea typeface="+mn-ea"/>
        <a:cs typeface="Arial" charset="0"/>
      </a:defRPr>
    </a:lvl2pPr>
    <a:lvl3pPr marL="1143000" indent="-228600" algn="l" defTabSz="457200" rtl="0" fontAlgn="base">
      <a:spcBef>
        <a:spcPct val="0"/>
      </a:spcBef>
      <a:spcAft>
        <a:spcPct val="0"/>
      </a:spcAft>
      <a:buClr>
        <a:srgbClr val="000000"/>
      </a:buClr>
      <a:buSzPct val="100000"/>
      <a:buFont typeface="Times New Roman" charset="0"/>
      <a:defRPr sz="7700" kern="1200">
        <a:solidFill>
          <a:schemeClr val="bg1"/>
        </a:solidFill>
        <a:latin typeface="Arial" charset="0"/>
        <a:ea typeface="+mn-ea"/>
        <a:cs typeface="Arial" charset="0"/>
      </a:defRPr>
    </a:lvl3pPr>
    <a:lvl4pPr marL="1600200" indent="-228600" algn="l" defTabSz="457200" rtl="0" fontAlgn="base">
      <a:spcBef>
        <a:spcPct val="0"/>
      </a:spcBef>
      <a:spcAft>
        <a:spcPct val="0"/>
      </a:spcAft>
      <a:buClr>
        <a:srgbClr val="000000"/>
      </a:buClr>
      <a:buSzPct val="100000"/>
      <a:buFont typeface="Times New Roman" charset="0"/>
      <a:defRPr sz="7700" kern="1200">
        <a:solidFill>
          <a:schemeClr val="bg1"/>
        </a:solidFill>
        <a:latin typeface="Arial" charset="0"/>
        <a:ea typeface="+mn-ea"/>
        <a:cs typeface="Arial" charset="0"/>
      </a:defRPr>
    </a:lvl4pPr>
    <a:lvl5pPr marL="2057400" indent="-228600" algn="l" defTabSz="457200" rtl="0" fontAlgn="base">
      <a:spcBef>
        <a:spcPct val="0"/>
      </a:spcBef>
      <a:spcAft>
        <a:spcPct val="0"/>
      </a:spcAft>
      <a:buClr>
        <a:srgbClr val="000000"/>
      </a:buClr>
      <a:buSzPct val="100000"/>
      <a:buFont typeface="Times New Roman" charset="0"/>
      <a:defRPr sz="7700" kern="1200">
        <a:solidFill>
          <a:schemeClr val="bg1"/>
        </a:solidFill>
        <a:latin typeface="Arial" charset="0"/>
        <a:ea typeface="+mn-ea"/>
        <a:cs typeface="Arial" charset="0"/>
      </a:defRPr>
    </a:lvl5pPr>
    <a:lvl6pPr marL="2286000" algn="l" defTabSz="914400" rtl="0" eaLnBrk="1" latinLnBrk="0" hangingPunct="1">
      <a:defRPr sz="7700" kern="1200">
        <a:solidFill>
          <a:schemeClr val="bg1"/>
        </a:solidFill>
        <a:latin typeface="Arial" charset="0"/>
        <a:ea typeface="+mn-ea"/>
        <a:cs typeface="Arial" charset="0"/>
      </a:defRPr>
    </a:lvl6pPr>
    <a:lvl7pPr marL="2743200" algn="l" defTabSz="914400" rtl="0" eaLnBrk="1" latinLnBrk="0" hangingPunct="1">
      <a:defRPr sz="7700" kern="1200">
        <a:solidFill>
          <a:schemeClr val="bg1"/>
        </a:solidFill>
        <a:latin typeface="Arial" charset="0"/>
        <a:ea typeface="+mn-ea"/>
        <a:cs typeface="Arial" charset="0"/>
      </a:defRPr>
    </a:lvl7pPr>
    <a:lvl8pPr marL="3200400" algn="l" defTabSz="914400" rtl="0" eaLnBrk="1" latinLnBrk="0" hangingPunct="1">
      <a:defRPr sz="7700" kern="1200">
        <a:solidFill>
          <a:schemeClr val="bg1"/>
        </a:solidFill>
        <a:latin typeface="Arial" charset="0"/>
        <a:ea typeface="+mn-ea"/>
        <a:cs typeface="Arial" charset="0"/>
      </a:defRPr>
    </a:lvl8pPr>
    <a:lvl9pPr marL="3657600" algn="l" defTabSz="914400" rtl="0" eaLnBrk="1" latinLnBrk="0" hangingPunct="1">
      <a:defRPr sz="7700"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CCFF"/>
    <a:srgbClr val="9EBF33"/>
    <a:srgbClr val="B0CF4D"/>
    <a:srgbClr val="33E9D3"/>
    <a:srgbClr val="DDFFF7"/>
    <a:srgbClr val="D1E398"/>
    <a:srgbClr val="FFCEF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9" d="100"/>
          <a:sy n="19" d="100"/>
        </p:scale>
        <p:origin x="-3960" y="-18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2855913"/>
            <a:ext cx="0" cy="0"/>
          </a:xfrm>
          <a:prstGeom prst="rect">
            <a:avLst/>
          </a:prstGeom>
          <a:noFill/>
          <a:ln w="9525">
            <a:noFill/>
            <a:round/>
            <a:headEnd/>
            <a:tailEnd/>
          </a:ln>
        </p:spPr>
      </p:sp>
      <p:sp>
        <p:nvSpPr>
          <p:cNvPr id="2050" name="Rectangle 2"/>
          <p:cNvSpPr>
            <a:spLocks noGrp="1" noChangeArrowheads="1"/>
          </p:cNvSpPr>
          <p:nvPr>
            <p:ph type="body"/>
          </p:nvPr>
        </p:nvSpPr>
        <p:spPr bwMode="auto">
          <a:xfrm>
            <a:off x="2849563" y="17854613"/>
            <a:ext cx="22793325" cy="169116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p:cNvSpPr>
            <a:spLocks noGrp="1" noRot="1" noChangeAspect="1" noChangeArrowheads="1" noTextEdit="1"/>
          </p:cNvSpPr>
          <p:nvPr>
            <p:ph type="sldImg"/>
          </p:nvPr>
        </p:nvSpPr>
        <p:spPr>
          <a:xfrm>
            <a:off x="8709025" y="2855913"/>
            <a:ext cx="11074400" cy="14095412"/>
          </a:xfrm>
          <a:solidFill>
            <a:srgbClr val="FFFFFF"/>
          </a:solidFill>
          <a:ln>
            <a:solidFill>
              <a:srgbClr val="000000"/>
            </a:solidFill>
            <a:miter lim="800000"/>
          </a:ln>
        </p:spPr>
      </p:sp>
      <p:sp>
        <p:nvSpPr>
          <p:cNvPr id="4099" name="Text Box 2"/>
          <p:cNvSpPr>
            <a:spLocks noGrp="1" noChangeArrowheads="1"/>
          </p:cNvSpPr>
          <p:nvPr>
            <p:ph type="body" idx="1"/>
          </p:nvPr>
        </p:nvSpPr>
        <p:spPr>
          <a:xfrm>
            <a:off x="2849563" y="17854613"/>
            <a:ext cx="22794912" cy="16914812"/>
          </a:xfrm>
          <a:noFill/>
          <a:ln/>
        </p:spPr>
        <p:txBody>
          <a:bodyPr wrap="none"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775" y="11930063"/>
            <a:ext cx="25647650" cy="8232775"/>
          </a:xfrm>
        </p:spPr>
        <p:txBody>
          <a:bodyPr/>
          <a:lstStyle/>
          <a:p>
            <a:r>
              <a:rPr lang="en-US"/>
              <a:t>Click to edit Master title style</a:t>
            </a:r>
          </a:p>
        </p:txBody>
      </p:sp>
      <p:sp>
        <p:nvSpPr>
          <p:cNvPr id="3" name="Subtitle 2"/>
          <p:cNvSpPr>
            <a:spLocks noGrp="1"/>
          </p:cNvSpPr>
          <p:nvPr>
            <p:ph type="subTitle" idx="1"/>
          </p:nvPr>
        </p:nvSpPr>
        <p:spPr>
          <a:xfrm>
            <a:off x="4525963" y="21763038"/>
            <a:ext cx="2112327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55097A8C-0E43-40FE-8431-B26EE95E7CF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BDC697CB-F78A-42E0-8916-0B76C3C6EF0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875750" y="1538288"/>
            <a:ext cx="6788150" cy="32767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09713" y="1538288"/>
            <a:ext cx="20213637" cy="32767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326FDBD-63D5-456D-9915-8C3329AB6F1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EE2A669-180E-4BCE-9C51-58E6F100BA6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4425" y="24679275"/>
            <a:ext cx="25647650"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384425" y="16278225"/>
            <a:ext cx="25647650"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2AEFB322-B816-47CE-806C-A515C3C59C9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09713" y="8961438"/>
            <a:ext cx="13500100" cy="25344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62213" y="8961438"/>
            <a:ext cx="13501687" cy="25344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B7752CB7-B0B0-4362-831B-76BFB652FB8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8125" y="1538288"/>
            <a:ext cx="2715895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08125" y="8596313"/>
            <a:ext cx="13333413"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08125" y="12179300"/>
            <a:ext cx="13333413"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8900" y="8596313"/>
            <a:ext cx="13338175"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28900" y="12179300"/>
            <a:ext cx="13338175"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DDF29FD9-D1C1-428C-A4D1-FE7DFE2C722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545E6E9-A7AF-43C0-845B-E20F727BA7F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4F74A3DD-8161-4672-863A-08F3C7235A0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8125" y="1528763"/>
            <a:ext cx="9928225"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798300" y="1528763"/>
            <a:ext cx="16868775"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08125" y="8035925"/>
            <a:ext cx="9928225"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8FD2E5F-4CC2-4563-AE66-E4085EAFD9F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15025" y="26882725"/>
            <a:ext cx="18105438"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15025" y="3432175"/>
            <a:ext cx="18105438"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5915025" y="30057725"/>
            <a:ext cx="18105438"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05E32D2-6E44-4751-AD6C-10BE491958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509713" y="1538288"/>
            <a:ext cx="27154187" cy="6399212"/>
          </a:xfrm>
          <a:prstGeom prst="rect">
            <a:avLst/>
          </a:prstGeom>
          <a:noFill/>
          <a:ln w="9525">
            <a:noFill/>
            <a:round/>
            <a:headEnd/>
            <a:tailEnd/>
          </a:ln>
        </p:spPr>
        <p:txBody>
          <a:bodyPr vert="horz" wrap="square" lIns="391680" tIns="195840" rIns="391680" bIns="19584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509713" y="8961438"/>
            <a:ext cx="27154187" cy="25344437"/>
          </a:xfrm>
          <a:prstGeom prst="rect">
            <a:avLst/>
          </a:prstGeom>
          <a:noFill/>
          <a:ln w="9525">
            <a:noFill/>
            <a:round/>
            <a:headEnd/>
            <a:tailEnd/>
          </a:ln>
        </p:spPr>
        <p:txBody>
          <a:bodyPr vert="horz" wrap="square" lIns="391680" tIns="195840" rIns="391680" bIns="19584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1509713" y="34974213"/>
            <a:ext cx="7038975" cy="2667000"/>
          </a:xfrm>
          <a:prstGeom prst="rect">
            <a:avLst/>
          </a:prstGeom>
          <a:noFill/>
          <a:ln w="9525">
            <a:noFill/>
            <a:round/>
            <a:headEnd/>
            <a:tailEnd/>
          </a:ln>
          <a:effectLst/>
        </p:spPr>
        <p:txBody>
          <a:bodyPr wrap="none" anchor="ctr"/>
          <a:lstStyle/>
          <a:p>
            <a:pPr>
              <a:defRPr/>
            </a:pPr>
            <a:endParaRPr lang="en-US" dirty="0">
              <a:cs typeface="+mn-cs"/>
            </a:endParaRPr>
          </a:p>
        </p:txBody>
      </p:sp>
      <p:sp>
        <p:nvSpPr>
          <p:cNvPr id="1028" name="Text Box 4"/>
          <p:cNvSpPr txBox="1">
            <a:spLocks noChangeArrowheads="1"/>
          </p:cNvSpPr>
          <p:nvPr/>
        </p:nvSpPr>
        <p:spPr bwMode="auto">
          <a:xfrm>
            <a:off x="10310813" y="34974213"/>
            <a:ext cx="9553575" cy="2667000"/>
          </a:xfrm>
          <a:prstGeom prst="rect">
            <a:avLst/>
          </a:prstGeom>
          <a:noFill/>
          <a:ln w="9525">
            <a:noFill/>
            <a:round/>
            <a:headEnd/>
            <a:tailEnd/>
          </a:ln>
          <a:effectLst/>
        </p:spPr>
        <p:txBody>
          <a:bodyPr wrap="none" anchor="ctr"/>
          <a:lstStyle/>
          <a:p>
            <a:pPr>
              <a:defRPr/>
            </a:pPr>
            <a:endParaRPr lang="en-US" dirty="0">
              <a:cs typeface="+mn-cs"/>
            </a:endParaRPr>
          </a:p>
        </p:txBody>
      </p:sp>
      <p:sp>
        <p:nvSpPr>
          <p:cNvPr id="1029" name="Rectangle 5"/>
          <p:cNvSpPr>
            <a:spLocks noGrp="1" noChangeArrowheads="1"/>
          </p:cNvSpPr>
          <p:nvPr>
            <p:ph type="sldNum"/>
          </p:nvPr>
        </p:nvSpPr>
        <p:spPr bwMode="auto">
          <a:xfrm>
            <a:off x="21626513" y="34974213"/>
            <a:ext cx="7037387" cy="2665412"/>
          </a:xfrm>
          <a:prstGeom prst="rect">
            <a:avLst/>
          </a:prstGeom>
          <a:noFill/>
          <a:ln w="9525">
            <a:noFill/>
            <a:round/>
            <a:headEnd/>
            <a:tailEnd/>
          </a:ln>
          <a:effectLst/>
        </p:spPr>
        <p:txBody>
          <a:bodyPr vert="horz" wrap="square" lIns="391680" tIns="195840" rIns="391680" bIns="195840" numCol="1" anchor="t" anchorCtr="0" compatLnSpc="1">
            <a:prstTxWarp prst="textNoShape">
              <a:avLst/>
            </a:prstTxWarp>
          </a:bodyPr>
          <a:lstStyle>
            <a:lvl1pPr>
              <a:buClrTx/>
              <a:buFontTx/>
              <a:buNone/>
              <a:defRPr smtClean="0">
                <a:solidFill>
                  <a:srgbClr val="000000"/>
                </a:solidFill>
              </a:defRPr>
            </a:lvl1pPr>
          </a:lstStyle>
          <a:p>
            <a:pPr>
              <a:defRPr/>
            </a:pPr>
            <a:fld id="{1F929D71-155D-447A-8B2B-D413FE4CCA0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charset="0"/>
        <a:defRPr sz="18800">
          <a:solidFill>
            <a:srgbClr val="000000"/>
          </a:solidFill>
          <a:latin typeface="Arial" charset="0"/>
          <a:ea typeface="Arial" charset="0"/>
          <a:cs typeface="Arial" charset="0"/>
        </a:defRPr>
      </a:lvl9pPr>
    </p:titleStyle>
    <p:bodyStyle>
      <a:lvl1pPr marL="342900" indent="-342900" algn="l" defTabSz="457200" rtl="0" eaLnBrk="0" fontAlgn="base" hangingPunct="0">
        <a:spcBef>
          <a:spcPts val="3425"/>
        </a:spcBef>
        <a:spcAft>
          <a:spcPct val="0"/>
        </a:spcAft>
        <a:buClr>
          <a:srgbClr val="000000"/>
        </a:buClr>
        <a:buSzPct val="100000"/>
        <a:buFont typeface="Times New Roman" charset="0"/>
        <a:defRPr sz="137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charset="0"/>
        <a:defRPr sz="12000">
          <a:solidFill>
            <a:srgbClr val="000000"/>
          </a:solidFill>
          <a:latin typeface="+mn-lt"/>
          <a:ea typeface="+mn-ea"/>
          <a:cs typeface="+mn-cs"/>
        </a:defRPr>
      </a:lvl2pPr>
      <a:lvl3pPr marL="1143000" indent="-228600" algn="l" defTabSz="457200" rtl="0" eaLnBrk="0" fontAlgn="base" hangingPunct="0">
        <a:spcBef>
          <a:spcPts val="2550"/>
        </a:spcBef>
        <a:spcAft>
          <a:spcPct val="0"/>
        </a:spcAft>
        <a:buClr>
          <a:srgbClr val="000000"/>
        </a:buClr>
        <a:buSzPct val="100000"/>
        <a:buFont typeface="Times New Roman" charset="0"/>
        <a:defRPr sz="10200">
          <a:solidFill>
            <a:srgbClr val="000000"/>
          </a:solidFill>
          <a:latin typeface="+mn-lt"/>
          <a:ea typeface="+mn-ea"/>
          <a:cs typeface="+mn-cs"/>
        </a:defRPr>
      </a:lvl3pPr>
      <a:lvl4pPr marL="1600200" indent="-228600" algn="l" defTabSz="457200" rtl="0" eaLnBrk="0" fontAlgn="base" hangingPunct="0">
        <a:spcBef>
          <a:spcPts val="2150"/>
        </a:spcBef>
        <a:spcAft>
          <a:spcPct val="0"/>
        </a:spcAft>
        <a:buClr>
          <a:srgbClr val="000000"/>
        </a:buClr>
        <a:buSzPct val="100000"/>
        <a:buFont typeface="Times New Roman" charset="0"/>
        <a:defRPr sz="8600">
          <a:solidFill>
            <a:srgbClr val="000000"/>
          </a:solidFill>
          <a:latin typeface="+mn-lt"/>
          <a:ea typeface="+mn-ea"/>
          <a:cs typeface="+mn-cs"/>
        </a:defRPr>
      </a:lvl4pPr>
      <a:lvl5pPr marL="2057400" indent="-228600" algn="l" defTabSz="457200" rtl="0" eaLnBrk="0" fontAlgn="base" hangingPunct="0">
        <a:spcBef>
          <a:spcPts val="2150"/>
        </a:spcBef>
        <a:spcAft>
          <a:spcPct val="0"/>
        </a:spcAft>
        <a:buClr>
          <a:srgbClr val="000000"/>
        </a:buClr>
        <a:buSzPct val="100000"/>
        <a:buFont typeface="Times New Roman" charset="0"/>
        <a:defRPr sz="8600">
          <a:solidFill>
            <a:srgbClr val="000000"/>
          </a:solidFill>
          <a:latin typeface="+mn-lt"/>
          <a:ea typeface="+mn-ea"/>
          <a:cs typeface="+mn-cs"/>
        </a:defRPr>
      </a:lvl5pPr>
      <a:lvl6pPr marL="2514600" indent="-228600" algn="l" defTabSz="457200" rtl="0" eaLnBrk="0" fontAlgn="base" hangingPunct="0">
        <a:spcBef>
          <a:spcPts val="2150"/>
        </a:spcBef>
        <a:spcAft>
          <a:spcPct val="0"/>
        </a:spcAft>
        <a:buClr>
          <a:srgbClr val="000000"/>
        </a:buClr>
        <a:buSzPct val="100000"/>
        <a:buFont typeface="Times New Roman" charset="0"/>
        <a:defRPr sz="8600">
          <a:solidFill>
            <a:srgbClr val="000000"/>
          </a:solidFill>
          <a:latin typeface="+mn-lt"/>
          <a:ea typeface="+mn-ea"/>
          <a:cs typeface="+mn-cs"/>
        </a:defRPr>
      </a:lvl6pPr>
      <a:lvl7pPr marL="2971800" indent="-228600" algn="l" defTabSz="457200" rtl="0" eaLnBrk="0" fontAlgn="base" hangingPunct="0">
        <a:spcBef>
          <a:spcPts val="2150"/>
        </a:spcBef>
        <a:spcAft>
          <a:spcPct val="0"/>
        </a:spcAft>
        <a:buClr>
          <a:srgbClr val="000000"/>
        </a:buClr>
        <a:buSzPct val="100000"/>
        <a:buFont typeface="Times New Roman" charset="0"/>
        <a:defRPr sz="8600">
          <a:solidFill>
            <a:srgbClr val="000000"/>
          </a:solidFill>
          <a:latin typeface="+mn-lt"/>
          <a:ea typeface="+mn-ea"/>
          <a:cs typeface="+mn-cs"/>
        </a:defRPr>
      </a:lvl7pPr>
      <a:lvl8pPr marL="3429000" indent="-228600" algn="l" defTabSz="457200" rtl="0" eaLnBrk="0" fontAlgn="base" hangingPunct="0">
        <a:spcBef>
          <a:spcPts val="2150"/>
        </a:spcBef>
        <a:spcAft>
          <a:spcPct val="0"/>
        </a:spcAft>
        <a:buClr>
          <a:srgbClr val="000000"/>
        </a:buClr>
        <a:buSzPct val="100000"/>
        <a:buFont typeface="Times New Roman" charset="0"/>
        <a:defRPr sz="8600">
          <a:solidFill>
            <a:srgbClr val="000000"/>
          </a:solidFill>
          <a:latin typeface="+mn-lt"/>
          <a:ea typeface="+mn-ea"/>
          <a:cs typeface="+mn-cs"/>
        </a:defRPr>
      </a:lvl8pPr>
      <a:lvl9pPr marL="3886200" indent="-228600" algn="l" defTabSz="457200" rtl="0" eaLnBrk="0" fontAlgn="base" hangingPunct="0">
        <a:spcBef>
          <a:spcPts val="2150"/>
        </a:spcBef>
        <a:spcAft>
          <a:spcPct val="0"/>
        </a:spcAft>
        <a:buClr>
          <a:srgbClr val="000000"/>
        </a:buClr>
        <a:buSzPct val="100000"/>
        <a:buFont typeface="Times New Roman" charset="0"/>
        <a:defRPr sz="86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p:cNvGrpSpPr/>
          <p:nvPr/>
        </p:nvGrpSpPr>
        <p:grpSpPr>
          <a:xfrm>
            <a:off x="705551" y="0"/>
            <a:ext cx="30765049" cy="37509510"/>
            <a:chOff x="705551" y="-95250"/>
            <a:chExt cx="30765049" cy="37604760"/>
          </a:xfrm>
        </p:grpSpPr>
        <p:sp>
          <p:nvSpPr>
            <p:cNvPr id="2065" name="Rectangle 5"/>
            <p:cNvSpPr>
              <a:spLocks noChangeArrowheads="1"/>
            </p:cNvSpPr>
            <p:nvPr/>
          </p:nvSpPr>
          <p:spPr bwMode="auto">
            <a:xfrm>
              <a:off x="5867400" y="-95250"/>
              <a:ext cx="25603200" cy="2000250"/>
            </a:xfrm>
            <a:prstGeom prst="rect">
              <a:avLst/>
            </a:prstGeom>
            <a:noFill/>
            <a:ln w="9525">
              <a:noFill/>
              <a:round/>
              <a:headEnd/>
              <a:tailEnd/>
            </a:ln>
          </p:spPr>
          <p:txBody>
            <a:bodyPr lIns="76320" tIns="38160" rIns="76320" bIns="3816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pPr>
              <a:r>
                <a:rPr lang="en-US" sz="4800" b="1" dirty="0" smtClean="0">
                  <a:solidFill>
                    <a:schemeClr val="tx1"/>
                  </a:solidFill>
                </a:rPr>
                <a:t>Plant Reactome: Metabolic and regulatory networks for plants</a:t>
              </a:r>
              <a:endParaRPr lang="en-US" sz="4800" b="1" dirty="0">
                <a:solidFill>
                  <a:schemeClr val="tx1"/>
                </a:solidFill>
              </a:endParaRPr>
            </a:p>
          </p:txBody>
        </p:sp>
        <p:sp>
          <p:nvSpPr>
            <p:cNvPr id="2066" name="Rectangle 6"/>
            <p:cNvSpPr>
              <a:spLocks noChangeArrowheads="1"/>
            </p:cNvSpPr>
            <p:nvPr/>
          </p:nvSpPr>
          <p:spPr bwMode="auto">
            <a:xfrm>
              <a:off x="2133600" y="2971800"/>
              <a:ext cx="27051000" cy="914400"/>
            </a:xfrm>
            <a:prstGeom prst="rect">
              <a:avLst/>
            </a:prstGeom>
            <a:noFill/>
            <a:ln w="9525">
              <a:noFill/>
              <a:round/>
              <a:headEnd/>
              <a:tailEnd/>
            </a:ln>
          </p:spPr>
          <p:txBody>
            <a:bodyPr lIns="76320" tIns="38160" rIns="76320" bIns="38160"/>
            <a:lstStyle/>
            <a:p>
              <a:r>
                <a:rPr lang="en-US" sz="1800" baseline="30000" dirty="0" smtClean="0">
                  <a:solidFill>
                    <a:schemeClr val="tx1"/>
                  </a:solidFill>
                  <a:latin typeface="+mj-lt"/>
                </a:rPr>
                <a:t>1</a:t>
              </a:r>
              <a:r>
                <a:rPr lang="en-US" sz="1800" baseline="30000" dirty="0" smtClean="0">
                  <a:solidFill>
                    <a:schemeClr val="tx1"/>
                  </a:solidFill>
                </a:rPr>
                <a:t>1</a:t>
              </a:r>
              <a:r>
                <a:rPr lang="en-US" sz="1800" dirty="0" smtClean="0">
                  <a:solidFill>
                    <a:schemeClr val="tx1"/>
                  </a:solidFill>
                </a:rPr>
                <a:t> Department of Botany and Plant Pathology, Oregon State University, Corvallis, OR, 97331, USA; </a:t>
              </a:r>
              <a:r>
                <a:rPr lang="en-US" sz="1800" baseline="30000" dirty="0" smtClean="0">
                  <a:solidFill>
                    <a:schemeClr val="tx1"/>
                  </a:solidFill>
                </a:rPr>
                <a:t>2</a:t>
              </a:r>
              <a:r>
                <a:rPr lang="en-US" sz="1800" dirty="0" smtClean="0">
                  <a:solidFill>
                    <a:schemeClr val="tx1"/>
                  </a:solidFill>
                </a:rPr>
                <a:t> Ontario Institute for Cancer Research, Toronto, ON, M5G0A3, Canada; </a:t>
              </a:r>
              <a:r>
                <a:rPr lang="en-US" sz="1800" baseline="30000" dirty="0" smtClean="0">
                  <a:solidFill>
                    <a:schemeClr val="tx1"/>
                  </a:solidFill>
                </a:rPr>
                <a:t>3</a:t>
              </a:r>
              <a:r>
                <a:rPr lang="en-US" sz="1800" dirty="0" smtClean="0">
                  <a:solidFill>
                    <a:schemeClr val="tx1"/>
                  </a:solidFill>
                </a:rPr>
                <a:t> NYU School of Medicine, Dept. of Biochemistry, New York University, New York, NY, 10012, USA; </a:t>
              </a:r>
              <a:r>
                <a:rPr lang="en-US" sz="1800" baseline="30000" dirty="0" smtClean="0">
                  <a:solidFill>
                    <a:schemeClr val="tx1"/>
                  </a:solidFill>
                </a:rPr>
                <a:t>4</a:t>
              </a:r>
              <a:r>
                <a:rPr lang="en-US" sz="1800" dirty="0" smtClean="0">
                  <a:solidFill>
                    <a:schemeClr val="tx1"/>
                  </a:solidFill>
                </a:rPr>
                <a:t> Department of Cell and Systems Biology, University of Toronto, Toronto, Ontario, M5S1A1, Canada; </a:t>
              </a:r>
              <a:r>
                <a:rPr lang="en-US" sz="1800" baseline="30000" dirty="0" smtClean="0">
                  <a:solidFill>
                    <a:schemeClr val="tx1"/>
                  </a:solidFill>
                </a:rPr>
                <a:t>5</a:t>
              </a:r>
              <a:r>
                <a:rPr lang="en-US" sz="1800" dirty="0" smtClean="0">
                  <a:solidFill>
                    <a:schemeClr val="tx1"/>
                  </a:solidFill>
                </a:rPr>
                <a:t> Centre for the Analysis of Genome Evolution &amp; Function, University of Toronto, Toronto, Ontario, M5S1A1, Canada; </a:t>
              </a:r>
              <a:r>
                <a:rPr lang="en-US" sz="1800" baseline="30000" dirty="0" smtClean="0">
                  <a:solidFill>
                    <a:schemeClr val="tx1"/>
                  </a:solidFill>
                </a:rPr>
                <a:t>6</a:t>
              </a:r>
              <a:r>
                <a:rPr lang="en-US" sz="1800" dirty="0" smtClean="0">
                  <a:solidFill>
                    <a:schemeClr val="tx1"/>
                  </a:solidFill>
                </a:rPr>
                <a:t> Cold Spring Harbor Laboratory, Cold Spring Harbor, NY, 11724, USA; </a:t>
              </a:r>
              <a:r>
                <a:rPr lang="en-US" sz="1800" baseline="30000" dirty="0" smtClean="0">
                  <a:solidFill>
                    <a:schemeClr val="tx1"/>
                  </a:solidFill>
                </a:rPr>
                <a:t>7</a:t>
              </a:r>
              <a:r>
                <a:rPr lang="en-US" sz="1800" dirty="0" smtClean="0">
                  <a:solidFill>
                    <a:schemeClr val="tx1"/>
                  </a:solidFill>
                </a:rPr>
                <a:t> European Bioinformatics Institute, Hinxton, Cambridge, CB10 1SD, UK; </a:t>
              </a:r>
              <a:r>
                <a:rPr lang="en-US" sz="1800" baseline="30000" dirty="0" smtClean="0">
                  <a:solidFill>
                    <a:schemeClr val="tx1"/>
                  </a:solidFill>
                </a:rPr>
                <a:t>8</a:t>
              </a:r>
              <a:r>
                <a:rPr lang="en-US" sz="1800" dirty="0" smtClean="0">
                  <a:solidFill>
                    <a:schemeClr val="tx1"/>
                  </a:solidFill>
                </a:rPr>
                <a:t>USDA ARS NAA, Robert W. Holley Center for Agriculture and Health, Ithaca, NY, 14853</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endParaRPr lang="en-US" sz="1800" dirty="0" smtClean="0">
                <a:solidFill>
                  <a:srgbClr val="000000"/>
                </a:solidFill>
                <a:latin typeface="Times New Roman"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endParaRPr lang="en-US" sz="1800" dirty="0">
                <a:solidFill>
                  <a:srgbClr val="000000"/>
                </a:solidFill>
                <a:latin typeface="Times New Roman"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endParaRPr lang="en-US" sz="1800" dirty="0">
                <a:solidFill>
                  <a:srgbClr val="000000"/>
                </a:solidFill>
                <a:latin typeface="Times New Roman" charset="0"/>
              </a:endParaRPr>
            </a:p>
            <a:p>
              <a:pPr algn="ctr">
                <a:lnSpc>
                  <a:spcPct val="80000"/>
                </a:lnSpc>
                <a:spcBef>
                  <a:spcPts val="450"/>
                </a:spcBef>
                <a:buClr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endParaRPr lang="en-US" sz="1800" dirty="0">
                <a:solidFill>
                  <a:srgbClr val="000000"/>
                </a:solidFill>
              </a:endParaRPr>
            </a:p>
          </p:txBody>
        </p:sp>
        <p:sp>
          <p:nvSpPr>
            <p:cNvPr id="2067" name="Rectangle 7"/>
            <p:cNvSpPr>
              <a:spLocks noChangeArrowheads="1"/>
            </p:cNvSpPr>
            <p:nvPr/>
          </p:nvSpPr>
          <p:spPr bwMode="auto">
            <a:xfrm>
              <a:off x="2584450" y="4632325"/>
              <a:ext cx="4076700" cy="533400"/>
            </a:xfrm>
            <a:prstGeom prst="rect">
              <a:avLst/>
            </a:prstGeom>
            <a:noFill/>
            <a:ln w="9525">
              <a:noFill/>
              <a:round/>
              <a:headEnd/>
              <a:tailEnd/>
            </a:ln>
          </p:spPr>
          <p:txBody>
            <a:bodyPr lIns="76320" tIns="38160" rIns="76320" bIns="3816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smtClean="0">
                  <a:solidFill>
                    <a:srgbClr val="000000"/>
                  </a:solidFill>
                </a:rPr>
                <a:t>Abstract</a:t>
              </a:r>
              <a:endParaRPr lang="en-US" sz="4000" b="1" dirty="0">
                <a:solidFill>
                  <a:srgbClr val="000000"/>
                </a:solidFill>
              </a:endParaRPr>
            </a:p>
          </p:txBody>
        </p:sp>
        <p:sp>
          <p:nvSpPr>
            <p:cNvPr id="2068" name="Rectangle 8"/>
            <p:cNvSpPr>
              <a:spLocks noChangeArrowheads="1"/>
            </p:cNvSpPr>
            <p:nvPr/>
          </p:nvSpPr>
          <p:spPr bwMode="auto">
            <a:xfrm>
              <a:off x="1143000" y="5318125"/>
              <a:ext cx="8077200" cy="16856075"/>
            </a:xfrm>
            <a:prstGeom prst="rect">
              <a:avLst/>
            </a:prstGeom>
            <a:gradFill rotWithShape="0">
              <a:gsLst>
                <a:gs pos="0">
                  <a:srgbClr val="FFCC99"/>
                </a:gs>
                <a:gs pos="100000">
                  <a:srgbClr val="FFFFFF"/>
                </a:gs>
              </a:gsLst>
              <a:lin ang="5400000" scaled="1"/>
            </a:gradFill>
            <a:ln w="45720">
              <a:solidFill>
                <a:srgbClr val="808000"/>
              </a:solidFill>
              <a:round/>
              <a:headEnd/>
              <a:tailEnd/>
            </a:ln>
          </p:spPr>
          <p:txBody>
            <a:bodyPr lIns="99000" tIns="60840" rIns="99000" bIns="60840"/>
            <a:lstStyle/>
            <a:p>
              <a:pPr algn="just"/>
              <a:r>
                <a:rPr lang="en-US" sz="2800" dirty="0" smtClean="0">
                  <a:solidFill>
                    <a:schemeClr val="tx1"/>
                  </a:solidFill>
                </a:rPr>
                <a:t>Gramene, in collaboration with the Reactome project (www.reactome.org), has developed a new platform for the comparative analysis of plant metabolic and regulatory networks. Here we present the first public version of the Plant Reactome, initially featuring rice as a reference species. Future releases will include Arabidopsis and maize pathways. To date, the Gramene database portal (www.gramene.org) has presented MetaCyc-based pathway databases for rice, sorghum, maize and </a:t>
              </a:r>
              <a:r>
                <a:rPr lang="en-US" sz="2800" i="1" dirty="0" smtClean="0">
                  <a:solidFill>
                    <a:schemeClr val="tx1"/>
                  </a:solidFill>
                </a:rPr>
                <a:t>Brachypodium</a:t>
              </a:r>
              <a:r>
                <a:rPr lang="en-US" sz="2800" dirty="0" smtClean="0">
                  <a:solidFill>
                    <a:schemeClr val="tx1"/>
                  </a:solidFill>
                </a:rPr>
                <a:t>, along with mirrors of similar databases for other species-specific reference genomes, such as AraCyc. The Plant Reactome will strengthen and extend MetaCyc based capabilities in pathway analysis. In addition to browsing and searching pathways, reactions, compounds and gene products, this new database and accompanying web application provide tools for pathway overrepresentation analysis, inter-species comparison and overlaying of expression and gene-gene interaction data. Pathways, reactions and gene entries in the Plant Reactome provide external links to Uniprot, PIR, ChEBI, PubChem, PubMed and the Gene Ontology (GO). To construct the Plant Reactome, we converted RiceCyc data to conform to the Reactome data structure. This initial conversion was followed by the addition of a small set of signaling and regulatory pathways based on gene orthology and known projections of curated Human Reactome pathways. The computational projections were enhanced with a substantial manual curation effort to improve biological relevance and a  customized web application was implemented to host the data. We expect the Plant Reactome to become a primary investigative source for plant pathways, network analysis and community curation. </a:t>
              </a:r>
              <a:endParaRPr lang="en-US" sz="2800" dirty="0">
                <a:solidFill>
                  <a:schemeClr val="tx1"/>
                </a:solidFill>
              </a:endParaRPr>
            </a:p>
          </p:txBody>
        </p:sp>
        <p:pic>
          <p:nvPicPr>
            <p:cNvPr id="2070" name="Picture 10"/>
            <p:cNvPicPr>
              <a:picLocks noChangeAspect="1" noChangeArrowheads="1"/>
            </p:cNvPicPr>
            <p:nvPr/>
          </p:nvPicPr>
          <p:blipFill>
            <a:blip r:embed="rId3"/>
            <a:srcRect/>
            <a:stretch>
              <a:fillRect/>
            </a:stretch>
          </p:blipFill>
          <p:spPr bwMode="auto">
            <a:xfrm>
              <a:off x="707597" y="1524000"/>
              <a:ext cx="2950003" cy="898526"/>
            </a:xfrm>
            <a:prstGeom prst="rect">
              <a:avLst/>
            </a:prstGeom>
            <a:noFill/>
            <a:ln w="9525">
              <a:noFill/>
              <a:round/>
              <a:headEnd/>
              <a:tailEnd/>
            </a:ln>
          </p:spPr>
        </p:pic>
        <p:sp>
          <p:nvSpPr>
            <p:cNvPr id="2094" name="Text Box 36"/>
            <p:cNvSpPr txBox="1">
              <a:spLocks noChangeArrowheads="1"/>
            </p:cNvSpPr>
            <p:nvPr/>
          </p:nvSpPr>
          <p:spPr bwMode="auto">
            <a:xfrm>
              <a:off x="3657600" y="1600200"/>
              <a:ext cx="26212800" cy="956288"/>
            </a:xfrm>
            <a:prstGeom prst="rect">
              <a:avLst/>
            </a:prstGeom>
            <a:noFill/>
            <a:ln w="9525">
              <a:noFill/>
              <a:round/>
              <a:headEnd/>
              <a:tailEnd/>
            </a:ln>
          </p:spPr>
          <p:txBody>
            <a:bodyPr wrap="square" lIns="90000" tIns="46800" rIns="90000" bIns="46800">
              <a:spAutoFit/>
            </a:bodyPr>
            <a:lstStyle/>
            <a:p>
              <a:pPr algn="ctr"/>
              <a:r>
                <a:rPr lang="en-US" sz="2800" u="sng" dirty="0" smtClean="0">
                  <a:solidFill>
                    <a:schemeClr val="tx1"/>
                  </a:solidFill>
                </a:rPr>
                <a:t>Palitha Dharmawardhana</a:t>
              </a:r>
              <a:r>
                <a:rPr lang="en-US" sz="2800" dirty="0" smtClean="0">
                  <a:solidFill>
                    <a:schemeClr val="tx1"/>
                  </a:solidFill>
                </a:rPr>
                <a:t> </a:t>
              </a:r>
              <a:r>
                <a:rPr lang="en-US" sz="2800" baseline="30000" dirty="0" smtClean="0">
                  <a:solidFill>
                    <a:schemeClr val="tx1"/>
                  </a:solidFill>
                </a:rPr>
                <a:t>1</a:t>
              </a:r>
              <a:r>
                <a:rPr lang="en-US" sz="2800" dirty="0" smtClean="0">
                  <a:solidFill>
                    <a:schemeClr val="tx1"/>
                  </a:solidFill>
                </a:rPr>
                <a:t>, Justin Preece </a:t>
              </a:r>
              <a:r>
                <a:rPr lang="en-US" sz="2800" baseline="30000" dirty="0" smtClean="0">
                  <a:solidFill>
                    <a:schemeClr val="tx1"/>
                  </a:solidFill>
                </a:rPr>
                <a:t>1</a:t>
              </a:r>
              <a:r>
                <a:rPr lang="en-US" sz="2800" dirty="0" smtClean="0">
                  <a:solidFill>
                    <a:schemeClr val="tx1"/>
                  </a:solidFill>
                </a:rPr>
                <a:t>, Vindhya Amarasinghe </a:t>
              </a:r>
              <a:r>
                <a:rPr lang="en-US" sz="2800" baseline="30000" dirty="0" smtClean="0">
                  <a:solidFill>
                    <a:schemeClr val="tx1"/>
                  </a:solidFill>
                </a:rPr>
                <a:t>1</a:t>
              </a:r>
              <a:r>
                <a:rPr lang="en-US" sz="2800" dirty="0" smtClean="0">
                  <a:solidFill>
                    <a:schemeClr val="tx1"/>
                  </a:solidFill>
                </a:rPr>
                <a:t>, Guanming Wu </a:t>
              </a:r>
              <a:r>
                <a:rPr lang="en-US" sz="2800" baseline="30000" dirty="0" smtClean="0">
                  <a:solidFill>
                    <a:schemeClr val="tx1"/>
                  </a:solidFill>
                </a:rPr>
                <a:t>2</a:t>
              </a:r>
              <a:r>
                <a:rPr lang="en-US" sz="2800" dirty="0" smtClean="0">
                  <a:solidFill>
                    <a:schemeClr val="tx1"/>
                  </a:solidFill>
                </a:rPr>
                <a:t>,, Dylan Beorchia</a:t>
              </a:r>
              <a:r>
                <a:rPr lang="en-US" sz="2800" baseline="30000" dirty="0" smtClean="0">
                  <a:solidFill>
                    <a:schemeClr val="tx1"/>
                  </a:solidFill>
                </a:rPr>
                <a:t>1</a:t>
              </a:r>
              <a:r>
                <a:rPr lang="en-US" sz="2800" dirty="0" smtClean="0">
                  <a:solidFill>
                    <a:schemeClr val="tx1"/>
                  </a:solidFill>
                </a:rPr>
                <a:t> , Kindra Amoss</a:t>
              </a:r>
              <a:r>
                <a:rPr lang="en-US" sz="2800" baseline="30000" dirty="0" smtClean="0">
                  <a:solidFill>
                    <a:schemeClr val="tx1"/>
                  </a:solidFill>
                </a:rPr>
                <a:t>1</a:t>
              </a:r>
              <a:r>
                <a:rPr lang="en-US" sz="2800" dirty="0" smtClean="0">
                  <a:solidFill>
                    <a:schemeClr val="tx1"/>
                  </a:solidFill>
                </a:rPr>
                <a:t>, Sushma Naithani </a:t>
              </a:r>
              <a:r>
                <a:rPr lang="en-US" sz="2800" baseline="30000" dirty="0" smtClean="0">
                  <a:solidFill>
                    <a:schemeClr val="tx1"/>
                  </a:solidFill>
                </a:rPr>
                <a:t>1</a:t>
              </a:r>
              <a:r>
                <a:rPr lang="en-US" sz="2800" dirty="0" smtClean="0">
                  <a:solidFill>
                    <a:schemeClr val="tx1"/>
                  </a:solidFill>
                </a:rPr>
                <a:t>, Peter D'Eustachio </a:t>
              </a:r>
              <a:r>
                <a:rPr lang="en-US" sz="2800" baseline="30000" dirty="0" smtClean="0">
                  <a:solidFill>
                    <a:schemeClr val="tx1"/>
                  </a:solidFill>
                </a:rPr>
                <a:t>3</a:t>
              </a:r>
              <a:r>
                <a:rPr lang="en-US" sz="2800" dirty="0" smtClean="0">
                  <a:solidFill>
                    <a:schemeClr val="tx1"/>
                  </a:solidFill>
                </a:rPr>
                <a:t>, Hardeep Nahal </a:t>
              </a:r>
              <a:r>
                <a:rPr lang="en-US" sz="2800" baseline="30000" dirty="0" smtClean="0">
                  <a:solidFill>
                    <a:schemeClr val="tx1"/>
                  </a:solidFill>
                </a:rPr>
                <a:t>4,5</a:t>
              </a:r>
              <a:r>
                <a:rPr lang="en-US" sz="2800" dirty="0" smtClean="0">
                  <a:solidFill>
                    <a:schemeClr val="tx1"/>
                  </a:solidFill>
                </a:rPr>
                <a:t>, Marcela K. Monaco </a:t>
              </a:r>
              <a:r>
                <a:rPr lang="en-US" sz="2800" baseline="30000" dirty="0" smtClean="0">
                  <a:solidFill>
                    <a:schemeClr val="tx1"/>
                  </a:solidFill>
                </a:rPr>
                <a:t>6</a:t>
              </a:r>
              <a:r>
                <a:rPr lang="en-US" sz="2800" dirty="0" smtClean="0">
                  <a:solidFill>
                    <a:schemeClr val="tx1"/>
                  </a:solidFill>
                </a:rPr>
                <a:t>, Nick Provart </a:t>
              </a:r>
              <a:r>
                <a:rPr lang="en-US" sz="2800" baseline="30000" dirty="0" smtClean="0">
                  <a:solidFill>
                    <a:schemeClr val="tx1"/>
                  </a:solidFill>
                </a:rPr>
                <a:t>4,5</a:t>
              </a:r>
              <a:r>
                <a:rPr lang="en-US" sz="2800" dirty="0" smtClean="0">
                  <a:solidFill>
                    <a:schemeClr val="tx1"/>
                  </a:solidFill>
                </a:rPr>
                <a:t>, Henning Hermjakob </a:t>
              </a:r>
              <a:r>
                <a:rPr lang="en-US" sz="2800" baseline="30000" dirty="0" smtClean="0">
                  <a:solidFill>
                    <a:schemeClr val="tx1"/>
                  </a:solidFill>
                </a:rPr>
                <a:t>7</a:t>
              </a:r>
              <a:r>
                <a:rPr lang="en-US" sz="2800" dirty="0" smtClean="0">
                  <a:solidFill>
                    <a:schemeClr val="tx1"/>
                  </a:solidFill>
                </a:rPr>
                <a:t>, Lincoln Stein </a:t>
              </a:r>
              <a:r>
                <a:rPr lang="en-US" sz="2800" baseline="30000" dirty="0" smtClean="0">
                  <a:solidFill>
                    <a:schemeClr val="tx1"/>
                  </a:solidFill>
                </a:rPr>
                <a:t>2</a:t>
              </a:r>
              <a:r>
                <a:rPr lang="en-US" sz="2800" dirty="0" smtClean="0">
                  <a:solidFill>
                    <a:schemeClr val="tx1"/>
                  </a:solidFill>
                </a:rPr>
                <a:t>, Doreen Ware </a:t>
              </a:r>
              <a:r>
                <a:rPr lang="en-US" sz="2800" baseline="30000" dirty="0" smtClean="0">
                  <a:solidFill>
                    <a:schemeClr val="tx1"/>
                  </a:solidFill>
                </a:rPr>
                <a:t>6, 8</a:t>
              </a:r>
              <a:r>
                <a:rPr lang="en-US" sz="2800" dirty="0" smtClean="0">
                  <a:solidFill>
                    <a:schemeClr val="tx1"/>
                  </a:solidFill>
                </a:rPr>
                <a:t>, Pankaj Jaiswal </a:t>
              </a:r>
              <a:r>
                <a:rPr lang="en-US" sz="2800" baseline="30000" dirty="0" smtClean="0">
                  <a:solidFill>
                    <a:schemeClr val="tx1"/>
                  </a:solidFill>
                </a:rPr>
                <a:t>1</a:t>
              </a:r>
              <a:endParaRPr lang="en-US" sz="2800" dirty="0">
                <a:solidFill>
                  <a:schemeClr val="tx1"/>
                </a:solidFill>
              </a:endParaRPr>
            </a:p>
          </p:txBody>
        </p:sp>
        <p:sp>
          <p:nvSpPr>
            <p:cNvPr id="2096" name="Freeform 38"/>
            <p:cNvSpPr>
              <a:spLocks noChangeArrowheads="1"/>
            </p:cNvSpPr>
            <p:nvPr/>
          </p:nvSpPr>
          <p:spPr bwMode="auto">
            <a:xfrm>
              <a:off x="838200" y="4343400"/>
              <a:ext cx="8686800" cy="18669000"/>
            </a:xfrm>
            <a:custGeom>
              <a:avLst/>
              <a:gdLst>
                <a:gd name="T0" fmla="*/ 12 w 29032200"/>
                <a:gd name="T1" fmla="*/ 4 h 19431000"/>
                <a:gd name="T2" fmla="*/ 6 w 29032200"/>
                <a:gd name="T3" fmla="*/ 8 h 19431000"/>
                <a:gd name="T4" fmla="*/ 0 w 29032200"/>
                <a:gd name="T5" fmla="*/ 4 h 19431000"/>
                <a:gd name="T6" fmla="*/ 6 w 29032200"/>
                <a:gd name="T7" fmla="*/ 0 h 19431000"/>
                <a:gd name="T8" fmla="*/ 0 60000 65536"/>
                <a:gd name="T9" fmla="*/ 0 60000 65536"/>
                <a:gd name="T10" fmla="*/ 0 60000 65536"/>
                <a:gd name="T11" fmla="*/ 0 60000 65536"/>
                <a:gd name="T12" fmla="*/ 409575 w 29032200"/>
                <a:gd name="T13" fmla="*/ 409575 h 19431000"/>
                <a:gd name="T14" fmla="*/ 28622625 w 29032200"/>
                <a:gd name="T15" fmla="*/ 19021425 h 19431000"/>
              </a:gdLst>
              <a:ahLst/>
              <a:cxnLst>
                <a:cxn ang="T8">
                  <a:pos x="T0" y="T1"/>
                </a:cxn>
                <a:cxn ang="T9">
                  <a:pos x="T2" y="T3"/>
                </a:cxn>
                <a:cxn ang="T10">
                  <a:pos x="T4" y="T5"/>
                </a:cxn>
                <a:cxn ang="T11">
                  <a:pos x="T6" y="T7"/>
                </a:cxn>
              </a:cxnLst>
              <a:rect l="T12" t="T13" r="T14" b="T15"/>
              <a:pathLst>
                <a:path w="29032200" h="19431000">
                  <a:moveTo>
                    <a:pt x="1395729" y="0"/>
                  </a:moveTo>
                  <a:lnTo>
                    <a:pt x="27650073" y="0"/>
                  </a:lnTo>
                  <a:lnTo>
                    <a:pt x="27650072" y="0"/>
                  </a:lnTo>
                  <a:cubicBezTo>
                    <a:pt x="28413399" y="1"/>
                    <a:pt x="29032198" y="618800"/>
                    <a:pt x="29032198" y="1382127"/>
                  </a:cubicBezTo>
                  <a:cubicBezTo>
                    <a:pt x="29032198" y="1382127"/>
                    <a:pt x="29032197" y="1382128"/>
                    <a:pt x="29032197" y="1382128"/>
                  </a:cubicBezTo>
                  <a:lnTo>
                    <a:pt x="29032200" y="18035271"/>
                  </a:lnTo>
                  <a:cubicBezTo>
                    <a:pt x="29032200" y="18806110"/>
                    <a:pt x="28407310" y="19431000"/>
                    <a:pt x="27636471" y="19431000"/>
                  </a:cubicBezTo>
                  <a:cubicBezTo>
                    <a:pt x="27636470" y="19430999"/>
                    <a:pt x="27636470" y="19430999"/>
                    <a:pt x="27636470" y="19430999"/>
                  </a:cubicBezTo>
                  <a:lnTo>
                    <a:pt x="1382127" y="19431000"/>
                  </a:lnTo>
                  <a:lnTo>
                    <a:pt x="1382127" y="19430999"/>
                  </a:lnTo>
                  <a:cubicBezTo>
                    <a:pt x="618799" y="19430999"/>
                    <a:pt x="1" y="18812200"/>
                    <a:pt x="1" y="18048873"/>
                  </a:cubicBezTo>
                  <a:cubicBezTo>
                    <a:pt x="0" y="18048872"/>
                    <a:pt x="1" y="18048871"/>
                    <a:pt x="1" y="18048871"/>
                  </a:cubicBezTo>
                  <a:lnTo>
                    <a:pt x="0" y="1395729"/>
                  </a:lnTo>
                  <a:cubicBezTo>
                    <a:pt x="1" y="624889"/>
                    <a:pt x="624889" y="1"/>
                    <a:pt x="1395729" y="2"/>
                  </a:cubicBezTo>
                  <a:cubicBezTo>
                    <a:pt x="1395729" y="2"/>
                    <a:pt x="1395730" y="2"/>
                    <a:pt x="1395730" y="2"/>
                  </a:cubicBezTo>
                  <a:close/>
                </a:path>
              </a:pathLst>
            </a:custGeom>
            <a:noFill/>
            <a:ln w="12600">
              <a:solidFill>
                <a:srgbClr val="0070C0"/>
              </a:solidFill>
              <a:round/>
              <a:headEnd/>
              <a:tailEnd/>
            </a:ln>
          </p:spPr>
          <p:txBody>
            <a:bodyPr wrap="none" anchor="ctr"/>
            <a:lstStyle/>
            <a:p>
              <a:endParaRPr lang="en-US" dirty="0"/>
            </a:p>
          </p:txBody>
        </p:sp>
        <p:sp>
          <p:nvSpPr>
            <p:cNvPr id="2051" name="Text Box 40"/>
            <p:cNvSpPr txBox="1">
              <a:spLocks noChangeArrowheads="1"/>
            </p:cNvSpPr>
            <p:nvPr/>
          </p:nvSpPr>
          <p:spPr bwMode="auto">
            <a:xfrm>
              <a:off x="914400" y="23531513"/>
              <a:ext cx="8610600" cy="700087"/>
            </a:xfrm>
            <a:prstGeom prst="rect">
              <a:avLst/>
            </a:prstGeom>
            <a:noFill/>
            <a:ln w="9525">
              <a:noFill/>
              <a:round/>
              <a:headEnd/>
              <a:tailEnd/>
            </a:ln>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Lst>
              </a:pPr>
              <a:r>
                <a:rPr lang="en-US" sz="3200" b="1" dirty="0">
                  <a:solidFill>
                    <a:srgbClr val="000000"/>
                  </a:solidFill>
                </a:rPr>
                <a:t>Conversion of </a:t>
              </a:r>
              <a:r>
                <a:rPr lang="en-US" sz="3200" b="1" dirty="0" smtClean="0">
                  <a:solidFill>
                    <a:srgbClr val="000000"/>
                  </a:solidFill>
                </a:rPr>
                <a:t>rice pathways </a:t>
              </a:r>
              <a:r>
                <a:rPr lang="en-US" sz="3200" b="1" dirty="0">
                  <a:solidFill>
                    <a:srgbClr val="000000"/>
                  </a:solidFill>
                </a:rPr>
                <a:t>to the Reactome platform</a:t>
              </a:r>
            </a:p>
          </p:txBody>
        </p:sp>
        <p:sp>
          <p:nvSpPr>
            <p:cNvPr id="48" name="Freeform 38"/>
            <p:cNvSpPr>
              <a:spLocks noChangeArrowheads="1"/>
            </p:cNvSpPr>
            <p:nvPr/>
          </p:nvSpPr>
          <p:spPr bwMode="auto">
            <a:xfrm>
              <a:off x="9906000" y="8305800"/>
              <a:ext cx="11811000" cy="10820400"/>
            </a:xfrm>
            <a:custGeom>
              <a:avLst/>
              <a:gdLst>
                <a:gd name="T0" fmla="*/ 12 w 29032200"/>
                <a:gd name="T1" fmla="*/ 4 h 19431000"/>
                <a:gd name="T2" fmla="*/ 6 w 29032200"/>
                <a:gd name="T3" fmla="*/ 8 h 19431000"/>
                <a:gd name="T4" fmla="*/ 0 w 29032200"/>
                <a:gd name="T5" fmla="*/ 4 h 19431000"/>
                <a:gd name="T6" fmla="*/ 6 w 29032200"/>
                <a:gd name="T7" fmla="*/ 0 h 19431000"/>
                <a:gd name="T8" fmla="*/ 0 60000 65536"/>
                <a:gd name="T9" fmla="*/ 0 60000 65536"/>
                <a:gd name="T10" fmla="*/ 0 60000 65536"/>
                <a:gd name="T11" fmla="*/ 0 60000 65536"/>
                <a:gd name="T12" fmla="*/ 409575 w 29032200"/>
                <a:gd name="T13" fmla="*/ 409575 h 19431000"/>
                <a:gd name="T14" fmla="*/ 28622625 w 29032200"/>
                <a:gd name="T15" fmla="*/ 19021425 h 19431000"/>
              </a:gdLst>
              <a:ahLst/>
              <a:cxnLst>
                <a:cxn ang="T8">
                  <a:pos x="T0" y="T1"/>
                </a:cxn>
                <a:cxn ang="T9">
                  <a:pos x="T2" y="T3"/>
                </a:cxn>
                <a:cxn ang="T10">
                  <a:pos x="T4" y="T5"/>
                </a:cxn>
                <a:cxn ang="T11">
                  <a:pos x="T6" y="T7"/>
                </a:cxn>
              </a:cxnLst>
              <a:rect l="T12" t="T13" r="T14" b="T15"/>
              <a:pathLst>
                <a:path w="29032200" h="19431000">
                  <a:moveTo>
                    <a:pt x="1395729" y="0"/>
                  </a:moveTo>
                  <a:lnTo>
                    <a:pt x="27650073" y="0"/>
                  </a:lnTo>
                  <a:lnTo>
                    <a:pt x="27650072" y="0"/>
                  </a:lnTo>
                  <a:cubicBezTo>
                    <a:pt x="28413399" y="1"/>
                    <a:pt x="29032198" y="618800"/>
                    <a:pt x="29032198" y="1382127"/>
                  </a:cubicBezTo>
                  <a:cubicBezTo>
                    <a:pt x="29032198" y="1382127"/>
                    <a:pt x="29032197" y="1382128"/>
                    <a:pt x="29032197" y="1382128"/>
                  </a:cubicBezTo>
                  <a:lnTo>
                    <a:pt x="29032200" y="18035271"/>
                  </a:lnTo>
                  <a:cubicBezTo>
                    <a:pt x="29032200" y="18806110"/>
                    <a:pt x="28407310" y="19431000"/>
                    <a:pt x="27636471" y="19431000"/>
                  </a:cubicBezTo>
                  <a:cubicBezTo>
                    <a:pt x="27636470" y="19430999"/>
                    <a:pt x="27636470" y="19430999"/>
                    <a:pt x="27636470" y="19430999"/>
                  </a:cubicBezTo>
                  <a:lnTo>
                    <a:pt x="1382127" y="19431000"/>
                  </a:lnTo>
                  <a:lnTo>
                    <a:pt x="1382127" y="19430999"/>
                  </a:lnTo>
                  <a:cubicBezTo>
                    <a:pt x="618799" y="19430999"/>
                    <a:pt x="1" y="18812200"/>
                    <a:pt x="1" y="18048873"/>
                  </a:cubicBezTo>
                  <a:cubicBezTo>
                    <a:pt x="0" y="18048872"/>
                    <a:pt x="1" y="18048871"/>
                    <a:pt x="1" y="18048871"/>
                  </a:cubicBezTo>
                  <a:lnTo>
                    <a:pt x="0" y="1395729"/>
                  </a:lnTo>
                  <a:cubicBezTo>
                    <a:pt x="1" y="624889"/>
                    <a:pt x="624889" y="1"/>
                    <a:pt x="1395729" y="2"/>
                  </a:cubicBezTo>
                  <a:cubicBezTo>
                    <a:pt x="1395729" y="2"/>
                    <a:pt x="1395730" y="2"/>
                    <a:pt x="1395730" y="2"/>
                  </a:cubicBezTo>
                  <a:close/>
                </a:path>
              </a:pathLst>
            </a:custGeom>
            <a:noFill/>
            <a:ln w="12600">
              <a:solidFill>
                <a:srgbClr val="0070C0"/>
              </a:solidFill>
              <a:round/>
              <a:headEnd/>
              <a:tailEnd/>
            </a:ln>
          </p:spPr>
          <p:txBody>
            <a:bodyPr wrap="none" anchor="ctr"/>
            <a:lstStyle/>
            <a:p>
              <a:endParaRPr lang="en-US" dirty="0"/>
            </a:p>
          </p:txBody>
        </p:sp>
        <p:pic>
          <p:nvPicPr>
            <p:cNvPr id="49" name="Picture 48" descr="pr_banner.png"/>
            <p:cNvPicPr>
              <a:picLocks noChangeAspect="1"/>
            </p:cNvPicPr>
            <p:nvPr/>
          </p:nvPicPr>
          <p:blipFill>
            <a:blip r:embed="rId4"/>
            <a:stretch>
              <a:fillRect/>
            </a:stretch>
          </p:blipFill>
          <p:spPr>
            <a:xfrm>
              <a:off x="705551" y="568160"/>
              <a:ext cx="8438449" cy="879640"/>
            </a:xfrm>
            <a:prstGeom prst="rect">
              <a:avLst/>
            </a:prstGeom>
            <a:ln>
              <a:solidFill>
                <a:schemeClr val="tx2">
                  <a:lumMod val="75000"/>
                  <a:lumOff val="25000"/>
                </a:schemeClr>
              </a:solidFill>
            </a:ln>
          </p:spPr>
        </p:pic>
        <p:sp>
          <p:nvSpPr>
            <p:cNvPr id="54" name="Text Box 48"/>
            <p:cNvSpPr txBox="1">
              <a:spLocks noChangeArrowheads="1"/>
            </p:cNvSpPr>
            <p:nvPr/>
          </p:nvSpPr>
          <p:spPr bwMode="auto">
            <a:xfrm>
              <a:off x="10363200" y="5105400"/>
              <a:ext cx="9601200" cy="281940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ln w="28575">
              <a:solidFill>
                <a:srgbClr val="92D050"/>
              </a:solidFill>
              <a:round/>
              <a:headEnd/>
              <a:tailEnd/>
            </a:ln>
            <a:effectLst/>
          </p:spPr>
          <p:txBody>
            <a:bodyPr lIns="90000" tIns="45000" rIns="90000" bIns="45000" anchor="ctr"/>
            <a:lstStyle/>
            <a:p>
              <a:pPr>
                <a:buFont typeface="Arial" pitchFamily="34" charset="0"/>
                <a:buChar char="•"/>
              </a:pPr>
              <a:r>
                <a:rPr lang="en-US" sz="2400" dirty="0" smtClean="0">
                  <a:solidFill>
                    <a:schemeClr val="tx1"/>
                  </a:solidFill>
                </a:rPr>
                <a:t>Depicts biological processes as a set of connected reactions and events</a:t>
              </a:r>
            </a:p>
            <a:p>
              <a:pPr>
                <a:buFont typeface="Arial" pitchFamily="34" charset="0"/>
                <a:buChar char="•"/>
              </a:pPr>
              <a:r>
                <a:rPr lang="en-US" sz="2400" dirty="0" smtClean="0">
                  <a:solidFill>
                    <a:schemeClr val="tx1"/>
                  </a:solidFill>
                </a:rPr>
                <a:t>It can represent many events and states in biological processes</a:t>
              </a:r>
            </a:p>
            <a:p>
              <a:pPr>
                <a:buFont typeface="Arial" pitchFamily="34" charset="0"/>
                <a:buChar char="•"/>
              </a:pPr>
              <a:r>
                <a:rPr lang="en-US" sz="2400" dirty="0" smtClean="0">
                  <a:solidFill>
                    <a:schemeClr val="tx1"/>
                  </a:solidFill>
                </a:rPr>
                <a:t>In addition to classical biochemical reactions, changes in state, such as binding, activation, translocation, degradation and regulation can be represented</a:t>
              </a:r>
            </a:p>
            <a:p>
              <a:pPr>
                <a:buFont typeface="Arial" pitchFamily="34" charset="0"/>
                <a:buChar char="•"/>
              </a:pPr>
              <a:r>
                <a:rPr lang="en-US" sz="2400" dirty="0" smtClean="0">
                  <a:solidFill>
                    <a:schemeClr val="tx1"/>
                  </a:solidFill>
                </a:rPr>
                <a:t>Reactions are connected to form pathways</a:t>
              </a:r>
              <a:endParaRPr lang="en-US" sz="2400" dirty="0">
                <a:solidFill>
                  <a:schemeClr val="tx1"/>
                </a:solidFill>
              </a:endParaRPr>
            </a:p>
          </p:txBody>
        </p:sp>
        <p:grpSp>
          <p:nvGrpSpPr>
            <p:cNvPr id="55" name="Group 54"/>
            <p:cNvGrpSpPr/>
            <p:nvPr/>
          </p:nvGrpSpPr>
          <p:grpSpPr>
            <a:xfrm>
              <a:off x="20116800" y="5105400"/>
              <a:ext cx="8763000" cy="2743200"/>
              <a:chOff x="1295400" y="3505200"/>
              <a:chExt cx="5876925" cy="2362200"/>
            </a:xfrm>
          </p:grpSpPr>
          <p:pic>
            <p:nvPicPr>
              <p:cNvPr id="56" name="Picture 1"/>
              <p:cNvPicPr>
                <a:picLocks noChangeAspect="1" noChangeArrowheads="1"/>
              </p:cNvPicPr>
              <p:nvPr/>
            </p:nvPicPr>
            <p:blipFill>
              <a:blip r:embed="rId5"/>
              <a:srcRect/>
              <a:stretch>
                <a:fillRect/>
              </a:stretch>
            </p:blipFill>
            <p:spPr bwMode="auto">
              <a:xfrm>
                <a:off x="1295400" y="3505200"/>
                <a:ext cx="5876925" cy="2362200"/>
              </a:xfrm>
              <a:prstGeom prst="rect">
                <a:avLst/>
              </a:prstGeom>
              <a:noFill/>
              <a:ln w="9525">
                <a:noFill/>
                <a:miter lim="800000"/>
                <a:headEnd/>
                <a:tailEnd/>
              </a:ln>
            </p:spPr>
          </p:pic>
          <p:pic>
            <p:nvPicPr>
              <p:cNvPr id="57" name="Picture 3"/>
              <p:cNvPicPr>
                <a:picLocks noChangeAspect="1" noChangeArrowheads="1"/>
              </p:cNvPicPr>
              <p:nvPr/>
            </p:nvPicPr>
            <p:blipFill>
              <a:blip r:embed="rId6"/>
              <a:srcRect/>
              <a:stretch>
                <a:fillRect/>
              </a:stretch>
            </p:blipFill>
            <p:spPr bwMode="auto">
              <a:xfrm>
                <a:off x="1295400" y="3527610"/>
                <a:ext cx="1695450" cy="447675"/>
              </a:xfrm>
              <a:prstGeom prst="rect">
                <a:avLst/>
              </a:prstGeom>
              <a:noFill/>
              <a:ln w="9525">
                <a:noFill/>
                <a:miter lim="800000"/>
                <a:headEnd/>
                <a:tailEnd/>
              </a:ln>
            </p:spPr>
          </p:pic>
        </p:grpSp>
        <p:sp>
          <p:nvSpPr>
            <p:cNvPr id="58" name="Rectangle 57"/>
            <p:cNvSpPr/>
            <p:nvPr/>
          </p:nvSpPr>
          <p:spPr>
            <a:xfrm>
              <a:off x="16611600" y="4385733"/>
              <a:ext cx="5630067" cy="707886"/>
            </a:xfrm>
            <a:prstGeom prst="rect">
              <a:avLst/>
            </a:prstGeom>
          </p:spPr>
          <p:txBody>
            <a:bodyPr wrap="square">
              <a:spAutoFit/>
            </a:bodyPr>
            <a:lstStyle/>
            <a:p>
              <a:pPr algn="ctr">
                <a:buClr>
                  <a:schemeClr val="accent6">
                    <a:lumMod val="50000"/>
                  </a:schemeClr>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000" b="1" dirty="0" smtClean="0">
                  <a:solidFill>
                    <a:schemeClr val="tx1"/>
                  </a:solidFill>
                </a:rPr>
                <a:t>Reactome data model </a:t>
              </a:r>
            </a:p>
          </p:txBody>
        </p:sp>
        <p:sp>
          <p:nvSpPr>
            <p:cNvPr id="59" name="Freeform 38"/>
            <p:cNvSpPr>
              <a:spLocks noChangeArrowheads="1"/>
            </p:cNvSpPr>
            <p:nvPr/>
          </p:nvSpPr>
          <p:spPr bwMode="auto">
            <a:xfrm>
              <a:off x="9906000" y="4343400"/>
              <a:ext cx="19202400" cy="3810000"/>
            </a:xfrm>
            <a:custGeom>
              <a:avLst/>
              <a:gdLst>
                <a:gd name="T0" fmla="*/ 12 w 29032200"/>
                <a:gd name="T1" fmla="*/ 4 h 19431000"/>
                <a:gd name="T2" fmla="*/ 6 w 29032200"/>
                <a:gd name="T3" fmla="*/ 8 h 19431000"/>
                <a:gd name="T4" fmla="*/ 0 w 29032200"/>
                <a:gd name="T5" fmla="*/ 4 h 19431000"/>
                <a:gd name="T6" fmla="*/ 6 w 29032200"/>
                <a:gd name="T7" fmla="*/ 0 h 19431000"/>
                <a:gd name="T8" fmla="*/ 0 60000 65536"/>
                <a:gd name="T9" fmla="*/ 0 60000 65536"/>
                <a:gd name="T10" fmla="*/ 0 60000 65536"/>
                <a:gd name="T11" fmla="*/ 0 60000 65536"/>
                <a:gd name="T12" fmla="*/ 409575 w 29032200"/>
                <a:gd name="T13" fmla="*/ 409575 h 19431000"/>
                <a:gd name="T14" fmla="*/ 28622625 w 29032200"/>
                <a:gd name="T15" fmla="*/ 19021425 h 19431000"/>
              </a:gdLst>
              <a:ahLst/>
              <a:cxnLst>
                <a:cxn ang="T8">
                  <a:pos x="T0" y="T1"/>
                </a:cxn>
                <a:cxn ang="T9">
                  <a:pos x="T2" y="T3"/>
                </a:cxn>
                <a:cxn ang="T10">
                  <a:pos x="T4" y="T5"/>
                </a:cxn>
                <a:cxn ang="T11">
                  <a:pos x="T6" y="T7"/>
                </a:cxn>
              </a:cxnLst>
              <a:rect l="T12" t="T13" r="T14" b="T15"/>
              <a:pathLst>
                <a:path w="29032200" h="19431000">
                  <a:moveTo>
                    <a:pt x="1395729" y="0"/>
                  </a:moveTo>
                  <a:lnTo>
                    <a:pt x="27650073" y="0"/>
                  </a:lnTo>
                  <a:lnTo>
                    <a:pt x="27650072" y="0"/>
                  </a:lnTo>
                  <a:cubicBezTo>
                    <a:pt x="28413399" y="1"/>
                    <a:pt x="29032198" y="618800"/>
                    <a:pt x="29032198" y="1382127"/>
                  </a:cubicBezTo>
                  <a:cubicBezTo>
                    <a:pt x="29032198" y="1382127"/>
                    <a:pt x="29032197" y="1382128"/>
                    <a:pt x="29032197" y="1382128"/>
                  </a:cubicBezTo>
                  <a:lnTo>
                    <a:pt x="29032200" y="18035271"/>
                  </a:lnTo>
                  <a:cubicBezTo>
                    <a:pt x="29032200" y="18806110"/>
                    <a:pt x="28407310" y="19431000"/>
                    <a:pt x="27636471" y="19431000"/>
                  </a:cubicBezTo>
                  <a:cubicBezTo>
                    <a:pt x="27636470" y="19430999"/>
                    <a:pt x="27636470" y="19430999"/>
                    <a:pt x="27636470" y="19430999"/>
                  </a:cubicBezTo>
                  <a:lnTo>
                    <a:pt x="1382127" y="19431000"/>
                  </a:lnTo>
                  <a:lnTo>
                    <a:pt x="1382127" y="19430999"/>
                  </a:lnTo>
                  <a:cubicBezTo>
                    <a:pt x="618799" y="19430999"/>
                    <a:pt x="1" y="18812200"/>
                    <a:pt x="1" y="18048873"/>
                  </a:cubicBezTo>
                  <a:cubicBezTo>
                    <a:pt x="0" y="18048872"/>
                    <a:pt x="1" y="18048871"/>
                    <a:pt x="1" y="18048871"/>
                  </a:cubicBezTo>
                  <a:lnTo>
                    <a:pt x="0" y="1395729"/>
                  </a:lnTo>
                  <a:cubicBezTo>
                    <a:pt x="1" y="624889"/>
                    <a:pt x="624889" y="1"/>
                    <a:pt x="1395729" y="2"/>
                  </a:cubicBezTo>
                  <a:cubicBezTo>
                    <a:pt x="1395729" y="2"/>
                    <a:pt x="1395730" y="2"/>
                    <a:pt x="1395730" y="2"/>
                  </a:cubicBezTo>
                  <a:close/>
                </a:path>
              </a:pathLst>
            </a:custGeom>
            <a:noFill/>
            <a:ln w="12600">
              <a:solidFill>
                <a:srgbClr val="0070C0"/>
              </a:solidFill>
              <a:round/>
              <a:headEnd/>
              <a:tailEnd/>
            </a:ln>
          </p:spPr>
          <p:txBody>
            <a:bodyPr wrap="none" anchor="ctr"/>
            <a:lstStyle/>
            <a:p>
              <a:endParaRPr lang="en-US" dirty="0"/>
            </a:p>
          </p:txBody>
        </p:sp>
        <p:sp>
          <p:nvSpPr>
            <p:cNvPr id="65" name="Rectangle 12"/>
            <p:cNvSpPr>
              <a:spLocks noChangeArrowheads="1"/>
            </p:cNvSpPr>
            <p:nvPr/>
          </p:nvSpPr>
          <p:spPr bwMode="auto">
            <a:xfrm>
              <a:off x="11811000" y="8458200"/>
              <a:ext cx="8229600" cy="609600"/>
            </a:xfrm>
            <a:prstGeom prst="rect">
              <a:avLst/>
            </a:prstGeom>
            <a:noFill/>
            <a:ln w="9525">
              <a:noFill/>
              <a:round/>
              <a:headEnd/>
              <a:tailEnd/>
            </a:ln>
          </p:spPr>
          <p:txBody>
            <a:bodyPr lIns="76320" tIns="38160" rIns="76320" bIns="3816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smtClean="0">
                  <a:solidFill>
                    <a:srgbClr val="000000"/>
                  </a:solidFill>
                </a:rPr>
                <a:t>Plant Reactome </a:t>
              </a:r>
              <a:r>
                <a:rPr lang="en-US" sz="4000" b="1" dirty="0">
                  <a:solidFill>
                    <a:srgbClr val="000000"/>
                  </a:solidFill>
                </a:rPr>
                <a:t>Home Page</a:t>
              </a:r>
            </a:p>
          </p:txBody>
        </p:sp>
        <p:pic>
          <p:nvPicPr>
            <p:cNvPr id="66" name="Picture 2"/>
            <p:cNvPicPr>
              <a:picLocks noChangeAspect="1" noChangeArrowheads="1"/>
            </p:cNvPicPr>
            <p:nvPr/>
          </p:nvPicPr>
          <p:blipFill>
            <a:blip r:embed="rId7"/>
            <a:srcRect l="1428" t="11111" r="29631" b="1852"/>
            <a:stretch>
              <a:fillRect/>
            </a:stretch>
          </p:blipFill>
          <p:spPr bwMode="auto">
            <a:xfrm>
              <a:off x="10668000" y="9144000"/>
              <a:ext cx="10541888" cy="9753600"/>
            </a:xfrm>
            <a:prstGeom prst="rect">
              <a:avLst/>
            </a:prstGeom>
            <a:noFill/>
            <a:ln w="9525">
              <a:noFill/>
              <a:miter lim="800000"/>
              <a:headEnd/>
              <a:tailEnd/>
            </a:ln>
          </p:spPr>
        </p:pic>
        <p:sp>
          <p:nvSpPr>
            <p:cNvPr id="67" name="Freeform 39"/>
            <p:cNvSpPr>
              <a:spLocks noChangeArrowheads="1"/>
            </p:cNvSpPr>
            <p:nvPr/>
          </p:nvSpPr>
          <p:spPr bwMode="auto">
            <a:xfrm>
              <a:off x="9829800" y="19278600"/>
              <a:ext cx="19507200" cy="16687801"/>
            </a:xfrm>
            <a:custGeom>
              <a:avLst/>
              <a:gdLst>
                <a:gd name="T0" fmla="*/ 12 w 29032200"/>
                <a:gd name="T1" fmla="*/ 3 h 12954000"/>
                <a:gd name="T2" fmla="*/ 6 w 29032200"/>
                <a:gd name="T3" fmla="*/ 5 h 12954000"/>
                <a:gd name="T4" fmla="*/ 0 w 29032200"/>
                <a:gd name="T5" fmla="*/ 3 h 12954000"/>
                <a:gd name="T6" fmla="*/ 6 w 29032200"/>
                <a:gd name="T7" fmla="*/ 0 h 12954000"/>
                <a:gd name="T8" fmla="*/ 0 60000 65536"/>
                <a:gd name="T9" fmla="*/ 0 60000 65536"/>
                <a:gd name="T10" fmla="*/ 0 60000 65536"/>
                <a:gd name="T11" fmla="*/ 0 60000 65536"/>
                <a:gd name="T12" fmla="*/ 273050 w 29032200"/>
                <a:gd name="T13" fmla="*/ 273050 h 12954000"/>
                <a:gd name="T14" fmla="*/ 28759150 w 29032200"/>
                <a:gd name="T15" fmla="*/ 12680950 h 12954000"/>
              </a:gdLst>
              <a:ahLst/>
              <a:cxnLst>
                <a:cxn ang="T8">
                  <a:pos x="T0" y="T1"/>
                </a:cxn>
                <a:cxn ang="T9">
                  <a:pos x="T2" y="T3"/>
                </a:cxn>
                <a:cxn ang="T10">
                  <a:pos x="T4" y="T5"/>
                </a:cxn>
                <a:cxn ang="T11">
                  <a:pos x="T6" y="T7"/>
                </a:cxn>
              </a:cxnLst>
              <a:rect l="T12" t="T13" r="T14" b="T15"/>
              <a:pathLst>
                <a:path w="29032200" h="12954000">
                  <a:moveTo>
                    <a:pt x="930486" y="0"/>
                  </a:moveTo>
                  <a:lnTo>
                    <a:pt x="28110782" y="0"/>
                  </a:lnTo>
                  <a:lnTo>
                    <a:pt x="28110781" y="0"/>
                  </a:lnTo>
                  <a:cubicBezTo>
                    <a:pt x="28619666" y="0"/>
                    <a:pt x="29032199" y="412533"/>
                    <a:pt x="29032199" y="921418"/>
                  </a:cubicBezTo>
                  <a:cubicBezTo>
                    <a:pt x="29032199" y="921418"/>
                    <a:pt x="29032198" y="921419"/>
                    <a:pt x="29032198" y="921419"/>
                  </a:cubicBezTo>
                  <a:lnTo>
                    <a:pt x="29032200" y="12023514"/>
                  </a:lnTo>
                  <a:cubicBezTo>
                    <a:pt x="29032200" y="12537407"/>
                    <a:pt x="28615607" y="12954000"/>
                    <a:pt x="28101714" y="12954000"/>
                  </a:cubicBezTo>
                  <a:cubicBezTo>
                    <a:pt x="28101713" y="12953999"/>
                    <a:pt x="28101713" y="12953999"/>
                    <a:pt x="28101713" y="12953999"/>
                  </a:cubicBezTo>
                  <a:lnTo>
                    <a:pt x="921418" y="12954000"/>
                  </a:lnTo>
                  <a:lnTo>
                    <a:pt x="921418" y="12953999"/>
                  </a:lnTo>
                  <a:cubicBezTo>
                    <a:pt x="412533" y="12953999"/>
                    <a:pt x="1" y="12541466"/>
                    <a:pt x="1" y="12032582"/>
                  </a:cubicBezTo>
                  <a:cubicBezTo>
                    <a:pt x="0" y="12032581"/>
                    <a:pt x="1" y="12032581"/>
                    <a:pt x="1" y="12032581"/>
                  </a:cubicBezTo>
                  <a:lnTo>
                    <a:pt x="0" y="930486"/>
                  </a:lnTo>
                  <a:cubicBezTo>
                    <a:pt x="0" y="416593"/>
                    <a:pt x="416593" y="0"/>
                    <a:pt x="930486" y="1"/>
                  </a:cubicBezTo>
                  <a:cubicBezTo>
                    <a:pt x="930486" y="1"/>
                    <a:pt x="930487" y="1"/>
                    <a:pt x="930487" y="1"/>
                  </a:cubicBezTo>
                  <a:close/>
                </a:path>
              </a:pathLst>
            </a:custGeom>
            <a:noFill/>
            <a:ln w="12600">
              <a:solidFill>
                <a:srgbClr val="0070C0"/>
              </a:solidFill>
              <a:round/>
              <a:headEnd/>
              <a:tailEnd/>
            </a:ln>
          </p:spPr>
          <p:txBody>
            <a:bodyPr wrap="none" anchor="ctr"/>
            <a:lstStyle/>
            <a:p>
              <a:endParaRPr lang="en-US" dirty="0"/>
            </a:p>
          </p:txBody>
        </p:sp>
        <p:pic>
          <p:nvPicPr>
            <p:cNvPr id="83" name="Picture 82" descr="ReactomeLogo.png"/>
            <p:cNvPicPr>
              <a:picLocks noChangeAspect="1"/>
            </p:cNvPicPr>
            <p:nvPr/>
          </p:nvPicPr>
          <p:blipFill>
            <a:blip r:embed="rId8"/>
            <a:stretch>
              <a:fillRect/>
            </a:stretch>
          </p:blipFill>
          <p:spPr>
            <a:xfrm>
              <a:off x="9601200" y="36271200"/>
              <a:ext cx="2293457" cy="894303"/>
            </a:xfrm>
            <a:prstGeom prst="rect">
              <a:avLst/>
            </a:prstGeom>
          </p:spPr>
        </p:pic>
        <p:pic>
          <p:nvPicPr>
            <p:cNvPr id="91" name="Picture 90" descr="OICR2logo.png"/>
            <p:cNvPicPr>
              <a:picLocks noChangeAspect="1"/>
            </p:cNvPicPr>
            <p:nvPr/>
          </p:nvPicPr>
          <p:blipFill>
            <a:blip r:embed="rId9"/>
            <a:stretch>
              <a:fillRect/>
            </a:stretch>
          </p:blipFill>
          <p:spPr>
            <a:xfrm>
              <a:off x="15240000" y="36271199"/>
              <a:ext cx="1371600" cy="991091"/>
            </a:xfrm>
            <a:prstGeom prst="rect">
              <a:avLst/>
            </a:prstGeom>
          </p:spPr>
        </p:pic>
        <p:pic>
          <p:nvPicPr>
            <p:cNvPr id="92" name="Picture 91" descr="OSU_logo_112_117.png"/>
            <p:cNvPicPr>
              <a:picLocks noChangeAspect="1"/>
            </p:cNvPicPr>
            <p:nvPr/>
          </p:nvPicPr>
          <p:blipFill>
            <a:blip r:embed="rId10"/>
            <a:stretch>
              <a:fillRect/>
            </a:stretch>
          </p:blipFill>
          <p:spPr>
            <a:xfrm>
              <a:off x="12573000" y="36271199"/>
              <a:ext cx="914400" cy="955221"/>
            </a:xfrm>
            <a:prstGeom prst="rect">
              <a:avLst/>
            </a:prstGeom>
            <a:ln>
              <a:solidFill>
                <a:schemeClr val="tx2">
                  <a:lumMod val="85000"/>
                  <a:lumOff val="15000"/>
                </a:schemeClr>
              </a:solidFill>
            </a:ln>
          </p:spPr>
        </p:pic>
        <p:pic>
          <p:nvPicPr>
            <p:cNvPr id="93" name="Picture 92" descr="nyumc_som.png"/>
            <p:cNvPicPr>
              <a:picLocks noChangeAspect="1"/>
            </p:cNvPicPr>
            <p:nvPr/>
          </p:nvPicPr>
          <p:blipFill>
            <a:blip r:embed="rId11"/>
            <a:stretch>
              <a:fillRect/>
            </a:stretch>
          </p:blipFill>
          <p:spPr>
            <a:xfrm>
              <a:off x="16977360" y="36423600"/>
              <a:ext cx="1920244" cy="533400"/>
            </a:xfrm>
            <a:prstGeom prst="rect">
              <a:avLst/>
            </a:prstGeom>
            <a:ln>
              <a:solidFill>
                <a:schemeClr val="tx2">
                  <a:lumMod val="50000"/>
                  <a:lumOff val="50000"/>
                </a:schemeClr>
              </a:solidFill>
            </a:ln>
          </p:spPr>
        </p:pic>
        <p:pic>
          <p:nvPicPr>
            <p:cNvPr id="94" name="Picture 93" descr="cshl.png"/>
            <p:cNvPicPr>
              <a:picLocks noChangeAspect="1"/>
            </p:cNvPicPr>
            <p:nvPr/>
          </p:nvPicPr>
          <p:blipFill>
            <a:blip r:embed="rId12"/>
            <a:stretch>
              <a:fillRect/>
            </a:stretch>
          </p:blipFill>
          <p:spPr>
            <a:xfrm>
              <a:off x="13868400" y="36271200"/>
              <a:ext cx="990600" cy="990600"/>
            </a:xfrm>
            <a:prstGeom prst="rect">
              <a:avLst/>
            </a:prstGeom>
          </p:spPr>
        </p:pic>
        <p:pic>
          <p:nvPicPr>
            <p:cNvPr id="95" name="Picture 94" descr="ebi_logo.jpg"/>
            <p:cNvPicPr>
              <a:picLocks noChangeAspect="1"/>
            </p:cNvPicPr>
            <p:nvPr/>
          </p:nvPicPr>
          <p:blipFill>
            <a:blip r:embed="rId13"/>
            <a:stretch>
              <a:fillRect/>
            </a:stretch>
          </p:blipFill>
          <p:spPr>
            <a:xfrm>
              <a:off x="19126199" y="36499800"/>
              <a:ext cx="1524001" cy="375139"/>
            </a:xfrm>
            <a:prstGeom prst="rect">
              <a:avLst/>
            </a:prstGeom>
            <a:ln>
              <a:solidFill>
                <a:schemeClr val="tx2">
                  <a:lumMod val="95000"/>
                  <a:lumOff val="5000"/>
                </a:schemeClr>
              </a:solidFill>
            </a:ln>
          </p:spPr>
        </p:pic>
        <p:pic>
          <p:nvPicPr>
            <p:cNvPr id="96" name="Picture 95" descr="banner1.png"/>
            <p:cNvPicPr>
              <a:picLocks noChangeAspect="1"/>
            </p:cNvPicPr>
            <p:nvPr/>
          </p:nvPicPr>
          <p:blipFill>
            <a:blip r:embed="rId4"/>
            <a:stretch>
              <a:fillRect/>
            </a:stretch>
          </p:blipFill>
          <p:spPr>
            <a:xfrm>
              <a:off x="1676400" y="36251628"/>
              <a:ext cx="6781800" cy="829428"/>
            </a:xfrm>
            <a:prstGeom prst="rect">
              <a:avLst/>
            </a:prstGeom>
          </p:spPr>
        </p:pic>
        <p:sp>
          <p:nvSpPr>
            <p:cNvPr id="98" name="Rectangle 97"/>
            <p:cNvSpPr/>
            <p:nvPr/>
          </p:nvSpPr>
          <p:spPr>
            <a:xfrm>
              <a:off x="16840200" y="20193000"/>
              <a:ext cx="10515600" cy="954107"/>
            </a:xfrm>
            <a:prstGeom prst="rect">
              <a:avLst/>
            </a:prstGeom>
          </p:spPr>
          <p:txBody>
            <a:bodyPr wrap="square">
              <a:spAutoFit/>
            </a:bodyPr>
            <a:lstStyle/>
            <a:p>
              <a:pPr algn="ctr"/>
              <a:r>
                <a:rPr lang="en-US" sz="2800" dirty="0" smtClean="0">
                  <a:solidFill>
                    <a:schemeClr val="tx1"/>
                  </a:solidFill>
                </a:rPr>
                <a:t>Depiction of Cellular Compartments of reactions and pathways: COPII (Coat Protein 2) Mediated Vesicle Transport </a:t>
              </a:r>
              <a:endParaRPr lang="en-US" sz="2800" dirty="0">
                <a:solidFill>
                  <a:schemeClr val="tx1"/>
                </a:solidFill>
              </a:endParaRPr>
            </a:p>
          </p:txBody>
        </p:sp>
        <p:sp>
          <p:nvSpPr>
            <p:cNvPr id="104" name="Rectangle 103"/>
            <p:cNvSpPr/>
            <p:nvPr/>
          </p:nvSpPr>
          <p:spPr>
            <a:xfrm>
              <a:off x="9906000" y="27051000"/>
              <a:ext cx="9753600" cy="523220"/>
            </a:xfrm>
            <a:prstGeom prst="rect">
              <a:avLst/>
            </a:prstGeom>
          </p:spPr>
          <p:txBody>
            <a:bodyPr wrap="square">
              <a:spAutoFit/>
            </a:bodyPr>
            <a:lstStyle/>
            <a:p>
              <a:r>
                <a:rPr lang="en-US" sz="2800" dirty="0" smtClean="0">
                  <a:solidFill>
                    <a:schemeClr val="tx1"/>
                  </a:solidFill>
                </a:rPr>
                <a:t>Regulatory processes: Cap-dependent translation initiation</a:t>
              </a:r>
              <a:endParaRPr lang="en-US" sz="2800" dirty="0">
                <a:solidFill>
                  <a:schemeClr val="tx1"/>
                </a:solidFill>
              </a:endParaRPr>
            </a:p>
          </p:txBody>
        </p:sp>
        <p:grpSp>
          <p:nvGrpSpPr>
            <p:cNvPr id="53" name="Group 52"/>
            <p:cNvGrpSpPr/>
            <p:nvPr/>
          </p:nvGrpSpPr>
          <p:grpSpPr>
            <a:xfrm>
              <a:off x="10210800" y="27736800"/>
              <a:ext cx="9296400" cy="7848600"/>
              <a:chOff x="9982200" y="27660600"/>
              <a:chExt cx="9296400" cy="7848600"/>
            </a:xfrm>
          </p:grpSpPr>
          <p:pic>
            <p:nvPicPr>
              <p:cNvPr id="100" name="Picture 2"/>
              <p:cNvPicPr>
                <a:picLocks noChangeAspect="1" noChangeArrowheads="1"/>
              </p:cNvPicPr>
              <p:nvPr/>
            </p:nvPicPr>
            <p:blipFill>
              <a:blip r:embed="rId14"/>
              <a:srcRect t="16856" b="4052"/>
              <a:stretch>
                <a:fillRect/>
              </a:stretch>
            </p:blipFill>
            <p:spPr bwMode="auto">
              <a:xfrm>
                <a:off x="9982200" y="27660600"/>
                <a:ext cx="8697009" cy="5105400"/>
              </a:xfrm>
              <a:prstGeom prst="rect">
                <a:avLst/>
              </a:prstGeom>
              <a:noFill/>
              <a:ln w="28575" cap="rnd">
                <a:solidFill>
                  <a:srgbClr val="92D050"/>
                </a:solidFill>
                <a:miter lim="800000"/>
                <a:headEnd/>
                <a:tailEnd/>
              </a:ln>
            </p:spPr>
          </p:pic>
          <p:pic>
            <p:nvPicPr>
              <p:cNvPr id="101" name="Picture 3"/>
              <p:cNvPicPr>
                <a:picLocks noChangeAspect="1" noChangeArrowheads="1"/>
              </p:cNvPicPr>
              <p:nvPr/>
            </p:nvPicPr>
            <p:blipFill>
              <a:blip r:embed="rId15"/>
              <a:srcRect l="37736" t="32334" r="13747" b="16226"/>
              <a:stretch>
                <a:fillRect/>
              </a:stretch>
            </p:blipFill>
            <p:spPr bwMode="auto">
              <a:xfrm>
                <a:off x="14697417" y="29501892"/>
                <a:ext cx="3722540" cy="2929328"/>
              </a:xfrm>
              <a:prstGeom prst="rect">
                <a:avLst/>
              </a:prstGeom>
              <a:noFill/>
              <a:ln w="28575" cap="rnd">
                <a:noFill/>
                <a:miter lim="800000"/>
                <a:headEnd/>
                <a:tailEnd/>
              </a:ln>
            </p:spPr>
          </p:pic>
          <p:cxnSp>
            <p:nvCxnSpPr>
              <p:cNvPr id="102" name="Elbow Connector 101"/>
              <p:cNvCxnSpPr/>
              <p:nvPr/>
            </p:nvCxnSpPr>
            <p:spPr bwMode="auto">
              <a:xfrm flipV="1">
                <a:off x="11211609" y="28270200"/>
                <a:ext cx="1828800" cy="381000"/>
              </a:xfrm>
              <a:prstGeom prst="bentConnector3">
                <a:avLst>
                  <a:gd name="adj1" fmla="val 50000"/>
                </a:avLst>
              </a:prstGeom>
              <a:solidFill>
                <a:schemeClr val="accent1"/>
              </a:solidFill>
              <a:ln w="57150" cap="flat" cmpd="sng" algn="ctr">
                <a:solidFill>
                  <a:srgbClr val="66CCFF"/>
                </a:solidFill>
                <a:prstDash val="solid"/>
                <a:round/>
                <a:headEnd type="none" w="med" len="med"/>
                <a:tailEnd type="arrow"/>
              </a:ln>
              <a:effectLst/>
            </p:spPr>
          </p:cxnSp>
          <p:cxnSp>
            <p:nvCxnSpPr>
              <p:cNvPr id="103" name="Elbow Connector 102"/>
              <p:cNvCxnSpPr/>
              <p:nvPr/>
            </p:nvCxnSpPr>
            <p:spPr bwMode="auto">
              <a:xfrm>
                <a:off x="12049809" y="28826010"/>
                <a:ext cx="2667000" cy="1219200"/>
              </a:xfrm>
              <a:prstGeom prst="bentConnector3">
                <a:avLst>
                  <a:gd name="adj1" fmla="val 33866"/>
                </a:avLst>
              </a:prstGeom>
              <a:solidFill>
                <a:schemeClr val="accent1"/>
              </a:solidFill>
              <a:ln w="57150" cap="flat" cmpd="sng" algn="ctr">
                <a:solidFill>
                  <a:srgbClr val="66CCFF"/>
                </a:solidFill>
                <a:prstDash val="solid"/>
                <a:round/>
                <a:headEnd type="none" w="med" len="med"/>
                <a:tailEnd type="arrow"/>
              </a:ln>
              <a:effectLst/>
            </p:spPr>
          </p:cxnSp>
          <p:pic>
            <p:nvPicPr>
              <p:cNvPr id="105" name="Picture 2"/>
              <p:cNvPicPr>
                <a:picLocks noChangeAspect="1" noChangeArrowheads="1"/>
              </p:cNvPicPr>
              <p:nvPr/>
            </p:nvPicPr>
            <p:blipFill>
              <a:blip r:embed="rId16"/>
              <a:srcRect t="16494" r="659" b="27400"/>
              <a:stretch>
                <a:fillRect/>
              </a:stretch>
            </p:blipFill>
            <p:spPr bwMode="auto">
              <a:xfrm>
                <a:off x="10668000" y="32232600"/>
                <a:ext cx="8610600" cy="3276600"/>
              </a:xfrm>
              <a:prstGeom prst="rect">
                <a:avLst/>
              </a:prstGeom>
              <a:noFill/>
              <a:ln w="28575">
                <a:solidFill>
                  <a:srgbClr val="92D050"/>
                </a:solidFill>
                <a:miter lim="800000"/>
                <a:headEnd/>
                <a:tailEnd/>
              </a:ln>
            </p:spPr>
          </p:pic>
          <p:cxnSp>
            <p:nvCxnSpPr>
              <p:cNvPr id="106" name="Elbow Connector 105"/>
              <p:cNvCxnSpPr/>
              <p:nvPr/>
            </p:nvCxnSpPr>
            <p:spPr bwMode="auto">
              <a:xfrm rot="5400000">
                <a:off x="13373100" y="31356300"/>
                <a:ext cx="2667000" cy="457200"/>
              </a:xfrm>
              <a:prstGeom prst="bentConnector3">
                <a:avLst>
                  <a:gd name="adj1" fmla="val 50000"/>
                </a:avLst>
              </a:prstGeom>
              <a:solidFill>
                <a:schemeClr val="accent1"/>
              </a:solidFill>
              <a:ln w="57150" cap="flat" cmpd="sng" algn="ctr">
                <a:solidFill>
                  <a:srgbClr val="66CCFF"/>
                </a:solidFill>
                <a:prstDash val="solid"/>
                <a:round/>
                <a:headEnd type="none" w="med" len="med"/>
                <a:tailEnd type="arrow"/>
              </a:ln>
              <a:effectLst/>
            </p:spPr>
          </p:cxnSp>
        </p:grpSp>
        <p:pic>
          <p:nvPicPr>
            <p:cNvPr id="109" name="Picture 3"/>
            <p:cNvPicPr>
              <a:picLocks noChangeAspect="1" noChangeArrowheads="1"/>
            </p:cNvPicPr>
            <p:nvPr/>
          </p:nvPicPr>
          <p:blipFill>
            <a:blip r:embed="rId17"/>
            <a:srcRect l="3670" t="37113" r="2752" b="1915"/>
            <a:stretch>
              <a:fillRect/>
            </a:stretch>
          </p:blipFill>
          <p:spPr bwMode="auto">
            <a:xfrm>
              <a:off x="19755678" y="27584400"/>
              <a:ext cx="9124122" cy="4114800"/>
            </a:xfrm>
            <a:prstGeom prst="rect">
              <a:avLst/>
            </a:prstGeom>
            <a:noFill/>
            <a:ln w="28575">
              <a:solidFill>
                <a:srgbClr val="92D050"/>
              </a:solidFill>
              <a:miter lim="800000"/>
              <a:headEnd/>
              <a:tailEnd/>
            </a:ln>
          </p:spPr>
        </p:pic>
        <p:sp>
          <p:nvSpPr>
            <p:cNvPr id="111" name="Rectangle 110"/>
            <p:cNvSpPr/>
            <p:nvPr/>
          </p:nvSpPr>
          <p:spPr>
            <a:xfrm>
              <a:off x="15163800" y="19354800"/>
              <a:ext cx="11353800" cy="707886"/>
            </a:xfrm>
            <a:prstGeom prst="rect">
              <a:avLst/>
            </a:prstGeom>
          </p:spPr>
          <p:txBody>
            <a:bodyPr wrap="square">
              <a:spAutoFit/>
            </a:bodyPr>
            <a:lstStyle/>
            <a:p>
              <a:r>
                <a:rPr lang="en-US" sz="4000" b="1" dirty="0" smtClean="0">
                  <a:solidFill>
                    <a:schemeClr val="tx1"/>
                  </a:solidFill>
                </a:rPr>
                <a:t>Plant Reactome –Exploring Rice pathways </a:t>
              </a:r>
              <a:endParaRPr lang="en-US" sz="4000" b="1" dirty="0">
                <a:solidFill>
                  <a:schemeClr val="tx1"/>
                </a:solidFill>
              </a:endParaRPr>
            </a:p>
          </p:txBody>
        </p:sp>
        <p:sp>
          <p:nvSpPr>
            <p:cNvPr id="113" name="Rectangle 112"/>
            <p:cNvSpPr/>
            <p:nvPr/>
          </p:nvSpPr>
          <p:spPr>
            <a:xfrm>
              <a:off x="21031200" y="26554093"/>
              <a:ext cx="7543800" cy="954107"/>
            </a:xfrm>
            <a:prstGeom prst="rect">
              <a:avLst/>
            </a:prstGeom>
          </p:spPr>
          <p:txBody>
            <a:bodyPr wrap="square">
              <a:spAutoFit/>
            </a:bodyPr>
            <a:lstStyle/>
            <a:p>
              <a:pPr algn="ctr"/>
              <a:r>
                <a:rPr lang="en-US" sz="2800" dirty="0" smtClean="0">
                  <a:solidFill>
                    <a:schemeClr val="tx1"/>
                  </a:solidFill>
                </a:rPr>
                <a:t>Reaction details and download options: Phenylpropanoid biosynthesis</a:t>
              </a:r>
              <a:endParaRPr lang="en-US" sz="2800" dirty="0">
                <a:solidFill>
                  <a:schemeClr val="tx1"/>
                </a:solidFill>
              </a:endParaRPr>
            </a:p>
          </p:txBody>
        </p:sp>
        <p:sp>
          <p:nvSpPr>
            <p:cNvPr id="115" name="Rectangle 114"/>
            <p:cNvSpPr/>
            <p:nvPr/>
          </p:nvSpPr>
          <p:spPr>
            <a:xfrm>
              <a:off x="20726400" y="36499800"/>
              <a:ext cx="9220200" cy="369332"/>
            </a:xfrm>
            <a:prstGeom prst="rect">
              <a:avLst/>
            </a:prstGeom>
          </p:spPr>
          <p:txBody>
            <a:bodyPr wrap="square">
              <a:spAutoFit/>
            </a:bodyPr>
            <a:lstStyle/>
            <a:p>
              <a:pPr marL="282575" indent="-282575">
                <a:spcBef>
                  <a:spcPts val="600"/>
                </a:spcBef>
                <a:spcAft>
                  <a:spcPts val="700"/>
                </a:spcAft>
                <a:tabLst>
                  <a:tab pos="282575" algn="l"/>
                  <a:tab pos="1196975" algn="l"/>
                  <a:tab pos="2111375" algn="l"/>
                  <a:tab pos="3025775" algn="l"/>
                  <a:tab pos="3940175" algn="l"/>
                  <a:tab pos="4854575" algn="l"/>
                  <a:tab pos="5768975" algn="l"/>
                  <a:tab pos="6683375" algn="l"/>
                  <a:tab pos="7597775" algn="l"/>
                  <a:tab pos="8512175" algn="l"/>
                  <a:tab pos="9426575" algn="l"/>
                  <a:tab pos="10340975"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Lst>
              </a:pPr>
              <a:r>
                <a:rPr lang="en-US" sz="1800" b="1" dirty="0" smtClean="0">
                  <a:solidFill>
                    <a:srgbClr val="000000"/>
                  </a:solidFill>
                </a:rPr>
                <a:t>  Supported by National Science Foundation (Grant No. </a:t>
              </a:r>
              <a:r>
                <a:rPr lang="en-US" sz="1800" b="1" dirty="0" smtClean="0">
                  <a:solidFill>
                    <a:schemeClr val="tx1"/>
                  </a:solidFill>
                </a:rPr>
                <a:t>0703908 and 1127112</a:t>
              </a:r>
              <a:r>
                <a:rPr lang="en-US" sz="1800" b="1" dirty="0" smtClean="0"/>
                <a:t>.</a:t>
              </a:r>
              <a:r>
                <a:rPr lang="en-US" sz="1800" b="1" dirty="0" smtClean="0">
                  <a:solidFill>
                    <a:srgbClr val="000000"/>
                  </a:solidFill>
                </a:rPr>
                <a:t>)</a:t>
              </a:r>
              <a:endParaRPr lang="en-US" sz="1800" b="1" dirty="0">
                <a:solidFill>
                  <a:srgbClr val="000000"/>
                </a:solidFill>
              </a:endParaRPr>
            </a:p>
          </p:txBody>
        </p:sp>
        <p:sp>
          <p:nvSpPr>
            <p:cNvPr id="118" name="Rectangle 117"/>
            <p:cNvSpPr/>
            <p:nvPr/>
          </p:nvSpPr>
          <p:spPr>
            <a:xfrm>
              <a:off x="11658600" y="19898380"/>
              <a:ext cx="3401893" cy="523220"/>
            </a:xfrm>
            <a:prstGeom prst="rect">
              <a:avLst/>
            </a:prstGeom>
          </p:spPr>
          <p:txBody>
            <a:bodyPr wrap="square">
              <a:spAutoFit/>
            </a:bodyPr>
            <a:lstStyle/>
            <a:p>
              <a:r>
                <a:rPr lang="en-US" sz="2800" dirty="0" smtClean="0">
                  <a:solidFill>
                    <a:schemeClr val="tx1"/>
                  </a:solidFill>
                </a:rPr>
                <a:t>Rice pathway types </a:t>
              </a:r>
              <a:endParaRPr lang="en-US" sz="2800" dirty="0">
                <a:solidFill>
                  <a:schemeClr val="tx1"/>
                </a:solidFill>
              </a:endParaRPr>
            </a:p>
          </p:txBody>
        </p:sp>
        <p:sp>
          <p:nvSpPr>
            <p:cNvPr id="119" name="Rounded Rectangle 118"/>
            <p:cNvSpPr/>
            <p:nvPr/>
          </p:nvSpPr>
          <p:spPr bwMode="auto">
            <a:xfrm>
              <a:off x="10591800" y="20782722"/>
              <a:ext cx="1861813" cy="246413"/>
            </a:xfrm>
            <a:prstGeom prst="roundRect">
              <a:avLst/>
            </a:prstGeom>
            <a:noFill/>
            <a:ln w="19050" cap="flat" cmpd="sng" algn="ctr">
              <a:solidFill>
                <a:srgbClr val="66FF33"/>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0" name="Rounded Rectangle 119"/>
            <p:cNvSpPr/>
            <p:nvPr/>
          </p:nvSpPr>
          <p:spPr bwMode="auto">
            <a:xfrm>
              <a:off x="10591800" y="23774400"/>
              <a:ext cx="1861813" cy="246413"/>
            </a:xfrm>
            <a:prstGeom prst="roundRect">
              <a:avLst/>
            </a:prstGeom>
            <a:noFill/>
            <a:ln w="19050" cap="flat" cmpd="sng" algn="ctr">
              <a:solidFill>
                <a:srgbClr val="66FF33"/>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21" name="Text Box 48"/>
            <p:cNvSpPr txBox="1">
              <a:spLocks noChangeArrowheads="1"/>
            </p:cNvSpPr>
            <p:nvPr/>
          </p:nvSpPr>
          <p:spPr bwMode="auto">
            <a:xfrm>
              <a:off x="22326600" y="9067800"/>
              <a:ext cx="6553200" cy="975360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ln w="28575">
              <a:solidFill>
                <a:srgbClr val="92D050"/>
              </a:solidFill>
              <a:round/>
              <a:headEnd/>
              <a:tailEnd/>
            </a:ln>
            <a:effectLst/>
          </p:spPr>
          <p:txBody>
            <a:bodyPr lIns="90000" tIns="45000" rIns="90000" bIns="45000" anchor="ctr"/>
            <a:lstStyle/>
            <a:p>
              <a:pPr>
                <a:buClr>
                  <a:schemeClr val="accent6">
                    <a:lumMod val="50000"/>
                  </a:schemeClr>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3200" b="1" dirty="0" smtClean="0">
                <a:solidFill>
                  <a:schemeClr val="tx1"/>
                </a:solidFill>
              </a:endParaRPr>
            </a:p>
            <a:p>
              <a:pPr>
                <a:buFont typeface="Arial" pitchFamily="34" charset="0"/>
                <a:buChar char="•"/>
              </a:pPr>
              <a:r>
                <a:rPr lang="en-US" sz="3200" dirty="0" smtClean="0">
                  <a:solidFill>
                    <a:schemeClr val="tx1"/>
                  </a:solidFill>
                </a:rPr>
                <a:t>Include additional metabolic and regulatory rice pathways</a:t>
              </a:r>
            </a:p>
            <a:p>
              <a:pPr>
                <a:buFont typeface="Arial" pitchFamily="34" charset="0"/>
                <a:buChar char="•"/>
              </a:pPr>
              <a:endParaRPr lang="en-US" sz="3200" dirty="0" smtClean="0">
                <a:solidFill>
                  <a:schemeClr val="tx1"/>
                </a:solidFill>
              </a:endParaRPr>
            </a:p>
            <a:p>
              <a:pPr>
                <a:buFont typeface="Arial" pitchFamily="34" charset="0"/>
                <a:buChar char="•"/>
              </a:pPr>
              <a:r>
                <a:rPr lang="en-US" sz="3200" dirty="0" smtClean="0">
                  <a:solidFill>
                    <a:schemeClr val="tx1"/>
                  </a:solidFill>
                </a:rPr>
                <a:t>Enable more Reactome analysis tools:</a:t>
              </a:r>
            </a:p>
            <a:p>
              <a:pPr lvl="1">
                <a:buFont typeface="Arial" pitchFamily="34" charset="0"/>
                <a:buChar char="•"/>
              </a:pPr>
              <a:r>
                <a:rPr lang="en-US" sz="3200" dirty="0" smtClean="0">
                  <a:solidFill>
                    <a:schemeClr val="tx1"/>
                  </a:solidFill>
                </a:rPr>
                <a:t>Gene expression overlay</a:t>
              </a:r>
            </a:p>
            <a:p>
              <a:pPr lvl="1">
                <a:buFont typeface="Arial" pitchFamily="34" charset="0"/>
                <a:buChar char="•"/>
              </a:pPr>
              <a:r>
                <a:rPr lang="en-US" sz="3200" dirty="0" smtClean="0">
                  <a:solidFill>
                    <a:schemeClr val="tx1"/>
                  </a:solidFill>
                </a:rPr>
                <a:t>Interaction analysis</a:t>
              </a:r>
            </a:p>
            <a:p>
              <a:pPr lvl="1">
                <a:buFont typeface="Arial" pitchFamily="34" charset="0"/>
                <a:buChar char="•"/>
              </a:pPr>
              <a:r>
                <a:rPr lang="en-US" sz="3200" dirty="0" smtClean="0">
                  <a:solidFill>
                    <a:schemeClr val="tx1"/>
                  </a:solidFill>
                </a:rPr>
                <a:t>Enrichment analysis</a:t>
              </a:r>
            </a:p>
            <a:p>
              <a:pPr lvl="1">
                <a:buFont typeface="Arial" pitchFamily="34" charset="0"/>
                <a:buChar char="•"/>
              </a:pPr>
              <a:r>
                <a:rPr lang="en-US" sz="3200" dirty="0" smtClean="0">
                  <a:solidFill>
                    <a:schemeClr val="tx1"/>
                  </a:solidFill>
                </a:rPr>
                <a:t>Reactome BioMart</a:t>
              </a:r>
            </a:p>
            <a:p>
              <a:pPr lvl="1">
                <a:buFont typeface="Arial" pitchFamily="34" charset="0"/>
                <a:buChar char="•"/>
              </a:pPr>
              <a:r>
                <a:rPr lang="en-US" sz="3200" dirty="0" smtClean="0">
                  <a:solidFill>
                    <a:schemeClr val="tx1"/>
                  </a:solidFill>
                </a:rPr>
                <a:t>Species comparison</a:t>
              </a:r>
            </a:p>
            <a:p>
              <a:pPr>
                <a:buFont typeface="Arial" pitchFamily="34" charset="0"/>
                <a:buChar char="•"/>
              </a:pPr>
              <a:endParaRPr lang="en-US" sz="3200" dirty="0" smtClean="0">
                <a:solidFill>
                  <a:schemeClr val="tx1"/>
                </a:solidFill>
              </a:endParaRPr>
            </a:p>
            <a:p>
              <a:pPr>
                <a:buFont typeface="Arial" pitchFamily="34" charset="0"/>
                <a:buChar char="•"/>
              </a:pPr>
              <a:r>
                <a:rPr lang="en-US" sz="3200" dirty="0" smtClean="0">
                  <a:solidFill>
                    <a:schemeClr val="tx1"/>
                  </a:solidFill>
                </a:rPr>
                <a:t>Add </a:t>
              </a:r>
              <a:r>
                <a:rPr lang="en-US" sz="3200" b="1" dirty="0" smtClean="0">
                  <a:solidFill>
                    <a:schemeClr val="tx1"/>
                  </a:solidFill>
                </a:rPr>
                <a:t>Arabidopsis</a:t>
              </a:r>
              <a:r>
                <a:rPr lang="en-US" sz="3200" dirty="0" smtClean="0">
                  <a:solidFill>
                    <a:schemeClr val="tx1"/>
                  </a:solidFill>
                </a:rPr>
                <a:t> pathways into the Plant Reactome</a:t>
              </a:r>
            </a:p>
            <a:p>
              <a:pPr>
                <a:buFont typeface="Arial" pitchFamily="34" charset="0"/>
                <a:buChar char="•"/>
              </a:pPr>
              <a:endParaRPr lang="en-US" sz="3200" dirty="0" smtClean="0">
                <a:solidFill>
                  <a:schemeClr val="tx1"/>
                </a:solidFill>
              </a:endParaRPr>
            </a:p>
            <a:p>
              <a:pPr>
                <a:buFont typeface="Arial" pitchFamily="34" charset="0"/>
                <a:buChar char="•"/>
              </a:pPr>
              <a:r>
                <a:rPr lang="en-US" sz="3200" dirty="0" smtClean="0">
                  <a:solidFill>
                    <a:schemeClr val="tx1"/>
                  </a:solidFill>
                </a:rPr>
                <a:t>Add gene interactions using web APIs</a:t>
              </a:r>
            </a:p>
            <a:p>
              <a:pPr>
                <a:buFont typeface="Arial" pitchFamily="34" charset="0"/>
                <a:buChar char="•"/>
              </a:pPr>
              <a:endParaRPr lang="en-US" sz="3200" dirty="0" smtClean="0">
                <a:solidFill>
                  <a:schemeClr val="tx1"/>
                </a:solidFill>
              </a:endParaRPr>
            </a:p>
            <a:p>
              <a:pPr>
                <a:buFont typeface="Arial" pitchFamily="34" charset="0"/>
                <a:buChar char="•"/>
              </a:pPr>
              <a:r>
                <a:rPr lang="en-US" sz="3200" dirty="0" smtClean="0">
                  <a:solidFill>
                    <a:schemeClr val="tx1"/>
                  </a:solidFill>
                </a:rPr>
                <a:t>Provide homology based pathways for other plant genomes</a:t>
              </a:r>
            </a:p>
          </p:txBody>
        </p:sp>
        <p:pic>
          <p:nvPicPr>
            <p:cNvPr id="110" name="Picture 4"/>
            <p:cNvPicPr>
              <a:picLocks noChangeAspect="1" noChangeArrowheads="1"/>
            </p:cNvPicPr>
            <p:nvPr/>
          </p:nvPicPr>
          <p:blipFill>
            <a:blip r:embed="rId18"/>
            <a:srcRect/>
            <a:stretch>
              <a:fillRect/>
            </a:stretch>
          </p:blipFill>
          <p:spPr bwMode="auto">
            <a:xfrm>
              <a:off x="21607318" y="31623000"/>
              <a:ext cx="7424882" cy="3992197"/>
            </a:xfrm>
            <a:prstGeom prst="rect">
              <a:avLst/>
            </a:prstGeom>
            <a:noFill/>
            <a:ln w="28575">
              <a:solidFill>
                <a:srgbClr val="92D050"/>
              </a:solidFill>
              <a:miter lim="800000"/>
              <a:headEnd/>
              <a:tailEnd/>
            </a:ln>
          </p:spPr>
        </p:pic>
        <p:pic>
          <p:nvPicPr>
            <p:cNvPr id="51" name="Picture 3"/>
            <p:cNvPicPr>
              <a:picLocks noChangeAspect="1" noChangeArrowheads="1"/>
            </p:cNvPicPr>
            <p:nvPr/>
          </p:nvPicPr>
          <p:blipFill>
            <a:blip r:embed="rId19"/>
            <a:srcRect l="68965" t="20029" r="1108" b="18536"/>
            <a:stretch>
              <a:fillRect/>
            </a:stretch>
          </p:blipFill>
          <p:spPr bwMode="auto">
            <a:xfrm>
              <a:off x="26670000" y="21183600"/>
              <a:ext cx="2445679" cy="5120640"/>
            </a:xfrm>
            <a:prstGeom prst="rect">
              <a:avLst/>
            </a:prstGeom>
            <a:noFill/>
            <a:ln w="28575">
              <a:solidFill>
                <a:srgbClr val="92D050"/>
              </a:solidFill>
              <a:miter lim="800000"/>
              <a:headEnd/>
              <a:tailEnd/>
            </a:ln>
          </p:spPr>
        </p:pic>
        <p:sp>
          <p:nvSpPr>
            <p:cNvPr id="60" name="Freeform 38"/>
            <p:cNvSpPr>
              <a:spLocks noChangeArrowheads="1"/>
            </p:cNvSpPr>
            <p:nvPr/>
          </p:nvSpPr>
          <p:spPr bwMode="auto">
            <a:xfrm>
              <a:off x="22023858" y="8305800"/>
              <a:ext cx="7162800" cy="10820400"/>
            </a:xfrm>
            <a:custGeom>
              <a:avLst/>
              <a:gdLst>
                <a:gd name="T0" fmla="*/ 12 w 29032200"/>
                <a:gd name="T1" fmla="*/ 4 h 19431000"/>
                <a:gd name="T2" fmla="*/ 6 w 29032200"/>
                <a:gd name="T3" fmla="*/ 8 h 19431000"/>
                <a:gd name="T4" fmla="*/ 0 w 29032200"/>
                <a:gd name="T5" fmla="*/ 4 h 19431000"/>
                <a:gd name="T6" fmla="*/ 6 w 29032200"/>
                <a:gd name="T7" fmla="*/ 0 h 19431000"/>
                <a:gd name="T8" fmla="*/ 0 60000 65536"/>
                <a:gd name="T9" fmla="*/ 0 60000 65536"/>
                <a:gd name="T10" fmla="*/ 0 60000 65536"/>
                <a:gd name="T11" fmla="*/ 0 60000 65536"/>
                <a:gd name="T12" fmla="*/ 409575 w 29032200"/>
                <a:gd name="T13" fmla="*/ 409575 h 19431000"/>
                <a:gd name="T14" fmla="*/ 28622625 w 29032200"/>
                <a:gd name="T15" fmla="*/ 19021425 h 19431000"/>
              </a:gdLst>
              <a:ahLst/>
              <a:cxnLst>
                <a:cxn ang="T8">
                  <a:pos x="T0" y="T1"/>
                </a:cxn>
                <a:cxn ang="T9">
                  <a:pos x="T2" y="T3"/>
                </a:cxn>
                <a:cxn ang="T10">
                  <a:pos x="T4" y="T5"/>
                </a:cxn>
                <a:cxn ang="T11">
                  <a:pos x="T6" y="T7"/>
                </a:cxn>
              </a:cxnLst>
              <a:rect l="T12" t="T13" r="T14" b="T15"/>
              <a:pathLst>
                <a:path w="29032200" h="19431000">
                  <a:moveTo>
                    <a:pt x="1395729" y="0"/>
                  </a:moveTo>
                  <a:lnTo>
                    <a:pt x="27650073" y="0"/>
                  </a:lnTo>
                  <a:lnTo>
                    <a:pt x="27650072" y="0"/>
                  </a:lnTo>
                  <a:cubicBezTo>
                    <a:pt x="28413399" y="1"/>
                    <a:pt x="29032198" y="618800"/>
                    <a:pt x="29032198" y="1382127"/>
                  </a:cubicBezTo>
                  <a:cubicBezTo>
                    <a:pt x="29032198" y="1382127"/>
                    <a:pt x="29032197" y="1382128"/>
                    <a:pt x="29032197" y="1382128"/>
                  </a:cubicBezTo>
                  <a:lnTo>
                    <a:pt x="29032200" y="18035271"/>
                  </a:lnTo>
                  <a:cubicBezTo>
                    <a:pt x="29032200" y="18806110"/>
                    <a:pt x="28407310" y="19431000"/>
                    <a:pt x="27636471" y="19431000"/>
                  </a:cubicBezTo>
                  <a:cubicBezTo>
                    <a:pt x="27636470" y="19430999"/>
                    <a:pt x="27636470" y="19430999"/>
                    <a:pt x="27636470" y="19430999"/>
                  </a:cubicBezTo>
                  <a:lnTo>
                    <a:pt x="1382127" y="19431000"/>
                  </a:lnTo>
                  <a:lnTo>
                    <a:pt x="1382127" y="19430999"/>
                  </a:lnTo>
                  <a:cubicBezTo>
                    <a:pt x="618799" y="19430999"/>
                    <a:pt x="1" y="18812200"/>
                    <a:pt x="1" y="18048873"/>
                  </a:cubicBezTo>
                  <a:cubicBezTo>
                    <a:pt x="0" y="18048872"/>
                    <a:pt x="1" y="18048871"/>
                    <a:pt x="1" y="18048871"/>
                  </a:cubicBezTo>
                  <a:lnTo>
                    <a:pt x="0" y="1395729"/>
                  </a:lnTo>
                  <a:cubicBezTo>
                    <a:pt x="1" y="624889"/>
                    <a:pt x="624889" y="1"/>
                    <a:pt x="1395729" y="2"/>
                  </a:cubicBezTo>
                  <a:cubicBezTo>
                    <a:pt x="1395729" y="2"/>
                    <a:pt x="1395730" y="2"/>
                    <a:pt x="1395730" y="2"/>
                  </a:cubicBezTo>
                  <a:close/>
                </a:path>
              </a:pathLst>
            </a:custGeom>
            <a:noFill/>
            <a:ln w="12600">
              <a:solidFill>
                <a:srgbClr val="0070C0"/>
              </a:solidFill>
              <a:round/>
              <a:headEnd/>
              <a:tailEnd/>
            </a:ln>
          </p:spPr>
          <p:txBody>
            <a:bodyPr wrap="none" anchor="ctr"/>
            <a:lstStyle/>
            <a:p>
              <a:endParaRPr lang="en-US" dirty="0"/>
            </a:p>
          </p:txBody>
        </p:sp>
        <p:sp>
          <p:nvSpPr>
            <p:cNvPr id="61" name="Rectangle 60"/>
            <p:cNvSpPr/>
            <p:nvPr/>
          </p:nvSpPr>
          <p:spPr>
            <a:xfrm>
              <a:off x="22885398" y="8413044"/>
              <a:ext cx="5801588" cy="646331"/>
            </a:xfrm>
            <a:prstGeom prst="rect">
              <a:avLst/>
            </a:prstGeom>
          </p:spPr>
          <p:txBody>
            <a:bodyPr wrap="square">
              <a:spAutoFit/>
            </a:bodyPr>
            <a:lstStyle/>
            <a:p>
              <a:r>
                <a:rPr lang="en-US" sz="3600" b="1" dirty="0" smtClean="0">
                  <a:solidFill>
                    <a:schemeClr val="tx1"/>
                  </a:solidFill>
                </a:rPr>
                <a:t>Upcoming developments </a:t>
              </a:r>
              <a:endParaRPr lang="en-US" sz="3600" dirty="0"/>
            </a:p>
          </p:txBody>
        </p:sp>
        <p:sp>
          <p:nvSpPr>
            <p:cNvPr id="68" name="Text Box 48"/>
            <p:cNvSpPr txBox="1">
              <a:spLocks noChangeArrowheads="1"/>
            </p:cNvSpPr>
            <p:nvPr/>
          </p:nvSpPr>
          <p:spPr bwMode="auto">
            <a:xfrm>
              <a:off x="939800" y="30581600"/>
              <a:ext cx="8382000" cy="472440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5400000" scaled="1"/>
              <a:tileRect/>
            </a:gradFill>
            <a:ln w="28575">
              <a:solidFill>
                <a:srgbClr val="92D050"/>
              </a:solidFill>
              <a:round/>
              <a:headEnd/>
              <a:tailEnd/>
            </a:ln>
            <a:effectLst/>
          </p:spPr>
          <p:txBody>
            <a:bodyPr lIns="90000" tIns="45000" rIns="90000" bIns="45000" anchor="ctr"/>
            <a:lstStyle/>
            <a:p>
              <a:pPr>
                <a:buClr>
                  <a:schemeClr val="accent6">
                    <a:lumMod val="50000"/>
                  </a:schemeClr>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b="1" dirty="0">
                  <a:solidFill>
                    <a:srgbClr val="000000"/>
                  </a:solidFill>
                </a:rPr>
                <a:t>Pathway Data </a:t>
              </a:r>
              <a:r>
                <a:rPr lang="en-US" sz="2800" b="1" dirty="0" smtClean="0">
                  <a:solidFill>
                    <a:srgbClr val="000000"/>
                  </a:solidFill>
                </a:rPr>
                <a:t>Sources:</a:t>
              </a:r>
            </a:p>
            <a:p>
              <a:pPr>
                <a:buClr>
                  <a:schemeClr val="accent6">
                    <a:lumMod val="50000"/>
                  </a:schemeClr>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b="1" dirty="0" smtClean="0">
                  <a:solidFill>
                    <a:schemeClr val="tx1"/>
                  </a:solidFill>
                </a:rPr>
                <a:t> </a:t>
              </a:r>
              <a:endParaRPr lang="en-US" sz="2800" dirty="0" smtClean="0">
                <a:solidFill>
                  <a:schemeClr val="tx1"/>
                </a:solidFill>
              </a:endParaRPr>
            </a:p>
            <a:p>
              <a:pPr marL="1041400" lvl="1" indent="-493713">
                <a:buFont typeface="Wingdings" charset="2"/>
                <a:buChar char="§"/>
                <a:defRPr/>
              </a:pPr>
              <a:r>
                <a:rPr lang="en-US" sz="2800" dirty="0" smtClean="0">
                  <a:solidFill>
                    <a:schemeClr val="tx1"/>
                  </a:solidFill>
                </a:rPr>
                <a:t>RiceCyc v3.1 </a:t>
              </a:r>
              <a:r>
                <a:rPr lang="en-US" sz="2800" dirty="0">
                  <a:solidFill>
                    <a:schemeClr val="tx1"/>
                  </a:solidFill>
                </a:rPr>
                <a:t>(hosted by the Gramene project</a:t>
              </a:r>
              <a:r>
                <a:rPr lang="en-US" sz="2800" dirty="0" smtClean="0">
                  <a:solidFill>
                    <a:schemeClr val="tx1"/>
                  </a:solidFill>
                </a:rPr>
                <a:t>) http://pathway.gramene.org/gramene/ricecyc.shtm</a:t>
              </a:r>
              <a:r>
                <a:rPr lang="en-US" sz="2800" dirty="0">
                  <a:solidFill>
                    <a:schemeClr val="tx1"/>
                  </a:solidFill>
                </a:rPr>
                <a:t/>
              </a:r>
              <a:br>
                <a:rPr lang="en-US" sz="2800" dirty="0">
                  <a:solidFill>
                    <a:schemeClr val="tx1"/>
                  </a:solidFill>
                </a:rPr>
              </a:br>
              <a:endParaRPr lang="en-US" sz="2800" i="1" dirty="0">
                <a:solidFill>
                  <a:schemeClr val="tx1"/>
                </a:solidFill>
              </a:endParaRPr>
            </a:p>
            <a:p>
              <a:pPr marL="1041400" lvl="1" indent="-493713">
                <a:buFont typeface="Wingdings" charset="2"/>
                <a:buChar char="§"/>
                <a:defRPr/>
              </a:pPr>
              <a:r>
                <a:rPr lang="en-US" sz="2800" dirty="0" smtClean="0">
                  <a:solidFill>
                    <a:schemeClr val="tx1"/>
                  </a:solidFill>
                </a:rPr>
                <a:t>Human </a:t>
              </a:r>
              <a:r>
                <a:rPr lang="en-US" sz="2800" dirty="0">
                  <a:solidFill>
                    <a:schemeClr val="tx1"/>
                  </a:solidFill>
                </a:rPr>
                <a:t>pathway projections from </a:t>
              </a:r>
              <a:r>
                <a:rPr lang="en-US" sz="2800" i="1" dirty="0">
                  <a:solidFill>
                    <a:schemeClr val="tx1"/>
                  </a:solidFill>
                </a:rPr>
                <a:t>http://www.reactome.org/</a:t>
              </a:r>
              <a:r>
                <a:rPr lang="en-US" sz="2800" dirty="0">
                  <a:solidFill>
                    <a:schemeClr val="tx1"/>
                  </a:solidFill>
                </a:rPr>
                <a:t> for </a:t>
              </a:r>
              <a:r>
                <a:rPr lang="en-US" sz="2800" i="1" dirty="0" smtClean="0">
                  <a:solidFill>
                    <a:schemeClr val="tx1"/>
                  </a:solidFill>
                </a:rPr>
                <a:t>Oryza sativa</a:t>
              </a:r>
            </a:p>
            <a:p>
              <a:pPr marL="1041400" lvl="1" indent="-493713">
                <a:buFont typeface="Wingdings" charset="2"/>
                <a:buChar char="§"/>
                <a:defRPr/>
              </a:pPr>
              <a:endParaRPr lang="en-US" sz="2800" i="1" dirty="0" smtClean="0">
                <a:solidFill>
                  <a:schemeClr val="tx1"/>
                </a:solidFill>
              </a:endParaRPr>
            </a:p>
            <a:p>
              <a:pPr marL="1041400" lvl="1" indent="-493713">
                <a:defRPr/>
              </a:pPr>
              <a:r>
                <a:rPr lang="en-US" sz="2800" dirty="0" smtClean="0">
                  <a:solidFill>
                    <a:schemeClr val="tx1"/>
                  </a:solidFill>
                </a:rPr>
                <a:t>Over 500 curated and projected pathways – 100 pathways released in beta version</a:t>
              </a:r>
            </a:p>
            <a:p>
              <a:pPr marL="1041400" lvl="1" indent="-493713">
                <a:defRPr/>
              </a:pPr>
              <a:endParaRPr lang="en-US" sz="2800" dirty="0" smtClean="0">
                <a:solidFill>
                  <a:schemeClr val="tx1"/>
                </a:solidFill>
              </a:endParaRPr>
            </a:p>
            <a:p>
              <a:pPr marL="1041400" lvl="1" indent="-493713">
                <a:buFont typeface="Wingdings" charset="2"/>
                <a:buChar char="§"/>
                <a:defRPr/>
              </a:pPr>
              <a:endParaRPr lang="en-US" sz="2200" b="1" i="1" dirty="0">
                <a:solidFill>
                  <a:schemeClr val="tx1"/>
                </a:solidFill>
              </a:endParaRPr>
            </a:p>
          </p:txBody>
        </p:sp>
        <p:sp>
          <p:nvSpPr>
            <p:cNvPr id="69" name="Freeform 38"/>
            <p:cNvSpPr>
              <a:spLocks noChangeArrowheads="1"/>
            </p:cNvSpPr>
            <p:nvPr/>
          </p:nvSpPr>
          <p:spPr bwMode="auto">
            <a:xfrm>
              <a:off x="787400" y="23164800"/>
              <a:ext cx="8686800" cy="12801600"/>
            </a:xfrm>
            <a:custGeom>
              <a:avLst/>
              <a:gdLst>
                <a:gd name="T0" fmla="*/ 12 w 29032200"/>
                <a:gd name="T1" fmla="*/ 4 h 19431000"/>
                <a:gd name="T2" fmla="*/ 6 w 29032200"/>
                <a:gd name="T3" fmla="*/ 8 h 19431000"/>
                <a:gd name="T4" fmla="*/ 0 w 29032200"/>
                <a:gd name="T5" fmla="*/ 4 h 19431000"/>
                <a:gd name="T6" fmla="*/ 6 w 29032200"/>
                <a:gd name="T7" fmla="*/ 0 h 19431000"/>
                <a:gd name="T8" fmla="*/ 0 60000 65536"/>
                <a:gd name="T9" fmla="*/ 0 60000 65536"/>
                <a:gd name="T10" fmla="*/ 0 60000 65536"/>
                <a:gd name="T11" fmla="*/ 0 60000 65536"/>
                <a:gd name="T12" fmla="*/ 409575 w 29032200"/>
                <a:gd name="T13" fmla="*/ 409575 h 19431000"/>
                <a:gd name="T14" fmla="*/ 28622625 w 29032200"/>
                <a:gd name="T15" fmla="*/ 19021425 h 19431000"/>
              </a:gdLst>
              <a:ahLst/>
              <a:cxnLst>
                <a:cxn ang="T8">
                  <a:pos x="T0" y="T1"/>
                </a:cxn>
                <a:cxn ang="T9">
                  <a:pos x="T2" y="T3"/>
                </a:cxn>
                <a:cxn ang="T10">
                  <a:pos x="T4" y="T5"/>
                </a:cxn>
                <a:cxn ang="T11">
                  <a:pos x="T6" y="T7"/>
                </a:cxn>
              </a:cxnLst>
              <a:rect l="T12" t="T13" r="T14" b="T15"/>
              <a:pathLst>
                <a:path w="29032200" h="19431000">
                  <a:moveTo>
                    <a:pt x="1395729" y="0"/>
                  </a:moveTo>
                  <a:lnTo>
                    <a:pt x="27650073" y="0"/>
                  </a:lnTo>
                  <a:lnTo>
                    <a:pt x="27650072" y="0"/>
                  </a:lnTo>
                  <a:cubicBezTo>
                    <a:pt x="28413399" y="1"/>
                    <a:pt x="29032198" y="618800"/>
                    <a:pt x="29032198" y="1382127"/>
                  </a:cubicBezTo>
                  <a:cubicBezTo>
                    <a:pt x="29032198" y="1382127"/>
                    <a:pt x="29032197" y="1382128"/>
                    <a:pt x="29032197" y="1382128"/>
                  </a:cubicBezTo>
                  <a:lnTo>
                    <a:pt x="29032200" y="18035271"/>
                  </a:lnTo>
                  <a:cubicBezTo>
                    <a:pt x="29032200" y="18806110"/>
                    <a:pt x="28407310" y="19431000"/>
                    <a:pt x="27636471" y="19431000"/>
                  </a:cubicBezTo>
                  <a:cubicBezTo>
                    <a:pt x="27636470" y="19430999"/>
                    <a:pt x="27636470" y="19430999"/>
                    <a:pt x="27636470" y="19430999"/>
                  </a:cubicBezTo>
                  <a:lnTo>
                    <a:pt x="1382127" y="19431000"/>
                  </a:lnTo>
                  <a:lnTo>
                    <a:pt x="1382127" y="19430999"/>
                  </a:lnTo>
                  <a:cubicBezTo>
                    <a:pt x="618799" y="19430999"/>
                    <a:pt x="1" y="18812200"/>
                    <a:pt x="1" y="18048873"/>
                  </a:cubicBezTo>
                  <a:cubicBezTo>
                    <a:pt x="0" y="18048872"/>
                    <a:pt x="1" y="18048871"/>
                    <a:pt x="1" y="18048871"/>
                  </a:cubicBezTo>
                  <a:lnTo>
                    <a:pt x="0" y="1395729"/>
                  </a:lnTo>
                  <a:cubicBezTo>
                    <a:pt x="1" y="624889"/>
                    <a:pt x="624889" y="1"/>
                    <a:pt x="1395729" y="2"/>
                  </a:cubicBezTo>
                  <a:cubicBezTo>
                    <a:pt x="1395729" y="2"/>
                    <a:pt x="1395730" y="2"/>
                    <a:pt x="1395730" y="2"/>
                  </a:cubicBezTo>
                  <a:close/>
                </a:path>
              </a:pathLst>
            </a:custGeom>
            <a:noFill/>
            <a:ln w="12600">
              <a:solidFill>
                <a:srgbClr val="0070C0"/>
              </a:solidFill>
              <a:round/>
              <a:headEnd/>
              <a:tailEnd/>
            </a:ln>
          </p:spPr>
          <p:txBody>
            <a:bodyPr wrap="none" anchor="ctr"/>
            <a:lstStyle/>
            <a:p>
              <a:endParaRPr lang="en-US" dirty="0"/>
            </a:p>
          </p:txBody>
        </p:sp>
        <p:sp>
          <p:nvSpPr>
            <p:cNvPr id="70" name="Rectangle 69"/>
            <p:cNvSpPr/>
            <p:nvPr/>
          </p:nvSpPr>
          <p:spPr>
            <a:xfrm>
              <a:off x="1066800" y="24652843"/>
              <a:ext cx="8153400" cy="5293757"/>
            </a:xfrm>
            <a:prstGeom prst="rect">
              <a:avLst/>
            </a:prstGeom>
          </p:spPr>
          <p:txBody>
            <a:bodyPr wrap="square">
              <a:spAutoFit/>
            </a:bodyPr>
            <a:lstStyle/>
            <a:p>
              <a:pPr algn="just">
                <a:spcBef>
                  <a:spcPts val="1200"/>
                </a:spcBef>
                <a:spcAft>
                  <a:spcPts val="10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dirty="0" smtClean="0">
                  <a:solidFill>
                    <a:srgbClr val="000000"/>
                  </a:solidFill>
                </a:rPr>
                <a:t>In support of the Gramene project's efforts to integrate and expand plant-specific regulatory, signaling, and metabolic pathways, we have converted rice pathway data drawn from the curated metabolic network for rice, RiceCyc (developed by Gramene). Data was exported in the BioPAX Level 2 format and then imported into the Reactome database schema using a modified version of the Reactome BioPAX importer. Based on gene orthology predictions generated by Ensembl’s Compara pipeline, we imported additional pathways -- such as cell cycle and DNA repair -- projected from sequence similarity to well curated human pathways. </a:t>
              </a:r>
            </a:p>
          </p:txBody>
        </p:sp>
        <p:sp>
          <p:nvSpPr>
            <p:cNvPr id="71" name="TextBox 70"/>
            <p:cNvSpPr txBox="1"/>
            <p:nvPr/>
          </p:nvSpPr>
          <p:spPr>
            <a:xfrm>
              <a:off x="1973274" y="37109400"/>
              <a:ext cx="5875326" cy="400110"/>
            </a:xfrm>
            <a:prstGeom prst="rect">
              <a:avLst/>
            </a:prstGeom>
            <a:noFill/>
          </p:spPr>
          <p:txBody>
            <a:bodyPr wrap="square" rtlCol="0">
              <a:spAutoFit/>
            </a:bodyPr>
            <a:lstStyle/>
            <a:p>
              <a:r>
                <a:rPr lang="en-US" sz="2000" b="1" dirty="0" smtClean="0">
                  <a:solidFill>
                    <a:schemeClr val="tx1"/>
                  </a:solidFill>
                </a:rPr>
                <a:t>Contact us at: reactome-curator@gramene.org</a:t>
              </a:r>
              <a:endParaRPr lang="en-US" sz="2000" b="1" dirty="0">
                <a:solidFill>
                  <a:schemeClr val="tx1"/>
                </a:solidFill>
              </a:endParaRPr>
            </a:p>
          </p:txBody>
        </p:sp>
        <p:sp>
          <p:nvSpPr>
            <p:cNvPr id="72" name="TextBox 71"/>
            <p:cNvSpPr txBox="1"/>
            <p:nvPr/>
          </p:nvSpPr>
          <p:spPr>
            <a:xfrm>
              <a:off x="15468600" y="28346400"/>
              <a:ext cx="1552028" cy="338554"/>
            </a:xfrm>
            <a:prstGeom prst="rect">
              <a:avLst/>
            </a:prstGeom>
            <a:noFill/>
          </p:spPr>
          <p:txBody>
            <a:bodyPr wrap="square" rtlCol="0">
              <a:spAutoFit/>
            </a:bodyPr>
            <a:lstStyle/>
            <a:p>
              <a:r>
                <a:rPr lang="en-US" sz="1600" dirty="0" smtClean="0">
                  <a:solidFill>
                    <a:schemeClr val="tx1"/>
                  </a:solidFill>
                </a:rPr>
                <a:t>Pathway group</a:t>
              </a:r>
              <a:endParaRPr lang="en-US" sz="1600" dirty="0">
                <a:solidFill>
                  <a:schemeClr val="tx1"/>
                </a:solidFill>
              </a:endParaRPr>
            </a:p>
          </p:txBody>
        </p:sp>
        <p:sp>
          <p:nvSpPr>
            <p:cNvPr id="73" name="TextBox 72"/>
            <p:cNvSpPr txBox="1"/>
            <p:nvPr/>
          </p:nvSpPr>
          <p:spPr>
            <a:xfrm>
              <a:off x="17373600" y="30370046"/>
              <a:ext cx="1552028" cy="338554"/>
            </a:xfrm>
            <a:prstGeom prst="rect">
              <a:avLst/>
            </a:prstGeom>
            <a:noFill/>
          </p:spPr>
          <p:txBody>
            <a:bodyPr wrap="square" rtlCol="0">
              <a:spAutoFit/>
            </a:bodyPr>
            <a:lstStyle/>
            <a:p>
              <a:r>
                <a:rPr lang="en-US" sz="1600" dirty="0" smtClean="0">
                  <a:solidFill>
                    <a:schemeClr val="tx1"/>
                  </a:solidFill>
                </a:rPr>
                <a:t>Pathway group</a:t>
              </a:r>
              <a:endParaRPr lang="en-US" sz="1600" dirty="0">
                <a:solidFill>
                  <a:schemeClr val="tx1"/>
                </a:solidFill>
              </a:endParaRPr>
            </a:p>
          </p:txBody>
        </p:sp>
        <p:sp>
          <p:nvSpPr>
            <p:cNvPr id="74" name="TextBox 73"/>
            <p:cNvSpPr txBox="1"/>
            <p:nvPr/>
          </p:nvSpPr>
          <p:spPr>
            <a:xfrm>
              <a:off x="18384663" y="32994600"/>
              <a:ext cx="970137" cy="338554"/>
            </a:xfrm>
            <a:prstGeom prst="rect">
              <a:avLst/>
            </a:prstGeom>
            <a:noFill/>
          </p:spPr>
          <p:txBody>
            <a:bodyPr wrap="square" rtlCol="0">
              <a:spAutoFit/>
            </a:bodyPr>
            <a:lstStyle/>
            <a:p>
              <a:r>
                <a:rPr lang="en-US" sz="1600" dirty="0" smtClean="0">
                  <a:solidFill>
                    <a:schemeClr val="tx1"/>
                  </a:solidFill>
                </a:rPr>
                <a:t>Pathway</a:t>
              </a:r>
              <a:endParaRPr lang="en-US" sz="1600" dirty="0">
                <a:solidFill>
                  <a:schemeClr val="tx1"/>
                </a:solidFill>
              </a:endParaRPr>
            </a:p>
          </p:txBody>
        </p:sp>
        <p:grpSp>
          <p:nvGrpSpPr>
            <p:cNvPr id="78" name="Group 77"/>
            <p:cNvGrpSpPr/>
            <p:nvPr/>
          </p:nvGrpSpPr>
          <p:grpSpPr>
            <a:xfrm>
              <a:off x="10515600" y="20497800"/>
              <a:ext cx="16002000" cy="6324600"/>
              <a:chOff x="10515600" y="20497800"/>
              <a:chExt cx="16002000" cy="6324600"/>
            </a:xfrm>
          </p:grpSpPr>
          <p:pic>
            <p:nvPicPr>
              <p:cNvPr id="97" name="Picture 2"/>
              <p:cNvPicPr>
                <a:picLocks noChangeAspect="1" noChangeArrowheads="1"/>
              </p:cNvPicPr>
              <p:nvPr/>
            </p:nvPicPr>
            <p:blipFill>
              <a:blip r:embed="rId20"/>
              <a:srcRect t="16749" r="3870" b="4289"/>
              <a:stretch>
                <a:fillRect/>
              </a:stretch>
            </p:blipFill>
            <p:spPr bwMode="auto">
              <a:xfrm>
                <a:off x="17373600" y="21183600"/>
                <a:ext cx="9144000" cy="5114441"/>
              </a:xfrm>
              <a:prstGeom prst="rect">
                <a:avLst/>
              </a:prstGeom>
              <a:noFill/>
              <a:ln w="28575">
                <a:solidFill>
                  <a:srgbClr val="9EBF33"/>
                </a:solidFill>
                <a:miter lim="800000"/>
                <a:headEnd/>
                <a:tailEnd/>
              </a:ln>
            </p:spPr>
          </p:pic>
          <p:pic>
            <p:nvPicPr>
              <p:cNvPr id="117" name="Picture 2"/>
              <p:cNvPicPr>
                <a:picLocks noChangeAspect="1" noChangeArrowheads="1"/>
              </p:cNvPicPr>
              <p:nvPr/>
            </p:nvPicPr>
            <p:blipFill>
              <a:blip r:embed="rId21"/>
              <a:srcRect l="797" t="22895" r="39401" b="4750"/>
              <a:stretch>
                <a:fillRect/>
              </a:stretch>
            </p:blipFill>
            <p:spPr bwMode="auto">
              <a:xfrm>
                <a:off x="10515600" y="20497800"/>
                <a:ext cx="5943600" cy="6324600"/>
              </a:xfrm>
              <a:prstGeom prst="rect">
                <a:avLst/>
              </a:prstGeom>
              <a:noFill/>
              <a:ln w="28575">
                <a:solidFill>
                  <a:srgbClr val="9EBF33"/>
                </a:solidFill>
                <a:miter lim="800000"/>
                <a:headEnd/>
                <a:tailEnd/>
              </a:ln>
            </p:spPr>
          </p:pic>
          <p:cxnSp>
            <p:nvCxnSpPr>
              <p:cNvPr id="76" name="Elbow Connector 75"/>
              <p:cNvCxnSpPr/>
              <p:nvPr/>
            </p:nvCxnSpPr>
            <p:spPr bwMode="auto">
              <a:xfrm>
                <a:off x="13792200" y="21412200"/>
                <a:ext cx="3886200" cy="1447800"/>
              </a:xfrm>
              <a:prstGeom prst="bentConnector3">
                <a:avLst>
                  <a:gd name="adj1" fmla="val 50000"/>
                </a:avLst>
              </a:prstGeom>
              <a:solidFill>
                <a:schemeClr val="accent1"/>
              </a:solidFill>
              <a:ln w="57150" cap="flat" cmpd="sng" algn="ctr">
                <a:solidFill>
                  <a:srgbClr val="66CCFF"/>
                </a:solidFill>
                <a:prstDash val="solid"/>
                <a:round/>
                <a:headEnd type="none" w="med" len="med"/>
                <a:tailEnd type="arrow"/>
              </a:ln>
              <a:effectLst/>
            </p:spPr>
          </p:cxnSp>
        </p:grpSp>
      </p:gr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77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77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6648</TotalTime>
  <Words>796</Words>
  <Application>Microsoft Office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eberstar</dc:creator>
  <cp:lastModifiedBy>Justin Preece</cp:lastModifiedBy>
  <cp:revision>238</cp:revision>
  <cp:lastPrinted>1601-01-01T00:00:00Z</cp:lastPrinted>
  <dcterms:created xsi:type="dcterms:W3CDTF">2011-09-14T02:50:35Z</dcterms:created>
  <dcterms:modified xsi:type="dcterms:W3CDTF">2013-01-09T23:47:09Z</dcterms:modified>
</cp:coreProperties>
</file>