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8" r:id="rId4"/>
    <p:sldId id="272" r:id="rId5"/>
    <p:sldId id="266" r:id="rId6"/>
    <p:sldId id="271" r:id="rId7"/>
    <p:sldId id="262" r:id="rId8"/>
    <p:sldId id="257" r:id="rId9"/>
    <p:sldId id="258" r:id="rId10"/>
    <p:sldId id="263" r:id="rId11"/>
    <p:sldId id="269" r:id="rId12"/>
    <p:sldId id="273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BBCF2-B04B-7848-B5DF-243DA08BDFAA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0E78D-A8ED-6D43-B0AF-EE31B9D3B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0E78D-A8ED-6D43-B0AF-EE31B9D3B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1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2A65-944C-CD48-98E8-6B4508993D2D}" type="datetimeFigureOut">
              <a:rPr lang="en-US" smtClean="0"/>
              <a:t>8/28/13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0324-00B0-C043-A090-4165CFD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 sequence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 smtClean="0"/>
              <a:t>                             </a:t>
            </a:r>
            <a:r>
              <a:rPr lang="en-US" sz="1800" b="1" dirty="0" smtClean="0"/>
              <a:t>Old BACs                                                         Updated BACs by AGP file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42171"/>
              </p:ext>
            </p:extLst>
          </p:nvPr>
        </p:nvGraphicFramePr>
        <p:xfrm>
          <a:off x="847944" y="1307113"/>
          <a:ext cx="7681570" cy="5137754"/>
        </p:xfrm>
        <a:graphic>
          <a:graphicData uri="http://schemas.openxmlformats.org/drawingml/2006/table">
            <a:tbl>
              <a:tblPr/>
              <a:tblGrid>
                <a:gridCol w="768157"/>
                <a:gridCol w="768157"/>
                <a:gridCol w="768157"/>
                <a:gridCol w="768157"/>
                <a:gridCol w="768157"/>
                <a:gridCol w="768157"/>
                <a:gridCol w="768157"/>
                <a:gridCol w="768157"/>
                <a:gridCol w="768157"/>
                <a:gridCol w="768157"/>
              </a:tblGrid>
              <a:tr h="603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Starting gaps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closed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bothside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Starting gaps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closed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bothside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0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1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scaffolding tools to build scaffolds among </a:t>
            </a:r>
            <a:r>
              <a:rPr lang="en-US" dirty="0" err="1" smtClean="0"/>
              <a:t>contigs</a:t>
            </a:r>
            <a:r>
              <a:rPr lang="en-US" dirty="0" smtClean="0"/>
              <a:t> using </a:t>
            </a:r>
            <a:r>
              <a:rPr lang="en-US" dirty="0" err="1" smtClean="0"/>
              <a:t>Fosmid</a:t>
            </a:r>
            <a:r>
              <a:rPr lang="en-US" dirty="0" smtClean="0"/>
              <a:t> reads and simulated mate pair reads.</a:t>
            </a:r>
          </a:p>
          <a:p>
            <a:r>
              <a:rPr lang="en-US" dirty="0" smtClean="0"/>
              <a:t>Anchor novel </a:t>
            </a:r>
            <a:r>
              <a:rPr lang="en-US" dirty="0" err="1" smtClean="0"/>
              <a:t>contigs</a:t>
            </a:r>
            <a:r>
              <a:rPr lang="en-US" dirty="0" smtClean="0"/>
              <a:t> and fill gaps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Effective scaffolding requires long insert size mate pair sequencing.</a:t>
            </a:r>
          </a:p>
          <a:p>
            <a:r>
              <a:rPr lang="en-US" dirty="0" smtClean="0"/>
              <a:t>Significant gap filling requires long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1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54055" y="185218"/>
            <a:ext cx="376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BAC order correction strategy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27969" y="741019"/>
            <a:ext cx="83069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A/ Re-ordering by minimizing structural variation (SV)-looking </a:t>
            </a:r>
            <a:r>
              <a:rPr lang="en-US" b="1" dirty="0" err="1" smtClean="0"/>
              <a:t>misassemblies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1) Map paired-end and mate-pair </a:t>
            </a:r>
            <a:r>
              <a:rPr lang="en-US" dirty="0" err="1" smtClean="0"/>
              <a:t>Illumina</a:t>
            </a:r>
            <a:r>
              <a:rPr lang="en-US" dirty="0" smtClean="0"/>
              <a:t> reads from B73 to BACs</a:t>
            </a:r>
          </a:p>
          <a:p>
            <a:r>
              <a:rPr lang="en-US" dirty="0" smtClean="0"/>
              <a:t>2) Filter for uniquely mapped pairs</a:t>
            </a:r>
          </a:p>
          <a:p>
            <a:r>
              <a:rPr lang="en-US" dirty="0" smtClean="0"/>
              <a:t>3) Identify all unsupported </a:t>
            </a:r>
            <a:r>
              <a:rPr lang="en-US" dirty="0" err="1" smtClean="0"/>
              <a:t>contig</a:t>
            </a:r>
            <a:r>
              <a:rPr lang="en-US" dirty="0" smtClean="0"/>
              <a:t> junctions from SV detection</a:t>
            </a:r>
          </a:p>
          <a:p>
            <a:endParaRPr lang="en-US" dirty="0" smtClean="0"/>
          </a:p>
          <a:p>
            <a:r>
              <a:rPr lang="en-US" dirty="0" smtClean="0"/>
              <a:t>4) Re-ordering BAC </a:t>
            </a:r>
            <a:r>
              <a:rPr lang="en-US" dirty="0" err="1" smtClean="0"/>
              <a:t>contigs</a:t>
            </a:r>
            <a:r>
              <a:rPr lang="en-US" dirty="0" smtClean="0"/>
              <a:t> by scaffolding with </a:t>
            </a:r>
            <a:r>
              <a:rPr lang="en-US" dirty="0" err="1" smtClean="0"/>
              <a:t>Illumina</a:t>
            </a:r>
            <a:r>
              <a:rPr lang="en-US" dirty="0" smtClean="0"/>
              <a:t> mate-pairs and </a:t>
            </a:r>
            <a:r>
              <a:rPr lang="en-US" dirty="0" err="1" smtClean="0"/>
              <a:t>PacBio</a:t>
            </a:r>
            <a:r>
              <a:rPr lang="en-US" dirty="0" smtClean="0"/>
              <a:t> (SSPACE/</a:t>
            </a:r>
            <a:r>
              <a:rPr lang="en-US" dirty="0" err="1" smtClean="0"/>
              <a:t>Pbjelly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	Redo steps 1) to 3) for validation</a:t>
            </a:r>
          </a:p>
          <a:p>
            <a:endParaRPr lang="en-US" dirty="0" smtClean="0"/>
          </a:p>
          <a:p>
            <a:r>
              <a:rPr lang="en-US" dirty="0" smtClean="0"/>
              <a:t>For unresolved cases:</a:t>
            </a:r>
          </a:p>
          <a:p>
            <a:r>
              <a:rPr lang="en-US" dirty="0" smtClean="0"/>
              <a:t>5) Deduce from mapping the most likely order(s) (</a:t>
            </a:r>
            <a:r>
              <a:rPr lang="en-US" i="1" dirty="0" smtClean="0"/>
              <a:t>may not be easy</a:t>
            </a:r>
            <a:r>
              <a:rPr lang="en-US" dirty="0" smtClean="0"/>
              <a:t>)</a:t>
            </a:r>
          </a:p>
          <a:p>
            <a:r>
              <a:rPr lang="en-US" dirty="0" smtClean="0"/>
              <a:t>	Redo steps 1) to 3) to select the best supported order (generating no or less SVs)</a:t>
            </a:r>
          </a:p>
          <a:p>
            <a:endParaRPr lang="en-US" dirty="0" smtClean="0"/>
          </a:p>
          <a:p>
            <a:r>
              <a:rPr lang="en-US" dirty="0" smtClean="0"/>
              <a:t>For unresolved cases:</a:t>
            </a:r>
          </a:p>
          <a:p>
            <a:r>
              <a:rPr lang="en-US" dirty="0" smtClean="0"/>
              <a:t>6) Test all possible orders and keep the most supported one after 1 and 2</a:t>
            </a:r>
          </a:p>
          <a:p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i="1" dirty="0" smtClean="0"/>
              <a:t>will require a lot of computational resources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i="1" dirty="0" smtClean="0"/>
              <a:t>For 4), 5) and 6), multiple mate-pair libraries with various size should help</a:t>
            </a:r>
          </a:p>
          <a:p>
            <a:endParaRPr lang="en-US" dirty="0"/>
          </a:p>
          <a:p>
            <a:r>
              <a:rPr lang="en-US" b="1" dirty="0" smtClean="0"/>
              <a:t>B/ Gap filling on re-</a:t>
            </a:r>
            <a:r>
              <a:rPr lang="en-US" b="1" dirty="0" err="1" smtClean="0"/>
              <a:t>odered</a:t>
            </a:r>
            <a:r>
              <a:rPr lang="en-US" b="1" dirty="0" smtClean="0"/>
              <a:t> BACs (</a:t>
            </a:r>
            <a:r>
              <a:rPr lang="en-US" b="1" dirty="0" err="1" smtClean="0"/>
              <a:t>GapFiller</a:t>
            </a:r>
            <a:r>
              <a:rPr lang="en-US" b="1" dirty="0" smtClean="0"/>
              <a:t>, IMAGE, …)</a:t>
            </a:r>
          </a:p>
        </p:txBody>
      </p:sp>
    </p:spTree>
    <p:extLst>
      <p:ext uri="{BB962C8B-B14F-4D97-AF65-F5344CB8AC3E}">
        <p14:creationId xmlns:p14="http://schemas.microsoft.com/office/powerpoint/2010/main" val="41753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171" y="-71722"/>
            <a:ext cx="657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2F527E"/>
                </a:solidFill>
              </a:rPr>
              <a:t>BAC reassembly strategy</a:t>
            </a:r>
            <a:endParaRPr lang="en-US" sz="3600" dirty="0" smtClean="0">
              <a:solidFill>
                <a:srgbClr val="2F52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21" y="4405623"/>
            <a:ext cx="764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F527E"/>
                </a:solidFill>
              </a:rPr>
              <a:t>Results from one pool of 90 BACs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590" y="6366453"/>
            <a:ext cx="13952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F527E"/>
                </a:solidFill>
              </a:rPr>
              <a:t>Most BACs have excellent breadth and depth of coverage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876"/>
          <a:stretch/>
        </p:blipFill>
        <p:spPr>
          <a:xfrm>
            <a:off x="5998299" y="836378"/>
            <a:ext cx="2811816" cy="2596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37045" y="562682"/>
            <a:ext cx="358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  <a:cs typeface="Abadi MT Condensed Light"/>
              </a:rPr>
              <a:t>Sequencing depth of each BAC</a:t>
            </a:r>
            <a:endParaRPr lang="en-US" b="1" dirty="0">
              <a:solidFill>
                <a:srgbClr val="1F497D"/>
              </a:solidFill>
              <a:cs typeface="Abadi MT Condensed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043" y="3688381"/>
            <a:ext cx="2576306" cy="2512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5977" y="3388470"/>
            <a:ext cx="2718731" cy="33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  <a:cs typeface="Abadi MT Condensed Light"/>
              </a:rPr>
              <a:t>BAC coverage by assembly </a:t>
            </a:r>
            <a:endParaRPr lang="en-US" b="1" dirty="0">
              <a:solidFill>
                <a:srgbClr val="1F497D"/>
              </a:solidFill>
              <a:cs typeface="Abadi MT Condensed Ligh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25009"/>
              </p:ext>
            </p:extLst>
          </p:nvPr>
        </p:nvGraphicFramePr>
        <p:xfrm>
          <a:off x="155924" y="4869941"/>
          <a:ext cx="5679761" cy="1444789"/>
        </p:xfrm>
        <a:graphic>
          <a:graphicData uri="http://schemas.openxmlformats.org/drawingml/2006/table">
            <a:tbl>
              <a:tblPr/>
              <a:tblGrid>
                <a:gridCol w="1361813"/>
                <a:gridCol w="719658"/>
                <a:gridCol w="719658"/>
                <a:gridCol w="719658"/>
                <a:gridCol w="719658"/>
                <a:gridCol w="719658"/>
                <a:gridCol w="719658"/>
              </a:tblGrid>
              <a:tr h="16982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3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N80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39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14190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5871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22970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Coverage of Reference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51.52%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97.09%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95.22%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99.44%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BAC_resequencing_flowchar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682"/>
            <a:ext cx="5835683" cy="371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BAC </a:t>
            </a:r>
            <a:r>
              <a:rPr lang="en-US" dirty="0" err="1" smtClean="0"/>
              <a:t>contigs</a:t>
            </a:r>
            <a:r>
              <a:rPr lang="en-US" dirty="0" smtClean="0"/>
              <a:t> in Genbank</a:t>
            </a:r>
          </a:p>
          <a:p>
            <a:r>
              <a:rPr lang="en-US" dirty="0" smtClean="0"/>
              <a:t>~100X </a:t>
            </a:r>
            <a:r>
              <a:rPr lang="en-US" dirty="0" err="1" smtClean="0"/>
              <a:t>illumina</a:t>
            </a:r>
            <a:r>
              <a:rPr lang="en-US" dirty="0" smtClean="0"/>
              <a:t> BAC </a:t>
            </a:r>
            <a:r>
              <a:rPr lang="en-US" dirty="0" err="1" smtClean="0"/>
              <a:t>resequencing</a:t>
            </a:r>
            <a:r>
              <a:rPr lang="en-US" dirty="0" smtClean="0"/>
              <a:t> in pools</a:t>
            </a:r>
          </a:p>
          <a:p>
            <a:r>
              <a:rPr lang="en-US" dirty="0" err="1" smtClean="0"/>
              <a:t>Fosmid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 smtClean="0"/>
              <a:t>40000 </a:t>
            </a:r>
            <a:r>
              <a:rPr lang="en-US" dirty="0" err="1" smtClean="0"/>
              <a:t>nt</a:t>
            </a:r>
            <a:r>
              <a:rPr lang="en-US" dirty="0" smtClean="0"/>
              <a:t> insert size 4000 </a:t>
            </a:r>
            <a:r>
              <a:rPr lang="en-US" dirty="0" err="1" smtClean="0"/>
              <a:t>nt</a:t>
            </a:r>
            <a:r>
              <a:rPr lang="en-US" dirty="0" smtClean="0"/>
              <a:t> insert </a:t>
            </a:r>
            <a:r>
              <a:rPr lang="en-US" dirty="0" err="1" smtClean="0"/>
              <a:t>stdev</a:t>
            </a:r>
            <a:endParaRPr lang="en-US" dirty="0" smtClean="0"/>
          </a:p>
          <a:p>
            <a:r>
              <a:rPr lang="en-US" dirty="0" err="1" smtClean="0"/>
              <a:t>FLcDNA</a:t>
            </a:r>
            <a:r>
              <a:rPr lang="en-US" dirty="0" smtClean="0"/>
              <a:t> sequences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imulated reads for scaffolding</a:t>
            </a:r>
          </a:p>
          <a:p>
            <a:r>
              <a:rPr lang="en-US" dirty="0" smtClean="0"/>
              <a:t>WGS 454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9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and orient </a:t>
            </a:r>
            <a:r>
              <a:rPr lang="en-US" dirty="0" err="1" smtClean="0"/>
              <a:t>contigs</a:t>
            </a:r>
            <a:r>
              <a:rPr lang="en-US" dirty="0" smtClean="0"/>
              <a:t> with </a:t>
            </a:r>
            <a:r>
              <a:rPr lang="en-US" dirty="0" err="1"/>
              <a:t>fosmid</a:t>
            </a:r>
            <a:r>
              <a:rPr lang="en-US" dirty="0"/>
              <a:t>, </a:t>
            </a:r>
            <a:r>
              <a:rPr lang="en-US" dirty="0" err="1"/>
              <a:t>cDNA</a:t>
            </a:r>
            <a:r>
              <a:rPr lang="en-US" dirty="0"/>
              <a:t>, and possibly other data (</a:t>
            </a:r>
            <a:r>
              <a:rPr lang="en-US" dirty="0" err="1"/>
              <a:t>tbd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meta assembly of </a:t>
            </a:r>
            <a:r>
              <a:rPr lang="en-US" dirty="0" err="1"/>
              <a:t>illumina</a:t>
            </a:r>
            <a:r>
              <a:rPr lang="en-US" dirty="0"/>
              <a:t> reads within BAC pools using </a:t>
            </a:r>
            <a:r>
              <a:rPr lang="en-US" dirty="0" err="1" smtClean="0"/>
              <a:t>soapdenovo</a:t>
            </a:r>
            <a:r>
              <a:rPr lang="en-US" dirty="0" smtClean="0"/>
              <a:t> and</a:t>
            </a:r>
            <a:r>
              <a:rPr lang="en-US" dirty="0" smtClean="0"/>
              <a:t> abyss</a:t>
            </a:r>
            <a:endParaRPr lang="en-US" dirty="0" smtClean="0"/>
          </a:p>
          <a:p>
            <a:r>
              <a:rPr lang="en-US" dirty="0" smtClean="0"/>
              <a:t>Anchor novel </a:t>
            </a:r>
            <a:r>
              <a:rPr lang="en-US" dirty="0" err="1" smtClean="0"/>
              <a:t>contigs</a:t>
            </a:r>
            <a:r>
              <a:rPr lang="en-US" dirty="0" smtClean="0"/>
              <a:t> by genetics method</a:t>
            </a:r>
          </a:p>
          <a:p>
            <a:r>
              <a:rPr lang="en-US" dirty="0" smtClean="0"/>
              <a:t>Fill gaps </a:t>
            </a:r>
            <a:r>
              <a:rPr lang="en-US" dirty="0"/>
              <a:t>between </a:t>
            </a:r>
            <a:r>
              <a:rPr lang="en-US" dirty="0" err="1"/>
              <a:t>contigs</a:t>
            </a:r>
            <a:r>
              <a:rPr lang="en-US" dirty="0"/>
              <a:t> and improve consensus sequence with </a:t>
            </a:r>
            <a:r>
              <a:rPr lang="en-US" dirty="0" smtClean="0"/>
              <a:t>454 and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/>
              <a:t>reads using </a:t>
            </a:r>
            <a:r>
              <a:rPr lang="en-US" dirty="0" smtClean="0"/>
              <a:t>PAGIT tools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4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MaizeGDB</a:t>
            </a:r>
            <a:r>
              <a:rPr lang="en-US" dirty="0" smtClean="0"/>
              <a:t> and GRC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collaborating with </a:t>
            </a:r>
            <a:r>
              <a:rPr lang="en-US" dirty="0" err="1" smtClean="0"/>
              <a:t>MaizeGDB</a:t>
            </a:r>
            <a:r>
              <a:rPr lang="en-US" dirty="0" smtClean="0"/>
              <a:t> on using the GRC tools to manage updates to the assembly.</a:t>
            </a:r>
          </a:p>
          <a:p>
            <a:r>
              <a:rPr lang="en-US" dirty="0" smtClean="0"/>
              <a:t>Updated versions of the BAC accessions with </a:t>
            </a:r>
            <a:r>
              <a:rPr lang="en-US" dirty="0" err="1" smtClean="0"/>
              <a:t>contigs</a:t>
            </a:r>
            <a:r>
              <a:rPr lang="en-US" dirty="0" smtClean="0"/>
              <a:t> ordered and oriented according to the RefGen_v3 AGP are being created for use in the GRC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5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Effectiveness of </a:t>
            </a:r>
            <a:r>
              <a:rPr lang="en-US" dirty="0" err="1" smtClean="0"/>
              <a:t>fosmid</a:t>
            </a:r>
            <a:r>
              <a:rPr lang="en-US" dirty="0" smtClean="0"/>
              <a:t> sequences for ordering BAC </a:t>
            </a:r>
            <a:r>
              <a:rPr lang="en-US" dirty="0" err="1" smtClean="0"/>
              <a:t>contigs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blastn</a:t>
            </a:r>
            <a:r>
              <a:rPr lang="en-US" dirty="0" smtClean="0"/>
              <a:t> we find 103,404 pairs of </a:t>
            </a:r>
            <a:r>
              <a:rPr lang="en-US" dirty="0" err="1" smtClean="0"/>
              <a:t>contigs</a:t>
            </a:r>
            <a:r>
              <a:rPr lang="en-US" dirty="0" smtClean="0"/>
              <a:t> within 14,493 BAC clones that which align to </a:t>
            </a:r>
            <a:r>
              <a:rPr lang="en-US" dirty="0" err="1" smtClean="0"/>
              <a:t>fosmid</a:t>
            </a:r>
            <a:r>
              <a:rPr lang="en-US" dirty="0" smtClean="0"/>
              <a:t> mate pair reads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8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40" y="-27914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Assembly and new </a:t>
            </a:r>
            <a:r>
              <a:rPr lang="en-US" b="1" dirty="0" err="1" smtClean="0"/>
              <a:t>contigs</a:t>
            </a:r>
            <a:r>
              <a:rPr lang="en-US" b="1" dirty="0" smtClean="0"/>
              <a:t> anchoring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074533" y="1158411"/>
            <a:ext cx="7186814" cy="6420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 reads to all the bacterial genome to detect the contamination by Bowtie2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19098" y="1800423"/>
            <a:ext cx="0" cy="530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074533" y="2330778"/>
            <a:ext cx="7186814" cy="5722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by </a:t>
            </a:r>
            <a:r>
              <a:rPr lang="en-US" dirty="0" err="1" smtClean="0"/>
              <a:t>Soapdenovo</a:t>
            </a:r>
            <a:r>
              <a:rPr lang="en-US" dirty="0" smtClean="0"/>
              <a:t> and Abyss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9098" y="2903005"/>
            <a:ext cx="0" cy="55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74533" y="3461275"/>
            <a:ext cx="7186814" cy="6978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the two assemblies by SSPACE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4667940" y="4159112"/>
            <a:ext cx="0" cy="544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 Same Side Corner Rectangle 14"/>
          <p:cNvSpPr/>
          <p:nvPr/>
        </p:nvSpPr>
        <p:spPr>
          <a:xfrm>
            <a:off x="1074533" y="4703426"/>
            <a:ext cx="7186814" cy="809492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Align scaffolds to the BACs and get the unmapped </a:t>
            </a:r>
            <a:r>
              <a:rPr lang="en-US" dirty="0" err="1" smtClean="0"/>
              <a:t>contigs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>
            <a:off x="4667940" y="5512918"/>
            <a:ext cx="0" cy="600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 Same Side Corner Rectangle 18"/>
          <p:cNvSpPr/>
          <p:nvPr/>
        </p:nvSpPr>
        <p:spPr>
          <a:xfrm>
            <a:off x="1074533" y="6113058"/>
            <a:ext cx="7186814" cy="744942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Anchor the unmapped </a:t>
            </a:r>
            <a:r>
              <a:rPr lang="en-US" dirty="0" err="1" smtClean="0"/>
              <a:t>contigs</a:t>
            </a:r>
            <a:r>
              <a:rPr lang="en-US" dirty="0" smtClean="0"/>
              <a:t> by </a:t>
            </a:r>
            <a:r>
              <a:rPr lang="en-US" dirty="0" err="1" smtClean="0"/>
              <a:t>Kmer</a:t>
            </a:r>
            <a:r>
              <a:rPr lang="en-US" dirty="0" smtClean="0"/>
              <a:t>-mapping</a:t>
            </a:r>
          </a:p>
          <a:p>
            <a:pPr algn="ctr"/>
            <a:r>
              <a:rPr lang="en-US" dirty="0" smtClean="0"/>
              <a:t>(Only use the SNP from these 90 BACs as genotype)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9" y="121114"/>
            <a:ext cx="9101961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Assembly </a:t>
            </a:r>
            <a:r>
              <a:rPr lang="en-US" b="1" dirty="0"/>
              <a:t>and new </a:t>
            </a:r>
            <a:r>
              <a:rPr lang="en-US" b="1" dirty="0" err="1"/>
              <a:t>contigs</a:t>
            </a:r>
            <a:r>
              <a:rPr lang="en-US" b="1" dirty="0"/>
              <a:t> anchoring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5689" cy="4525963"/>
          </a:xfrm>
        </p:spPr>
        <p:txBody>
          <a:bodyPr/>
          <a:lstStyle/>
          <a:p>
            <a:r>
              <a:rPr lang="en-US" dirty="0" smtClean="0"/>
              <a:t>32.61% reads were bacterial contamination</a:t>
            </a:r>
          </a:p>
          <a:p>
            <a:r>
              <a:rPr lang="en-US" dirty="0" smtClean="0"/>
              <a:t>366 new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dirty="0" smtClean="0"/>
              <a:t>55 new </a:t>
            </a:r>
            <a:r>
              <a:rPr lang="en-US" dirty="0" err="1" smtClean="0"/>
              <a:t>contigs</a:t>
            </a:r>
            <a:r>
              <a:rPr lang="en-US" dirty="0" smtClean="0"/>
              <a:t> were anchored (</a:t>
            </a:r>
            <a:r>
              <a:rPr lang="en-US" i="1" dirty="0" smtClean="0"/>
              <a:t>P-value</a:t>
            </a:r>
            <a:r>
              <a:rPr lang="en-US" dirty="0" smtClean="0"/>
              <a:t>&lt;=1e-6)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73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 Gap closing by the BAC-pool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21" b="2021"/>
          <a:stretch>
            <a:fillRect/>
          </a:stretch>
        </p:blipFill>
        <p:spPr>
          <a:xfrm>
            <a:off x="457200" y="141876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7667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14406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96 pooled BACs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47" r="2614" b="9047"/>
          <a:stretch/>
        </p:blipFill>
        <p:spPr>
          <a:xfrm>
            <a:off x="0" y="2498258"/>
            <a:ext cx="4158584" cy="372645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2055" y="99893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~110kb gaps were filled for 90 BACs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28552"/>
              </p:ext>
            </p:extLst>
          </p:nvPr>
        </p:nvGraphicFramePr>
        <p:xfrm>
          <a:off x="4854880" y="1720246"/>
          <a:ext cx="3831920" cy="5137754"/>
        </p:xfrm>
        <a:graphic>
          <a:graphicData uri="http://schemas.openxmlformats.org/drawingml/2006/table">
            <a:tbl>
              <a:tblPr/>
              <a:tblGrid>
                <a:gridCol w="766384"/>
                <a:gridCol w="766384"/>
                <a:gridCol w="766384"/>
                <a:gridCol w="766384"/>
                <a:gridCol w="766384"/>
              </a:tblGrid>
              <a:tr h="6322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iteration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Starting gaps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closed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oneside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Gap extend bothside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7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0975" marR="10975" marT="109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72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816</Words>
  <Application>Microsoft Macintosh PowerPoint</Application>
  <PresentationFormat>On-screen Show (4:3)</PresentationFormat>
  <Paragraphs>423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BAC sequence improvement</vt:lpstr>
      <vt:lpstr>Data sources</vt:lpstr>
      <vt:lpstr>Strategy</vt:lpstr>
      <vt:lpstr>MaizeGDB and GRC tools</vt:lpstr>
      <vt:lpstr>1. Effectiveness of fosmid sequences for ordering BAC contigs</vt:lpstr>
      <vt:lpstr>2. Assembly and new contigs anchoring</vt:lpstr>
      <vt:lpstr>Assembly and new contigs anchoring</vt:lpstr>
      <vt:lpstr> Gap closing by the BAC-pool data</vt:lpstr>
      <vt:lpstr>96 pooled BACs</vt:lpstr>
      <vt:lpstr>                             Old BACs                                                         Updated BACs by AGP file</vt:lpstr>
      <vt:lpstr>Next</vt:lpstr>
      <vt:lpstr>PowerPoint Presentation</vt:lpstr>
      <vt:lpstr>PowerPoint Presentation</vt:lpstr>
    </vt:vector>
  </TitlesOfParts>
  <Company>Cold Spring Harbor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sequence improvement</dc:title>
  <dc:creator>Yinping Jiao</dc:creator>
  <cp:lastModifiedBy>Andrew Olson</cp:lastModifiedBy>
  <cp:revision>43</cp:revision>
  <dcterms:created xsi:type="dcterms:W3CDTF">2013-06-19T18:45:51Z</dcterms:created>
  <dcterms:modified xsi:type="dcterms:W3CDTF">2013-08-29T15:47:57Z</dcterms:modified>
</cp:coreProperties>
</file>