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22D75C-BC48-4374-9160-A11EF0EB3A3A}">
  <a:tblStyle styleId="{2822D75C-BC48-4374-9160-A11EF0EB3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57eb5597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57eb5597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857eb55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857eb55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857eb55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857eb55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857eb559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857eb559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57eb559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57eb559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857eb5597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857eb5597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that in mind, there are 2 notable approaches to this problem using wavelets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857eb5597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857eb5597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ECG signal, they individually segment each beat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to 8 level FB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fold cross validation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1135f86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1135f86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857eb5597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857eb5597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857eb559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857eb559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Orthonormal wavelets because they are easily parameterizable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the theta values from a uniform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1135f86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1135f86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57eb5597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57eb5597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Karndeep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out work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key example is medical data ecg - patients heart monitor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5 minutes of data and robustly and accuratly predict from that point forward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solves a problem where analysis is typically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our problem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develop this classification technique in the context of the ECG problem and apply it the parallel problems in other disciplines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at gait and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857eb55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857eb55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1135f86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1135f86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857eb559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857eb55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857eb5597_1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857eb5597_1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857eb5597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857eb5597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57eb5597_1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57eb5597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that in mind, there are 2 notable approaches to this problem using wavelets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57eb559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57eb559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Karndeep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build upon the work of Liu et 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optimizing a new wavelet using PSO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key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Orthonormal wavelets because they are easily </a:t>
            </a:r>
            <a:r>
              <a:rPr lang="en"/>
              <a:t>parameterizable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Compacy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over a smaller vector space, and bound by 0 and 2pi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the theta values from a uniform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57eb559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57eb559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cross validation and only trained on 500 samples due to computational constraints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1135f869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1135f869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57eb559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57eb559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KArndeep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those wavelets generated we wanted to Compare them with state-of-the-art Bior(6,8)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difficulty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Began with the unrealistic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Consistently showed a minor improvement in most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, right bundle branch block classified as , atrial premature contraction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57eb55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57eb55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57eb5597_1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57eb5597_1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gif"/><Relationship Id="rId4" Type="http://schemas.openxmlformats.org/officeDocument/2006/relationships/image" Target="../media/image15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1038/s41598-017-06596-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424075"/>
            <a:ext cx="8520600" cy="23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Optimization of</a:t>
            </a:r>
            <a:r>
              <a:rPr lang="en" sz="3500"/>
              <a:t> Wavelets for </a:t>
            </a:r>
            <a:r>
              <a:rPr lang="en" sz="3500"/>
              <a:t>Time Series Classification with </a:t>
            </a:r>
            <a:r>
              <a:rPr lang="en" sz="3500"/>
              <a:t>Support Vector Machine</a:t>
            </a:r>
            <a:endParaRPr sz="35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Karnargus</a:t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3533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Argus &amp; Karndeep Rai-Bhatti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Sherlock and Monro recursive formula for orthonormal wavelets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63" y="1903238"/>
            <a:ext cx="40100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763" y="3036725"/>
            <a:ext cx="4086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Approaches: Pro and Con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46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Acharya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Transform &gt; sub-band fuzzy entropy &amp; log-energy &gt; Binary SVM classification 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PCA, LDA, ICA &gt; classification with NN, SVM classifiers, PNN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Melgani et al.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optimization: wavelet &gt; SVM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Pro: Consistently Get high accuracy ~ 99%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Problem: Classification schemes optimized/trained across whole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Underperform in realistic setting where only prior data is available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825" y="1152475"/>
            <a:ext cx="3879475" cy="32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212025"/>
            <a:ext cx="85206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171000" y="1101200"/>
            <a:ext cx="50136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Classification Scheme Proposed by Liu et al.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 level WMRA using bior(6,8) wavelets as baseline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 Wavelet with Particle Swarm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Compare optimized wavelet to bior(6,8)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on initial samples and try to predict the 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1" name="Google Shape;221;p39"/>
          <p:cNvPicPr preferRelativeResize="0"/>
          <p:nvPr/>
        </p:nvPicPr>
        <p:blipFill rotWithShape="1">
          <a:blip r:embed="rId3">
            <a:alphaModFix/>
          </a:blip>
          <a:srcRect b="2064" l="2751" r="2046" t="2360"/>
          <a:stretch/>
        </p:blipFill>
        <p:spPr>
          <a:xfrm>
            <a:off x="5490900" y="490450"/>
            <a:ext cx="3653099" cy="3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 rotWithShape="1">
          <a:blip r:embed="rId4">
            <a:alphaModFix/>
          </a:blip>
          <a:srcRect b="7711" l="1641" r="1796" t="3651"/>
          <a:stretch/>
        </p:blipFill>
        <p:spPr>
          <a:xfrm>
            <a:off x="311700" y="3013200"/>
            <a:ext cx="6156501" cy="20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/>
        </p:nvSpPr>
        <p:spPr>
          <a:xfrm>
            <a:off x="89150" y="3401600"/>
            <a:ext cx="4943400" cy="168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0"/>
          <p:cNvSpPr txBox="1"/>
          <p:nvPr>
            <p:ph type="title"/>
          </p:nvPr>
        </p:nvSpPr>
        <p:spPr>
          <a:xfrm>
            <a:off x="89150" y="14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</a:rPr>
              <a:t>Particle Swarm Optimization of a Wavelet 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8417" y="5143500"/>
            <a:ext cx="1467161" cy="5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50" y="3477572"/>
            <a:ext cx="2171325" cy="153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 txBox="1"/>
          <p:nvPr/>
        </p:nvSpPr>
        <p:spPr>
          <a:xfrm>
            <a:off x="7137225" y="12677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Recursively construct mother wavelet with theta parameters</a:t>
            </a:r>
            <a:endParaRPr sz="1300"/>
          </a:p>
        </p:txBody>
      </p:sp>
      <p:sp>
        <p:nvSpPr>
          <p:cNvPr id="232" name="Google Shape;232;p40"/>
          <p:cNvSpPr txBox="1"/>
          <p:nvPr/>
        </p:nvSpPr>
        <p:spPr>
          <a:xfrm>
            <a:off x="7137300" y="2333200"/>
            <a:ext cx="1809000" cy="539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WMRA</a:t>
            </a:r>
            <a:endParaRPr/>
          </a:p>
        </p:txBody>
      </p:sp>
      <p:sp>
        <p:nvSpPr>
          <p:cNvPr id="233" name="Google Shape;233;p40"/>
          <p:cNvSpPr txBox="1"/>
          <p:nvPr/>
        </p:nvSpPr>
        <p:spPr>
          <a:xfrm>
            <a:off x="7161000" y="3269100"/>
            <a:ext cx="1809000" cy="572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234" name="Google Shape;234;p40"/>
          <p:cNvSpPr txBox="1"/>
          <p:nvPr/>
        </p:nvSpPr>
        <p:spPr>
          <a:xfrm>
            <a:off x="7137225" y="42693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</a:t>
            </a:r>
            <a:r>
              <a:rPr lang="en"/>
              <a:t>alculate Error</a:t>
            </a:r>
            <a:endParaRPr/>
          </a:p>
        </p:txBody>
      </p:sp>
      <p:sp>
        <p:nvSpPr>
          <p:cNvPr id="235" name="Google Shape;235;p40"/>
          <p:cNvSpPr txBox="1"/>
          <p:nvPr/>
        </p:nvSpPr>
        <p:spPr>
          <a:xfrm>
            <a:off x="5314125" y="1905600"/>
            <a:ext cx="1668900" cy="1026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error and particle velocity, update theta values</a:t>
            </a:r>
            <a:endParaRPr/>
          </a:p>
        </p:txBody>
      </p:sp>
      <p:sp>
        <p:nvSpPr>
          <p:cNvPr id="236" name="Google Shape;236;p40"/>
          <p:cNvSpPr txBox="1"/>
          <p:nvPr/>
        </p:nvSpPr>
        <p:spPr>
          <a:xfrm>
            <a:off x="0" y="723700"/>
            <a:ext cx="5218800" cy="26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Wavelet is defined by values of theta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particle represents the theta values defining a possible wavelet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Partic</a:t>
            </a:r>
            <a:r>
              <a:rPr lang="en"/>
              <a:t>le’</a:t>
            </a:r>
            <a:r>
              <a:rPr lang="en"/>
              <a:t>s velocity is influenced by the best local and global position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best positions are determined by the classification error found using the process on the right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Exact particle trajectory equations are in the appendix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7137300" y="148900"/>
            <a:ext cx="19008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theta values for each particle</a:t>
            </a:r>
            <a:endParaRPr/>
          </a:p>
        </p:txBody>
      </p:sp>
      <p:sp>
        <p:nvSpPr>
          <p:cNvPr id="238" name="Google Shape;238;p40"/>
          <p:cNvSpPr/>
          <p:nvPr/>
        </p:nvSpPr>
        <p:spPr>
          <a:xfrm>
            <a:off x="7985550" y="9641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0"/>
          <p:cNvSpPr/>
          <p:nvPr/>
        </p:nvSpPr>
        <p:spPr>
          <a:xfrm>
            <a:off x="7985550" y="205633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/>
          <p:nvPr/>
        </p:nvSpPr>
        <p:spPr>
          <a:xfrm>
            <a:off x="7985550" y="29315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0"/>
          <p:cNvSpPr/>
          <p:nvPr/>
        </p:nvSpPr>
        <p:spPr>
          <a:xfrm>
            <a:off x="7985550" y="39317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0"/>
          <p:cNvSpPr/>
          <p:nvPr/>
        </p:nvSpPr>
        <p:spPr>
          <a:xfrm flipH="1" rot="5400000">
            <a:off x="6405850" y="1156375"/>
            <a:ext cx="256500" cy="1019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/>
          <p:nvPr/>
        </p:nvSpPr>
        <p:spPr>
          <a:xfrm flipH="1">
            <a:off x="5952525" y="3042875"/>
            <a:ext cx="1019400" cy="1766100"/>
          </a:xfrm>
          <a:prstGeom prst="bentUpArrow">
            <a:avLst>
              <a:gd fmla="val 8058" name="adj1"/>
              <a:gd fmla="val 11074" name="adj2"/>
              <a:gd fmla="val 23072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 txBox="1"/>
          <p:nvPr/>
        </p:nvSpPr>
        <p:spPr>
          <a:xfrm>
            <a:off x="2502050" y="368355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particles motion across the space defined by particle’s location and the current error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/>
        </p:nvSpPr>
        <p:spPr>
          <a:xfrm>
            <a:off x="89150" y="3401600"/>
            <a:ext cx="4943400" cy="168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1"/>
          <p:cNvSpPr txBox="1"/>
          <p:nvPr>
            <p:ph type="title"/>
          </p:nvPr>
        </p:nvSpPr>
        <p:spPr>
          <a:xfrm>
            <a:off x="89150" y="1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</a:rPr>
              <a:t>Proposed Approach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8417" y="5143500"/>
            <a:ext cx="1467161" cy="5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50" y="3477572"/>
            <a:ext cx="2171325" cy="153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1"/>
          <p:cNvSpPr txBox="1"/>
          <p:nvPr/>
        </p:nvSpPr>
        <p:spPr>
          <a:xfrm>
            <a:off x="7137225" y="12677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Recursively construct mother wavelet with theta parameters</a:t>
            </a:r>
            <a:endParaRPr sz="1300"/>
          </a:p>
        </p:txBody>
      </p:sp>
      <p:sp>
        <p:nvSpPr>
          <p:cNvPr id="254" name="Google Shape;254;p41"/>
          <p:cNvSpPr txBox="1"/>
          <p:nvPr/>
        </p:nvSpPr>
        <p:spPr>
          <a:xfrm>
            <a:off x="7137300" y="2333200"/>
            <a:ext cx="1809000" cy="539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WMRA</a:t>
            </a:r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7161000" y="3269100"/>
            <a:ext cx="1809000" cy="572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256" name="Google Shape;256;p41"/>
          <p:cNvSpPr txBox="1"/>
          <p:nvPr/>
        </p:nvSpPr>
        <p:spPr>
          <a:xfrm>
            <a:off x="7137225" y="42693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5314125" y="1905600"/>
            <a:ext cx="1668900" cy="1026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error and particle velocity, update theta values</a:t>
            </a:r>
            <a:endParaRPr/>
          </a:p>
        </p:txBody>
      </p:sp>
      <p:sp>
        <p:nvSpPr>
          <p:cNvPr id="258" name="Google Shape;258;p41"/>
          <p:cNvSpPr txBox="1"/>
          <p:nvPr/>
        </p:nvSpPr>
        <p:spPr>
          <a:xfrm>
            <a:off x="7137300" y="148900"/>
            <a:ext cx="19008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theta values for each particle</a:t>
            </a:r>
            <a:endParaRPr/>
          </a:p>
        </p:txBody>
      </p:sp>
      <p:sp>
        <p:nvSpPr>
          <p:cNvPr id="259" name="Google Shape;259;p41"/>
          <p:cNvSpPr/>
          <p:nvPr/>
        </p:nvSpPr>
        <p:spPr>
          <a:xfrm>
            <a:off x="7985550" y="9641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/>
          <p:nvPr/>
        </p:nvSpPr>
        <p:spPr>
          <a:xfrm>
            <a:off x="7985550" y="205633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1"/>
          <p:cNvSpPr/>
          <p:nvPr/>
        </p:nvSpPr>
        <p:spPr>
          <a:xfrm>
            <a:off x="7985550" y="29315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1"/>
          <p:cNvSpPr/>
          <p:nvPr/>
        </p:nvSpPr>
        <p:spPr>
          <a:xfrm>
            <a:off x="7985550" y="39317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/>
          <p:nvPr/>
        </p:nvSpPr>
        <p:spPr>
          <a:xfrm flipH="1" rot="5400000">
            <a:off x="6405850" y="1156375"/>
            <a:ext cx="256500" cy="1019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/>
          <p:nvPr/>
        </p:nvSpPr>
        <p:spPr>
          <a:xfrm flipH="1">
            <a:off x="5952525" y="3042875"/>
            <a:ext cx="1019400" cy="1766100"/>
          </a:xfrm>
          <a:prstGeom prst="bentUpArrow">
            <a:avLst>
              <a:gd fmla="val 8058" name="adj1"/>
              <a:gd fmla="val 11074" name="adj2"/>
              <a:gd fmla="val 23072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1"/>
          <p:cNvSpPr txBox="1"/>
          <p:nvPr/>
        </p:nvSpPr>
        <p:spPr>
          <a:xfrm>
            <a:off x="2502050" y="368355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particles motion across the space defined by particle’s location and the current error</a:t>
            </a: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0" y="517775"/>
            <a:ext cx="52188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Optimize Wavelet for EKG signal Classification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Compare to Liu et al, which used bior(6,8) wavelets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Particle Swarm Optimization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Particles are defined by theta values representing a possible wavelet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Velocity influenced by the best local and global positions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Exact particle trajectory equations in the appendix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best positions are determined by the classification error found using the process on the right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1152475"/>
            <a:ext cx="381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Baseline - Classification Scheme Proposed by Liu et al.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Beat Segmentation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8-level WMRA using bior(6,8) wavelets 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Wavelet for ECG classification using Particle Swarm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over Orthonormal Wavelets 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6192850" y="12677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Construct Wavelet (Sherlock-Monro algorithm)</a:t>
            </a:r>
            <a:endParaRPr sz="1300"/>
          </a:p>
        </p:txBody>
      </p:sp>
      <p:sp>
        <p:nvSpPr>
          <p:cNvPr id="274" name="Google Shape;274;p42"/>
          <p:cNvSpPr txBox="1"/>
          <p:nvPr/>
        </p:nvSpPr>
        <p:spPr>
          <a:xfrm>
            <a:off x="6192925" y="2333200"/>
            <a:ext cx="1809000" cy="539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WMRA</a:t>
            </a:r>
            <a:endParaRPr/>
          </a:p>
        </p:txBody>
      </p:sp>
      <p:sp>
        <p:nvSpPr>
          <p:cNvPr id="275" name="Google Shape;275;p42"/>
          <p:cNvSpPr txBox="1"/>
          <p:nvPr/>
        </p:nvSpPr>
        <p:spPr>
          <a:xfrm>
            <a:off x="6216625" y="3269100"/>
            <a:ext cx="1809000" cy="572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6192850" y="42693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4369750" y="1905600"/>
            <a:ext cx="1668900" cy="1026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r>
              <a:rPr lang="en">
                <a:solidFill>
                  <a:schemeClr val="dk1"/>
                </a:solidFill>
              </a:rPr>
              <a:t>θs and velocity based on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and global min error</a:t>
            </a:r>
            <a:endParaRPr/>
          </a:p>
        </p:txBody>
      </p:sp>
      <p:sp>
        <p:nvSpPr>
          <p:cNvPr id="278" name="Google Shape;278;p42"/>
          <p:cNvSpPr txBox="1"/>
          <p:nvPr/>
        </p:nvSpPr>
        <p:spPr>
          <a:xfrm>
            <a:off x="5095500" y="148900"/>
            <a:ext cx="19008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θ values for each particle</a:t>
            </a:r>
            <a:endParaRPr/>
          </a:p>
        </p:txBody>
      </p:sp>
      <p:sp>
        <p:nvSpPr>
          <p:cNvPr id="279" name="Google Shape;279;p42"/>
          <p:cNvSpPr/>
          <p:nvPr/>
        </p:nvSpPr>
        <p:spPr>
          <a:xfrm>
            <a:off x="7041175" y="205633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/>
          <p:nvPr/>
        </p:nvSpPr>
        <p:spPr>
          <a:xfrm>
            <a:off x="7041175" y="29315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"/>
          <p:cNvSpPr/>
          <p:nvPr/>
        </p:nvSpPr>
        <p:spPr>
          <a:xfrm>
            <a:off x="7041175" y="39317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2"/>
          <p:cNvSpPr/>
          <p:nvPr/>
        </p:nvSpPr>
        <p:spPr>
          <a:xfrm flipH="1" rot="5400000">
            <a:off x="5461475" y="1156375"/>
            <a:ext cx="256500" cy="1019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2"/>
          <p:cNvSpPr/>
          <p:nvPr/>
        </p:nvSpPr>
        <p:spPr>
          <a:xfrm flipH="1">
            <a:off x="5008150" y="3042875"/>
            <a:ext cx="1019400" cy="1766100"/>
          </a:xfrm>
          <a:prstGeom prst="bentUpArrow">
            <a:avLst>
              <a:gd fmla="val 8058" name="adj1"/>
              <a:gd fmla="val 11074" name="adj2"/>
              <a:gd fmla="val 23072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b="0" l="42588" r="0" t="0"/>
          <a:stretch/>
        </p:blipFill>
        <p:spPr>
          <a:xfrm>
            <a:off x="2625226" y="24575"/>
            <a:ext cx="2470275" cy="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b="0" l="0" r="86977" t="0"/>
          <a:stretch/>
        </p:blipFill>
        <p:spPr>
          <a:xfrm>
            <a:off x="1690701" y="0"/>
            <a:ext cx="560325" cy="7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95100" y="4269300"/>
            <a:ext cx="4943400" cy="168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00" y="4345272"/>
            <a:ext cx="2171325" cy="153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/>
        </p:nvSpPr>
        <p:spPr>
          <a:xfrm>
            <a:off x="2508000" y="455125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particles motion across the space defined by particle’s location and the current error</a:t>
            </a:r>
            <a:endParaRPr/>
          </a:p>
        </p:txBody>
      </p:sp>
      <p:sp>
        <p:nvSpPr>
          <p:cNvPr id="289" name="Google Shape;289;p42"/>
          <p:cNvSpPr/>
          <p:nvPr/>
        </p:nvSpPr>
        <p:spPr>
          <a:xfrm rot="2700000">
            <a:off x="7105198" y="964277"/>
            <a:ext cx="159948" cy="24734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2"/>
          <p:cNvSpPr/>
          <p:nvPr/>
        </p:nvSpPr>
        <p:spPr>
          <a:xfrm rot="-2700000">
            <a:off x="6817192" y="964289"/>
            <a:ext cx="159948" cy="24734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Comparison 1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- Random Train/Test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Bior 6,8 - 96.21%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record based - 98.79%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Beat based - 98.46%</a:t>
            </a: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25" y="0"/>
            <a:ext cx="3330975" cy="29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188" y="3124775"/>
            <a:ext cx="3323043" cy="29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8250" y="3119225"/>
            <a:ext cx="3330975" cy="299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58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segment of time series data, quickly and accurately classify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Data - ECG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Sensor Data - Gait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Environmental Data - Driving Surface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of time series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 analysis is inefficient, laborious, and error prone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Framed as a Pattern Detection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training set</a:t>
            </a:r>
            <a:endParaRPr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203" y="1017728"/>
            <a:ext cx="2845325" cy="23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100" y="44502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Comparison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First 5 minutes train 300 samples (bpm ~60hz)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Rest as test			Average score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Bior6,8 = 97.30%    4%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Record based = 97.54%  3.85%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Beat Based = 97.80%  3.69%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1 minute 60 samples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Bior6,8 = 94.35% 7.97%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Record based = 94.58%  7.86%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Beat Based = 94.05%  9.04%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174" y="445025"/>
            <a:ext cx="3706250" cy="2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Sherlock and Monro recursive formula for orthonormal wavelets</a:t>
            </a:r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75" y="1779975"/>
            <a:ext cx="42100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863" y="2404138"/>
            <a:ext cx="40100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8813" y="3612375"/>
            <a:ext cx="40862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6"/>
          <p:cNvPicPr preferRelativeResize="0"/>
          <p:nvPr/>
        </p:nvPicPr>
        <p:blipFill rotWithShape="1">
          <a:blip r:embed="rId6">
            <a:alphaModFix/>
          </a:blip>
          <a:srcRect b="2613" l="1185" r="2438" t="935"/>
          <a:stretch/>
        </p:blipFill>
        <p:spPr>
          <a:xfrm>
            <a:off x="-378087" y="1873450"/>
            <a:ext cx="3371050" cy="304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 rotWithShape="1">
          <a:blip r:embed="rId7">
            <a:alphaModFix/>
          </a:blip>
          <a:srcRect b="524" l="648" r="1071" t="603"/>
          <a:stretch/>
        </p:blipFill>
        <p:spPr>
          <a:xfrm>
            <a:off x="6870600" y="2930650"/>
            <a:ext cx="2192900" cy="1983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64400" y="8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Wavelets Applied to the Stated Problem</a:t>
            </a:r>
            <a:endParaRPr/>
          </a:p>
        </p:txBody>
      </p:sp>
      <p:graphicFrame>
        <p:nvGraphicFramePr>
          <p:cNvPr id="331" name="Google Shape;331;p47"/>
          <p:cNvGraphicFramePr/>
          <p:nvPr/>
        </p:nvGraphicFramePr>
        <p:xfrm>
          <a:off x="4824525" y="149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{2822D75C-BC48-4374-9160-A11EF0EB3A3A}</a:tableStyleId>
              </a:tblPr>
              <a:tblGrid>
                <a:gridCol w="998675"/>
                <a:gridCol w="1015175"/>
                <a:gridCol w="1114075"/>
                <a:gridCol w="1097575"/>
              </a:tblGrid>
              <a:tr h="83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Train/Test split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Bior(6,8)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Record based Optimization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Beat based Optimization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2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Random 80/20 Split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96.2%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98.79%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98.46%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Train on 300, Test on remaining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97.30% (4%)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97.54% (3.85%)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97.80% (3.69%)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1 min/60 beats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94.35% (7.97%)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94.58% (7.86%)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94.05% (9.04%)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122125" y="17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Particle Swarm Optimization</a:t>
            </a:r>
            <a:endParaRPr/>
          </a:p>
        </p:txBody>
      </p:sp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0" y="896975"/>
            <a:ext cx="69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value is monotone decreasing with each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PSO used to find 2 different wavelets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SVM is trained under record based scheme (independent patients train vs test)</a:t>
            </a:r>
            <a:endParaRPr sz="16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SVM </a:t>
            </a:r>
            <a:r>
              <a:rPr lang="en"/>
              <a:t>is trained under beat based scheme (same patient)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8"/>
          <p:cNvPicPr preferRelativeResize="0"/>
          <p:nvPr/>
        </p:nvPicPr>
        <p:blipFill rotWithShape="1">
          <a:blip r:embed="rId3">
            <a:alphaModFix/>
          </a:blip>
          <a:srcRect b="2604" l="1185" r="2438" t="18468"/>
          <a:stretch/>
        </p:blipFill>
        <p:spPr>
          <a:xfrm>
            <a:off x="6776700" y="2920050"/>
            <a:ext cx="2192900" cy="1618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9" name="Google Shape;339;p48"/>
          <p:cNvPicPr preferRelativeResize="0"/>
          <p:nvPr/>
        </p:nvPicPr>
        <p:blipFill rotWithShape="1">
          <a:blip r:embed="rId4">
            <a:alphaModFix/>
          </a:blip>
          <a:srcRect b="529" l="648" r="1071" t="16730"/>
          <a:stretch/>
        </p:blipFill>
        <p:spPr>
          <a:xfrm>
            <a:off x="6776700" y="436125"/>
            <a:ext cx="2192900" cy="1659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0" name="Google Shape;34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8175" y="2641650"/>
            <a:ext cx="3107300" cy="2330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1" name="Google Shape;341;p48"/>
          <p:cNvSpPr txBox="1"/>
          <p:nvPr/>
        </p:nvSpPr>
        <p:spPr>
          <a:xfrm>
            <a:off x="0" y="2749725"/>
            <a:ext cx="29823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Evolution of a single Particle and its corresponding Theta Values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One of 40 particles in the swarm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6804250" y="4538500"/>
            <a:ext cx="2137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Decreasing Error under beat based training scheme</a:t>
            </a:r>
            <a:endParaRPr sz="1200"/>
          </a:p>
        </p:txBody>
      </p:sp>
      <p:sp>
        <p:nvSpPr>
          <p:cNvPr id="343" name="Google Shape;343;p48"/>
          <p:cNvSpPr txBox="1"/>
          <p:nvPr/>
        </p:nvSpPr>
        <p:spPr>
          <a:xfrm>
            <a:off x="6776650" y="2155175"/>
            <a:ext cx="21930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Decreasing Error under record based training scheme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28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Approaches: Pro and Con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-1550" y="905175"/>
            <a:ext cx="46410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Acharya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Bior Wavelet Transform &gt; sub-band fuzzy entropy &amp; log-energy &gt; Binary SVM classification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PCA, LDA, ICA &gt; classification with NN, SVM classifiers, PNN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Liu et al.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200"/>
              <a:t>bior(6,8) Wavelet Transform &gt; PCA &gt; SVM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Melgani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optimization: wavelet &gt; SVM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Pro: Consistently Get high accuracy ~ 99%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Problem: Classification schemes optimized/trained across whole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Underperform in realistic setting where only prior data is available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b="0" l="9199" r="49581" t="0"/>
          <a:stretch/>
        </p:blipFill>
        <p:spPr>
          <a:xfrm>
            <a:off x="4572000" y="1166725"/>
            <a:ext cx="1599099" cy="327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 rotWithShape="1">
          <a:blip r:embed="rId4">
            <a:alphaModFix/>
          </a:blip>
          <a:srcRect b="2064" l="2751" r="2046" t="2360"/>
          <a:stretch/>
        </p:blipFill>
        <p:spPr>
          <a:xfrm>
            <a:off x="6238550" y="1264625"/>
            <a:ext cx="2855326" cy="2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42588" r="0" t="0"/>
          <a:stretch/>
        </p:blipFill>
        <p:spPr>
          <a:xfrm>
            <a:off x="1857976" y="3118000"/>
            <a:ext cx="2470275" cy="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 rotWithShape="1">
          <a:blip r:embed="rId3">
            <a:alphaModFix/>
          </a:blip>
          <a:srcRect b="0" l="0" r="86977" t="0"/>
          <a:stretch/>
        </p:blipFill>
        <p:spPr>
          <a:xfrm>
            <a:off x="1297651" y="3118000"/>
            <a:ext cx="560325" cy="7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52475"/>
            <a:ext cx="50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</a:t>
            </a:r>
            <a:r>
              <a:rPr lang="en" sz="1600"/>
              <a:t>aseline - Classification Scheme Proposed by Liu et al.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Beat Segmentation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8-level WMRA using bior(6,8) wavelets 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12 component PCA transform for SVM transform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 Wavelet using Particle Swarm Optimization (PSO)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over Orthonormal Wavelets </a:t>
            </a:r>
            <a:endParaRPr sz="1200"/>
          </a:p>
        </p:txBody>
      </p:sp>
      <p:sp>
        <p:nvSpPr>
          <p:cNvPr id="125" name="Google Shape;125;p28"/>
          <p:cNvSpPr txBox="1"/>
          <p:nvPr/>
        </p:nvSpPr>
        <p:spPr>
          <a:xfrm>
            <a:off x="7137225" y="12677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</a:t>
            </a:r>
            <a:r>
              <a:rPr lang="en" sz="1300"/>
              <a:t>onstruct Wavelet (Sherlock-Monro algorithm)</a:t>
            </a:r>
            <a:endParaRPr sz="1300"/>
          </a:p>
        </p:txBody>
      </p:sp>
      <p:sp>
        <p:nvSpPr>
          <p:cNvPr id="126" name="Google Shape;126;p28"/>
          <p:cNvSpPr txBox="1"/>
          <p:nvPr/>
        </p:nvSpPr>
        <p:spPr>
          <a:xfrm>
            <a:off x="7137300" y="2333200"/>
            <a:ext cx="1809000" cy="539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8-level </a:t>
            </a:r>
            <a:r>
              <a:rPr lang="en"/>
              <a:t>WMRA</a:t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7161000" y="3269100"/>
            <a:ext cx="1809000" cy="572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7137225" y="42693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5314125" y="1905600"/>
            <a:ext cx="1668900" cy="1026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r>
              <a:rPr lang="en">
                <a:solidFill>
                  <a:schemeClr val="dk1"/>
                </a:solidFill>
              </a:rPr>
              <a:t>θs &amp; velocity based on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and global min error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7137300" y="148900"/>
            <a:ext cx="19008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θ &amp; velocity values for each particle</a:t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7985550" y="9641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7985550" y="205633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7985550" y="29315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/>
          <p:nvPr/>
        </p:nvSpPr>
        <p:spPr>
          <a:xfrm>
            <a:off x="7985550" y="39317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/>
          <p:nvPr/>
        </p:nvSpPr>
        <p:spPr>
          <a:xfrm flipH="1" rot="5400000">
            <a:off x="6405850" y="1156375"/>
            <a:ext cx="256500" cy="1019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/>
          <p:nvPr/>
        </p:nvSpPr>
        <p:spPr>
          <a:xfrm flipH="1">
            <a:off x="5952525" y="3042875"/>
            <a:ext cx="1019400" cy="1766100"/>
          </a:xfrm>
          <a:prstGeom prst="bentUpArrow">
            <a:avLst>
              <a:gd fmla="val 8058" name="adj1"/>
              <a:gd fmla="val 11074" name="adj2"/>
              <a:gd fmla="val 23072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237575" y="3795250"/>
            <a:ext cx="4860300" cy="1306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50" y="3841802"/>
            <a:ext cx="1723842" cy="12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2484250" y="384180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An Example of particles motion across the space defined by particle’s location and the current error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122125" y="17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Particle Swarm Optimization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0" y="896975"/>
            <a:ext cx="62127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PSO used to find 2 different wavelets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SVM is trained under record based scheme (independent patients train vs test)</a:t>
            </a:r>
            <a:endParaRPr sz="16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SVM </a:t>
            </a:r>
            <a:r>
              <a:rPr lang="en"/>
              <a:t>is trained under beat based scheme (same patient)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b="2604" l="1185" r="2438" t="18468"/>
          <a:stretch/>
        </p:blipFill>
        <p:spPr>
          <a:xfrm>
            <a:off x="6495725" y="3082825"/>
            <a:ext cx="2446326" cy="180549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4">
            <a:alphaModFix/>
          </a:blip>
          <a:srcRect b="529" l="648" r="1071" t="16730"/>
          <a:stretch/>
        </p:blipFill>
        <p:spPr>
          <a:xfrm>
            <a:off x="6495728" y="677150"/>
            <a:ext cx="2446322" cy="1851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700" y="2248475"/>
            <a:ext cx="3595451" cy="2696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9"/>
          <p:cNvSpPr txBox="1"/>
          <p:nvPr/>
        </p:nvSpPr>
        <p:spPr>
          <a:xfrm>
            <a:off x="0" y="2749725"/>
            <a:ext cx="24885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40 particles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Trained on 500 samples, tested on 10,000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6649975" y="2702763"/>
            <a:ext cx="2137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r>
              <a:rPr lang="en" sz="1200"/>
              <a:t>eat Based Training </a:t>
            </a:r>
            <a:endParaRPr sz="1200"/>
          </a:p>
        </p:txBody>
      </p:sp>
      <p:sp>
        <p:nvSpPr>
          <p:cNvPr id="151" name="Google Shape;151;p29"/>
          <p:cNvSpPr txBox="1"/>
          <p:nvPr/>
        </p:nvSpPr>
        <p:spPr>
          <a:xfrm>
            <a:off x="6622388" y="326125"/>
            <a:ext cx="21930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r>
              <a:rPr lang="en" sz="1200"/>
              <a:t>ecord Based Training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254000" y="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Wavelets and Bior(6,8) Structures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22125" y="613825"/>
            <a:ext cx="85206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structure of the final beat optimized and record optimized wavelet compared to Bior(6,8)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Resulting wavelets shown are after convergence of PSO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239" r="0" t="1555"/>
          <a:stretch/>
        </p:blipFill>
        <p:spPr>
          <a:xfrm>
            <a:off x="6109850" y="1920900"/>
            <a:ext cx="3034149" cy="25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 rotWithShape="1">
          <a:blip r:embed="rId4">
            <a:alphaModFix/>
          </a:blip>
          <a:srcRect b="0" l="0" r="0" t="1555"/>
          <a:stretch/>
        </p:blipFill>
        <p:spPr>
          <a:xfrm>
            <a:off x="3054925" y="1920900"/>
            <a:ext cx="3034150" cy="25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 rotWithShape="1">
          <a:blip r:embed="rId5">
            <a:alphaModFix/>
          </a:blip>
          <a:srcRect b="0" l="0" r="0" t="1922"/>
          <a:stretch/>
        </p:blipFill>
        <p:spPr>
          <a:xfrm>
            <a:off x="0" y="1920900"/>
            <a:ext cx="3041376" cy="25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278725" y="16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Optimized Wavelets Applied to the Stated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900" y="1244325"/>
            <a:ext cx="4103175" cy="3024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31"/>
          <p:cNvGraphicFramePr/>
          <p:nvPr/>
        </p:nvGraphicFramePr>
        <p:xfrm>
          <a:off x="132250" y="12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{2822D75C-BC48-4374-9160-A11EF0EB3A3A}</a:tableStyleId>
              </a:tblPr>
              <a:tblGrid>
                <a:gridCol w="1098100"/>
                <a:gridCol w="1116225"/>
                <a:gridCol w="1224975"/>
                <a:gridCol w="1206825"/>
              </a:tblGrid>
              <a:tr h="83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Train/Test split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Bior(6,8)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Record based Optimization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Beat based Optimization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2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Random 20/80 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96.2%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98.79%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98.46%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300 beats/ remainder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97.30% (4%)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97.54% (3.85%)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97.80% (3.69%)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60 beats/ remainder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94.35% (7.97%)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94.58% (7.86%)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94.05% (9.04%)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8" name="Google Shape;168;p31"/>
          <p:cNvSpPr txBox="1"/>
          <p:nvPr/>
        </p:nvSpPr>
        <p:spPr>
          <a:xfrm>
            <a:off x="174350" y="4464200"/>
            <a:ext cx="4558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using 10 fold cross validation</a:t>
            </a:r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4986050" y="4334450"/>
            <a:ext cx="410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Confusion Matrix, from Record based optimized wavelet, 300 beats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to be solved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an approach to classify ECG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it performs well in realistic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wavelet decomposition and PCA, classify with 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</a:t>
            </a:r>
            <a:r>
              <a:rPr lang="en"/>
              <a:t> out own Wavelet using Particle Swarm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Optimized Wavelets c</a:t>
            </a:r>
            <a:r>
              <a:rPr lang="en"/>
              <a:t>ompared favorably </a:t>
            </a:r>
            <a:r>
              <a:rPr lang="en"/>
              <a:t>with Bior(6,8)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wavelets performed comparably to Bior(6,8)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 may be possible with more computational resources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21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 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927650"/>
            <a:ext cx="85206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[1] Acharyabcd, U.Rajendra. “A New Method to Identify Coronary Artery Disease with ECG Signals and Time-Frequency Concentrated Antisymmetric Biorthogonal Wavelet Filter Bank.” </a:t>
            </a:r>
            <a:r>
              <a:rPr i="1" lang="en" sz="1000">
                <a:solidFill>
                  <a:schemeClr val="dk1"/>
                </a:solidFill>
              </a:rPr>
              <a:t>Pattern Recognition Letters</a:t>
            </a:r>
            <a:r>
              <a:rPr lang="en" sz="1000">
                <a:solidFill>
                  <a:schemeClr val="dk1"/>
                </a:solidFill>
              </a:rPr>
              <a:t>, vol. 125, 1 July 2019, pp. 235–240.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[2] Daamouche, Abdelhamid &amp; Hamami, Latifa &amp; Alajlan, Naif &amp; Melgani, Farid. (2012). A wavelet optimization approach for ECG signal classification. Biomedical Signal Processing and Control - BIOMED SIGNAL PROCESS CONTROL. 7. 10.1016/j.bspc.2011.07.001.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[3] Fatin, A. E. </a:t>
            </a:r>
            <a:r>
              <a:rPr i="1" lang="en" sz="1000">
                <a:solidFill>
                  <a:schemeClr val="dk1"/>
                </a:solidFill>
              </a:rPr>
              <a:t>et al</a:t>
            </a:r>
            <a:r>
              <a:rPr lang="en" sz="1000">
                <a:solidFill>
                  <a:schemeClr val="dk1"/>
                </a:solidFill>
              </a:rPr>
              <a:t>. Arrhythmia recognition and classification using combined linear and nonlinear features of ECG signals. </a:t>
            </a:r>
            <a:r>
              <a:rPr i="1" lang="en" sz="1000">
                <a:solidFill>
                  <a:schemeClr val="dk1"/>
                </a:solidFill>
              </a:rPr>
              <a:t>Comput. Methods Programs Biomed.</a:t>
            </a:r>
            <a:r>
              <a:rPr lang="en" sz="1000">
                <a:solidFill>
                  <a:schemeClr val="dk1"/>
                </a:solidFill>
              </a:rPr>
              <a:t> 127, 52–63 (2016).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[4] Martis, R. J., Acharya, U. R. &amp; Min, L. C. ECG beat classification using PCA, LDA, ICA and discrete wavelet transform. </a:t>
            </a:r>
            <a:r>
              <a:rPr i="1" lang="en" sz="1000">
                <a:solidFill>
                  <a:schemeClr val="dk1"/>
                </a:solidFill>
              </a:rPr>
              <a:t>Biomedical Signal Processing and Control</a:t>
            </a:r>
            <a:r>
              <a:rPr lang="en" sz="1000">
                <a:solidFill>
                  <a:schemeClr val="dk1"/>
                </a:solidFill>
              </a:rPr>
              <a:t> 8, 437–448 (2013).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[5] Martis, R. J. </a:t>
            </a:r>
            <a:r>
              <a:rPr i="1" lang="en" sz="1000">
                <a:solidFill>
                  <a:schemeClr val="dk1"/>
                </a:solidFill>
              </a:rPr>
              <a:t>et al</a:t>
            </a:r>
            <a:r>
              <a:rPr lang="en" sz="1000">
                <a:solidFill>
                  <a:schemeClr val="dk1"/>
                </a:solidFill>
              </a:rPr>
              <a:t>. Characterization of ECG beats from cardiac arrhythmia using discrete cosine transform in PCA framework. </a:t>
            </a:r>
            <a:r>
              <a:rPr i="1" lang="en" sz="1000">
                <a:solidFill>
                  <a:schemeClr val="dk1"/>
                </a:solidFill>
              </a:rPr>
              <a:t>Knowledge-based Systems</a:t>
            </a:r>
            <a:r>
              <a:rPr lang="en" sz="1000">
                <a:solidFill>
                  <a:schemeClr val="dk1"/>
                </a:solidFill>
              </a:rPr>
              <a:t> 45, 76–82 (2013).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[6] Qin, Q., Li, J., Zhang, L. </a:t>
            </a:r>
            <a:r>
              <a:rPr i="1" lang="en" sz="1000">
                <a:solidFill>
                  <a:schemeClr val="dk1"/>
                </a:solidFill>
              </a:rPr>
              <a:t>et al.</a:t>
            </a:r>
            <a:r>
              <a:rPr lang="en" sz="1000">
                <a:solidFill>
                  <a:schemeClr val="dk1"/>
                </a:solidFill>
              </a:rPr>
              <a:t> Combining Low-dimensional Wavelet Features and Support Vector Machine for Arrhythmia Beat Classification. </a:t>
            </a:r>
            <a:r>
              <a:rPr i="1" lang="en" sz="1000">
                <a:solidFill>
                  <a:schemeClr val="dk1"/>
                </a:solidFill>
              </a:rPr>
              <a:t>Sci Rep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7, </a:t>
            </a:r>
            <a:r>
              <a:rPr lang="en" sz="1000">
                <a:solidFill>
                  <a:schemeClr val="dk1"/>
                </a:solidFill>
              </a:rPr>
              <a:t>6067 (2017). </a:t>
            </a: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https://doi.org/10.1038/s41598-017-06596-z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[7] Sherlock, B., &amp; Kakad, Y.P. (2002). MATLAB Programs for Generating Orthonormal Wavelets.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