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6923468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d6923468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out work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key example is medical data ecg - patients heart monitor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5 minutes of data and robustly and accuratly predict from that point forward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solves a problem where analysis is typically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our problem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develop this classification technique in the context of the ECG problem and apply it the parallel problems in other </a:t>
            </a:r>
            <a:r>
              <a:rPr lang="en"/>
              <a:t>disciplines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at gait and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d692346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d692346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that in mind, there are 2 notable approaches to this problem using wavelets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692346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692346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ECG signal, they individually segment each beat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to 8 level FB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fold cross validation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692346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692346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6923468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6923468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Combing </a:t>
            </a:r>
            <a:r>
              <a:rPr lang="en" sz="3500"/>
              <a:t>Low-Dimensional Wavelets Features and Support Vector Machine for Time Series Classification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</a:t>
            </a:r>
            <a:r>
              <a:rPr lang="en"/>
              <a:t>Karnargus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533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Argus &amp; Karndeep Rai-Bhatti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58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segment of time series data, quickly and accurately classify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Data - ECG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Sensor Data - Gait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Environmental Data - Driving Surface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of time series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 analysis is </a:t>
            </a:r>
            <a:r>
              <a:rPr lang="en"/>
              <a:t>inefficient</a:t>
            </a:r>
            <a:r>
              <a:rPr lang="en"/>
              <a:t>, </a:t>
            </a:r>
            <a:r>
              <a:rPr lang="en"/>
              <a:t>laborious</a:t>
            </a:r>
            <a:r>
              <a:rPr lang="en"/>
              <a:t>, and error prone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Framed as a Pattern Detection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technique to parallel problems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203" y="1017728"/>
            <a:ext cx="2845325" cy="230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Approaches: Pro and Con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6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Acharya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Bior Wavelet Transform &gt; sub-band fuzzy entropy &amp; log-energy &gt; Binary SVM </a:t>
            </a:r>
            <a:r>
              <a:rPr lang="en" sz="1200"/>
              <a:t>classification</a:t>
            </a:r>
            <a:r>
              <a:rPr lang="en" sz="1200"/>
              <a:t> 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Gabbouj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Wavelet Transform&gt; PCA&gt; FeedForward NN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PCA, LDA, ICA &gt; classification with NN, SVM classifiers, PNN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Pro: </a:t>
            </a:r>
            <a:r>
              <a:rPr lang="en" sz="1600"/>
              <a:t>Consistently</a:t>
            </a:r>
            <a:r>
              <a:rPr lang="en" sz="1600"/>
              <a:t> Get high accuracy ~ 99%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Problem: Classification schemes </a:t>
            </a:r>
            <a:r>
              <a:rPr lang="en" sz="1600"/>
              <a:t>optimized</a:t>
            </a:r>
            <a:r>
              <a:rPr lang="en" sz="1600"/>
              <a:t>/trained across whole </a:t>
            </a:r>
            <a:r>
              <a:rPr lang="en" sz="1600"/>
              <a:t>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Underperform in realistic setting where only prior data is available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825" y="1152475"/>
            <a:ext cx="3879475" cy="32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01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Classification Scheme Proposed by Liu et al. 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 level WMRA using bior(6,8) wavelets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Record-Based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 fold CV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2064" l="2751" r="2046" t="2360"/>
          <a:stretch/>
        </p:blipFill>
        <p:spPr>
          <a:xfrm>
            <a:off x="5490900" y="490450"/>
            <a:ext cx="3653099" cy="3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7711" l="1641" r="1796" t="3651"/>
          <a:stretch/>
        </p:blipFill>
        <p:spPr>
          <a:xfrm>
            <a:off x="311700" y="3013200"/>
            <a:ext cx="6156501" cy="20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WMRA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SVM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Without </a:t>
            </a:r>
            <a:r>
              <a:rPr lang="en" sz="1600"/>
              <a:t>dimensionality</a:t>
            </a:r>
            <a:r>
              <a:rPr lang="en" sz="1600"/>
              <a:t> reduction and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thus simpler SVM: 83% classification accuracy</a:t>
            </a:r>
            <a:endParaRPr sz="1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600" y="417625"/>
            <a:ext cx="4067700" cy="430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Dimension Reduction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Principal Component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 from Linear to C-Support Vector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C-Support Vector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hyperplane construction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Wavelet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 the the wavelet used for WMRA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Maximize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Method to datasets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179275" y="1557900"/>
            <a:ext cx="1361700" cy="765900"/>
          </a:xfrm>
          <a:prstGeom prst="rect">
            <a:avLst/>
          </a:prstGeom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WMRA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Optimization of Ho and Fo</a:t>
            </a:r>
            <a:endParaRPr sz="1300"/>
          </a:p>
        </p:txBody>
      </p:sp>
      <p:sp>
        <p:nvSpPr>
          <p:cNvPr id="93" name="Google Shape;93;p18"/>
          <p:cNvSpPr txBox="1"/>
          <p:nvPr/>
        </p:nvSpPr>
        <p:spPr>
          <a:xfrm>
            <a:off x="7035000" y="2819548"/>
            <a:ext cx="1361700" cy="766200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SVM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179275" y="2819536"/>
            <a:ext cx="1361700" cy="766200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Cost Function</a:t>
            </a:r>
            <a:endParaRPr sz="900"/>
          </a:p>
        </p:txBody>
      </p:sp>
      <p:cxnSp>
        <p:nvCxnSpPr>
          <p:cNvPr id="95" name="Google Shape;95;p18"/>
          <p:cNvCxnSpPr>
            <a:stCxn id="93" idx="1"/>
            <a:endCxn id="94" idx="3"/>
          </p:cNvCxnSpPr>
          <p:nvPr/>
        </p:nvCxnSpPr>
        <p:spPr>
          <a:xfrm rot="10800000">
            <a:off x="6540900" y="3202648"/>
            <a:ext cx="49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7035000" y="1557760"/>
            <a:ext cx="1361700" cy="766200"/>
          </a:xfrm>
          <a:prstGeom prst="rect">
            <a:avLst/>
          </a:prstGeom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Dimensional Reduction</a:t>
            </a:r>
            <a:endParaRPr sz="1300"/>
          </a:p>
        </p:txBody>
      </p:sp>
      <p:cxnSp>
        <p:nvCxnSpPr>
          <p:cNvPr id="97" name="Google Shape;97;p18"/>
          <p:cNvCxnSpPr>
            <a:stCxn id="92" idx="3"/>
            <a:endCxn id="96" idx="1"/>
          </p:cNvCxnSpPr>
          <p:nvPr/>
        </p:nvCxnSpPr>
        <p:spPr>
          <a:xfrm>
            <a:off x="6540975" y="1940850"/>
            <a:ext cx="49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>
            <a:stCxn id="94" idx="0"/>
            <a:endCxn id="92" idx="2"/>
          </p:cNvCxnSpPr>
          <p:nvPr/>
        </p:nvCxnSpPr>
        <p:spPr>
          <a:xfrm rot="10800000">
            <a:off x="5860125" y="2323936"/>
            <a:ext cx="0" cy="49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96" idx="2"/>
            <a:endCxn id="93" idx="0"/>
          </p:cNvCxnSpPr>
          <p:nvPr/>
        </p:nvCxnSpPr>
        <p:spPr>
          <a:xfrm>
            <a:off x="7715850" y="2323960"/>
            <a:ext cx="0" cy="49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>
            <a:stCxn id="93" idx="2"/>
            <a:endCxn id="101" idx="0"/>
          </p:cNvCxnSpPr>
          <p:nvPr/>
        </p:nvCxnSpPr>
        <p:spPr>
          <a:xfrm>
            <a:off x="7715850" y="3585748"/>
            <a:ext cx="0" cy="49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>
            <a:stCxn id="103" idx="2"/>
            <a:endCxn id="92" idx="0"/>
          </p:cNvCxnSpPr>
          <p:nvPr/>
        </p:nvCxnSpPr>
        <p:spPr>
          <a:xfrm>
            <a:off x="5860125" y="1062188"/>
            <a:ext cx="0" cy="49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 txBox="1"/>
          <p:nvPr/>
        </p:nvSpPr>
        <p:spPr>
          <a:xfrm>
            <a:off x="5179275" y="721388"/>
            <a:ext cx="1361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Data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035000" y="4081313"/>
            <a:ext cx="1361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Prediction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