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C960F0-E0DA-4A33-9141-6C2C28965006}">
  <a:tblStyle styleId="{E8C960F0-E0DA-4A33-9141-6C2C289650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727" autoAdjust="0"/>
  </p:normalViewPr>
  <p:slideViewPr>
    <p:cSldViewPr snapToGrid="0">
      <p:cViewPr varScale="1">
        <p:scale>
          <a:sx n="107" d="100"/>
          <a:sy n="107" d="100"/>
        </p:scale>
        <p:origin x="108" y="8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857eb5597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857eb5597_1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857eb559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857eb559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857eb5597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857eb5597_1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857eb5597_1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857eb5597_1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857eb559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857eb559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857eb5597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857eb5597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1135f869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1135f869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857eb559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857eb559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857eb559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857eb559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857eb5597_1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857eb5597_1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8-017-06596-z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0" y="424075"/>
            <a:ext cx="8520600" cy="23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Optimization of Wavelets for Time Series Classification with Support Vector Machine</a:t>
            </a:r>
            <a:endParaRPr sz="3500" dirty="0"/>
          </a:p>
        </p:txBody>
      </p:sp>
      <p:sp>
        <p:nvSpPr>
          <p:cNvPr id="101" name="Google Shape;101;p25"/>
          <p:cNvSpPr txBox="1">
            <a:spLocks noGrp="1"/>
          </p:cNvSpPr>
          <p:nvPr>
            <p:ph type="subTitle" idx="1"/>
          </p:nvPr>
        </p:nvSpPr>
        <p:spPr>
          <a:xfrm>
            <a:off x="311700" y="35335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Argus &amp; Karndeep Rai-Bhatti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68FAF-EDE7-4EAB-9046-CF98E1D75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Sherlock and Monro recursive formula for orthonormal wavelets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763" y="1903238"/>
            <a:ext cx="401002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1763" y="3036725"/>
            <a:ext cx="40862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Summary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81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segment of time series data, quickly and accurately classify the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Medical Data - ECG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Sensor Data - Gait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Environmental Data - Driving Surface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of time series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Manual analysis is inefficient, laborious, and error prone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Framed as a Pattern Detection problem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training set</a:t>
            </a:r>
            <a:endParaRPr/>
          </a:p>
        </p:txBody>
      </p:sp>
      <p:pic>
        <p:nvPicPr>
          <p:cNvPr id="108" name="Google Shape;1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3203" y="1017728"/>
            <a:ext cx="2845325" cy="230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311700" y="280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Approaches: Pro and Con</a:t>
            </a:r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-1550" y="905175"/>
            <a:ext cx="4641000" cy="38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Acharya et al.</a:t>
            </a:r>
            <a:endParaRPr sz="16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Bior Wavelet Transform &gt; sub-band fuzzy entropy &amp; log-energy &gt; Binary SVM classification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 et al.</a:t>
            </a:r>
            <a:endParaRPr sz="16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PCA, LDA, ICA &gt; classification with NN, SVM classifiers, PNN</a:t>
            </a:r>
            <a:endParaRPr sz="12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Liu et al.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200"/>
              <a:t>bior(6,8) Wavelet Transform &gt; PCA &gt; SVM</a:t>
            </a:r>
            <a:endParaRPr sz="12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Melgani et al.</a:t>
            </a:r>
            <a:endParaRPr sz="16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Wavelet optimization: wavelet &gt; SVM</a:t>
            </a:r>
            <a:endParaRPr sz="12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Pro: Consistently Get high accuracy ~ 99%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Common Problem: Classification schemes optimized/trained across whole database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Underperform in realistic setting where only prior data is available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15" name="Google Shape;115;p27"/>
          <p:cNvPicPr preferRelativeResize="0"/>
          <p:nvPr/>
        </p:nvPicPr>
        <p:blipFill rotWithShape="1">
          <a:blip r:embed="rId3">
            <a:alphaModFix/>
          </a:blip>
          <a:srcRect l="9199" r="49581"/>
          <a:stretch/>
        </p:blipFill>
        <p:spPr>
          <a:xfrm>
            <a:off x="4572000" y="1166725"/>
            <a:ext cx="1599099" cy="327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7"/>
          <p:cNvPicPr preferRelativeResize="0"/>
          <p:nvPr/>
        </p:nvPicPr>
        <p:blipFill rotWithShape="1">
          <a:blip r:embed="rId4">
            <a:alphaModFix/>
          </a:blip>
          <a:srcRect l="2751" t="2360" r="2046" b="2064"/>
          <a:stretch/>
        </p:blipFill>
        <p:spPr>
          <a:xfrm>
            <a:off x="6238550" y="1264625"/>
            <a:ext cx="2855326" cy="28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8"/>
          <p:cNvPicPr preferRelativeResize="0"/>
          <p:nvPr/>
        </p:nvPicPr>
        <p:blipFill rotWithShape="1">
          <a:blip r:embed="rId3">
            <a:alphaModFix/>
          </a:blip>
          <a:srcRect l="42588"/>
          <a:stretch/>
        </p:blipFill>
        <p:spPr>
          <a:xfrm>
            <a:off x="1857976" y="3118000"/>
            <a:ext cx="2470275" cy="7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8"/>
          <p:cNvPicPr preferRelativeResize="0"/>
          <p:nvPr/>
        </p:nvPicPr>
        <p:blipFill rotWithShape="1">
          <a:blip r:embed="rId3">
            <a:alphaModFix/>
          </a:blip>
          <a:srcRect r="86977"/>
          <a:stretch/>
        </p:blipFill>
        <p:spPr>
          <a:xfrm>
            <a:off x="1297651" y="3118000"/>
            <a:ext cx="560325" cy="7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</a:t>
            </a:r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0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Baseline - Classification Scheme Proposed by Liu et al. </a:t>
            </a:r>
            <a:endParaRPr sz="16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Beat Segmentation 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8-level WMRA using bior(6,8) wavelets </a:t>
            </a:r>
            <a:endParaRPr sz="12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12 component PCA transform for SVM transform</a:t>
            </a:r>
            <a:endParaRPr sz="12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Optimize Wavelet using Particle Swarm Optimization (PSO)</a:t>
            </a:r>
            <a:endParaRPr sz="16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Search over Orthonormal Wavelets </a:t>
            </a:r>
            <a:endParaRPr sz="1200"/>
          </a:p>
        </p:txBody>
      </p:sp>
      <p:sp>
        <p:nvSpPr>
          <p:cNvPr id="125" name="Google Shape;125;p28"/>
          <p:cNvSpPr txBox="1"/>
          <p:nvPr/>
        </p:nvSpPr>
        <p:spPr>
          <a:xfrm>
            <a:off x="7137225" y="1267700"/>
            <a:ext cx="1809000" cy="7593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Construct Wavelet (Sherlock-Monro algorithm)</a:t>
            </a:r>
            <a:endParaRPr sz="1300"/>
          </a:p>
        </p:txBody>
      </p:sp>
      <p:sp>
        <p:nvSpPr>
          <p:cNvPr id="126" name="Google Shape;126;p28"/>
          <p:cNvSpPr txBox="1"/>
          <p:nvPr/>
        </p:nvSpPr>
        <p:spPr>
          <a:xfrm>
            <a:off x="7137300" y="2333200"/>
            <a:ext cx="1809000" cy="5397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8-level WMRA</a:t>
            </a:r>
            <a:endParaRPr/>
          </a:p>
        </p:txBody>
      </p:sp>
      <p:sp>
        <p:nvSpPr>
          <p:cNvPr id="127" name="Google Shape;127;p28"/>
          <p:cNvSpPr txBox="1"/>
          <p:nvPr/>
        </p:nvSpPr>
        <p:spPr>
          <a:xfrm>
            <a:off x="7161000" y="3269100"/>
            <a:ext cx="1809000" cy="5727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PCA: Dimension reduction</a:t>
            </a:r>
            <a:endParaRPr/>
          </a:p>
        </p:txBody>
      </p:sp>
      <p:sp>
        <p:nvSpPr>
          <p:cNvPr id="128" name="Google Shape;128;p28"/>
          <p:cNvSpPr txBox="1"/>
          <p:nvPr/>
        </p:nvSpPr>
        <p:spPr>
          <a:xfrm>
            <a:off x="7137225" y="4269300"/>
            <a:ext cx="1809000" cy="7593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 SVM, </a:t>
            </a:r>
            <a:r>
              <a:rPr lang="en"/>
              <a:t>Calculate Error</a:t>
            </a:r>
            <a:endParaRPr/>
          </a:p>
        </p:txBody>
      </p:sp>
      <p:sp>
        <p:nvSpPr>
          <p:cNvPr id="129" name="Google Shape;129;p28"/>
          <p:cNvSpPr txBox="1"/>
          <p:nvPr/>
        </p:nvSpPr>
        <p:spPr>
          <a:xfrm>
            <a:off x="5314125" y="1905600"/>
            <a:ext cx="1668900" cy="10260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</a:t>
            </a:r>
            <a:r>
              <a:rPr lang="en">
                <a:solidFill>
                  <a:schemeClr val="dk1"/>
                </a:solidFill>
              </a:rPr>
              <a:t>θs &amp; velocity based on 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and global min error</a:t>
            </a:r>
            <a:endParaRPr/>
          </a:p>
        </p:txBody>
      </p:sp>
      <p:sp>
        <p:nvSpPr>
          <p:cNvPr id="130" name="Google Shape;130;p28"/>
          <p:cNvSpPr txBox="1"/>
          <p:nvPr/>
        </p:nvSpPr>
        <p:spPr>
          <a:xfrm>
            <a:off x="7137300" y="148900"/>
            <a:ext cx="1900800" cy="7593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Initialize θ &amp; velocity values for each particle</a:t>
            </a:r>
            <a:endParaRPr dirty="0"/>
          </a:p>
        </p:txBody>
      </p:sp>
      <p:sp>
        <p:nvSpPr>
          <p:cNvPr id="131" name="Google Shape;131;p28"/>
          <p:cNvSpPr/>
          <p:nvPr/>
        </p:nvSpPr>
        <p:spPr>
          <a:xfrm>
            <a:off x="7985550" y="964188"/>
            <a:ext cx="159900" cy="2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8"/>
          <p:cNvSpPr/>
          <p:nvPr/>
        </p:nvSpPr>
        <p:spPr>
          <a:xfrm>
            <a:off x="7985550" y="2056338"/>
            <a:ext cx="159900" cy="2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8"/>
          <p:cNvSpPr/>
          <p:nvPr/>
        </p:nvSpPr>
        <p:spPr>
          <a:xfrm>
            <a:off x="7985550" y="2931588"/>
            <a:ext cx="159900" cy="2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8"/>
          <p:cNvSpPr/>
          <p:nvPr/>
        </p:nvSpPr>
        <p:spPr>
          <a:xfrm>
            <a:off x="7985550" y="3931788"/>
            <a:ext cx="159900" cy="2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8"/>
          <p:cNvSpPr/>
          <p:nvPr/>
        </p:nvSpPr>
        <p:spPr>
          <a:xfrm rot="5400000" flipH="1">
            <a:off x="6405850" y="1156375"/>
            <a:ext cx="256500" cy="1019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8"/>
          <p:cNvSpPr/>
          <p:nvPr/>
        </p:nvSpPr>
        <p:spPr>
          <a:xfrm flipH="1">
            <a:off x="5952525" y="3042875"/>
            <a:ext cx="1019400" cy="1766100"/>
          </a:xfrm>
          <a:prstGeom prst="bentUpArrow">
            <a:avLst>
              <a:gd name="adj1" fmla="val 8058"/>
              <a:gd name="adj2" fmla="val 11074"/>
              <a:gd name="adj3" fmla="val 23072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8"/>
          <p:cNvSpPr txBox="1"/>
          <p:nvPr/>
        </p:nvSpPr>
        <p:spPr>
          <a:xfrm>
            <a:off x="237575" y="3795250"/>
            <a:ext cx="4860300" cy="13065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" name="Google Shape;13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250" y="3841802"/>
            <a:ext cx="1723842" cy="121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8"/>
          <p:cNvSpPr txBox="1"/>
          <p:nvPr/>
        </p:nvSpPr>
        <p:spPr>
          <a:xfrm>
            <a:off x="2484250" y="3841800"/>
            <a:ext cx="22200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An Example of particles motion across the space defined by particle’s location and the current error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122125" y="173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Particle Swarm Optimization</a:t>
            </a:r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body" idx="1"/>
          </p:nvPr>
        </p:nvSpPr>
        <p:spPr>
          <a:xfrm>
            <a:off x="0" y="896975"/>
            <a:ext cx="6212700" cy="17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PSO used to find 2 different wavelets</a:t>
            </a:r>
            <a:endParaRPr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SVM is trained under record based scheme (independent patients train vs test)</a:t>
            </a:r>
            <a:endParaRPr sz="16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600"/>
              <a:t>SVM </a:t>
            </a:r>
            <a:r>
              <a:rPr lang="en"/>
              <a:t>is trained under beat based scheme (same patient)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 rotWithShape="1">
          <a:blip r:embed="rId3">
            <a:alphaModFix/>
          </a:blip>
          <a:srcRect l="1185" t="18468" r="2438" b="2604"/>
          <a:stretch/>
        </p:blipFill>
        <p:spPr>
          <a:xfrm>
            <a:off x="6495725" y="3082825"/>
            <a:ext cx="2446326" cy="180549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7" name="Google Shape;147;p29"/>
          <p:cNvPicPr preferRelativeResize="0"/>
          <p:nvPr/>
        </p:nvPicPr>
        <p:blipFill rotWithShape="1">
          <a:blip r:embed="rId4">
            <a:alphaModFix/>
          </a:blip>
          <a:srcRect l="648" t="16730" r="1071" b="529"/>
          <a:stretch/>
        </p:blipFill>
        <p:spPr>
          <a:xfrm>
            <a:off x="6495728" y="677150"/>
            <a:ext cx="2446322" cy="1851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8" name="Google Shape;14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4700" y="2248475"/>
            <a:ext cx="3595451" cy="2696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9" name="Google Shape;149;p29"/>
          <p:cNvSpPr txBox="1"/>
          <p:nvPr/>
        </p:nvSpPr>
        <p:spPr>
          <a:xfrm>
            <a:off x="0" y="2749725"/>
            <a:ext cx="2488500" cy="22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40 particles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Trained on 500 samples, tested on 10,000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6649975" y="2702763"/>
            <a:ext cx="21378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Beat Based Training </a:t>
            </a:r>
            <a:endParaRPr sz="1200"/>
          </a:p>
        </p:txBody>
      </p:sp>
      <p:sp>
        <p:nvSpPr>
          <p:cNvPr id="151" name="Google Shape;151;p29"/>
          <p:cNvSpPr txBox="1"/>
          <p:nvPr/>
        </p:nvSpPr>
        <p:spPr>
          <a:xfrm>
            <a:off x="6622388" y="326125"/>
            <a:ext cx="21930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Record Based Training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254000" y="41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Wavelets and Bior(6,8) Structures</a:t>
            </a: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122125" y="613825"/>
            <a:ext cx="8520600" cy="16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structure of the final beat optimized and record optimized wavelet compared to Bior(6,8)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Resulting wavelets shown are after convergence of PSO</a:t>
            </a:r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3">
            <a:alphaModFix/>
          </a:blip>
          <a:srcRect l="239" t="1555"/>
          <a:stretch/>
        </p:blipFill>
        <p:spPr>
          <a:xfrm>
            <a:off x="6109850" y="1920900"/>
            <a:ext cx="3034149" cy="25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0"/>
          <p:cNvPicPr preferRelativeResize="0"/>
          <p:nvPr/>
        </p:nvPicPr>
        <p:blipFill rotWithShape="1">
          <a:blip r:embed="rId4">
            <a:alphaModFix/>
          </a:blip>
          <a:srcRect t="1555"/>
          <a:stretch/>
        </p:blipFill>
        <p:spPr>
          <a:xfrm>
            <a:off x="3054925" y="1920900"/>
            <a:ext cx="3034150" cy="25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0"/>
          <p:cNvPicPr preferRelativeResize="0"/>
          <p:nvPr/>
        </p:nvPicPr>
        <p:blipFill rotWithShape="1">
          <a:blip r:embed="rId5">
            <a:alphaModFix/>
          </a:blip>
          <a:srcRect t="1922"/>
          <a:stretch/>
        </p:blipFill>
        <p:spPr>
          <a:xfrm>
            <a:off x="0" y="1920900"/>
            <a:ext cx="3041376" cy="25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278725" y="164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Optimized Wavelets Applied to the Stated Problem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900" y="1244325"/>
            <a:ext cx="4103175" cy="3024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Google Shape;167;p31"/>
          <p:cNvGraphicFramePr/>
          <p:nvPr/>
        </p:nvGraphicFramePr>
        <p:xfrm>
          <a:off x="132250" y="1244325"/>
          <a:ext cx="4646125" cy="2789175"/>
        </p:xfrm>
        <a:graphic>
          <a:graphicData uri="http://schemas.openxmlformats.org/drawingml/2006/table">
            <a:tbl>
              <a:tblPr>
                <a:noFill/>
                <a:tableStyleId>{E8C960F0-E0DA-4A33-9141-6C2C28965006}</a:tableStyleId>
              </a:tblPr>
              <a:tblGrid>
                <a:gridCol w="109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5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2"/>
                          </a:solidFill>
                        </a:rPr>
                        <a:t>Train/Test split</a:t>
                      </a:r>
                      <a:endParaRPr sz="13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2"/>
                          </a:solidFill>
                        </a:rPr>
                        <a:t>Bior(6,8)</a:t>
                      </a:r>
                      <a:endParaRPr sz="13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2"/>
                          </a:solidFill>
                        </a:rPr>
                        <a:t>Record based Optimization</a:t>
                      </a:r>
                      <a:endParaRPr sz="13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2"/>
                          </a:solidFill>
                        </a:rPr>
                        <a:t>Beat based Optimization</a:t>
                      </a:r>
                      <a:endParaRPr sz="13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 dirty="0">
                          <a:solidFill>
                            <a:schemeClr val="dk2"/>
                          </a:solidFill>
                        </a:rPr>
                        <a:t>Random 20/80 </a:t>
                      </a:r>
                      <a:endParaRPr sz="1300" b="1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2"/>
                          </a:solidFill>
                        </a:rPr>
                        <a:t>96.2%</a:t>
                      </a:r>
                      <a:endParaRPr sz="13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98.79%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2"/>
                          </a:solidFill>
                        </a:rPr>
                        <a:t>98.46%</a:t>
                      </a:r>
                      <a:endParaRPr sz="13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2"/>
                          </a:solidFill>
                        </a:rPr>
                        <a:t>300 beats/ remainder</a:t>
                      </a:r>
                      <a:endParaRPr sz="1300" b="1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97.30% (4%) 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97.54% (3.85%)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97.80% (3.69%)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2"/>
                          </a:solidFill>
                        </a:rPr>
                        <a:t>60 beats/ remainder</a:t>
                      </a:r>
                      <a:endParaRPr sz="13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94.35% (7.97%)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94.58% (7.86%)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2"/>
                          </a:solidFill>
                        </a:rPr>
                        <a:t>94.05% (9.04%)</a:t>
                      </a:r>
                      <a:endParaRPr sz="13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8" name="Google Shape;168;p31"/>
          <p:cNvSpPr txBox="1"/>
          <p:nvPr/>
        </p:nvSpPr>
        <p:spPr>
          <a:xfrm>
            <a:off x="174350" y="4464200"/>
            <a:ext cx="45582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Tested using 10 fold cross validation</a:t>
            </a:r>
            <a:endParaRPr/>
          </a:p>
        </p:txBody>
      </p:sp>
      <p:sp>
        <p:nvSpPr>
          <p:cNvPr id="169" name="Google Shape;169;p31"/>
          <p:cNvSpPr txBox="1"/>
          <p:nvPr/>
        </p:nvSpPr>
        <p:spPr>
          <a:xfrm>
            <a:off x="4986050" y="4334450"/>
            <a:ext cx="410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Confusion Matrix, from Record based optimized wavelet, 300 beats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to be solved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 an approach to classify ECG signals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it performs well in realistic scenarios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approach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wavelet decomposition and PCA, classify with SVM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Optimized out own Wavelet using Particle Swarm Optimization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Optimized Wavelets compared favorably with Bior(6,8)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Optimized wavelets performed comparably to Bior(6,8)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Improvement may be possible with more computational resources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311700" y="216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 </a:t>
            </a:r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body" idx="1"/>
          </p:nvPr>
        </p:nvSpPr>
        <p:spPr>
          <a:xfrm>
            <a:off x="311700" y="927650"/>
            <a:ext cx="8520600" cy="3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[1] Acharyabcd, U.Rajendra. “A New Method to Identify Coronary Artery Disease with ECG Signals and Time-Frequency Concentrated Antisymmetric Biorthogonal Wavelet Filter Bank.” </a:t>
            </a:r>
            <a:r>
              <a:rPr lang="en" sz="1000" i="1">
                <a:solidFill>
                  <a:schemeClr val="dk1"/>
                </a:solidFill>
              </a:rPr>
              <a:t>Pattern Recognition Letters</a:t>
            </a:r>
            <a:r>
              <a:rPr lang="en" sz="1000">
                <a:solidFill>
                  <a:schemeClr val="dk1"/>
                </a:solidFill>
              </a:rPr>
              <a:t>, vol. 125, 1 July 2019, pp. 235–240. 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[2] Daamouche, Abdelhamid &amp; Hamami, Latifa &amp; Alajlan, Naif &amp; Melgani, Farid. (2012). A wavelet optimization approach for ECG signal classification. Biomedical Signal Processing and Control - BIOMED SIGNAL PROCESS CONTROL. 7. 10.1016/j.bspc.2011.07.001.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[3] Fatin, A. E. </a:t>
            </a:r>
            <a:r>
              <a:rPr lang="en" sz="1000" i="1">
                <a:solidFill>
                  <a:schemeClr val="dk1"/>
                </a:solidFill>
              </a:rPr>
              <a:t>et al</a:t>
            </a:r>
            <a:r>
              <a:rPr lang="en" sz="1000">
                <a:solidFill>
                  <a:schemeClr val="dk1"/>
                </a:solidFill>
              </a:rPr>
              <a:t>. Arrhythmia recognition and classification using combined linear and nonlinear features of ECG signals. </a:t>
            </a:r>
            <a:r>
              <a:rPr lang="en" sz="1000" i="1">
                <a:solidFill>
                  <a:schemeClr val="dk1"/>
                </a:solidFill>
              </a:rPr>
              <a:t>Comput. Methods Programs Biomed.</a:t>
            </a:r>
            <a:r>
              <a:rPr lang="en" sz="1000">
                <a:solidFill>
                  <a:schemeClr val="dk1"/>
                </a:solidFill>
              </a:rPr>
              <a:t> 127, 52–63 (2016).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[4] Martis, R. J., Acharya, U. R. &amp; Min, L. C. ECG beat classification using PCA, LDA, ICA and discrete wavelet transform. </a:t>
            </a:r>
            <a:r>
              <a:rPr lang="en" sz="1000" i="1">
                <a:solidFill>
                  <a:schemeClr val="dk1"/>
                </a:solidFill>
              </a:rPr>
              <a:t>Biomedical Signal Processing and Control</a:t>
            </a:r>
            <a:r>
              <a:rPr lang="en" sz="1000">
                <a:solidFill>
                  <a:schemeClr val="dk1"/>
                </a:solidFill>
              </a:rPr>
              <a:t> 8, 437–448 (2013).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[5] Martis, R. J. </a:t>
            </a:r>
            <a:r>
              <a:rPr lang="en" sz="1000" i="1">
                <a:solidFill>
                  <a:schemeClr val="dk1"/>
                </a:solidFill>
              </a:rPr>
              <a:t>et al</a:t>
            </a:r>
            <a:r>
              <a:rPr lang="en" sz="1000">
                <a:solidFill>
                  <a:schemeClr val="dk1"/>
                </a:solidFill>
              </a:rPr>
              <a:t>. Characterization of ECG beats from cardiac arrhythmia using discrete cosine transform in PCA framework. </a:t>
            </a:r>
            <a:r>
              <a:rPr lang="en" sz="1000" i="1">
                <a:solidFill>
                  <a:schemeClr val="dk1"/>
                </a:solidFill>
              </a:rPr>
              <a:t>Knowledge-based Systems</a:t>
            </a:r>
            <a:r>
              <a:rPr lang="en" sz="1000">
                <a:solidFill>
                  <a:schemeClr val="dk1"/>
                </a:solidFill>
              </a:rPr>
              <a:t> 45, 76–82 (2013).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[6] Qin, Q., Li, J., Zhang, L. </a:t>
            </a:r>
            <a:r>
              <a:rPr lang="en" sz="1000" i="1">
                <a:solidFill>
                  <a:schemeClr val="dk1"/>
                </a:solidFill>
              </a:rPr>
              <a:t>et al.</a:t>
            </a:r>
            <a:r>
              <a:rPr lang="en" sz="1000">
                <a:solidFill>
                  <a:schemeClr val="dk1"/>
                </a:solidFill>
              </a:rPr>
              <a:t> Combining Low-dimensional Wavelet Features and Support Vector Machine for Arrhythmia Beat Classification. </a:t>
            </a:r>
            <a:r>
              <a:rPr lang="en" sz="1000" i="1">
                <a:solidFill>
                  <a:schemeClr val="dk1"/>
                </a:solidFill>
              </a:rPr>
              <a:t>Sci Rep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 b="1">
                <a:solidFill>
                  <a:schemeClr val="dk1"/>
                </a:solidFill>
              </a:rPr>
              <a:t>7, </a:t>
            </a:r>
            <a:r>
              <a:rPr lang="en" sz="1000">
                <a:solidFill>
                  <a:schemeClr val="dk1"/>
                </a:solidFill>
              </a:rPr>
              <a:t>6067 (2017). </a:t>
            </a:r>
            <a:r>
              <a:rPr lang="en" sz="1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https://doi.org/10.1038/s41598-017-06596-z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[7] Sherlock, B., &amp; Kakad, Y.P. (2002). MATLAB Programs for Generating Orthonormal Wavelets.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797</Words>
  <Application>Microsoft Office PowerPoint</Application>
  <PresentationFormat>On-screen Show (16:9)</PresentationFormat>
  <Paragraphs>100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Simple Light</vt:lpstr>
      <vt:lpstr>Simple Light</vt:lpstr>
      <vt:lpstr>Optimization of Wavelets for Time Series Classification with Support Vector Machine</vt:lpstr>
      <vt:lpstr>Problem Summary </vt:lpstr>
      <vt:lpstr>Other Approaches: Pro and Con</vt:lpstr>
      <vt:lpstr>Proposed Approach</vt:lpstr>
      <vt:lpstr>Results of Particle Swarm Optimization</vt:lpstr>
      <vt:lpstr>Optimized Wavelets and Bior(6,8) Structures</vt:lpstr>
      <vt:lpstr>Optimized Wavelets Applied to the Stated Problem </vt:lpstr>
      <vt:lpstr>Summary</vt:lpstr>
      <vt:lpstr>Works Cited 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Wavelets for Time Series Classification with Support Vector Machine</dc:title>
  <cp:lastModifiedBy>Karndeep Singh</cp:lastModifiedBy>
  <cp:revision>11</cp:revision>
  <dcterms:modified xsi:type="dcterms:W3CDTF">2020-12-21T04:12:06Z</dcterms:modified>
</cp:coreProperties>
</file>