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13" r:id="rId12"/>
  </p:sldIdLst>
  <p:sldSz cx="6146800" cy="4610100"/>
  <p:notesSz cx="4610100" cy="4610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94660"/>
  </p:normalViewPr>
  <p:slideViewPr>
    <p:cSldViewPr>
      <p:cViewPr>
        <p:scale>
          <a:sx n="110" d="100"/>
          <a:sy n="110" d="100"/>
        </p:scale>
        <p:origin x="-1260" y="-7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1019" y="1072830"/>
            <a:ext cx="52247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22020" y="1938023"/>
            <a:ext cx="43027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1" b="1" i="0">
                <a:solidFill>
                  <a:srgbClr val="101073"/>
                </a:solidFill>
                <a:latin typeface="Arial Narrow"/>
                <a:cs typeface="Arial Narrow"/>
              </a:defRPr>
            </a:lvl1pPr>
          </a:lstStyle>
          <a:p>
            <a:pPr marL="12701">
              <a:lnSpc>
                <a:spcPts val="2975"/>
              </a:lnSpc>
            </a:pPr>
            <a:r>
              <a:rPr lang="en-US" sz="2900" b="0" spc="-484" dirty="0" smtClean="0">
                <a:latin typeface="Arial"/>
                <a:cs typeface="Arial"/>
              </a:rPr>
              <a:t>/</a:t>
            </a:r>
            <a:r>
              <a:rPr lang="en-US" spc="30" dirty="0" smtClean="0"/>
              <a:t>department of computer science and engineering</a:t>
            </a:r>
            <a:endParaRPr lang="en-US" sz="2900" dirty="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 Aug 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073" y="102273"/>
            <a:ext cx="5700673" cy="215428"/>
          </a:xfrm>
        </p:spPr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073" y="673216"/>
            <a:ext cx="5700673" cy="184654"/>
          </a:xfrm>
        </p:spPr>
        <p:txBody>
          <a:bodyPr lIns="0" tIns="0" rIns="0" bIns="0"/>
          <a:lstStyle>
            <a:lvl1pPr>
              <a:defRPr sz="1200" b="0" i="0">
                <a:solidFill>
                  <a:srgbClr val="00A1D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4029" y="4133850"/>
            <a:ext cx="2252980" cy="384721"/>
          </a:xfrm>
        </p:spPr>
        <p:txBody>
          <a:bodyPr lIns="0" tIns="0" rIns="0" bIns="0"/>
          <a:lstStyle>
            <a:lvl1pPr>
              <a:defRPr sz="601" b="1" i="0">
                <a:solidFill>
                  <a:srgbClr val="101073"/>
                </a:solidFill>
                <a:latin typeface="Arial Narrow"/>
                <a:cs typeface="Arial Narrow"/>
              </a:defRPr>
            </a:lvl1pPr>
          </a:lstStyle>
          <a:p>
            <a:pPr marL="12701">
              <a:lnSpc>
                <a:spcPts val="2975"/>
              </a:lnSpc>
            </a:pPr>
            <a:r>
              <a:rPr lang="en-US" sz="2900" b="0" spc="-484" dirty="0" smtClean="0">
                <a:latin typeface="Arial"/>
                <a:cs typeface="Arial"/>
              </a:rPr>
              <a:t>/</a:t>
            </a:r>
            <a:r>
              <a:rPr lang="en-US" spc="30" dirty="0" smtClean="0"/>
              <a:t>de</a:t>
            </a:r>
            <a:r>
              <a:rPr lang="en-US" spc="24" dirty="0" smtClean="0"/>
              <a:t>pa</a:t>
            </a:r>
            <a:r>
              <a:rPr lang="en-US" spc="20" dirty="0" smtClean="0"/>
              <a:t>r</a:t>
            </a:r>
            <a:r>
              <a:rPr lang="en-US" spc="30" dirty="0" smtClean="0"/>
              <a:t>tment</a:t>
            </a:r>
            <a:r>
              <a:rPr lang="en-US" spc="-4" dirty="0" smtClean="0"/>
              <a:t> </a:t>
            </a:r>
            <a:r>
              <a:rPr lang="en-US" spc="20" dirty="0" smtClean="0"/>
              <a:t>of computer science and engineering</a:t>
            </a:r>
            <a:endParaRPr lang="en-US" sz="2900" dirty="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7350" y="4291081"/>
            <a:ext cx="1413764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 Aug 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25706" y="4291081"/>
            <a:ext cx="1413764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2" descr="http://www.bracu.ac.bd/sites/default/files/bracu_logo_ne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667" y="4060030"/>
            <a:ext cx="456479" cy="42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15"/>
          <p:cNvSpPr/>
          <p:nvPr userDrawn="1"/>
        </p:nvSpPr>
        <p:spPr>
          <a:xfrm>
            <a:off x="0" y="0"/>
            <a:ext cx="6146799" cy="4610100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8055" y="3456051"/>
                </a:lnTo>
                <a:lnTo>
                  <a:pt x="4608055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073" y="102273"/>
            <a:ext cx="5700673" cy="215428"/>
          </a:xfrm>
        </p:spPr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7350" y="795974"/>
            <a:ext cx="267385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65612" y="795974"/>
            <a:ext cx="267385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1" b="1" i="0">
                <a:solidFill>
                  <a:srgbClr val="101073"/>
                </a:solidFill>
                <a:latin typeface="Arial Narrow"/>
                <a:cs typeface="Arial Narrow"/>
              </a:defRPr>
            </a:lvl1pPr>
          </a:lstStyle>
          <a:p>
            <a:pPr marL="12701">
              <a:lnSpc>
                <a:spcPts val="2975"/>
              </a:lnSpc>
            </a:pPr>
            <a:r>
              <a:rPr lang="en-US" sz="2900" b="0" spc="-484" dirty="0" smtClean="0">
                <a:latin typeface="Arial"/>
                <a:cs typeface="Arial"/>
              </a:rPr>
              <a:t>/</a:t>
            </a:r>
            <a:r>
              <a:rPr lang="en-US" spc="30" dirty="0" smtClean="0"/>
              <a:t>de</a:t>
            </a:r>
            <a:r>
              <a:rPr lang="en-US" spc="24" dirty="0" smtClean="0"/>
              <a:t>pa</a:t>
            </a:r>
            <a:r>
              <a:rPr lang="en-US" spc="20" dirty="0" smtClean="0"/>
              <a:t>r</a:t>
            </a:r>
            <a:r>
              <a:rPr lang="en-US" spc="30" dirty="0" smtClean="0"/>
              <a:t>tment</a:t>
            </a:r>
            <a:r>
              <a:rPr lang="en-US" spc="-4" dirty="0" smtClean="0"/>
              <a:t> </a:t>
            </a:r>
            <a:r>
              <a:rPr lang="en-US" spc="20" dirty="0" smtClean="0"/>
              <a:t>of computer science and engineering</a:t>
            </a:r>
            <a:endParaRPr lang="en-US" sz="2900" dirty="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 Aug 2017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073" y="102273"/>
            <a:ext cx="5700673" cy="215428"/>
          </a:xfrm>
        </p:spPr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1" b="1" i="0">
                <a:solidFill>
                  <a:srgbClr val="101073"/>
                </a:solidFill>
                <a:latin typeface="Arial Narrow"/>
                <a:cs typeface="Arial Narrow"/>
              </a:defRPr>
            </a:lvl1pPr>
          </a:lstStyle>
          <a:p>
            <a:pPr marL="12701">
              <a:lnSpc>
                <a:spcPts val="2975"/>
              </a:lnSpc>
            </a:pPr>
            <a:r>
              <a:rPr lang="en-US" sz="2900" b="0" spc="-484" dirty="0" smtClean="0">
                <a:latin typeface="Arial"/>
                <a:cs typeface="Arial"/>
              </a:rPr>
              <a:t>/</a:t>
            </a:r>
            <a:r>
              <a:rPr lang="en-US" spc="30" dirty="0" smtClean="0"/>
              <a:t>de</a:t>
            </a:r>
            <a:r>
              <a:rPr lang="en-US" spc="24" dirty="0" smtClean="0"/>
              <a:t>pa</a:t>
            </a:r>
            <a:r>
              <a:rPr lang="en-US" spc="20" dirty="0" smtClean="0"/>
              <a:t>r</a:t>
            </a:r>
            <a:r>
              <a:rPr lang="en-US" spc="30" dirty="0" smtClean="0"/>
              <a:t>tment</a:t>
            </a:r>
            <a:r>
              <a:rPr lang="en-US" spc="-4" dirty="0" smtClean="0"/>
              <a:t> </a:t>
            </a:r>
            <a:r>
              <a:rPr lang="en-US" spc="20" dirty="0" smtClean="0"/>
              <a:t>of</a:t>
            </a:r>
            <a:r>
              <a:rPr lang="en-US" spc="-4" dirty="0" smtClean="0"/>
              <a:t> </a:t>
            </a:r>
            <a:r>
              <a:rPr lang="en-US" spc="24" dirty="0" smtClean="0"/>
              <a:t>computer science and engineering</a:t>
            </a:r>
            <a:endParaRPr lang="en-US" sz="2900" dirty="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 Aug 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98462" y="4"/>
            <a:ext cx="1209887" cy="4352291"/>
          </a:xfrm>
          <a:custGeom>
            <a:avLst/>
            <a:gdLst/>
            <a:ahLst/>
            <a:cxnLst/>
            <a:rect l="l" t="t" r="r" b="b"/>
            <a:pathLst>
              <a:path w="907414" h="4352290">
                <a:moveTo>
                  <a:pt x="907211" y="4351807"/>
                </a:moveTo>
                <a:lnTo>
                  <a:pt x="907211" y="0"/>
                </a:lnTo>
                <a:lnTo>
                  <a:pt x="0" y="0"/>
                </a:lnTo>
                <a:lnTo>
                  <a:pt x="0" y="4097934"/>
                </a:lnTo>
                <a:lnTo>
                  <a:pt x="907211" y="4351807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7" name="bk object 17"/>
          <p:cNvSpPr/>
          <p:nvPr/>
        </p:nvSpPr>
        <p:spPr>
          <a:xfrm>
            <a:off x="0" y="4"/>
            <a:ext cx="4065693" cy="4608196"/>
          </a:xfrm>
          <a:custGeom>
            <a:avLst/>
            <a:gdLst/>
            <a:ahLst/>
            <a:cxnLst/>
            <a:rect l="l" t="t" r="r" b="b"/>
            <a:pathLst>
              <a:path w="3049270" h="4608195">
                <a:moveTo>
                  <a:pt x="0" y="0"/>
                </a:moveTo>
                <a:lnTo>
                  <a:pt x="0" y="4608055"/>
                </a:lnTo>
                <a:lnTo>
                  <a:pt x="3049244" y="4608055"/>
                </a:lnTo>
                <a:lnTo>
                  <a:pt x="30492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1" b="1" i="0">
                <a:solidFill>
                  <a:srgbClr val="101073"/>
                </a:solidFill>
                <a:latin typeface="Arial Narrow"/>
                <a:cs typeface="Arial Narrow"/>
              </a:defRPr>
            </a:lvl1pPr>
          </a:lstStyle>
          <a:p>
            <a:pPr marL="12701">
              <a:lnSpc>
                <a:spcPts val="2975"/>
              </a:lnSpc>
            </a:pPr>
            <a:r>
              <a:rPr lang="en-US" sz="2900" b="0" spc="-484" dirty="0" smtClean="0">
                <a:latin typeface="Arial"/>
                <a:cs typeface="Arial"/>
              </a:rPr>
              <a:t>/</a:t>
            </a:r>
            <a:r>
              <a:rPr lang="en-US" spc="30" dirty="0" smtClean="0"/>
              <a:t>department of computer science and engineering</a:t>
            </a:r>
            <a:endParaRPr lang="en-US" sz="2900" dirty="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 Aug 2017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"/>
            <a:ext cx="5803053" cy="907415"/>
          </a:xfrm>
          <a:custGeom>
            <a:avLst/>
            <a:gdLst/>
            <a:ahLst/>
            <a:cxnLst/>
            <a:rect l="l" t="t" r="r" b="b"/>
            <a:pathLst>
              <a:path w="4352290" h="907415">
                <a:moveTo>
                  <a:pt x="4351807" y="0"/>
                </a:moveTo>
                <a:lnTo>
                  <a:pt x="0" y="0"/>
                </a:lnTo>
                <a:lnTo>
                  <a:pt x="0" y="907211"/>
                </a:lnTo>
                <a:lnTo>
                  <a:pt x="4097934" y="907211"/>
                </a:lnTo>
                <a:lnTo>
                  <a:pt x="4351807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7" name="bk object 17"/>
          <p:cNvSpPr/>
          <p:nvPr/>
        </p:nvSpPr>
        <p:spPr>
          <a:xfrm>
            <a:off x="10" y="406757"/>
            <a:ext cx="6144260" cy="3049271"/>
          </a:xfrm>
          <a:custGeom>
            <a:avLst/>
            <a:gdLst/>
            <a:ahLst/>
            <a:cxnLst/>
            <a:rect l="l" t="t" r="r" b="b"/>
            <a:pathLst>
              <a:path w="4608195" h="3049270">
                <a:moveTo>
                  <a:pt x="0" y="3049244"/>
                </a:moveTo>
                <a:lnTo>
                  <a:pt x="4608055" y="3049244"/>
                </a:lnTo>
                <a:lnTo>
                  <a:pt x="4608055" y="0"/>
                </a:lnTo>
                <a:lnTo>
                  <a:pt x="0" y="0"/>
                </a:lnTo>
                <a:lnTo>
                  <a:pt x="0" y="3049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073" y="102273"/>
            <a:ext cx="570067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073" y="673216"/>
            <a:ext cx="570067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A1D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4029" y="4133850"/>
            <a:ext cx="225298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1" b="1" i="0">
                <a:solidFill>
                  <a:srgbClr val="101073"/>
                </a:solidFill>
                <a:latin typeface="Arial Narrow"/>
                <a:cs typeface="Arial Narrow"/>
              </a:defRPr>
            </a:lvl1pPr>
          </a:lstStyle>
          <a:p>
            <a:pPr marL="12701">
              <a:lnSpc>
                <a:spcPts val="2975"/>
              </a:lnSpc>
            </a:pPr>
            <a:r>
              <a:rPr lang="en-US" sz="2900" b="0" spc="-484" smtClean="0">
                <a:latin typeface="Arial"/>
                <a:cs typeface="Arial"/>
              </a:rPr>
              <a:t>/</a:t>
            </a:r>
            <a:r>
              <a:rPr lang="en-US" spc="30" smtClean="0"/>
              <a:t>de</a:t>
            </a:r>
            <a:r>
              <a:rPr lang="en-US" spc="24" smtClean="0"/>
              <a:t>pa</a:t>
            </a:r>
            <a:r>
              <a:rPr lang="en-US" spc="20" smtClean="0"/>
              <a:t>r</a:t>
            </a:r>
            <a:r>
              <a:rPr lang="en-US" spc="30" smtClean="0"/>
              <a:t>tment</a:t>
            </a:r>
            <a:r>
              <a:rPr lang="en-US" spc="-4" smtClean="0"/>
              <a:t> </a:t>
            </a:r>
            <a:r>
              <a:rPr lang="en-US" spc="20" smtClean="0"/>
              <a:t>of</a:t>
            </a:r>
            <a:r>
              <a:rPr lang="en-US" spc="-4" smtClean="0"/>
              <a:t> </a:t>
            </a:r>
            <a:r>
              <a:rPr lang="en-US" spc="24" smtClean="0"/>
              <a:t>m</a:t>
            </a:r>
            <a:r>
              <a:rPr lang="en-US" spc="30" smtClean="0"/>
              <a:t>athe</a:t>
            </a:r>
            <a:r>
              <a:rPr lang="en-US" spc="40" smtClean="0"/>
              <a:t>m</a:t>
            </a:r>
            <a:r>
              <a:rPr lang="en-US" spc="20" smtClean="0"/>
              <a:t>atic</a:t>
            </a:r>
            <a:r>
              <a:rPr lang="en-US" spc="4" smtClean="0"/>
              <a:t>s</a:t>
            </a:r>
            <a:r>
              <a:rPr lang="en-US" spc="-4" smtClean="0"/>
              <a:t> </a:t>
            </a:r>
            <a:r>
              <a:rPr lang="en-US" spc="30" smtClean="0"/>
              <a:t>and</a:t>
            </a:r>
            <a:r>
              <a:rPr lang="en-US" spc="-4" smtClean="0"/>
              <a:t> </a:t>
            </a:r>
            <a:r>
              <a:rPr lang="en-US" spc="-14" smtClean="0"/>
              <a:t>c</a:t>
            </a:r>
            <a:r>
              <a:rPr lang="en-US" spc="30" smtClean="0"/>
              <a:t>om</a:t>
            </a:r>
            <a:r>
              <a:rPr lang="en-US" spc="20" smtClean="0"/>
              <a:t>p</a:t>
            </a:r>
            <a:r>
              <a:rPr lang="en-US" spc="34" smtClean="0"/>
              <a:t>u</a:t>
            </a:r>
            <a:r>
              <a:rPr lang="en-US" spc="14" smtClean="0"/>
              <a:t>t</a:t>
            </a:r>
            <a:r>
              <a:rPr lang="en-US" spc="20" smtClean="0"/>
              <a:t>er</a:t>
            </a:r>
            <a:r>
              <a:rPr lang="en-US" spc="-4" smtClean="0"/>
              <a:t> </a:t>
            </a:r>
            <a:r>
              <a:rPr lang="en-US" smtClean="0"/>
              <a:t>s</a:t>
            </a:r>
            <a:r>
              <a:rPr lang="en-US" spc="-14" smtClean="0"/>
              <a:t>c</a:t>
            </a:r>
            <a:r>
              <a:rPr lang="en-US" spc="20" smtClean="0"/>
              <a:t>ien</a:t>
            </a:r>
            <a:r>
              <a:rPr lang="en-US" spc="4" smtClean="0"/>
              <a:t>c</a:t>
            </a:r>
            <a:r>
              <a:rPr lang="en-US" spc="30" smtClean="0"/>
              <a:t>e</a:t>
            </a:r>
            <a:endParaRPr lang="en-US" sz="29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7350" y="4291081"/>
            <a:ext cx="14137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 Aug 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25706" y="4291081"/>
            <a:ext cx="14137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36">
        <a:defRPr>
          <a:latin typeface="+mn-lt"/>
          <a:ea typeface="+mn-ea"/>
          <a:cs typeface="+mn-cs"/>
        </a:defRPr>
      </a:lvl2pPr>
      <a:lvl3pPr marL="914475">
        <a:defRPr>
          <a:latin typeface="+mn-lt"/>
          <a:ea typeface="+mn-ea"/>
          <a:cs typeface="+mn-cs"/>
        </a:defRPr>
      </a:lvl3pPr>
      <a:lvl4pPr marL="1371711">
        <a:defRPr>
          <a:latin typeface="+mn-lt"/>
          <a:ea typeface="+mn-ea"/>
          <a:cs typeface="+mn-cs"/>
        </a:defRPr>
      </a:lvl4pPr>
      <a:lvl5pPr marL="1828949">
        <a:defRPr>
          <a:latin typeface="+mn-lt"/>
          <a:ea typeface="+mn-ea"/>
          <a:cs typeface="+mn-cs"/>
        </a:defRPr>
      </a:lvl5pPr>
      <a:lvl6pPr marL="2286186">
        <a:defRPr>
          <a:latin typeface="+mn-lt"/>
          <a:ea typeface="+mn-ea"/>
          <a:cs typeface="+mn-cs"/>
        </a:defRPr>
      </a:lvl6pPr>
      <a:lvl7pPr marL="2743424">
        <a:defRPr>
          <a:latin typeface="+mn-lt"/>
          <a:ea typeface="+mn-ea"/>
          <a:cs typeface="+mn-cs"/>
        </a:defRPr>
      </a:lvl7pPr>
      <a:lvl8pPr marL="3200660">
        <a:defRPr>
          <a:latin typeface="+mn-lt"/>
          <a:ea typeface="+mn-ea"/>
          <a:cs typeface="+mn-cs"/>
        </a:defRPr>
      </a:lvl8pPr>
      <a:lvl9pPr marL="365789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36">
        <a:defRPr>
          <a:latin typeface="+mn-lt"/>
          <a:ea typeface="+mn-ea"/>
          <a:cs typeface="+mn-cs"/>
        </a:defRPr>
      </a:lvl2pPr>
      <a:lvl3pPr marL="914475">
        <a:defRPr>
          <a:latin typeface="+mn-lt"/>
          <a:ea typeface="+mn-ea"/>
          <a:cs typeface="+mn-cs"/>
        </a:defRPr>
      </a:lvl3pPr>
      <a:lvl4pPr marL="1371711">
        <a:defRPr>
          <a:latin typeface="+mn-lt"/>
          <a:ea typeface="+mn-ea"/>
          <a:cs typeface="+mn-cs"/>
        </a:defRPr>
      </a:lvl4pPr>
      <a:lvl5pPr marL="1828949">
        <a:defRPr>
          <a:latin typeface="+mn-lt"/>
          <a:ea typeface="+mn-ea"/>
          <a:cs typeface="+mn-cs"/>
        </a:defRPr>
      </a:lvl5pPr>
      <a:lvl6pPr marL="2286186">
        <a:defRPr>
          <a:latin typeface="+mn-lt"/>
          <a:ea typeface="+mn-ea"/>
          <a:cs typeface="+mn-cs"/>
        </a:defRPr>
      </a:lvl6pPr>
      <a:lvl7pPr marL="2743424">
        <a:defRPr>
          <a:latin typeface="+mn-lt"/>
          <a:ea typeface="+mn-ea"/>
          <a:cs typeface="+mn-cs"/>
        </a:defRPr>
      </a:lvl7pPr>
      <a:lvl8pPr marL="3200660">
        <a:defRPr>
          <a:latin typeface="+mn-lt"/>
          <a:ea typeface="+mn-ea"/>
          <a:cs typeface="+mn-cs"/>
        </a:defRPr>
      </a:lvl8pPr>
      <a:lvl9pPr marL="365789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44481" t="10730" r="18161" b="17593"/>
          <a:stretch/>
        </p:blipFill>
        <p:spPr>
          <a:xfrm>
            <a:off x="3650163" y="688961"/>
            <a:ext cx="2483937" cy="26768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086" y="712767"/>
            <a:ext cx="4610312" cy="2679836"/>
          </a:xfrm>
          <a:custGeom>
            <a:avLst/>
            <a:gdLst/>
            <a:ahLst/>
            <a:cxnLst/>
            <a:rect l="l" t="t" r="r" b="b"/>
            <a:pathLst>
              <a:path w="3456304" h="2009139">
                <a:moveTo>
                  <a:pt x="3456051" y="0"/>
                </a:moveTo>
                <a:lnTo>
                  <a:pt x="0" y="0"/>
                </a:lnTo>
                <a:lnTo>
                  <a:pt x="0" y="2008825"/>
                </a:lnTo>
                <a:lnTo>
                  <a:pt x="2872841" y="2008825"/>
                </a:lnTo>
                <a:lnTo>
                  <a:pt x="3456051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4" name="object 4"/>
          <p:cNvSpPr/>
          <p:nvPr/>
        </p:nvSpPr>
        <p:spPr>
          <a:xfrm>
            <a:off x="3496345" y="0"/>
            <a:ext cx="1335744" cy="4610100"/>
          </a:xfrm>
          <a:custGeom>
            <a:avLst/>
            <a:gdLst/>
            <a:ahLst/>
            <a:cxnLst/>
            <a:rect l="l" t="t" r="r" b="b"/>
            <a:pathLst>
              <a:path w="1001395" h="3456304">
                <a:moveTo>
                  <a:pt x="1000810" y="0"/>
                </a:moveTo>
                <a:lnTo>
                  <a:pt x="997204" y="0"/>
                </a:lnTo>
                <a:lnTo>
                  <a:pt x="0" y="3456051"/>
                </a:lnTo>
                <a:lnTo>
                  <a:pt x="7200" y="3456051"/>
                </a:lnTo>
                <a:lnTo>
                  <a:pt x="1000810" y="0"/>
                </a:lnTo>
                <a:close/>
              </a:path>
            </a:pathLst>
          </a:custGeom>
          <a:solidFill>
            <a:srgbClr val="D50049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5" name="object 5"/>
          <p:cNvSpPr/>
          <p:nvPr/>
        </p:nvSpPr>
        <p:spPr>
          <a:xfrm>
            <a:off x="3176" y="3387423"/>
            <a:ext cx="6146799" cy="49173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55" y="0"/>
                </a:lnTo>
              </a:path>
            </a:pathLst>
          </a:custGeom>
          <a:ln w="3175">
            <a:solidFill>
              <a:srgbClr val="D50049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6" name="object 6"/>
          <p:cNvSpPr/>
          <p:nvPr/>
        </p:nvSpPr>
        <p:spPr>
          <a:xfrm>
            <a:off x="2" y="712762"/>
            <a:ext cx="6146799" cy="49173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55" y="0"/>
                </a:lnTo>
              </a:path>
            </a:pathLst>
          </a:custGeom>
          <a:ln w="3175">
            <a:solidFill>
              <a:srgbClr val="D50049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0040" y="1329541"/>
            <a:ext cx="3608877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 marR="5080">
              <a:lnSpc>
                <a:spcPts val="1789"/>
              </a:lnSpc>
            </a:pPr>
            <a:r>
              <a:rPr lang="en-US" sz="2400" dirty="0"/>
              <a:t>Isolated Word Recognition Techniques in Bengali</a:t>
            </a:r>
            <a:r>
              <a:rPr lang="en-US" sz="2000" spc="40" dirty="0"/>
              <a:t/>
            </a:r>
            <a:br>
              <a:rPr lang="en-US" sz="2000" spc="40" dirty="0"/>
            </a:br>
            <a:r>
              <a:rPr lang="en-US" sz="1200" b="0" i="1" dirty="0"/>
              <a:t>A comparative analysis of the effects of </a:t>
            </a:r>
            <a:r>
              <a:rPr lang="en-US" sz="1200" i="1" dirty="0"/>
              <a:t>data augmentation </a:t>
            </a:r>
            <a:r>
              <a:rPr lang="en-US" sz="1200" b="0" i="1" dirty="0"/>
              <a:t>on</a:t>
            </a:r>
            <a:r>
              <a:rPr lang="en-US" sz="1200" i="1" dirty="0"/>
              <a:t> HMM </a:t>
            </a:r>
            <a:r>
              <a:rPr lang="en-US" sz="1200" b="0" i="1" dirty="0"/>
              <a:t>and</a:t>
            </a:r>
            <a:r>
              <a:rPr lang="en-US" sz="1200" i="1" dirty="0"/>
              <a:t> ANN based </a:t>
            </a:r>
            <a:r>
              <a:rPr lang="en-US" sz="1200" b="0" i="1" dirty="0"/>
              <a:t>acoustic models</a:t>
            </a:r>
            <a:r>
              <a:rPr lang="en-US" sz="899" i="1" dirty="0"/>
              <a:t/>
            </a:r>
            <a:br>
              <a:rPr lang="en-US" sz="899" i="1" dirty="0"/>
            </a:br>
            <a:endParaRPr sz="1051" dirty="0"/>
          </a:p>
        </p:txBody>
      </p:sp>
      <p:sp>
        <p:nvSpPr>
          <p:cNvPr id="8" name="object 8"/>
          <p:cNvSpPr txBox="1"/>
          <p:nvPr/>
        </p:nvSpPr>
        <p:spPr>
          <a:xfrm>
            <a:off x="270039" y="2522896"/>
            <a:ext cx="360887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990"/>
              </a:lnSpc>
            </a:pPr>
            <a:r>
              <a:rPr lang="en-US" sz="1200" spc="24" dirty="0">
                <a:solidFill>
                  <a:srgbClr val="FFFFFF"/>
                </a:solidFill>
                <a:latin typeface="Calibri"/>
                <a:cs typeface="Calibri"/>
              </a:rPr>
              <a:t>Presenters: </a:t>
            </a:r>
            <a:r>
              <a:rPr lang="en-US" sz="1200" b="1" spc="24" dirty="0" err="1">
                <a:solidFill>
                  <a:srgbClr val="FFFFFF"/>
                </a:solidFill>
                <a:latin typeface="Calibri"/>
                <a:cs typeface="Calibri"/>
              </a:rPr>
              <a:t>Warida</a:t>
            </a:r>
            <a:r>
              <a:rPr lang="en-US" sz="1200" b="1" spc="24" dirty="0">
                <a:solidFill>
                  <a:srgbClr val="FFFFFF"/>
                </a:solidFill>
                <a:latin typeface="Calibri"/>
                <a:cs typeface="Calibri"/>
              </a:rPr>
              <a:t> Rashid </a:t>
            </a:r>
            <a:r>
              <a:rPr lang="en-US" sz="1200" spc="24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lang="en-US" sz="1200" b="1" spc="24" dirty="0">
                <a:solidFill>
                  <a:srgbClr val="FFFFFF"/>
                </a:solidFill>
                <a:latin typeface="Calibri"/>
                <a:cs typeface="Calibri"/>
              </a:rPr>
              <a:t>Mohi Reza</a:t>
            </a:r>
            <a:endParaRPr sz="1200" b="1" dirty="0">
              <a:latin typeface="Calibri"/>
              <a:cs typeface="Calibri"/>
            </a:endParaRPr>
          </a:p>
          <a:p>
            <a:pPr marL="12701">
              <a:spcBef>
                <a:spcPts val="315"/>
              </a:spcBef>
            </a:pPr>
            <a:r>
              <a:rPr sz="1000" b="1" spc="24" dirty="0">
                <a:solidFill>
                  <a:srgbClr val="FFFFFF"/>
                </a:solidFill>
                <a:latin typeface="Arial Narrow"/>
                <a:cs typeface="Arial Narrow"/>
              </a:rPr>
              <a:t>Supervisor</a:t>
            </a:r>
            <a:r>
              <a:rPr sz="1000" spc="24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lang="en-US" sz="1000" b="1" spc="-4" dirty="0">
                <a:solidFill>
                  <a:srgbClr val="FFFFFF"/>
                </a:solidFill>
                <a:latin typeface="Calibri"/>
                <a:cs typeface="Calibri"/>
              </a:rPr>
              <a:t>Mr. </a:t>
            </a:r>
            <a:r>
              <a:rPr lang="en-US" sz="1000" b="1" spc="-4" dirty="0" err="1">
                <a:solidFill>
                  <a:srgbClr val="FFFFFF"/>
                </a:solidFill>
                <a:latin typeface="Calibri"/>
                <a:cs typeface="Calibri"/>
              </a:rPr>
              <a:t>Moin</a:t>
            </a:r>
            <a:r>
              <a:rPr lang="en-US" sz="1000" b="1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000" b="1" spc="-4" dirty="0" err="1">
                <a:solidFill>
                  <a:srgbClr val="FFFFFF"/>
                </a:solidFill>
                <a:latin typeface="Calibri"/>
                <a:cs typeface="Calibri"/>
              </a:rPr>
              <a:t>Mostakim</a:t>
            </a:r>
            <a:r>
              <a:rPr lang="en-US" sz="1000" spc="-4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en-US" sz="1000" spc="-4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000" b="1" spc="-4" dirty="0">
                <a:solidFill>
                  <a:srgbClr val="FFFFFF"/>
                </a:solidFill>
                <a:latin typeface="Calibri"/>
                <a:cs typeface="Calibri"/>
              </a:rPr>
              <a:t>Co-supervisors</a:t>
            </a:r>
            <a:r>
              <a:rPr lang="en-US" sz="1000" spc="-4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lang="en-US" sz="1000" b="1" spc="-4" dirty="0">
                <a:solidFill>
                  <a:srgbClr val="FFFFFF"/>
                </a:solidFill>
                <a:latin typeface="Calibri"/>
                <a:cs typeface="Calibri"/>
              </a:rPr>
              <a:t>Mr. </a:t>
            </a:r>
            <a:r>
              <a:rPr lang="en-US" sz="1000" b="1" spc="-4" dirty="0" err="1">
                <a:solidFill>
                  <a:srgbClr val="FFFFFF"/>
                </a:solidFill>
                <a:latin typeface="Calibri"/>
                <a:cs typeface="Calibri"/>
              </a:rPr>
              <a:t>Matin</a:t>
            </a:r>
            <a:r>
              <a:rPr lang="en-US" sz="1000" b="1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000" b="1" spc="-4" dirty="0" err="1">
                <a:solidFill>
                  <a:srgbClr val="FFFFFF"/>
                </a:solidFill>
                <a:latin typeface="Calibri"/>
                <a:cs typeface="Calibri"/>
              </a:rPr>
              <a:t>Saad</a:t>
            </a:r>
            <a:r>
              <a:rPr lang="en-US" sz="1000" b="1" spc="-4" dirty="0">
                <a:solidFill>
                  <a:srgbClr val="FFFFFF"/>
                </a:solidFill>
                <a:latin typeface="Calibri"/>
                <a:cs typeface="Calibri"/>
              </a:rPr>
              <a:t> Abdullah </a:t>
            </a:r>
            <a:r>
              <a:rPr lang="en-US" sz="1000" spc="-4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lang="en-US" sz="1000" b="1" spc="-4" dirty="0">
                <a:solidFill>
                  <a:srgbClr val="FFFFFF"/>
                </a:solidFill>
                <a:latin typeface="Calibri"/>
                <a:cs typeface="Calibri"/>
              </a:rPr>
              <a:t>Md. </a:t>
            </a:r>
            <a:r>
              <a:rPr lang="en-US" sz="1000" b="1" spc="-4" dirty="0" err="1">
                <a:solidFill>
                  <a:srgbClr val="FFFFFF"/>
                </a:solidFill>
                <a:latin typeface="Calibri"/>
                <a:cs typeface="Calibri"/>
              </a:rPr>
              <a:t>Shamsul</a:t>
            </a:r>
            <a:r>
              <a:rPr lang="en-US" sz="1000" b="1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000" b="1" spc="-4" dirty="0" err="1">
                <a:solidFill>
                  <a:srgbClr val="FFFFFF"/>
                </a:solidFill>
                <a:latin typeface="Calibri"/>
                <a:cs typeface="Calibri"/>
              </a:rPr>
              <a:t>Kaonain</a:t>
            </a:r>
            <a:endParaRPr sz="1000" b="1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040" y="4286250"/>
            <a:ext cx="120316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/>
            <a:r>
              <a:rPr lang="en-US" sz="1050" dirty="0">
                <a:solidFill>
                  <a:srgbClr val="D50049"/>
                </a:solidFill>
                <a:latin typeface="Calibri"/>
                <a:cs typeface="Calibri"/>
              </a:rPr>
              <a:t>August</a:t>
            </a:r>
            <a:r>
              <a:rPr sz="1050" dirty="0">
                <a:solidFill>
                  <a:srgbClr val="D50049"/>
                </a:solidFill>
                <a:latin typeface="Calibri"/>
                <a:cs typeface="Calibri"/>
              </a:rPr>
              <a:t> </a:t>
            </a:r>
            <a:r>
              <a:rPr sz="1050" spc="24" dirty="0">
                <a:solidFill>
                  <a:srgbClr val="D50049"/>
                </a:solidFill>
                <a:latin typeface="Calibri"/>
                <a:cs typeface="Calibri"/>
              </a:rPr>
              <a:t>2</a:t>
            </a:r>
            <a:r>
              <a:rPr lang="en-US" sz="1050" spc="24" dirty="0">
                <a:solidFill>
                  <a:srgbClr val="D50049"/>
                </a:solidFill>
                <a:latin typeface="Calibri"/>
                <a:cs typeface="Calibri"/>
              </a:rPr>
              <a:t>1</a:t>
            </a:r>
            <a:r>
              <a:rPr sz="1050" spc="24" dirty="0">
                <a:solidFill>
                  <a:srgbClr val="D50049"/>
                </a:solidFill>
                <a:latin typeface="Calibri"/>
                <a:cs typeface="Calibri"/>
              </a:rPr>
              <a:t>,</a:t>
            </a:r>
            <a:r>
              <a:rPr sz="1050" spc="-95" dirty="0">
                <a:solidFill>
                  <a:srgbClr val="D50049"/>
                </a:solidFill>
                <a:latin typeface="Calibri"/>
                <a:cs typeface="Calibri"/>
              </a:rPr>
              <a:t> </a:t>
            </a:r>
            <a:r>
              <a:rPr sz="1050" spc="30" dirty="0">
                <a:solidFill>
                  <a:srgbClr val="D50049"/>
                </a:solidFill>
                <a:latin typeface="Calibri"/>
                <a:cs typeface="Calibri"/>
              </a:rPr>
              <a:t>201</a:t>
            </a:r>
            <a:r>
              <a:rPr lang="en-US" sz="1050" spc="30" dirty="0">
                <a:solidFill>
                  <a:srgbClr val="D50049"/>
                </a:solidFill>
                <a:latin typeface="Calibri"/>
                <a:cs typeface="Calibri"/>
              </a:rPr>
              <a:t>7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" y="0"/>
            <a:ext cx="6146800" cy="4610100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4608055" y="3456051"/>
                </a:lnTo>
                <a:lnTo>
                  <a:pt x="4608055" y="0"/>
                </a:lnTo>
                <a:lnTo>
                  <a:pt x="0" y="0"/>
                </a:lnTo>
                <a:lnTo>
                  <a:pt x="0" y="345605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pic>
        <p:nvPicPr>
          <p:cNvPr id="1026" name="Picture 2" descr="http://www.bracu.ac.bd/sites/default/files/bracu_logo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3720739"/>
            <a:ext cx="762183" cy="7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975"/>
              </a:lnSpc>
            </a:pPr>
            <a:r>
              <a:rPr sz="2900" b="0" spc="-484" dirty="0">
                <a:latin typeface="Arial"/>
                <a:cs typeface="Arial"/>
              </a:rPr>
              <a:t>/</a:t>
            </a:r>
            <a:r>
              <a:rPr spc="30" dirty="0"/>
              <a:t>de</a:t>
            </a:r>
            <a:r>
              <a:rPr spc="24" dirty="0"/>
              <a:t>pa</a:t>
            </a:r>
            <a:r>
              <a:rPr spc="20" dirty="0"/>
              <a:t>r</a:t>
            </a:r>
            <a:r>
              <a:rPr spc="30" dirty="0"/>
              <a:t>tment</a:t>
            </a:r>
            <a:r>
              <a:rPr spc="-4" dirty="0"/>
              <a:t> </a:t>
            </a:r>
            <a:r>
              <a:rPr spc="20" dirty="0"/>
              <a:t>of</a:t>
            </a:r>
            <a:r>
              <a:rPr spc="-4" dirty="0"/>
              <a:t> </a:t>
            </a:r>
            <a:r>
              <a:rPr lang="en-US" spc="24" dirty="0"/>
              <a:t>computer science and engineering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7392" y="1238250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HMM model and the dataset can be used for speaker dependent isolated word recognition.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Accuracy can be improved by increasing the number of data and data augmentation.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332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1558" y="283796"/>
            <a:ext cx="229870" cy="92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/>
            <a:r>
              <a:rPr sz="601" spc="30" dirty="0">
                <a:solidFill>
                  <a:srgbClr val="0066CC"/>
                </a:solidFill>
                <a:latin typeface="Calibri"/>
                <a:cs typeface="Calibri"/>
              </a:rPr>
              <a:t>34/32</a:t>
            </a:r>
            <a:endParaRPr sz="601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29" y="106099"/>
            <a:ext cx="4275505" cy="21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/>
            <a:r>
              <a:rPr spc="-24" dirty="0"/>
              <a:t>R</a:t>
            </a:r>
            <a:r>
              <a:rPr spc="95" dirty="0"/>
              <a:t>e</a:t>
            </a:r>
            <a:r>
              <a:rPr spc="44" dirty="0"/>
              <a:t>f</a:t>
            </a:r>
            <a:r>
              <a:rPr spc="81" dirty="0"/>
              <a:t>e</a:t>
            </a:r>
            <a:r>
              <a:rPr spc="44" dirty="0"/>
              <a:t>r</a:t>
            </a:r>
            <a:r>
              <a:rPr spc="65" dirty="0"/>
              <a:t>en</a:t>
            </a:r>
            <a:r>
              <a:rPr spc="30" dirty="0"/>
              <a:t>c</a:t>
            </a:r>
            <a:r>
              <a:rPr spc="85" dirty="0"/>
              <a:t>e</a:t>
            </a:r>
            <a:r>
              <a:rPr spc="40" dirty="0"/>
              <a:t>s</a:t>
            </a:r>
            <a:r>
              <a:rPr spc="75" dirty="0"/>
              <a:t>I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02796" y="757415"/>
            <a:ext cx="101600" cy="139703"/>
            <a:chOff x="986307" y="470857"/>
            <a:chExt cx="101600" cy="139703"/>
          </a:xfrm>
        </p:grpSpPr>
        <p:sp>
          <p:nvSpPr>
            <p:cNvPr id="6" name="object 6"/>
            <p:cNvSpPr/>
            <p:nvPr/>
          </p:nvSpPr>
          <p:spPr>
            <a:xfrm>
              <a:off x="986311" y="470857"/>
              <a:ext cx="101219" cy="139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7" name="object 7"/>
            <p:cNvSpPr/>
            <p:nvPr/>
          </p:nvSpPr>
          <p:spPr>
            <a:xfrm>
              <a:off x="1062223" y="470859"/>
              <a:ext cx="25303" cy="253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8" name="object 8"/>
            <p:cNvSpPr/>
            <p:nvPr/>
          </p:nvSpPr>
          <p:spPr>
            <a:xfrm>
              <a:off x="986307" y="470859"/>
              <a:ext cx="101600" cy="139701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9" name="object 9"/>
            <p:cNvSpPr/>
            <p:nvPr/>
          </p:nvSpPr>
          <p:spPr>
            <a:xfrm>
              <a:off x="998959" y="489836"/>
              <a:ext cx="63501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1612" y="5088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609" y="0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1612" y="521466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609" y="0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2" name="object 12"/>
            <p:cNvSpPr/>
            <p:nvPr/>
          </p:nvSpPr>
          <p:spPr>
            <a:xfrm>
              <a:off x="998958" y="540444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3" name="object 13"/>
            <p:cNvSpPr/>
            <p:nvPr/>
          </p:nvSpPr>
          <p:spPr>
            <a:xfrm>
              <a:off x="998958" y="553097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958" y="56575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958" y="57840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3250" y="537285"/>
              <a:ext cx="31635" cy="442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2222" y="47085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975"/>
              </a:lnSpc>
            </a:pPr>
            <a:r>
              <a:rPr sz="2900" b="0" spc="-484" dirty="0">
                <a:latin typeface="Arial"/>
                <a:cs typeface="Arial"/>
              </a:rPr>
              <a:t>/</a:t>
            </a:r>
            <a:r>
              <a:rPr spc="30" dirty="0"/>
              <a:t>de</a:t>
            </a:r>
            <a:r>
              <a:rPr spc="24" dirty="0"/>
              <a:t>pa</a:t>
            </a:r>
            <a:r>
              <a:rPr spc="20" dirty="0"/>
              <a:t>r</a:t>
            </a:r>
            <a:r>
              <a:rPr spc="30" dirty="0"/>
              <a:t>tment</a:t>
            </a:r>
            <a:r>
              <a:rPr spc="-4" dirty="0"/>
              <a:t> </a:t>
            </a:r>
            <a:r>
              <a:rPr spc="20" dirty="0"/>
              <a:t>of</a:t>
            </a:r>
            <a:r>
              <a:rPr spc="-4" dirty="0"/>
              <a:t> </a:t>
            </a:r>
            <a:r>
              <a:rPr spc="24" dirty="0"/>
              <a:t>m</a:t>
            </a:r>
            <a:r>
              <a:rPr spc="30" dirty="0"/>
              <a:t>athe</a:t>
            </a:r>
            <a:r>
              <a:rPr spc="40" dirty="0"/>
              <a:t>m</a:t>
            </a:r>
            <a:r>
              <a:rPr spc="20" dirty="0"/>
              <a:t>atic</a:t>
            </a:r>
            <a:r>
              <a:rPr spc="4" dirty="0"/>
              <a:t>s</a:t>
            </a:r>
            <a:r>
              <a:rPr spc="-4" dirty="0"/>
              <a:t> </a:t>
            </a:r>
            <a:r>
              <a:rPr spc="30" dirty="0"/>
              <a:t>and</a:t>
            </a:r>
            <a:r>
              <a:rPr spc="-4" dirty="0"/>
              <a:t> </a:t>
            </a:r>
            <a:r>
              <a:rPr spc="-14" dirty="0"/>
              <a:t>c</a:t>
            </a:r>
            <a:r>
              <a:rPr spc="30" dirty="0"/>
              <a:t>om</a:t>
            </a:r>
            <a:r>
              <a:rPr spc="20" dirty="0"/>
              <a:t>p</a:t>
            </a:r>
            <a:r>
              <a:rPr spc="34" dirty="0"/>
              <a:t>u</a:t>
            </a:r>
            <a:r>
              <a:rPr spc="14" dirty="0"/>
              <a:t>t</a:t>
            </a:r>
            <a:r>
              <a:rPr spc="20" dirty="0"/>
              <a:t>er</a:t>
            </a:r>
            <a:r>
              <a:rPr spc="-4" dirty="0"/>
              <a:t> </a:t>
            </a:r>
            <a:r>
              <a:rPr dirty="0"/>
              <a:t>s</a:t>
            </a:r>
            <a:r>
              <a:rPr spc="-14" dirty="0"/>
              <a:t>c</a:t>
            </a:r>
            <a:r>
              <a:rPr spc="20" dirty="0"/>
              <a:t>ien</a:t>
            </a:r>
            <a:r>
              <a:rPr spc="4" dirty="0"/>
              <a:t>c</a:t>
            </a:r>
            <a:r>
              <a:rPr spc="30" dirty="0"/>
              <a:t>e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975"/>
              </a:lnSpc>
            </a:pPr>
            <a:r>
              <a:rPr sz="2900" b="0" spc="-484" dirty="0">
                <a:latin typeface="Arial"/>
                <a:cs typeface="Arial"/>
              </a:rPr>
              <a:t>/</a:t>
            </a:r>
            <a:r>
              <a:rPr spc="30" dirty="0"/>
              <a:t>de</a:t>
            </a:r>
            <a:r>
              <a:rPr spc="24" dirty="0"/>
              <a:t>pa</a:t>
            </a:r>
            <a:r>
              <a:rPr spc="20" dirty="0"/>
              <a:t>r</a:t>
            </a:r>
            <a:r>
              <a:rPr spc="30" dirty="0"/>
              <a:t>tment</a:t>
            </a:r>
            <a:r>
              <a:rPr spc="-4" dirty="0"/>
              <a:t> </a:t>
            </a:r>
            <a:r>
              <a:rPr spc="20" dirty="0"/>
              <a:t>of</a:t>
            </a:r>
            <a:r>
              <a:rPr spc="-4" dirty="0"/>
              <a:t> </a:t>
            </a:r>
            <a:r>
              <a:rPr lang="en-US" spc="24" dirty="0"/>
              <a:t>computer science and engineering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2600" y="628650"/>
            <a:ext cx="5181600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Feature Extraction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Hidden Markov Model with Gaussian Emissions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Deep Neural Network with Feed-forward Network and Back-propagation 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975"/>
              </a:lnSpc>
            </a:pPr>
            <a:r>
              <a:rPr sz="2900" b="0" spc="-484" dirty="0">
                <a:latin typeface="Arial"/>
                <a:cs typeface="Arial"/>
              </a:rPr>
              <a:t>/</a:t>
            </a:r>
            <a:r>
              <a:rPr spc="30" dirty="0"/>
              <a:t>de</a:t>
            </a:r>
            <a:r>
              <a:rPr spc="24" dirty="0"/>
              <a:t>pa</a:t>
            </a:r>
            <a:r>
              <a:rPr spc="20" dirty="0"/>
              <a:t>r</a:t>
            </a:r>
            <a:r>
              <a:rPr spc="30" dirty="0"/>
              <a:t>tment</a:t>
            </a:r>
            <a:r>
              <a:rPr spc="-4" dirty="0"/>
              <a:t> </a:t>
            </a:r>
            <a:r>
              <a:rPr spc="20" dirty="0"/>
              <a:t>of</a:t>
            </a:r>
            <a:r>
              <a:rPr spc="-4" dirty="0"/>
              <a:t> </a:t>
            </a:r>
            <a:r>
              <a:rPr lang="en-US" spc="24" dirty="0"/>
              <a:t>computer science and engineering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2600" y="628650"/>
            <a:ext cx="518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Divide </a:t>
            </a:r>
            <a:r>
              <a:rPr lang="en-US" dirty="0"/>
              <a:t>the signal into short frames.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frame calculate </a:t>
            </a:r>
            <a:r>
              <a:rPr lang="en-US" dirty="0" smtClean="0"/>
              <a:t>Fast Fourier Transform (FFT)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the </a:t>
            </a:r>
            <a:r>
              <a:rPr lang="en-US" dirty="0" err="1"/>
              <a:t>mel</a:t>
            </a:r>
            <a:r>
              <a:rPr lang="en-US" dirty="0"/>
              <a:t> </a:t>
            </a:r>
            <a:r>
              <a:rPr lang="en-US" dirty="0" smtClean="0"/>
              <a:t>filter bank </a:t>
            </a:r>
            <a:r>
              <a:rPr lang="en-US" dirty="0"/>
              <a:t>to the power spectra, </a:t>
            </a:r>
            <a:r>
              <a:rPr lang="en-US" dirty="0" smtClean="0"/>
              <a:t>sum the energy in each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 the logarithm of all filter bank energies.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</a:t>
            </a:r>
            <a:r>
              <a:rPr lang="en-US" dirty="0"/>
              <a:t>the DCT of the log </a:t>
            </a:r>
            <a:r>
              <a:rPr lang="en-US" dirty="0" smtClean="0"/>
              <a:t>filter bank </a:t>
            </a:r>
            <a:r>
              <a:rPr lang="en-US" dirty="0"/>
              <a:t>energies.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 the lower 13 </a:t>
            </a:r>
            <a:r>
              <a:rPr lang="en-US" dirty="0"/>
              <a:t>DCT </a:t>
            </a:r>
            <a:r>
              <a:rPr lang="en-US" dirty="0" smtClean="0"/>
              <a:t>coefficients, </a:t>
            </a:r>
            <a:r>
              <a:rPr lang="en-US" dirty="0"/>
              <a:t>discard the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840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975"/>
              </a:lnSpc>
            </a:pPr>
            <a:r>
              <a:rPr sz="2900" b="0" spc="-484" dirty="0">
                <a:latin typeface="Arial"/>
                <a:cs typeface="Arial"/>
              </a:rPr>
              <a:t>/</a:t>
            </a:r>
            <a:r>
              <a:rPr spc="30" dirty="0"/>
              <a:t>de</a:t>
            </a:r>
            <a:r>
              <a:rPr spc="24" dirty="0"/>
              <a:t>pa</a:t>
            </a:r>
            <a:r>
              <a:rPr spc="20" dirty="0"/>
              <a:t>r</a:t>
            </a:r>
            <a:r>
              <a:rPr spc="30" dirty="0"/>
              <a:t>tment</a:t>
            </a:r>
            <a:r>
              <a:rPr spc="-4" dirty="0"/>
              <a:t> </a:t>
            </a:r>
            <a:r>
              <a:rPr spc="20" dirty="0"/>
              <a:t>of</a:t>
            </a:r>
            <a:r>
              <a:rPr spc="-4" dirty="0"/>
              <a:t> </a:t>
            </a:r>
            <a:r>
              <a:rPr lang="en-US" spc="24" dirty="0"/>
              <a:t>computer science and engineering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en-US" dirty="0"/>
          </a:p>
        </p:txBody>
      </p:sp>
      <p:pic>
        <p:nvPicPr>
          <p:cNvPr id="1026" name="Picture 2" descr="D:\CSE\Thesis\FF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76250"/>
            <a:ext cx="2151107" cy="147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SE\Thesis\Filter ban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390031"/>
            <a:ext cx="3023489" cy="12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SE\Thesis\Ak_wav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6" y="476251"/>
            <a:ext cx="2105504" cy="156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CSE\Thesis\MFC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598" y="2329159"/>
            <a:ext cx="3206561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5000" y="1952369"/>
            <a:ext cx="1447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Fig.1 Original waveform</a:t>
            </a:r>
            <a:endParaRPr lang="en-US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78200" y="1952368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Fig.2 FFT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5000" y="392852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Fig.3 Log Filter Bank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02000" y="392429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Fig.3 MFCC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655840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975"/>
              </a:lnSpc>
            </a:pPr>
            <a:r>
              <a:rPr sz="2900" b="0" spc="-484" dirty="0">
                <a:latin typeface="Arial"/>
                <a:cs typeface="Arial"/>
              </a:rPr>
              <a:t>/</a:t>
            </a:r>
            <a:r>
              <a:rPr spc="30" dirty="0"/>
              <a:t>de</a:t>
            </a:r>
            <a:r>
              <a:rPr spc="24" dirty="0"/>
              <a:t>pa</a:t>
            </a:r>
            <a:r>
              <a:rPr spc="20" dirty="0"/>
              <a:t>r</a:t>
            </a:r>
            <a:r>
              <a:rPr spc="30" dirty="0"/>
              <a:t>tment</a:t>
            </a:r>
            <a:r>
              <a:rPr spc="-4" dirty="0"/>
              <a:t> </a:t>
            </a:r>
            <a:r>
              <a:rPr spc="20" dirty="0"/>
              <a:t>of</a:t>
            </a:r>
            <a:r>
              <a:rPr spc="-4" dirty="0"/>
              <a:t> </a:t>
            </a:r>
            <a:r>
              <a:rPr lang="en-US" spc="24" dirty="0"/>
              <a:t>computer science and engineering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 with Gaussian Emissions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679" y="1390650"/>
            <a:ext cx="518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Estimating the parameters given the observation sequence of training data to maximize output. Solution: Baum-Welch algorithm.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Estimating the optimal state sequence given the model parameters and observation sequence. Solution: Viterbi algorithm.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Number of components used: 5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2600" y="62865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problems associated with model construction: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840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975"/>
              </a:lnSpc>
            </a:pPr>
            <a:r>
              <a:rPr sz="2900" b="0" spc="-484" dirty="0">
                <a:latin typeface="Arial"/>
                <a:cs typeface="Arial"/>
              </a:rPr>
              <a:t>/</a:t>
            </a:r>
            <a:r>
              <a:rPr spc="30" dirty="0"/>
              <a:t>de</a:t>
            </a:r>
            <a:r>
              <a:rPr spc="24" dirty="0"/>
              <a:t>pa</a:t>
            </a:r>
            <a:r>
              <a:rPr spc="20" dirty="0"/>
              <a:t>r</a:t>
            </a:r>
            <a:r>
              <a:rPr spc="30" dirty="0"/>
              <a:t>tment</a:t>
            </a:r>
            <a:r>
              <a:rPr spc="-4" dirty="0"/>
              <a:t> </a:t>
            </a:r>
            <a:r>
              <a:rPr spc="20" dirty="0"/>
              <a:t>of</a:t>
            </a:r>
            <a:r>
              <a:rPr spc="-4" dirty="0"/>
              <a:t> </a:t>
            </a:r>
            <a:r>
              <a:rPr lang="en-US" spc="24" dirty="0"/>
              <a:t>computer science and engineering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2600" y="628650"/>
            <a:ext cx="5181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Feed-forward network with backpropagation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Optimization: </a:t>
            </a:r>
            <a:r>
              <a:rPr lang="en-US" dirty="0" smtClean="0"/>
              <a:t>Adam Optimizer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Cost function: </a:t>
            </a:r>
            <a:r>
              <a:rPr lang="en-US" dirty="0" err="1" smtClean="0"/>
              <a:t>Softmax</a:t>
            </a:r>
            <a:r>
              <a:rPr lang="en-US" dirty="0" smtClean="0"/>
              <a:t> cross entropy with logits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Number of layers: </a:t>
            </a:r>
            <a:r>
              <a:rPr lang="en-US" dirty="0" smtClean="0"/>
              <a:t>5 including the input and output layer.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1500 nodes per layer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55840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975"/>
              </a:lnSpc>
            </a:pPr>
            <a:r>
              <a:rPr sz="2900" b="0" spc="-484" dirty="0">
                <a:latin typeface="Arial"/>
                <a:cs typeface="Arial"/>
              </a:rPr>
              <a:t>/</a:t>
            </a:r>
            <a:r>
              <a:rPr spc="30" dirty="0"/>
              <a:t>de</a:t>
            </a:r>
            <a:r>
              <a:rPr spc="24" dirty="0"/>
              <a:t>pa</a:t>
            </a:r>
            <a:r>
              <a:rPr spc="20" dirty="0"/>
              <a:t>r</a:t>
            </a:r>
            <a:r>
              <a:rPr spc="30" dirty="0"/>
              <a:t>tment</a:t>
            </a:r>
            <a:r>
              <a:rPr spc="-4" dirty="0"/>
              <a:t> </a:t>
            </a:r>
            <a:r>
              <a:rPr spc="20" dirty="0"/>
              <a:t>of</a:t>
            </a:r>
            <a:r>
              <a:rPr spc="-4" dirty="0"/>
              <a:t> </a:t>
            </a:r>
            <a:r>
              <a:rPr lang="en-US" spc="24" dirty="0"/>
              <a:t>computer science and engineering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162050"/>
            <a:ext cx="5620161" cy="212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0200" y="660916"/>
            <a:ext cx="510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Percentage Accuracy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840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975"/>
              </a:lnSpc>
            </a:pPr>
            <a:r>
              <a:rPr sz="2900" b="0" spc="-484" dirty="0">
                <a:latin typeface="Arial"/>
                <a:cs typeface="Arial"/>
              </a:rPr>
              <a:t>/</a:t>
            </a:r>
            <a:r>
              <a:rPr spc="30" dirty="0"/>
              <a:t>de</a:t>
            </a:r>
            <a:r>
              <a:rPr spc="24" dirty="0"/>
              <a:t>pa</a:t>
            </a:r>
            <a:r>
              <a:rPr spc="20" dirty="0"/>
              <a:t>r</a:t>
            </a:r>
            <a:r>
              <a:rPr spc="30" dirty="0"/>
              <a:t>tment</a:t>
            </a:r>
            <a:r>
              <a:rPr spc="-4" dirty="0"/>
              <a:t> </a:t>
            </a:r>
            <a:r>
              <a:rPr spc="20" dirty="0"/>
              <a:t>of</a:t>
            </a:r>
            <a:r>
              <a:rPr spc="-4" dirty="0"/>
              <a:t> </a:t>
            </a:r>
            <a:r>
              <a:rPr lang="en-US" spc="24" dirty="0"/>
              <a:t>computer science and engineering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57250"/>
            <a:ext cx="54864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0200" y="476250"/>
            <a:ext cx="510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Effects of Augmentation on Accuracy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446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975"/>
              </a:lnSpc>
            </a:pPr>
            <a:r>
              <a:rPr sz="2900" b="0" spc="-484" dirty="0">
                <a:latin typeface="Arial"/>
                <a:cs typeface="Arial"/>
              </a:rPr>
              <a:t>/</a:t>
            </a:r>
            <a:r>
              <a:rPr spc="30" dirty="0"/>
              <a:t>de</a:t>
            </a:r>
            <a:r>
              <a:rPr spc="24" dirty="0"/>
              <a:t>pa</a:t>
            </a:r>
            <a:r>
              <a:rPr spc="20" dirty="0"/>
              <a:t>r</a:t>
            </a:r>
            <a:r>
              <a:rPr spc="30" dirty="0"/>
              <a:t>tment</a:t>
            </a:r>
            <a:r>
              <a:rPr spc="-4" dirty="0"/>
              <a:t> </a:t>
            </a:r>
            <a:r>
              <a:rPr spc="20" dirty="0"/>
              <a:t>of</a:t>
            </a:r>
            <a:r>
              <a:rPr spc="-4" dirty="0"/>
              <a:t> </a:t>
            </a:r>
            <a:r>
              <a:rPr lang="en-US" spc="24" dirty="0"/>
              <a:t>computer science and engineering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0200" y="476250"/>
            <a:ext cx="510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Effects of Augmentation on Accuracy Level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5" y="863643"/>
            <a:ext cx="5657850" cy="304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0332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335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Isolated Word Recognition Techniques in Bengali A comparative analysis of the effects of data augmentation on HMM and ANN based acoustic models </vt:lpstr>
      <vt:lpstr>Methods</vt:lpstr>
      <vt:lpstr>Feature Extraction</vt:lpstr>
      <vt:lpstr>Feature Extraction</vt:lpstr>
      <vt:lpstr>Hidden Markov Model with Gaussian Emissions</vt:lpstr>
      <vt:lpstr>Deep Neural Network</vt:lpstr>
      <vt:lpstr>Results</vt:lpstr>
      <vt:lpstr>Results</vt:lpstr>
      <vt:lpstr>Results</vt:lpstr>
      <vt:lpstr>Suggestions</vt:lpstr>
      <vt:lpstr>ReferencesI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Advanced Aggregation Techniques  for Software Metrics 5pt   Final presentation</dc:title>
  <dc:creator>Bogdan Vasilescu b.n.vasilescu@student.tue.nl 5pt Supervisor: Dr. Alexander Serebrenik</dc:creator>
  <cp:lastModifiedBy>Warida</cp:lastModifiedBy>
  <cp:revision>33</cp:revision>
  <dcterms:created xsi:type="dcterms:W3CDTF">2017-08-20T17:29:49Z</dcterms:created>
  <dcterms:modified xsi:type="dcterms:W3CDTF">2017-08-20T19:21:33Z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2011-07-20T00:00:00Z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2017-08-20T00:00:00Z</vt:filetime>
  </property>
</Properties>
</file>