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hry55lc/CaiFobrfXksRqjqXO0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7f483cc02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d7f483cc02_1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d7f483cc0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d7f483cc02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7f483cc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d7f483cc0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1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1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13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13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13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3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3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13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13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13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3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3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3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13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13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3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13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3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13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13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13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3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3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13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3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2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24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ru-RU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6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6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6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6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6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7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7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7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7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7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7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7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1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1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1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" name="Google Shape;10;p1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1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1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1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1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1" name="Google Shape;21;p1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1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1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1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1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1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1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1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1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1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1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1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" name="Google Shape;47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321" y="229214"/>
            <a:ext cx="1329357" cy="16622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"/>
          <p:cNvSpPr/>
          <p:nvPr/>
        </p:nvSpPr>
        <p:spPr>
          <a:xfrm>
            <a:off x="1648453" y="2055266"/>
            <a:ext cx="8895092" cy="2747468"/>
          </a:xfrm>
          <a:prstGeom prst="roundRect">
            <a:avLst>
              <a:gd fmla="val 16667" name="adj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p1"/>
          <p:cNvSpPr txBox="1"/>
          <p:nvPr>
            <p:ph type="ctrTitle"/>
          </p:nvPr>
        </p:nvSpPr>
        <p:spPr>
          <a:xfrm>
            <a:off x="1700211" y="2269478"/>
            <a:ext cx="8791576" cy="1538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753"/>
              <a:buFont typeface="Twentieth Century"/>
              <a:buNone/>
            </a:pPr>
            <a:r>
              <a:rPr lang="ru-RU">
                <a:solidFill>
                  <a:schemeClr val="dk1"/>
                </a:solidFill>
              </a:rPr>
              <a:t>ПРОФАЙЛ</a:t>
            </a:r>
            <a:br>
              <a:rPr lang="ru-RU">
                <a:solidFill>
                  <a:schemeClr val="dk1"/>
                </a:solidFill>
              </a:rPr>
            </a:br>
            <a:r>
              <a:rPr lang="ru-RU" sz="7300">
                <a:solidFill>
                  <a:schemeClr val="dk1"/>
                </a:solidFill>
              </a:rPr>
              <a:t>САНАРИП ДОЛБООР</a:t>
            </a:r>
            <a:endParaRPr sz="7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"/>
          <p:cNvSpPr/>
          <p:nvPr/>
        </p:nvSpPr>
        <p:spPr>
          <a:xfrm>
            <a:off x="1758313" y="172238"/>
            <a:ext cx="8675374" cy="1716948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CALL-CENTER ФОМС</a:t>
            </a:r>
            <a:endParaRPr/>
          </a:p>
        </p:txBody>
      </p:sp>
      <p:sp>
        <p:nvSpPr>
          <p:cNvPr id="343" name="Google Shape;343;p9"/>
          <p:cNvSpPr/>
          <p:nvPr/>
        </p:nvSpPr>
        <p:spPr>
          <a:xfrm>
            <a:off x="729651" y="2182483"/>
            <a:ext cx="10732800" cy="4218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Проект реализован по заказу Фонда обязательного медицинского страхования. Компанией были проведены работы по разработке и внедрению автоматизированной системы Call-center ФОМС. 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Преимущества автоматизированной системы:</a:t>
            </a:r>
            <a:endParaRPr/>
          </a:p>
          <a:p>
            <a:pPr indent="-342900" lvl="0" marL="7048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прием входящих звонков, запись и повторное прослушивание;</a:t>
            </a:r>
            <a:endParaRPr/>
          </a:p>
          <a:p>
            <a:pPr indent="-342900" lvl="0" marL="7048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умные звонки для управления оперативностью;</a:t>
            </a:r>
            <a:endParaRPr/>
          </a:p>
          <a:p>
            <a:pPr indent="-342900" lvl="0" marL="7048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удобное оформление обращения;</a:t>
            </a:r>
            <a:endParaRPr/>
          </a:p>
          <a:p>
            <a:pPr indent="-342900" lvl="0" marL="7048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хранение и использования данных и формирование отчетов;</a:t>
            </a:r>
            <a:endParaRPr/>
          </a:p>
          <a:p>
            <a:pPr indent="-342900" lvl="0" marL="7048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достоверные данные и прозрачная отчетность.</a:t>
            </a:r>
            <a:endParaRPr/>
          </a:p>
          <a:p>
            <a:pPr indent="0" lvl="0" marL="361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4" name="Google Shape;3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9839" y="4520241"/>
            <a:ext cx="1404488" cy="1756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0"/>
          <p:cNvSpPr/>
          <p:nvPr/>
        </p:nvSpPr>
        <p:spPr>
          <a:xfrm>
            <a:off x="1758313" y="172238"/>
            <a:ext cx="8675374" cy="1716948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ИНФОРМАЦИОННАЯ СИСТЕМА "ГЕОПОРТАЛ Г.ОШ"</a:t>
            </a:r>
            <a:endParaRPr/>
          </a:p>
        </p:txBody>
      </p:sp>
      <p:sp>
        <p:nvSpPr>
          <p:cNvPr id="350" name="Google Shape;350;p10"/>
          <p:cNvSpPr/>
          <p:nvPr/>
        </p:nvSpPr>
        <p:spPr>
          <a:xfrm>
            <a:off x="729651" y="2078966"/>
            <a:ext cx="10821119" cy="4416725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Проект реализован по заказу УМС города Ош. Информационная система нацелена на сокращение времени рассмотрения заявок и обращений, повышение качества обслуживания граждан и содействие устойчивому развитию.</a:t>
            </a:r>
            <a:endParaRPr/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Была проведена автоматизация процессов:</a:t>
            </a:r>
            <a:endParaRPr/>
          </a:p>
          <a:p>
            <a:pPr indent="-439738" lvl="0" marL="80168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Электронный документооборот для регистрации и контроля исполнения заявок клиентов, внутренней и внешней документации.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9738" lvl="0" marL="80168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Ведение реестра объектов муниципальной собственности.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9738" lvl="0" marL="80168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Ведение реестра договоров аренды по объектам муниципальной собственности.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9738" lvl="0" marL="80168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Ведение информационной системы кадрового учета сотрудников УМС. </a:t>
            </a:r>
            <a:endParaRPr/>
          </a:p>
          <a:p>
            <a:pPr indent="-439738" lvl="0" marL="80168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Статистика и отчетность, конструктор отчетов.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1" name="Google Shape;3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4611" y="93217"/>
            <a:ext cx="1436337" cy="179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7f483cc02_1_31"/>
          <p:cNvSpPr/>
          <p:nvPr/>
        </p:nvSpPr>
        <p:spPr>
          <a:xfrm>
            <a:off x="729650" y="2078975"/>
            <a:ext cx="10880400" cy="4599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Проект реализован по заказу </a:t>
            </a:r>
            <a:r>
              <a:rPr lang="ru-RU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Государственного агентства геологии и недропользования при Министерстве энергетики и промышленности Кыргызской республики. 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1" lang="ru-RU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Цели Автоматизированной информационной системы</a:t>
            </a:r>
            <a:r>
              <a:rPr b="1" i="0" lang="ru-RU" sz="25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500"/>
          </a:p>
          <a:p>
            <a:pPr indent="-446087" lvl="0" marL="8016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ru-RU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Создание и ведение автоматизированного учета поступления заявок.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6087" lvl="0" marL="8016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ru-RU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Обеспечение эффективного автоматизированного информационного обмена между геологией и заявителем.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6087" lvl="0" marL="8016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ru-RU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Создание и ведение базы данных по заявкам.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6087" lvl="0" marL="8016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ru-RU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Повышение уровня обслуживания населения и ускорение процессов.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6087" lvl="0" marL="8016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ru-RU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Облегчение взаимодействия в получении информаций.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46087" lvl="0" marL="801687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ru-RU" sz="2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Цифровизация предоставления услуг населению.</a:t>
            </a:r>
            <a:endParaRPr sz="2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7" name="Google Shape;357;gd7f483cc02_1_31"/>
          <p:cNvSpPr/>
          <p:nvPr/>
        </p:nvSpPr>
        <p:spPr>
          <a:xfrm>
            <a:off x="1758313" y="172238"/>
            <a:ext cx="8675400" cy="1716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ru-RU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АИС ГАГИН ПРИ МЭП</a:t>
            </a:r>
            <a:endParaRPr b="1" sz="4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58" name="Google Shape;358;gd7f483cc02_1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4611" y="93217"/>
            <a:ext cx="1436336" cy="179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d7f483cc02_1_19"/>
          <p:cNvSpPr/>
          <p:nvPr/>
        </p:nvSpPr>
        <p:spPr>
          <a:xfrm>
            <a:off x="1758313" y="172238"/>
            <a:ext cx="8675400" cy="1716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ru-RU" sz="4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СИТУАЦИОННЫЙ ЦЕНТР</a:t>
            </a:r>
            <a:endParaRPr/>
          </a:p>
        </p:txBody>
      </p:sp>
      <p:sp>
        <p:nvSpPr>
          <p:cNvPr id="364" name="Google Shape;364;gd7f483cc02_1_19"/>
          <p:cNvSpPr/>
          <p:nvPr/>
        </p:nvSpPr>
        <p:spPr>
          <a:xfrm>
            <a:off x="933325" y="1982675"/>
            <a:ext cx="10325400" cy="4790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Проект реализован по заказу Управления ООН по наркотикам и преступности (UNODC) для ГТС КР. </a:t>
            </a:r>
            <a:r>
              <a:rPr b="1"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Внедрение АИС «Ситуационный центр ГТС КР» обеспечит оперативный доступ к достоверным данным, которые положительно повлияют на:</a:t>
            </a:r>
            <a:endParaRPr b="1" sz="1300"/>
          </a:p>
          <a:p>
            <a:pPr indent="-438150" lvl="0" marL="809999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Повышение прозрачности и контроля процессов прохождения грузов.</a:t>
            </a:r>
            <a:endParaRPr sz="2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815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Повышение прозрачности и контроля финансовых поступлений.</a:t>
            </a:r>
            <a:endParaRPr sz="2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815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Повышение эффективности и оперативности деятельности ГТС.</a:t>
            </a:r>
            <a:endParaRPr sz="2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815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Оперативное представление необходимых данных пользователям в разрезе по должностям и службам.</a:t>
            </a:r>
            <a:endParaRPr sz="2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815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Совершенствование процесса аналитики по Рискам и Прогнозам.</a:t>
            </a:r>
            <a:endParaRPr sz="2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815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Совершенствование таможенных процессов.</a:t>
            </a:r>
            <a:endParaRPr sz="2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815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Повышение достоверности статистики.</a:t>
            </a:r>
            <a:endParaRPr sz="2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38150" lvl="0" marL="809999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ru-RU" sz="23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Минимизация коррупционных рисков.</a:t>
            </a:r>
            <a:endParaRPr sz="23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65" name="Google Shape;365;gd7f483cc02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4611" y="93217"/>
            <a:ext cx="1436336" cy="179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1321" y="229214"/>
            <a:ext cx="1329357" cy="166220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1"/>
          <p:cNvSpPr/>
          <p:nvPr/>
        </p:nvSpPr>
        <p:spPr>
          <a:xfrm>
            <a:off x="1648453" y="2055266"/>
            <a:ext cx="8895092" cy="2747468"/>
          </a:xfrm>
          <a:prstGeom prst="roundRect">
            <a:avLst>
              <a:gd fmla="val 16667" name="adj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2" name="Google Shape;372;p11"/>
          <p:cNvSpPr txBox="1"/>
          <p:nvPr>
            <p:ph type="ctrTitle"/>
          </p:nvPr>
        </p:nvSpPr>
        <p:spPr>
          <a:xfrm>
            <a:off x="1700211" y="3000225"/>
            <a:ext cx="8791576" cy="857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</a:pPr>
            <a:r>
              <a:rPr lang="ru-RU">
                <a:solidFill>
                  <a:schemeClr val="dk1"/>
                </a:solidFill>
              </a:rPr>
              <a:t>СПАСИБО ЗА ВНИМАНИЕ!</a:t>
            </a:r>
            <a:endParaRPr sz="7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/>
          <p:nvPr>
            <p:ph type="title"/>
          </p:nvPr>
        </p:nvSpPr>
        <p:spPr>
          <a:xfrm>
            <a:off x="2051560" y="89720"/>
            <a:ext cx="8085700" cy="147857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lang="ru-RU" sz="4400"/>
              <a:t>САНАРИП ДОЛБООР</a:t>
            </a:r>
            <a:endParaRPr b="1" sz="4400"/>
          </a:p>
        </p:txBody>
      </p:sp>
      <p:sp>
        <p:nvSpPr>
          <p:cNvPr id="242" name="Google Shape;242;p2"/>
          <p:cNvSpPr/>
          <p:nvPr>
            <p:ph idx="1" type="body"/>
          </p:nvPr>
        </p:nvSpPr>
        <p:spPr>
          <a:xfrm>
            <a:off x="1445063" y="1840185"/>
            <a:ext cx="9243066" cy="4336328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b="1" lang="ru-RU" sz="2800">
                <a:solidFill>
                  <a:schemeClr val="dk1"/>
                </a:solidFill>
              </a:rPr>
              <a:t>О КОМПАНИИ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ru-RU">
                <a:solidFill>
                  <a:schemeClr val="dk1"/>
                </a:solidFill>
              </a:rPr>
              <a:t>Компания ОсОО «Санарип Долбоор» была основана 18 июня 2019 года для предоставления услуг на местный рынок.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ru-RU">
                <a:solidFill>
                  <a:schemeClr val="dk1"/>
                </a:solidFill>
              </a:rPr>
              <a:t>Компанией были успешно разработаны программы, пользователями которых являются граждане по всей республике.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b="1" lang="ru-RU" sz="2800">
                <a:solidFill>
                  <a:schemeClr val="dk1"/>
                </a:solidFill>
              </a:rPr>
              <a:t>МИССИЯ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ru-RU">
                <a:solidFill>
                  <a:schemeClr val="dk1"/>
                </a:solidFill>
              </a:rPr>
              <a:t>Цифровые технологии во всех сферах жизни: быстро, удобно и эффективно.</a:t>
            </a:r>
            <a:endParaRPr/>
          </a:p>
        </p:txBody>
      </p:sp>
      <p:sp>
        <p:nvSpPr>
          <p:cNvPr id="243" name="Google Shape;243;p2"/>
          <p:cNvSpPr/>
          <p:nvPr/>
        </p:nvSpPr>
        <p:spPr>
          <a:xfrm>
            <a:off x="10256808" y="4153068"/>
            <a:ext cx="1935192" cy="2704932"/>
          </a:xfrm>
          <a:prstGeom prst="triangle">
            <a:avLst>
              <a:gd fmla="val 100000" name="adj"/>
            </a:avLst>
          </a:prstGeom>
          <a:solidFill>
            <a:srgbClr val="18456A"/>
          </a:solidFill>
          <a:ln cap="flat" cmpd="sng" w="15875">
            <a:solidFill>
              <a:srgbClr val="153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4" name="Google Shape;2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4490" y="5302637"/>
            <a:ext cx="1630431" cy="163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404" y="5365174"/>
            <a:ext cx="1555406" cy="15554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3"/>
          <p:cNvGrpSpPr/>
          <p:nvPr/>
        </p:nvGrpSpPr>
        <p:grpSpPr>
          <a:xfrm>
            <a:off x="1143000" y="2607840"/>
            <a:ext cx="9906000" cy="3528361"/>
            <a:chOff x="0" y="6675"/>
            <a:chExt cx="9906000" cy="3528361"/>
          </a:xfrm>
        </p:grpSpPr>
        <p:sp>
          <p:nvSpPr>
            <p:cNvPr id="251" name="Google Shape;251;p3"/>
            <p:cNvSpPr/>
            <p:nvPr/>
          </p:nvSpPr>
          <p:spPr>
            <a:xfrm>
              <a:off x="0" y="405195"/>
              <a:ext cx="9906000" cy="680400"/>
            </a:xfrm>
            <a:prstGeom prst="rect">
              <a:avLst/>
            </a:prstGeom>
            <a:solidFill>
              <a:schemeClr val="lt2">
                <a:alpha val="89803"/>
              </a:schemeClr>
            </a:solidFill>
            <a:ln cap="flat" cmpd="sng" w="15875">
              <a:solidFill>
                <a:srgbClr val="1346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95300" y="6675"/>
              <a:ext cx="6934200" cy="797040"/>
            </a:xfrm>
            <a:prstGeom prst="roundRect">
              <a:avLst>
                <a:gd fmla="val 16667" name="adj"/>
              </a:avLst>
            </a:prstGeom>
            <a:solidFill>
              <a:srgbClr val="246C8D"/>
            </a:solidFill>
            <a:ln cap="flat" cmpd="sng" w="222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"/>
            <p:cNvSpPr txBox="1"/>
            <p:nvPr/>
          </p:nvSpPr>
          <p:spPr>
            <a:xfrm>
              <a:off x="534208" y="45583"/>
              <a:ext cx="6856384" cy="719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2075" spcFirstLastPara="1" rIns="262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wentieth Century"/>
                <a:buNone/>
              </a:pPr>
              <a:r>
                <a:rPr b="0" i="0" lang="ru-RU" sz="27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Разработка программного обеспечения</a:t>
              </a: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0" y="1629915"/>
              <a:ext cx="9906000" cy="680400"/>
            </a:xfrm>
            <a:prstGeom prst="rect">
              <a:avLst/>
            </a:prstGeom>
            <a:solidFill>
              <a:schemeClr val="lt2">
                <a:alpha val="89803"/>
              </a:schemeClr>
            </a:solidFill>
            <a:ln cap="flat" cmpd="sng" w="15875">
              <a:solidFill>
                <a:srgbClr val="1346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95300" y="1231395"/>
              <a:ext cx="6934200" cy="797040"/>
            </a:xfrm>
            <a:prstGeom prst="roundRect">
              <a:avLst>
                <a:gd fmla="val 16667" name="adj"/>
              </a:avLst>
            </a:prstGeom>
            <a:solidFill>
              <a:srgbClr val="246C8D"/>
            </a:solidFill>
            <a:ln cap="flat" cmpd="sng" w="222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 txBox="1"/>
            <p:nvPr/>
          </p:nvSpPr>
          <p:spPr>
            <a:xfrm>
              <a:off x="534208" y="1270303"/>
              <a:ext cx="6856384" cy="719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2075" spcFirstLastPara="1" rIns="262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wentieth Century"/>
                <a:buNone/>
              </a:pPr>
              <a:r>
                <a:rPr b="0" i="0" lang="ru-RU" sz="27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Автоматизация бизнес процессов</a:t>
              </a: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0" y="2854636"/>
              <a:ext cx="9906000" cy="680400"/>
            </a:xfrm>
            <a:prstGeom prst="rect">
              <a:avLst/>
            </a:prstGeom>
            <a:solidFill>
              <a:schemeClr val="lt2">
                <a:alpha val="89803"/>
              </a:schemeClr>
            </a:solidFill>
            <a:ln cap="flat" cmpd="sng" w="15875">
              <a:solidFill>
                <a:srgbClr val="13467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95300" y="2456115"/>
              <a:ext cx="6934200" cy="797040"/>
            </a:xfrm>
            <a:prstGeom prst="roundRect">
              <a:avLst>
                <a:gd fmla="val 16667" name="adj"/>
              </a:avLst>
            </a:prstGeom>
            <a:solidFill>
              <a:srgbClr val="246C8D"/>
            </a:solidFill>
            <a:ln cap="flat" cmpd="sng" w="222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"/>
            <p:cNvSpPr txBox="1"/>
            <p:nvPr/>
          </p:nvSpPr>
          <p:spPr>
            <a:xfrm>
              <a:off x="534208" y="2495023"/>
              <a:ext cx="6856384" cy="719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62075" spcFirstLastPara="1" rIns="2620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Twentieth Century"/>
                <a:buNone/>
              </a:pPr>
              <a:r>
                <a:rPr b="0" i="0" lang="ru-RU" sz="27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Разработка технических заданий </a:t>
              </a:r>
              <a:endParaRPr/>
            </a:p>
          </p:txBody>
        </p:sp>
      </p:grpSp>
      <p:sp>
        <p:nvSpPr>
          <p:cNvPr id="260" name="Google Shape;260;p3"/>
          <p:cNvSpPr/>
          <p:nvPr/>
        </p:nvSpPr>
        <p:spPr>
          <a:xfrm>
            <a:off x="1410531" y="393053"/>
            <a:ext cx="9370938" cy="1841187"/>
          </a:xfrm>
          <a:prstGeom prst="roundRect">
            <a:avLst>
              <a:gd fmla="val 16667" name="adj"/>
            </a:avLst>
          </a:prstGeom>
          <a:solidFill>
            <a:srgbClr val="246D8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Twentieth Century"/>
              <a:buNone/>
            </a:pPr>
            <a:r>
              <a:rPr b="1" i="0" lang="ru-RU" sz="429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САНАРИП ДОЛБООР</a:t>
            </a:r>
            <a:br>
              <a:rPr b="0" i="0" lang="ru-RU" sz="429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br>
              <a:rPr b="0" i="0" lang="ru-RU" sz="429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ru-RU" sz="27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ОСНОВНЫЕ НАПРАВЛЕНИЯ ДЕЯТЕЛЬНОСТИ:</a:t>
            </a:r>
            <a:endParaRPr b="0" i="0" sz="273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404" y="5365174"/>
            <a:ext cx="1555406" cy="155540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"/>
          <p:cNvSpPr/>
          <p:nvPr/>
        </p:nvSpPr>
        <p:spPr>
          <a:xfrm>
            <a:off x="2015043" y="2597421"/>
            <a:ext cx="8828361" cy="3545456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36195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Twentieth Century"/>
              <a:buNone/>
            </a:pPr>
            <a:r>
              <a:rPr b="0" i="0" lang="ru-RU" sz="261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Как компания инженеров-консультантов, О</a:t>
            </a:r>
            <a:r>
              <a:rPr lang="ru-RU" sz="261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</a:t>
            </a:r>
            <a:r>
              <a:rPr b="0" i="0" lang="ru-RU" sz="261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ОО «САНАРИП ДОЛБООР» предлагает широкий спектр услуг по:</a:t>
            </a:r>
            <a:endParaRPr/>
          </a:p>
          <a:p>
            <a:pPr indent="0" lvl="0" marL="36195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Twentieth Century"/>
              <a:buNone/>
            </a:pPr>
            <a:r>
              <a:t/>
            </a:r>
            <a:endParaRPr b="0" i="0" sz="261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685800" lvl="0" marL="104775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Noto Sans Symbols"/>
              <a:buChar char="❑"/>
            </a:pPr>
            <a:r>
              <a:rPr b="0" i="0" lang="ru-RU" sz="261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планированию</a:t>
            </a:r>
            <a:endParaRPr/>
          </a:p>
          <a:p>
            <a:pPr indent="-685800" lvl="0" marL="104775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Noto Sans Symbols"/>
              <a:buChar char="❑"/>
            </a:pPr>
            <a:r>
              <a:rPr b="0" i="0" lang="ru-RU" sz="261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управлению</a:t>
            </a:r>
            <a:endParaRPr/>
          </a:p>
          <a:p>
            <a:pPr indent="-685800" lvl="0" marL="104775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Noto Sans Symbols"/>
              <a:buChar char="❑"/>
            </a:pPr>
            <a:r>
              <a:rPr b="0" i="0" lang="ru-RU" sz="261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Консультированию</a:t>
            </a:r>
            <a:endParaRPr/>
          </a:p>
          <a:p>
            <a:pPr indent="0" lvl="0" marL="36195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10"/>
              <a:buFont typeface="Twentieth Century"/>
              <a:buNone/>
            </a:pPr>
            <a:r>
              <a:t/>
            </a:r>
            <a:endParaRPr b="0" i="0" sz="261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61950" marR="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Twentieth Century"/>
              <a:buNone/>
            </a:pPr>
            <a:r>
              <a:rPr b="0" i="0" lang="ru-RU" sz="261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В первую очередь для сложных инфраструктурных проектов.</a:t>
            </a:r>
            <a:endParaRPr/>
          </a:p>
        </p:txBody>
      </p:sp>
      <p:sp>
        <p:nvSpPr>
          <p:cNvPr id="267" name="Google Shape;267;p4"/>
          <p:cNvSpPr/>
          <p:nvPr/>
        </p:nvSpPr>
        <p:spPr>
          <a:xfrm>
            <a:off x="2015043" y="186018"/>
            <a:ext cx="8828361" cy="228113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125276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Twentieth Century"/>
              <a:buNone/>
            </a:pPr>
            <a:r>
              <a:rPr b="1" i="0" lang="ru-RU" sz="429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ОСОО «САНАРИП ДОЛБООР»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"/>
          <p:cNvSpPr/>
          <p:nvPr/>
        </p:nvSpPr>
        <p:spPr>
          <a:xfrm>
            <a:off x="10256808" y="4153068"/>
            <a:ext cx="1935192" cy="2704932"/>
          </a:xfrm>
          <a:prstGeom prst="triangle">
            <a:avLst>
              <a:gd fmla="val 100000" name="adj"/>
            </a:avLst>
          </a:prstGeom>
          <a:solidFill>
            <a:srgbClr val="18456A"/>
          </a:solidFill>
          <a:ln cap="flat" cmpd="sng" w="15875">
            <a:solidFill>
              <a:srgbClr val="153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3" name="Google Shape;273;p5"/>
          <p:cNvGrpSpPr/>
          <p:nvPr/>
        </p:nvGrpSpPr>
        <p:grpSpPr>
          <a:xfrm>
            <a:off x="1112809" y="1808197"/>
            <a:ext cx="9946255" cy="4323070"/>
            <a:chOff x="0" y="2112"/>
            <a:chExt cx="9946255" cy="4323070"/>
          </a:xfrm>
        </p:grpSpPr>
        <p:sp>
          <p:nvSpPr>
            <p:cNvPr id="274" name="Google Shape;274;p5"/>
            <p:cNvSpPr/>
            <p:nvPr/>
          </p:nvSpPr>
          <p:spPr>
            <a:xfrm rot="5400000">
              <a:off x="6205638" y="-2483419"/>
              <a:ext cx="1115630" cy="636560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0FCFE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 txBox="1"/>
            <p:nvPr/>
          </p:nvSpPr>
          <p:spPr>
            <a:xfrm>
              <a:off x="3580652" y="196028"/>
              <a:ext cx="6311142" cy="1006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52400" spcFirstLastPara="1" rIns="152400" wrap="square" tIns="762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wentieth Century"/>
                <a:buChar char="•"/>
              </a:pPr>
              <a:r>
                <a:rPr b="0" i="0" lang="ru-RU" sz="40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CRM</a:t>
              </a:r>
              <a:endParaRPr b="0" i="0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0" y="2112"/>
              <a:ext cx="3580652" cy="1394538"/>
            </a:xfrm>
            <a:prstGeom prst="roundRect">
              <a:avLst>
                <a:gd fmla="val 16667" name="adj"/>
              </a:avLst>
            </a:prstGeom>
            <a:solidFill>
              <a:srgbClr val="1C6C8D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 txBox="1"/>
            <p:nvPr/>
          </p:nvSpPr>
          <p:spPr>
            <a:xfrm>
              <a:off x="68076" y="70188"/>
              <a:ext cx="3444500" cy="12583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0" lvl="0" marL="2667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wentieth Century"/>
                <a:buNone/>
              </a:pPr>
              <a:r>
                <a:rPr b="0" i="0" lang="ru-RU" sz="2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Фонд обязательного медицинского страхования</a:t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6205638" y="-1019153"/>
              <a:ext cx="1115630" cy="636560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0FCFE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 txBox="1"/>
            <p:nvPr/>
          </p:nvSpPr>
          <p:spPr>
            <a:xfrm>
              <a:off x="3580652" y="1660294"/>
              <a:ext cx="6311142" cy="1006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52400" spcFirstLastPara="1" rIns="152400" wrap="square" tIns="762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wentieth Century"/>
                <a:buChar char="•"/>
              </a:pPr>
              <a:r>
                <a:rPr b="0" i="0" lang="ru-RU" sz="40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Хранилище учебников</a:t>
              </a:r>
              <a:endParaRPr b="0" i="0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0" y="1466378"/>
              <a:ext cx="3580652" cy="1394538"/>
            </a:xfrm>
            <a:prstGeom prst="roundRect">
              <a:avLst>
                <a:gd fmla="val 16667" name="adj"/>
              </a:avLst>
            </a:prstGeom>
            <a:solidFill>
              <a:srgbClr val="1C6C8D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 txBox="1"/>
            <p:nvPr/>
          </p:nvSpPr>
          <p:spPr>
            <a:xfrm>
              <a:off x="68076" y="1534454"/>
              <a:ext cx="3444500" cy="12583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0" lvl="0" marL="2667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wentieth Century"/>
                <a:buNone/>
              </a:pPr>
              <a:r>
                <a:rPr b="0" i="0" lang="ru-RU" sz="2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Электронная библиотека</a:t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 rot="5400000">
              <a:off x="6205638" y="445111"/>
              <a:ext cx="1115630" cy="636560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0FCFE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 txBox="1"/>
            <p:nvPr/>
          </p:nvSpPr>
          <p:spPr>
            <a:xfrm>
              <a:off x="3580652" y="3124559"/>
              <a:ext cx="6311142" cy="10067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52400" spcFirstLastPara="1" rIns="152400" wrap="square" tIns="762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wentieth Century"/>
                <a:buChar char="•"/>
              </a:pPr>
              <a:r>
                <a:rPr b="0" i="0" lang="ru-RU" sz="40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Дистанционное обучение</a:t>
              </a:r>
              <a:endParaRPr b="0" i="0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0" y="2930644"/>
              <a:ext cx="3580652" cy="1394538"/>
            </a:xfrm>
            <a:prstGeom prst="roundRect">
              <a:avLst>
                <a:gd fmla="val 16667" name="adj"/>
              </a:avLst>
            </a:prstGeom>
            <a:solidFill>
              <a:srgbClr val="1C6C8D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 txBox="1"/>
            <p:nvPr/>
          </p:nvSpPr>
          <p:spPr>
            <a:xfrm>
              <a:off x="68076" y="2998720"/>
              <a:ext cx="3444500" cy="12583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0" lvl="0" marL="2667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wentieth Century"/>
                <a:buNone/>
              </a:pPr>
              <a:r>
                <a:rPr b="0" i="0" lang="ru-RU" sz="2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Окуу Керемет</a:t>
              </a:r>
              <a:endPara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86" name="Google Shape;286;p5"/>
          <p:cNvSpPr/>
          <p:nvPr/>
        </p:nvSpPr>
        <p:spPr>
          <a:xfrm>
            <a:off x="2053150" y="129107"/>
            <a:ext cx="8085700" cy="147857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ПРОЕКТЫ:</a:t>
            </a:r>
            <a:endParaRPr/>
          </a:p>
        </p:txBody>
      </p:sp>
      <p:pic>
        <p:nvPicPr>
          <p:cNvPr id="287" name="Google Shape;2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4490" y="5302637"/>
            <a:ext cx="1630431" cy="163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7f483cc02_1_0"/>
          <p:cNvSpPr/>
          <p:nvPr/>
        </p:nvSpPr>
        <p:spPr>
          <a:xfrm>
            <a:off x="10256808" y="4153068"/>
            <a:ext cx="1935300" cy="2704800"/>
          </a:xfrm>
          <a:prstGeom prst="triangle">
            <a:avLst>
              <a:gd fmla="val 100000" name="adj"/>
            </a:avLst>
          </a:prstGeom>
          <a:solidFill>
            <a:srgbClr val="18456A"/>
          </a:solidFill>
          <a:ln cap="flat" cmpd="sng" w="15875">
            <a:solidFill>
              <a:srgbClr val="153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93" name="Google Shape;293;gd7f483cc02_1_0"/>
          <p:cNvGrpSpPr/>
          <p:nvPr/>
        </p:nvGrpSpPr>
        <p:grpSpPr>
          <a:xfrm>
            <a:off x="1112809" y="1808197"/>
            <a:ext cx="9946255" cy="4322932"/>
            <a:chOff x="0" y="2112"/>
            <a:chExt cx="9946255" cy="4322932"/>
          </a:xfrm>
        </p:grpSpPr>
        <p:sp>
          <p:nvSpPr>
            <p:cNvPr id="294" name="Google Shape;294;gd7f483cc02_1_0"/>
            <p:cNvSpPr/>
            <p:nvPr/>
          </p:nvSpPr>
          <p:spPr>
            <a:xfrm rot="5400000">
              <a:off x="6205555" y="-2483432"/>
              <a:ext cx="1115700" cy="636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0FCFE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gd7f483cc02_1_0"/>
            <p:cNvSpPr txBox="1"/>
            <p:nvPr/>
          </p:nvSpPr>
          <p:spPr>
            <a:xfrm>
              <a:off x="3580652" y="196028"/>
              <a:ext cx="6311100" cy="10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52400" spcFirstLastPara="1" rIns="152400" wrap="square" tIns="76200">
              <a:noAutofit/>
            </a:bodyPr>
            <a:lstStyle/>
            <a:p>
              <a:pPr indent="-349250" lvl="1" marL="269999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wentieth Century"/>
                <a:buChar char="•"/>
              </a:pPr>
              <a:r>
                <a:rPr lang="ru-RU" sz="4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Информационная система "Геопортал г.Ош"</a:t>
              </a:r>
              <a:endParaRPr b="0" i="0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6" name="Google Shape;296;gd7f483cc02_1_0"/>
            <p:cNvSpPr/>
            <p:nvPr/>
          </p:nvSpPr>
          <p:spPr>
            <a:xfrm>
              <a:off x="0" y="2112"/>
              <a:ext cx="3580800" cy="1394400"/>
            </a:xfrm>
            <a:prstGeom prst="roundRect">
              <a:avLst>
                <a:gd fmla="val 16667" name="adj"/>
              </a:avLst>
            </a:prstGeom>
            <a:solidFill>
              <a:srgbClr val="1C6C8D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gd7f483cc02_1_0"/>
            <p:cNvSpPr txBox="1"/>
            <p:nvPr/>
          </p:nvSpPr>
          <p:spPr>
            <a:xfrm>
              <a:off x="68076" y="70188"/>
              <a:ext cx="34446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0" lvl="0" marL="26670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wentieth Century"/>
                <a:buNone/>
              </a:pPr>
              <a:r>
                <a:rPr lang="ru-RU" sz="34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Геопортал</a:t>
              </a:r>
              <a:endParaRPr sz="2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8" name="Google Shape;298;gd7f483cc02_1_0"/>
            <p:cNvSpPr/>
            <p:nvPr/>
          </p:nvSpPr>
          <p:spPr>
            <a:xfrm rot="5400000">
              <a:off x="6205555" y="-1019167"/>
              <a:ext cx="1115700" cy="636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0FCFE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gd7f483cc02_1_0"/>
            <p:cNvSpPr txBox="1"/>
            <p:nvPr/>
          </p:nvSpPr>
          <p:spPr>
            <a:xfrm>
              <a:off x="3580652" y="1660294"/>
              <a:ext cx="6311100" cy="10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52400" spcFirstLastPara="1" rIns="152400" wrap="square" tIns="762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wentieth Century"/>
                <a:buChar char="•"/>
              </a:pPr>
              <a:r>
                <a:rPr lang="ru-RU" sz="4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Эталонная база</a:t>
              </a:r>
              <a:endParaRPr b="0" i="0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0" name="Google Shape;300;gd7f483cc02_1_0"/>
            <p:cNvSpPr/>
            <p:nvPr/>
          </p:nvSpPr>
          <p:spPr>
            <a:xfrm>
              <a:off x="0" y="1466378"/>
              <a:ext cx="3580800" cy="1394400"/>
            </a:xfrm>
            <a:prstGeom prst="roundRect">
              <a:avLst>
                <a:gd fmla="val 16667" name="adj"/>
              </a:avLst>
            </a:prstGeom>
            <a:solidFill>
              <a:srgbClr val="1C6C8D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d7f483cc02_1_0"/>
            <p:cNvSpPr txBox="1"/>
            <p:nvPr/>
          </p:nvSpPr>
          <p:spPr>
            <a:xfrm>
              <a:off x="68076" y="1534454"/>
              <a:ext cx="34446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0" lvl="0" marL="2667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wentieth Century"/>
                <a:buNone/>
              </a:pPr>
              <a:r>
                <a:rPr lang="ru-RU" sz="2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Ситуационный центр</a:t>
              </a:r>
              <a:endParaRPr/>
            </a:p>
          </p:txBody>
        </p:sp>
        <p:sp>
          <p:nvSpPr>
            <p:cNvPr id="302" name="Google Shape;302;gd7f483cc02_1_0"/>
            <p:cNvSpPr/>
            <p:nvPr/>
          </p:nvSpPr>
          <p:spPr>
            <a:xfrm rot="5400000">
              <a:off x="6205555" y="445097"/>
              <a:ext cx="1115700" cy="636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0FCFE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gd7f483cc02_1_0"/>
            <p:cNvSpPr txBox="1"/>
            <p:nvPr/>
          </p:nvSpPr>
          <p:spPr>
            <a:xfrm>
              <a:off x="3580652" y="3124559"/>
              <a:ext cx="6311100" cy="10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152400" spcFirstLastPara="1" rIns="152400" wrap="square" tIns="7620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Twentieth Century"/>
                <a:buChar char="•"/>
              </a:pPr>
              <a:r>
                <a:rPr lang="ru-RU" sz="4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Геология</a:t>
              </a:r>
              <a:endParaRPr b="0" i="0" sz="4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4" name="Google Shape;304;gd7f483cc02_1_0"/>
            <p:cNvSpPr/>
            <p:nvPr/>
          </p:nvSpPr>
          <p:spPr>
            <a:xfrm>
              <a:off x="0" y="2930644"/>
              <a:ext cx="3580800" cy="1394400"/>
            </a:xfrm>
            <a:prstGeom prst="roundRect">
              <a:avLst>
                <a:gd fmla="val 16667" name="adj"/>
              </a:avLst>
            </a:prstGeom>
            <a:solidFill>
              <a:srgbClr val="1C6C8D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d7f483cc02_1_0"/>
            <p:cNvSpPr txBox="1"/>
            <p:nvPr/>
          </p:nvSpPr>
          <p:spPr>
            <a:xfrm>
              <a:off x="68076" y="2998720"/>
              <a:ext cx="34446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99050" spcFirstLastPara="1" rIns="99050" wrap="square" tIns="49525">
              <a:noAutofit/>
            </a:bodyPr>
            <a:lstStyle/>
            <a:p>
              <a:pPr indent="0" lvl="0" marL="2667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Twentieth Century"/>
                <a:buNone/>
              </a:pPr>
              <a:r>
                <a:rPr lang="ru-RU" sz="26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АИС ГАГиН при МЭП</a:t>
              </a:r>
              <a:endPara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06" name="Google Shape;306;gd7f483cc02_1_0"/>
          <p:cNvSpPr/>
          <p:nvPr/>
        </p:nvSpPr>
        <p:spPr>
          <a:xfrm>
            <a:off x="2053150" y="129107"/>
            <a:ext cx="8085600" cy="1478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ПРОЕКТЫ:</a:t>
            </a:r>
            <a:endParaRPr/>
          </a:p>
        </p:txBody>
      </p:sp>
      <p:pic>
        <p:nvPicPr>
          <p:cNvPr id="307" name="Google Shape;307;gd7f483cc0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4490" y="5302637"/>
            <a:ext cx="1630431" cy="163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"/>
          <p:cNvSpPr/>
          <p:nvPr/>
        </p:nvSpPr>
        <p:spPr>
          <a:xfrm>
            <a:off x="10256808" y="4153068"/>
            <a:ext cx="1935192" cy="2704932"/>
          </a:xfrm>
          <a:prstGeom prst="triangle">
            <a:avLst>
              <a:gd fmla="val 100000" name="adj"/>
            </a:avLst>
          </a:prstGeom>
          <a:solidFill>
            <a:srgbClr val="18456A"/>
          </a:solidFill>
          <a:ln cap="flat" cmpd="sng" w="15875">
            <a:solidFill>
              <a:srgbClr val="153F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3" name="Google Shape;313;p6"/>
          <p:cNvSpPr/>
          <p:nvPr/>
        </p:nvSpPr>
        <p:spPr>
          <a:xfrm>
            <a:off x="2053150" y="129107"/>
            <a:ext cx="8085700" cy="147857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wentieth Century"/>
              <a:buNone/>
            </a:pPr>
            <a:r>
              <a:rPr b="1" i="0" lang="ru-RU" sz="4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ТЕХНИЧЕСКИЕ ЗАДАНИЯ:</a:t>
            </a:r>
            <a:endParaRPr/>
          </a:p>
        </p:txBody>
      </p:sp>
      <p:pic>
        <p:nvPicPr>
          <p:cNvPr id="314" name="Google Shape;3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4490" y="5302637"/>
            <a:ext cx="1630431" cy="16304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6"/>
          <p:cNvGrpSpPr/>
          <p:nvPr/>
        </p:nvGrpSpPr>
        <p:grpSpPr>
          <a:xfrm>
            <a:off x="1122871" y="1999659"/>
            <a:ext cx="9946255" cy="2858666"/>
            <a:chOff x="0" y="2112"/>
            <a:chExt cx="9946255" cy="2858666"/>
          </a:xfrm>
        </p:grpSpPr>
        <p:sp>
          <p:nvSpPr>
            <p:cNvPr id="316" name="Google Shape;316;p6"/>
            <p:cNvSpPr/>
            <p:nvPr/>
          </p:nvSpPr>
          <p:spPr>
            <a:xfrm rot="5400000">
              <a:off x="6205555" y="-2483432"/>
              <a:ext cx="1115700" cy="636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0FCFE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 txBox="1"/>
            <p:nvPr/>
          </p:nvSpPr>
          <p:spPr>
            <a:xfrm>
              <a:off x="3580652" y="196028"/>
              <a:ext cx="6311100" cy="10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spcFirstLastPara="1" rIns="118100" wrap="square" tIns="590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Twentieth Century"/>
                <a:buChar char="•"/>
              </a:pPr>
              <a:r>
                <a:rPr b="0" i="0" lang="ru-RU" sz="31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Единая автоматизированная информационная система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0" y="2112"/>
              <a:ext cx="3580800" cy="1394400"/>
            </a:xfrm>
            <a:prstGeom prst="roundRect">
              <a:avLst>
                <a:gd fmla="val 16667" name="adj"/>
              </a:avLst>
            </a:prstGeom>
            <a:solidFill>
              <a:srgbClr val="1C6C8D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"/>
            <p:cNvSpPr txBox="1"/>
            <p:nvPr/>
          </p:nvSpPr>
          <p:spPr>
            <a:xfrm>
              <a:off x="68076" y="70188"/>
              <a:ext cx="34446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2667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wentieth Century"/>
                <a:buNone/>
              </a:pPr>
              <a:r>
                <a:rPr b="0" i="0" lang="ru-RU" sz="3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Министерство Экономики КР </a:t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 rot="5400000">
              <a:off x="6205555" y="-1019167"/>
              <a:ext cx="1115700" cy="63657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80FCFE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 txBox="1"/>
            <p:nvPr/>
          </p:nvSpPr>
          <p:spPr>
            <a:xfrm>
              <a:off x="3580652" y="1660294"/>
              <a:ext cx="6311100" cy="10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spcFirstLastPara="1" rIns="118100" wrap="square" tIns="590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Twentieth Century"/>
                <a:buChar char="•"/>
              </a:pPr>
              <a:r>
                <a:rPr b="0" i="0" lang="ru-RU" sz="31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Платформа City Dashboard</a:t>
              </a:r>
              <a:endParaRPr b="0" i="0" sz="3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0" y="1466378"/>
              <a:ext cx="3580800" cy="1394400"/>
            </a:xfrm>
            <a:prstGeom prst="roundRect">
              <a:avLst>
                <a:gd fmla="val 16667" name="adj"/>
              </a:avLst>
            </a:prstGeom>
            <a:solidFill>
              <a:srgbClr val="1C6C8D"/>
            </a:solidFill>
            <a:ln>
              <a:noFill/>
            </a:ln>
            <a:effectLst>
              <a:outerShdw blurRad="190500" rotWithShape="0" algn="ctr" dir="2700000" dist="228600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 txBox="1"/>
            <p:nvPr/>
          </p:nvSpPr>
          <p:spPr>
            <a:xfrm>
              <a:off x="68076" y="1534454"/>
              <a:ext cx="3444600" cy="12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2667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Twentieth Century"/>
                <a:buNone/>
              </a:pPr>
              <a:r>
                <a:rPr b="0" i="0" lang="ru-RU" sz="3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Фонд Сороса</a:t>
              </a:r>
              <a:endParaRPr b="0" i="0" sz="3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/>
          <p:nvPr/>
        </p:nvSpPr>
        <p:spPr>
          <a:xfrm>
            <a:off x="1963788" y="60478"/>
            <a:ext cx="8675400" cy="1929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СИСТЕМА ДИСТАНЦИОННОГО ОБУЧЕНИЯ «OKUU KEREMET»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ПОВЫШЕНИЕ КВАЛИФИКАЦИЙ</a:t>
            </a:r>
            <a:endParaRPr b="1" i="0" sz="32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УЧИТЕЛЕЙ НАЧАЛЬНЫХ КЛАССОВ</a:t>
            </a:r>
            <a:endParaRPr/>
          </a:p>
        </p:txBody>
      </p:sp>
      <p:sp>
        <p:nvSpPr>
          <p:cNvPr id="329" name="Google Shape;329;p7"/>
          <p:cNvSpPr/>
          <p:nvPr/>
        </p:nvSpPr>
        <p:spPr>
          <a:xfrm>
            <a:off x="729651" y="2182483"/>
            <a:ext cx="10732697" cy="4218317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Проект реализуется в сотрудничестве с Министерством образования и науки КР в </a:t>
            </a:r>
            <a:r>
              <a:rPr b="1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1687</a:t>
            </a: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школах Кыргызстана для </a:t>
            </a:r>
            <a:r>
              <a:rPr b="1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b="1" lang="ru-RU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9</a:t>
            </a:r>
            <a:r>
              <a:rPr b="1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000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Слушателей. Проект USAID «Окуу Керемет!» нацелен на улучшение результатов обучения по чтению и математике среди </a:t>
            </a:r>
            <a:r>
              <a:rPr b="1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300 000 </a:t>
            </a: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учеников младших классов.</a:t>
            </a:r>
            <a:endParaRPr/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Ожидаемые результаты и достижения:</a:t>
            </a:r>
            <a:endParaRPr/>
          </a:p>
          <a:p>
            <a:pPr indent="-457200" lvl="0" marL="8191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Эффективные методы обучения.</a:t>
            </a:r>
            <a:endParaRPr/>
          </a:p>
          <a:p>
            <a:pPr indent="-457200" lvl="0" marL="8191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Повышение квалификации учителей.</a:t>
            </a:r>
            <a:endParaRPr/>
          </a:p>
          <a:p>
            <a:pPr indent="-457200" lvl="0" marL="8191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Доступ ко всем материалам.</a:t>
            </a:r>
            <a:endParaRPr/>
          </a:p>
          <a:p>
            <a:pPr indent="-457200" lvl="0" marL="8191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Дополнительное образование.</a:t>
            </a:r>
            <a:endParaRPr/>
          </a:p>
          <a:p>
            <a:pPr indent="-457200" lvl="0" marL="8191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Улучшение качества обучения.</a:t>
            </a:r>
            <a:endParaRPr/>
          </a:p>
          <a:p>
            <a:pPr indent="-457200" lvl="0" marL="8191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Проведение социальных исследований.</a:t>
            </a:r>
            <a:endParaRPr/>
          </a:p>
        </p:txBody>
      </p:sp>
      <p:pic>
        <p:nvPicPr>
          <p:cNvPr id="330" name="Google Shape;3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3898" y="4119914"/>
            <a:ext cx="1759789" cy="220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/>
          <p:nvPr/>
        </p:nvSpPr>
        <p:spPr>
          <a:xfrm>
            <a:off x="1758313" y="111853"/>
            <a:ext cx="8675374" cy="1929766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C6C8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ЭЛЕКТРОННАЯ БИБЛИОТЕКА</a:t>
            </a:r>
            <a:endParaRPr/>
          </a:p>
        </p:txBody>
      </p:sp>
      <p:sp>
        <p:nvSpPr>
          <p:cNvPr id="336" name="Google Shape;336;p8"/>
          <p:cNvSpPr/>
          <p:nvPr/>
        </p:nvSpPr>
        <p:spPr>
          <a:xfrm>
            <a:off x="729651" y="2194740"/>
            <a:ext cx="10732697" cy="4176551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80FCFE"/>
          </a:solidFill>
          <a:ln>
            <a:noFill/>
          </a:ln>
          <a:effectLst>
            <a:outerShdw blurRad="190500" algn="ctr" dir="2700000" dist="228600">
              <a:srgbClr val="000000">
                <a:alpha val="2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Проект реализован по заказу Министерства образования и науки КР в 2019 году.</a:t>
            </a:r>
            <a:endParaRPr b="0" i="0" sz="2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t/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Программа предназначена для:</a:t>
            </a:r>
            <a:endParaRPr b="1"/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Предоставления доступа к книгам в электронном формате;</a:t>
            </a:r>
            <a:endParaRPr/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Поиска книг по содержанию;</a:t>
            </a:r>
            <a:endParaRPr/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Добавления новых книг;</a:t>
            </a:r>
            <a:endParaRPr/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Работы сайта со всеми форматами электронных книг;</a:t>
            </a:r>
            <a:endParaRPr/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Работы с аудио, видео и анимацией (со всеми известными форматами);</a:t>
            </a:r>
            <a:endParaRPr/>
          </a:p>
          <a:p>
            <a:pPr indent="0" lvl="0" marL="3619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Работы с электронными книгами всех форматов.</a:t>
            </a:r>
            <a:endParaRPr/>
          </a:p>
        </p:txBody>
      </p:sp>
      <p:pic>
        <p:nvPicPr>
          <p:cNvPr id="337" name="Google Shape;3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0490" y="111853"/>
            <a:ext cx="1490212" cy="186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Контур">
  <a:themeElements>
    <a:clrScheme name="Контур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2021-03-15T07:57:27Z</dcterms:created>
  <dc:creator>Master</dc:creator>
</cp:coreProperties>
</file>