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Exo 2 SemiBold"/>
      <p:regular r:id="rId16"/>
      <p:bold r:id="rId17"/>
      <p:italic r:id="rId18"/>
      <p:boldItalic r:id="rId19"/>
    </p:embeddedFont>
    <p:embeddedFont>
      <p:font typeface="Exo 2 Black"/>
      <p:bold r:id="rId20"/>
      <p:boldItalic r:id="rId21"/>
    </p:embeddedFont>
    <p:embeddedFont>
      <p:font typeface="Exo 2 Medium"/>
      <p:regular r:id="rId22"/>
      <p:bold r:id="rId23"/>
      <p:italic r:id="rId24"/>
      <p:boldItalic r:id="rId25"/>
    </p:embeddedFont>
    <p:embeddedFont>
      <p:font typeface="Exo 2 ExtraBold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jNCtruKKisM/+8j9fmiBMREQc4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xo2Black-bold.fntdata"/><Relationship Id="rId22" Type="http://schemas.openxmlformats.org/officeDocument/2006/relationships/font" Target="fonts/Exo2Medium-regular.fntdata"/><Relationship Id="rId21" Type="http://schemas.openxmlformats.org/officeDocument/2006/relationships/font" Target="fonts/Exo2Black-boldItalic.fntdata"/><Relationship Id="rId24" Type="http://schemas.openxmlformats.org/officeDocument/2006/relationships/font" Target="fonts/Exo2Medium-italic.fntdata"/><Relationship Id="rId23" Type="http://schemas.openxmlformats.org/officeDocument/2006/relationships/font" Target="fonts/Exo2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xo2ExtraBold-bold.fntdata"/><Relationship Id="rId25" Type="http://schemas.openxmlformats.org/officeDocument/2006/relationships/font" Target="fonts/Exo2Medium-boldItalic.fntdata"/><Relationship Id="rId28" Type="http://customschemas.google.com/relationships/presentationmetadata" Target="metadata"/><Relationship Id="rId27" Type="http://schemas.openxmlformats.org/officeDocument/2006/relationships/font" Target="fonts/Exo2Extra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Exo2SemiBold-bold.fntdata"/><Relationship Id="rId16" Type="http://schemas.openxmlformats.org/officeDocument/2006/relationships/font" Target="fonts/Exo2SemiBold-regular.fntdata"/><Relationship Id="rId19" Type="http://schemas.openxmlformats.org/officeDocument/2006/relationships/font" Target="fonts/Exo2SemiBold-boldItalic.fntdata"/><Relationship Id="rId18" Type="http://schemas.openxmlformats.org/officeDocument/2006/relationships/font" Target="fonts/Exo2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Relationship Id="rId7" Type="http://schemas.openxmlformats.org/officeDocument/2006/relationships/hyperlink" Target="mailto:sanaripdolbor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-9308754" y="0"/>
            <a:ext cx="12482921" cy="6913625"/>
            <a:chOff x="-9296849" y="0"/>
            <a:chExt cx="12482921" cy="6913625"/>
          </a:xfrm>
        </p:grpSpPr>
        <p:sp>
          <p:nvSpPr>
            <p:cNvPr id="89" name="Google Shape;89;p1"/>
            <p:cNvSpPr/>
            <p:nvPr/>
          </p:nvSpPr>
          <p:spPr>
            <a:xfrm>
              <a:off x="-9296849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91" name="Google Shape;91;p1"/>
            <p:cNvSpPr txBox="1"/>
            <p:nvPr/>
          </p:nvSpPr>
          <p:spPr>
            <a:xfrm rot="-5400000">
              <a:off x="2387700" y="6168740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2000" u="none" cap="none" strike="noStrike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о нас</a:t>
              </a:r>
              <a:endParaRPr b="1" i="0" sz="2000" u="none" cap="none" strike="noStrike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-9761987" y="0"/>
            <a:ext cx="12482921" cy="6858000"/>
            <a:chOff x="-9766749" y="0"/>
            <a:chExt cx="12482921" cy="6858000"/>
          </a:xfrm>
        </p:grpSpPr>
        <p:sp>
          <p:nvSpPr>
            <p:cNvPr id="93" name="Google Shape;93;p1"/>
            <p:cNvSpPr/>
            <p:nvPr/>
          </p:nvSpPr>
          <p:spPr>
            <a:xfrm>
              <a:off x="-9766749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2258972" y="4797574"/>
              <a:ext cx="457200" cy="1089662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95" name="Google Shape;95;p1"/>
          <p:cNvGrpSpPr/>
          <p:nvPr/>
        </p:nvGrpSpPr>
        <p:grpSpPr>
          <a:xfrm>
            <a:off x="-10226306" y="0"/>
            <a:ext cx="12482922" cy="6858000"/>
            <a:chOff x="-10231068" y="0"/>
            <a:chExt cx="12482922" cy="6858000"/>
          </a:xfrm>
        </p:grpSpPr>
        <p:sp>
          <p:nvSpPr>
            <p:cNvPr id="96" name="Google Shape;96;p1"/>
            <p:cNvSpPr/>
            <p:nvPr/>
          </p:nvSpPr>
          <p:spPr>
            <a:xfrm>
              <a:off x="-10231068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794654" y="3516923"/>
              <a:ext cx="457200" cy="139984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98" name="Google Shape;98;p1"/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99" name="Google Shape;99;p1"/>
            <p:cNvSpPr/>
            <p:nvPr/>
          </p:nvSpPr>
          <p:spPr>
            <a:xfrm>
              <a:off x="-10684854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101" name="Google Shape;101;p1"/>
            <p:cNvSpPr txBox="1"/>
            <p:nvPr/>
          </p:nvSpPr>
          <p:spPr>
            <a:xfrm rot="-5400000">
              <a:off x="999698" y="3248822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2000" u="none" cap="none" strike="noStrike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маек</a:t>
              </a:r>
              <a:endParaRPr b="1" i="0" sz="2000" u="none" cap="none" strike="noStrike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102" name="Google Shape;102;p1"/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103" name="Google Shape;103;p1"/>
            <p:cNvSpPr/>
            <p:nvPr/>
          </p:nvSpPr>
          <p:spPr>
            <a:xfrm>
              <a:off x="-11138114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105" name="Google Shape;105;p1"/>
            <p:cNvSpPr txBox="1"/>
            <p:nvPr/>
          </p:nvSpPr>
          <p:spPr>
            <a:xfrm rot="-5400000">
              <a:off x="546438" y="2267733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2000" u="none" cap="none" strike="noStrike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El:okuu</a:t>
              </a:r>
              <a:endParaRPr b="1" i="0" sz="2000" u="none" cap="none" strike="noStrike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106" name="Google Shape;106;p1"/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107" name="Google Shape;107;p1"/>
            <p:cNvSpPr/>
            <p:nvPr/>
          </p:nvSpPr>
          <p:spPr>
            <a:xfrm>
              <a:off x="-11600297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425427" y="562709"/>
              <a:ext cx="457200" cy="1644160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sp>
        <p:nvSpPr>
          <p:cNvPr id="109" name="Google Shape;109;p1"/>
          <p:cNvSpPr txBox="1"/>
          <p:nvPr/>
        </p:nvSpPr>
        <p:spPr>
          <a:xfrm>
            <a:off x="3942996" y="1338291"/>
            <a:ext cx="7278915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0" u="none" cap="none" strike="noStrike">
                <a:solidFill>
                  <a:srgbClr val="00A0A8"/>
                </a:solidFill>
                <a:latin typeface="Exo 2 Black"/>
                <a:ea typeface="Exo 2 Black"/>
                <a:cs typeface="Exo 2 Black"/>
                <a:sym typeface="Exo 2 Black"/>
              </a:rPr>
              <a:t>САНАРИП ДОЛБООР</a:t>
            </a:r>
            <a:endParaRPr b="0" i="0" sz="8000" u="none" cap="none" strike="noStrike">
              <a:solidFill>
                <a:srgbClr val="00A0A8"/>
              </a:solidFill>
              <a:latin typeface="Exo 2 Black"/>
              <a:ea typeface="Exo 2 Black"/>
              <a:cs typeface="Exo 2 Black"/>
              <a:sym typeface="Exo 2 Black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3942995" y="3985597"/>
            <a:ext cx="727891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5D7373"/>
                </a:solidFill>
                <a:latin typeface="Exo 2 Medium"/>
                <a:ea typeface="Exo 2 Medium"/>
                <a:cs typeface="Exo 2 Medium"/>
                <a:sym typeface="Exo 2 Medium"/>
              </a:rPr>
              <a:t>ПРОФИЛЬ КОМПАНИИ</a:t>
            </a:r>
            <a:endParaRPr b="0" i="0" sz="2800" u="none" cap="none" strike="noStrike">
              <a:solidFill>
                <a:srgbClr val="5D7373"/>
              </a:solidFill>
              <a:latin typeface="Exo 2 Medium"/>
              <a:ea typeface="Exo 2 Medium"/>
              <a:cs typeface="Exo 2 Medium"/>
              <a:sym typeface="Exo 2 Medium"/>
            </a:endParaRPr>
          </a:p>
        </p:txBody>
      </p:sp>
      <p:pic>
        <p:nvPicPr>
          <p:cNvPr id="111" name="Google Shape;11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72607" y="123826"/>
            <a:ext cx="1112180" cy="1390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1"/>
          <p:cNvGrpSpPr/>
          <p:nvPr/>
        </p:nvGrpSpPr>
        <p:grpSpPr>
          <a:xfrm>
            <a:off x="5556262" y="4639716"/>
            <a:ext cx="4881753" cy="451824"/>
            <a:chOff x="5556262" y="4639716"/>
            <a:chExt cx="4881753" cy="451824"/>
          </a:xfrm>
        </p:grpSpPr>
        <p:sp>
          <p:nvSpPr>
            <p:cNvPr id="113" name="Google Shape;113;p1"/>
            <p:cNvSpPr/>
            <p:nvPr/>
          </p:nvSpPr>
          <p:spPr>
            <a:xfrm>
              <a:off x="5556262" y="4639716"/>
              <a:ext cx="451824" cy="451824"/>
            </a:xfrm>
            <a:prstGeom prst="ellipse">
              <a:avLst/>
            </a:prstGeom>
            <a:solidFill>
              <a:srgbClr val="FA59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6294242" y="4639716"/>
              <a:ext cx="451824" cy="451824"/>
            </a:xfrm>
            <a:prstGeom prst="ellipse">
              <a:avLst/>
            </a:prstGeom>
            <a:solidFill>
              <a:srgbClr val="52CA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7031358" y="4639716"/>
              <a:ext cx="451824" cy="451824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7768474" y="4639716"/>
              <a:ext cx="451824" cy="451824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8506731" y="4639716"/>
              <a:ext cx="451824" cy="45182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9244991" y="4639716"/>
              <a:ext cx="451824" cy="451824"/>
            </a:xfrm>
            <a:prstGeom prst="ellipse">
              <a:avLst/>
            </a:prstGeom>
            <a:solidFill>
              <a:srgbClr val="009F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9986191" y="4639716"/>
              <a:ext cx="451824" cy="451824"/>
            </a:xfrm>
            <a:prstGeom prst="ellipse">
              <a:avLst/>
            </a:prstGeom>
            <a:solidFill>
              <a:srgbClr val="FA59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"/>
          <p:cNvSpPr txBox="1"/>
          <p:nvPr/>
        </p:nvSpPr>
        <p:spPr>
          <a:xfrm rot="-5400000">
            <a:off x="1922563" y="5181126"/>
            <a:ext cx="108966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услуги</a:t>
            </a:r>
            <a:endParaRPr b="1" i="0" sz="2000" u="none" cap="none" strike="noStrike">
              <a:solidFill>
                <a:srgbClr val="F0EEF0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121" name="Google Shape;121;p1"/>
          <p:cNvSpPr txBox="1"/>
          <p:nvPr/>
        </p:nvSpPr>
        <p:spPr>
          <a:xfrm rot="-5400000">
            <a:off x="1270942" y="4040209"/>
            <a:ext cx="14642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проекты</a:t>
            </a:r>
            <a:endParaRPr b="1" i="0" sz="2000" u="none" cap="none" strike="noStrike">
              <a:solidFill>
                <a:srgbClr val="F0EEF0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122" name="Google Shape;122;p1"/>
          <p:cNvSpPr txBox="1"/>
          <p:nvPr/>
        </p:nvSpPr>
        <p:spPr>
          <a:xfrm rot="-5400000">
            <a:off x="-186028" y="1187916"/>
            <a:ext cx="163779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call-center</a:t>
            </a:r>
            <a:endParaRPr/>
          </a:p>
        </p:txBody>
      </p:sp>
      <p:grpSp>
        <p:nvGrpSpPr>
          <p:cNvPr id="123" name="Google Shape;123;p1"/>
          <p:cNvGrpSpPr/>
          <p:nvPr/>
        </p:nvGrpSpPr>
        <p:grpSpPr>
          <a:xfrm>
            <a:off x="-12044097" y="-21038"/>
            <a:ext cx="12482924" cy="6879038"/>
            <a:chOff x="-12044097" y="-21038"/>
            <a:chExt cx="12482924" cy="6879038"/>
          </a:xfrm>
        </p:grpSpPr>
        <p:grpSp>
          <p:nvGrpSpPr>
            <p:cNvPr id="124" name="Google Shape;124;p1"/>
            <p:cNvGrpSpPr/>
            <p:nvPr/>
          </p:nvGrpSpPr>
          <p:grpSpPr>
            <a:xfrm>
              <a:off x="-12044097" y="-4764"/>
              <a:ext cx="12482924" cy="6862764"/>
              <a:chOff x="-12129822" y="-4764"/>
              <a:chExt cx="12482924" cy="6862764"/>
            </a:xfrm>
          </p:grpSpPr>
          <p:sp>
            <p:nvSpPr>
              <p:cNvPr id="125" name="Google Shape;125;p1"/>
              <p:cNvSpPr/>
              <p:nvPr/>
            </p:nvSpPr>
            <p:spPr>
              <a:xfrm>
                <a:off x="-12129822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126" name="Google Shape;126;p1"/>
              <p:cNvSpPr/>
              <p:nvPr/>
            </p:nvSpPr>
            <p:spPr>
              <a:xfrm>
                <a:off x="-104098" y="-4764"/>
                <a:ext cx="457200" cy="1519239"/>
              </a:xfrm>
              <a:prstGeom prst="rect">
                <a:avLst/>
              </a:prstGeom>
              <a:solidFill>
                <a:srgbClr val="FF7D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127" name="Google Shape;127;p1"/>
            <p:cNvSpPr txBox="1"/>
            <p:nvPr/>
          </p:nvSpPr>
          <p:spPr>
            <a:xfrm rot="-5400000">
              <a:off x="-604772" y="554800"/>
              <a:ext cx="155178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2000" u="none" cap="none" strike="noStrike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геопортал</a:t>
              </a:r>
              <a:endParaRPr b="1" i="0" sz="2000" u="none" cap="none" strike="noStrike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10"/>
          <p:cNvGrpSpPr/>
          <p:nvPr/>
        </p:nvGrpSpPr>
        <p:grpSpPr>
          <a:xfrm>
            <a:off x="-290920" y="-7936"/>
            <a:ext cx="12482921" cy="6913625"/>
            <a:chOff x="-9296849" y="0"/>
            <a:chExt cx="12482921" cy="6913625"/>
          </a:xfrm>
        </p:grpSpPr>
        <p:sp>
          <p:nvSpPr>
            <p:cNvPr id="565" name="Google Shape;565;p10"/>
            <p:cNvSpPr/>
            <p:nvPr/>
          </p:nvSpPr>
          <p:spPr>
            <a:xfrm>
              <a:off x="-9296849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566" name="Google Shape;566;p10"/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567" name="Google Shape;567;p10"/>
            <p:cNvSpPr txBox="1"/>
            <p:nvPr/>
          </p:nvSpPr>
          <p:spPr>
            <a:xfrm rot="-5400000">
              <a:off x="2387700" y="6168740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о нас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568" name="Google Shape;568;p10"/>
          <p:cNvGrpSpPr/>
          <p:nvPr/>
        </p:nvGrpSpPr>
        <p:grpSpPr>
          <a:xfrm>
            <a:off x="-753104" y="-26195"/>
            <a:ext cx="12482921" cy="6858000"/>
            <a:chOff x="-9761987" y="0"/>
            <a:chExt cx="12482921" cy="6858000"/>
          </a:xfrm>
        </p:grpSpPr>
        <p:grpSp>
          <p:nvGrpSpPr>
            <p:cNvPr id="569" name="Google Shape;569;p10"/>
            <p:cNvGrpSpPr/>
            <p:nvPr/>
          </p:nvGrpSpPr>
          <p:grpSpPr>
            <a:xfrm>
              <a:off x="-9761987" y="0"/>
              <a:ext cx="12482921" cy="6858000"/>
              <a:chOff x="-9766749" y="0"/>
              <a:chExt cx="12482921" cy="6858000"/>
            </a:xfrm>
          </p:grpSpPr>
          <p:sp>
            <p:nvSpPr>
              <p:cNvPr id="570" name="Google Shape;570;p10"/>
              <p:cNvSpPr/>
              <p:nvPr/>
            </p:nvSpPr>
            <p:spPr>
              <a:xfrm>
                <a:off x="-9766749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571" name="Google Shape;571;p10"/>
              <p:cNvSpPr/>
              <p:nvPr/>
            </p:nvSpPr>
            <p:spPr>
              <a:xfrm>
                <a:off x="2258972" y="4797574"/>
                <a:ext cx="457200" cy="1089662"/>
              </a:xfrm>
              <a:prstGeom prst="rect">
                <a:avLst/>
              </a:prstGeom>
              <a:solidFill>
                <a:srgbClr val="52CBB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572" name="Google Shape;572;p10"/>
            <p:cNvSpPr txBox="1"/>
            <p:nvPr/>
          </p:nvSpPr>
          <p:spPr>
            <a:xfrm rot="-5400000">
              <a:off x="1922563" y="5181126"/>
              <a:ext cx="10896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услуги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573" name="Google Shape;573;p10"/>
          <p:cNvGrpSpPr/>
          <p:nvPr/>
        </p:nvGrpSpPr>
        <p:grpSpPr>
          <a:xfrm>
            <a:off x="-1218893" y="-44454"/>
            <a:ext cx="12482922" cy="6858000"/>
            <a:chOff x="-10226306" y="0"/>
            <a:chExt cx="12482922" cy="6858000"/>
          </a:xfrm>
        </p:grpSpPr>
        <p:grpSp>
          <p:nvGrpSpPr>
            <p:cNvPr id="574" name="Google Shape;574;p10"/>
            <p:cNvGrpSpPr/>
            <p:nvPr/>
          </p:nvGrpSpPr>
          <p:grpSpPr>
            <a:xfrm>
              <a:off x="-10226306" y="0"/>
              <a:ext cx="12482922" cy="6858000"/>
              <a:chOff x="-10231068" y="0"/>
              <a:chExt cx="12482922" cy="6858000"/>
            </a:xfrm>
          </p:grpSpPr>
          <p:sp>
            <p:nvSpPr>
              <p:cNvPr id="575" name="Google Shape;575;p10"/>
              <p:cNvSpPr/>
              <p:nvPr/>
            </p:nvSpPr>
            <p:spPr>
              <a:xfrm>
                <a:off x="-10231068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576" name="Google Shape;576;p10"/>
              <p:cNvSpPr/>
              <p:nvPr/>
            </p:nvSpPr>
            <p:spPr>
              <a:xfrm>
                <a:off x="1794654" y="3516923"/>
                <a:ext cx="457200" cy="1399848"/>
              </a:xfrm>
              <a:prstGeom prst="rect">
                <a:avLst/>
              </a:prstGeom>
              <a:solidFill>
                <a:srgbClr val="FEC6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577" name="Google Shape;577;p10"/>
            <p:cNvSpPr txBox="1"/>
            <p:nvPr/>
          </p:nvSpPr>
          <p:spPr>
            <a:xfrm rot="-5400000">
              <a:off x="1270942" y="4040209"/>
              <a:ext cx="14642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проекты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578" name="Google Shape;578;p10"/>
          <p:cNvGrpSpPr/>
          <p:nvPr/>
        </p:nvGrpSpPr>
        <p:grpSpPr>
          <a:xfrm>
            <a:off x="-1660027" y="-63561"/>
            <a:ext cx="12482923" cy="6858000"/>
            <a:chOff x="-10675329" y="0"/>
            <a:chExt cx="12482923" cy="6858000"/>
          </a:xfrm>
        </p:grpSpPr>
        <p:sp>
          <p:nvSpPr>
            <p:cNvPr id="579" name="Google Shape;579;p10"/>
            <p:cNvSpPr/>
            <p:nvPr/>
          </p:nvSpPr>
          <p:spPr>
            <a:xfrm>
              <a:off x="-10675329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580" name="Google Shape;580;p10"/>
            <p:cNvSpPr/>
            <p:nvPr/>
          </p:nvSpPr>
          <p:spPr>
            <a:xfrm>
              <a:off x="1350394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581" name="Google Shape;581;p10"/>
            <p:cNvSpPr txBox="1"/>
            <p:nvPr/>
          </p:nvSpPr>
          <p:spPr>
            <a:xfrm rot="-5400000">
              <a:off x="1009223" y="3248822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маек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582" name="Google Shape;582;p10"/>
          <p:cNvGrpSpPr/>
          <p:nvPr/>
        </p:nvGrpSpPr>
        <p:grpSpPr>
          <a:xfrm>
            <a:off x="-2125817" y="-68295"/>
            <a:ext cx="12482923" cy="6858000"/>
            <a:chOff x="-11138114" y="0"/>
            <a:chExt cx="12482923" cy="6858000"/>
          </a:xfrm>
        </p:grpSpPr>
        <p:sp>
          <p:nvSpPr>
            <p:cNvPr id="583" name="Google Shape;583;p10"/>
            <p:cNvSpPr/>
            <p:nvPr/>
          </p:nvSpPr>
          <p:spPr>
            <a:xfrm>
              <a:off x="-11138114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585" name="Google Shape;585;p10"/>
            <p:cNvSpPr txBox="1"/>
            <p:nvPr/>
          </p:nvSpPr>
          <p:spPr>
            <a:xfrm rot="-5400000">
              <a:off x="546438" y="2267733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El:okuu</a:t>
              </a:r>
              <a:endParaRPr/>
            </a:p>
          </p:txBody>
        </p:sp>
      </p:grpSp>
      <p:grpSp>
        <p:nvGrpSpPr>
          <p:cNvPr id="586" name="Google Shape;586;p10"/>
          <p:cNvGrpSpPr/>
          <p:nvPr/>
        </p:nvGrpSpPr>
        <p:grpSpPr>
          <a:xfrm>
            <a:off x="-2581906" y="-100079"/>
            <a:ext cx="12482924" cy="6858000"/>
            <a:chOff x="-11590772" y="0"/>
            <a:chExt cx="12482924" cy="6858000"/>
          </a:xfrm>
        </p:grpSpPr>
        <p:grpSp>
          <p:nvGrpSpPr>
            <p:cNvPr id="587" name="Google Shape;587;p10"/>
            <p:cNvGrpSpPr/>
            <p:nvPr/>
          </p:nvGrpSpPr>
          <p:grpSpPr>
            <a:xfrm>
              <a:off x="-11590772" y="0"/>
              <a:ext cx="12482924" cy="6858000"/>
              <a:chOff x="-11600297" y="0"/>
              <a:chExt cx="12482924" cy="6858000"/>
            </a:xfrm>
          </p:grpSpPr>
          <p:sp>
            <p:nvSpPr>
              <p:cNvPr id="588" name="Google Shape;588;p10"/>
              <p:cNvSpPr/>
              <p:nvPr/>
            </p:nvSpPr>
            <p:spPr>
              <a:xfrm>
                <a:off x="-11600297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589" name="Google Shape;589;p10"/>
              <p:cNvSpPr/>
              <p:nvPr/>
            </p:nvSpPr>
            <p:spPr>
              <a:xfrm>
                <a:off x="425427" y="562709"/>
                <a:ext cx="457200" cy="1644160"/>
              </a:xfrm>
              <a:prstGeom prst="rect">
                <a:avLst/>
              </a:prstGeom>
              <a:solidFill>
                <a:srgbClr val="00A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590" name="Google Shape;590;p10"/>
            <p:cNvSpPr txBox="1"/>
            <p:nvPr/>
          </p:nvSpPr>
          <p:spPr>
            <a:xfrm rot="-5400000">
              <a:off x="-186028" y="1187916"/>
              <a:ext cx="1637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 call-center</a:t>
              </a:r>
              <a:endParaRPr/>
            </a:p>
          </p:txBody>
        </p:sp>
      </p:grpSp>
      <p:grpSp>
        <p:nvGrpSpPr>
          <p:cNvPr id="591" name="Google Shape;591;p10"/>
          <p:cNvGrpSpPr/>
          <p:nvPr/>
        </p:nvGrpSpPr>
        <p:grpSpPr>
          <a:xfrm>
            <a:off x="-3024152" y="-123920"/>
            <a:ext cx="12482924" cy="6879038"/>
            <a:chOff x="-12044097" y="-21038"/>
            <a:chExt cx="12482924" cy="6879038"/>
          </a:xfrm>
        </p:grpSpPr>
        <p:grpSp>
          <p:nvGrpSpPr>
            <p:cNvPr id="592" name="Google Shape;592;p10"/>
            <p:cNvGrpSpPr/>
            <p:nvPr/>
          </p:nvGrpSpPr>
          <p:grpSpPr>
            <a:xfrm>
              <a:off x="-12044097" y="-4764"/>
              <a:ext cx="12482924" cy="6862764"/>
              <a:chOff x="-12129822" y="-4764"/>
              <a:chExt cx="12482924" cy="6862764"/>
            </a:xfrm>
          </p:grpSpPr>
          <p:sp>
            <p:nvSpPr>
              <p:cNvPr id="593" name="Google Shape;593;p10"/>
              <p:cNvSpPr/>
              <p:nvPr/>
            </p:nvSpPr>
            <p:spPr>
              <a:xfrm>
                <a:off x="-12129822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594" name="Google Shape;594;p10"/>
              <p:cNvSpPr/>
              <p:nvPr/>
            </p:nvSpPr>
            <p:spPr>
              <a:xfrm>
                <a:off x="-104098" y="-4764"/>
                <a:ext cx="457200" cy="1519239"/>
              </a:xfrm>
              <a:prstGeom prst="rect">
                <a:avLst/>
              </a:prstGeom>
              <a:solidFill>
                <a:srgbClr val="FF7D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595" name="Google Shape;595;p10"/>
            <p:cNvSpPr txBox="1"/>
            <p:nvPr/>
          </p:nvSpPr>
          <p:spPr>
            <a:xfrm rot="-5400000">
              <a:off x="-604772" y="554800"/>
              <a:ext cx="155178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геопортал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sp>
        <p:nvSpPr>
          <p:cNvPr id="596" name="Google Shape;596;p10"/>
          <p:cNvSpPr/>
          <p:nvPr/>
        </p:nvSpPr>
        <p:spPr>
          <a:xfrm>
            <a:off x="981457" y="967242"/>
            <a:ext cx="7517557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5C6C6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Информационная система нацелена на сокращение времени рассмотрения заявок и обращений, повышение качества обслуживания граждан и содействие устойчивому развитию.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5C6C6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В ходе реализации проекта «Геопортал» были  произведены следующие работы по ГИС части: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0EEF0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rgbClr val="5C6C6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аэрофотосъемка 3,5 тыс. гектар г.Ош;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0EEF0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rgbClr val="5C6C6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оцифровка и дешифрование 50 гектаров;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0EEF0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rgbClr val="5C6C6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проведен сравнительный анализ, выявление разницы фактических и юридических площадей;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0EEF0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rgbClr val="5C6C6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создание ГИС базы пространственных данных и их развертывание;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0EEF0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rgbClr val="5C6C6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созданы web сервисы для интеграции с СМЭВ «Тундук»</a:t>
            </a:r>
            <a:endParaRPr/>
          </a:p>
        </p:txBody>
      </p:sp>
      <p:grpSp>
        <p:nvGrpSpPr>
          <p:cNvPr id="597" name="Google Shape;597;p10"/>
          <p:cNvGrpSpPr/>
          <p:nvPr/>
        </p:nvGrpSpPr>
        <p:grpSpPr>
          <a:xfrm>
            <a:off x="927971" y="243931"/>
            <a:ext cx="3446277" cy="662056"/>
            <a:chOff x="6784613" y="4126280"/>
            <a:chExt cx="3446277" cy="662056"/>
          </a:xfrm>
        </p:grpSpPr>
        <p:grpSp>
          <p:nvGrpSpPr>
            <p:cNvPr id="598" name="Google Shape;598;p10"/>
            <p:cNvGrpSpPr/>
            <p:nvPr/>
          </p:nvGrpSpPr>
          <p:grpSpPr>
            <a:xfrm>
              <a:off x="6784613" y="4126280"/>
              <a:ext cx="3446277" cy="662056"/>
              <a:chOff x="4498287" y="3139792"/>
              <a:chExt cx="3446277" cy="662056"/>
            </a:xfrm>
          </p:grpSpPr>
          <p:sp>
            <p:nvSpPr>
              <p:cNvPr id="599" name="Google Shape;599;p10"/>
              <p:cNvSpPr/>
              <p:nvPr/>
            </p:nvSpPr>
            <p:spPr>
              <a:xfrm>
                <a:off x="4498287" y="3139792"/>
                <a:ext cx="662056" cy="662056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5D737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10"/>
              <p:cNvSpPr txBox="1"/>
              <p:nvPr/>
            </p:nvSpPr>
            <p:spPr>
              <a:xfrm>
                <a:off x="5137238" y="3141465"/>
                <a:ext cx="280732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3600">
                    <a:solidFill>
                      <a:srgbClr val="FF5969"/>
                    </a:solidFill>
                    <a:latin typeface="Exo 2 SemiBold"/>
                    <a:ea typeface="Exo 2 SemiBold"/>
                    <a:cs typeface="Exo 2 SemiBold"/>
                    <a:sym typeface="Exo 2 SemiBold"/>
                  </a:rPr>
                  <a:t>ГЕОПОРТАЛ</a:t>
                </a:r>
                <a:endParaRPr sz="3600">
                  <a:solidFill>
                    <a:srgbClr val="FF5969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pic>
          <p:nvPicPr>
            <p:cNvPr descr="Маркер" id="601" name="Google Shape;601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46355" y="4161438"/>
              <a:ext cx="551252" cy="5512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2" name="Google Shape;602;p10"/>
          <p:cNvSpPr/>
          <p:nvPr/>
        </p:nvSpPr>
        <p:spPr>
          <a:xfrm>
            <a:off x="447596" y="3218805"/>
            <a:ext cx="331482" cy="331482"/>
          </a:xfrm>
          <a:prstGeom prst="rightArrow">
            <a:avLst>
              <a:gd fmla="val 28449" name="adj1"/>
              <a:gd fmla="val 39224" name="adj2"/>
            </a:avLst>
          </a:prstGeom>
          <a:solidFill>
            <a:srgbClr val="009F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10"/>
          <p:cNvSpPr/>
          <p:nvPr/>
        </p:nvSpPr>
        <p:spPr>
          <a:xfrm>
            <a:off x="447596" y="3617656"/>
            <a:ext cx="331482" cy="331482"/>
          </a:xfrm>
          <a:prstGeom prst="rightArrow">
            <a:avLst>
              <a:gd fmla="val 28449" name="adj1"/>
              <a:gd fmla="val 39224" name="adj2"/>
            </a:avLst>
          </a:prstGeom>
          <a:solidFill>
            <a:srgbClr val="009F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10"/>
          <p:cNvSpPr/>
          <p:nvPr/>
        </p:nvSpPr>
        <p:spPr>
          <a:xfrm>
            <a:off x="442517" y="3967397"/>
            <a:ext cx="331482" cy="331482"/>
          </a:xfrm>
          <a:prstGeom prst="rightArrow">
            <a:avLst>
              <a:gd fmla="val 28449" name="adj1"/>
              <a:gd fmla="val 39224" name="adj2"/>
            </a:avLst>
          </a:prstGeom>
          <a:solidFill>
            <a:srgbClr val="009F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10"/>
          <p:cNvSpPr/>
          <p:nvPr/>
        </p:nvSpPr>
        <p:spPr>
          <a:xfrm>
            <a:off x="442517" y="5076712"/>
            <a:ext cx="331482" cy="331482"/>
          </a:xfrm>
          <a:prstGeom prst="rightArrow">
            <a:avLst>
              <a:gd fmla="val 28449" name="adj1"/>
              <a:gd fmla="val 39224" name="adj2"/>
            </a:avLst>
          </a:prstGeom>
          <a:solidFill>
            <a:srgbClr val="009F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10"/>
          <p:cNvSpPr/>
          <p:nvPr/>
        </p:nvSpPr>
        <p:spPr>
          <a:xfrm>
            <a:off x="452425" y="5794148"/>
            <a:ext cx="331482" cy="331482"/>
          </a:xfrm>
          <a:prstGeom prst="rightArrow">
            <a:avLst>
              <a:gd fmla="val 28449" name="adj1"/>
              <a:gd fmla="val 39224" name="adj2"/>
            </a:avLst>
          </a:prstGeom>
          <a:solidFill>
            <a:srgbClr val="009F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oogle Shape;611;p11"/>
          <p:cNvGrpSpPr/>
          <p:nvPr/>
        </p:nvGrpSpPr>
        <p:grpSpPr>
          <a:xfrm>
            <a:off x="-290920" y="-7936"/>
            <a:ext cx="12482921" cy="6913625"/>
            <a:chOff x="-9296849" y="0"/>
            <a:chExt cx="12482921" cy="6913625"/>
          </a:xfrm>
        </p:grpSpPr>
        <p:sp>
          <p:nvSpPr>
            <p:cNvPr id="612" name="Google Shape;612;p11"/>
            <p:cNvSpPr/>
            <p:nvPr/>
          </p:nvSpPr>
          <p:spPr>
            <a:xfrm>
              <a:off x="-9296849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614" name="Google Shape;614;p11"/>
            <p:cNvSpPr txBox="1"/>
            <p:nvPr/>
          </p:nvSpPr>
          <p:spPr>
            <a:xfrm rot="-5400000">
              <a:off x="2387700" y="6168740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о нас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615" name="Google Shape;615;p11"/>
          <p:cNvGrpSpPr/>
          <p:nvPr/>
        </p:nvGrpSpPr>
        <p:grpSpPr>
          <a:xfrm>
            <a:off x="-9833604" y="-7936"/>
            <a:ext cx="12482921" cy="6858000"/>
            <a:chOff x="-9761987" y="0"/>
            <a:chExt cx="12482921" cy="6858000"/>
          </a:xfrm>
        </p:grpSpPr>
        <p:grpSp>
          <p:nvGrpSpPr>
            <p:cNvPr id="616" name="Google Shape;616;p11"/>
            <p:cNvGrpSpPr/>
            <p:nvPr/>
          </p:nvGrpSpPr>
          <p:grpSpPr>
            <a:xfrm>
              <a:off x="-9761987" y="0"/>
              <a:ext cx="12482921" cy="6858000"/>
              <a:chOff x="-9766749" y="0"/>
              <a:chExt cx="12482921" cy="6858000"/>
            </a:xfrm>
          </p:grpSpPr>
          <p:sp>
            <p:nvSpPr>
              <p:cNvPr id="617" name="Google Shape;617;p11"/>
              <p:cNvSpPr/>
              <p:nvPr/>
            </p:nvSpPr>
            <p:spPr>
              <a:xfrm>
                <a:off x="-9766749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618" name="Google Shape;618;p11"/>
              <p:cNvSpPr/>
              <p:nvPr/>
            </p:nvSpPr>
            <p:spPr>
              <a:xfrm>
                <a:off x="2258972" y="4797574"/>
                <a:ext cx="457200" cy="1089662"/>
              </a:xfrm>
              <a:prstGeom prst="rect">
                <a:avLst/>
              </a:prstGeom>
              <a:solidFill>
                <a:srgbClr val="52CBB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619" name="Google Shape;619;p11"/>
            <p:cNvSpPr txBox="1"/>
            <p:nvPr/>
          </p:nvSpPr>
          <p:spPr>
            <a:xfrm rot="-5400000">
              <a:off x="1922563" y="5181126"/>
              <a:ext cx="10896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услуги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620" name="Google Shape;620;p11"/>
          <p:cNvGrpSpPr/>
          <p:nvPr/>
        </p:nvGrpSpPr>
        <p:grpSpPr>
          <a:xfrm>
            <a:off x="-10299393" y="-26195"/>
            <a:ext cx="12482922" cy="6858000"/>
            <a:chOff x="-10226306" y="0"/>
            <a:chExt cx="12482922" cy="6858000"/>
          </a:xfrm>
        </p:grpSpPr>
        <p:grpSp>
          <p:nvGrpSpPr>
            <p:cNvPr id="621" name="Google Shape;621;p11"/>
            <p:cNvGrpSpPr/>
            <p:nvPr/>
          </p:nvGrpSpPr>
          <p:grpSpPr>
            <a:xfrm>
              <a:off x="-10226306" y="0"/>
              <a:ext cx="12482922" cy="6858000"/>
              <a:chOff x="-10231068" y="0"/>
              <a:chExt cx="12482922" cy="6858000"/>
            </a:xfrm>
          </p:grpSpPr>
          <p:sp>
            <p:nvSpPr>
              <p:cNvPr id="622" name="Google Shape;622;p11"/>
              <p:cNvSpPr/>
              <p:nvPr/>
            </p:nvSpPr>
            <p:spPr>
              <a:xfrm>
                <a:off x="-10231068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623" name="Google Shape;623;p11"/>
              <p:cNvSpPr/>
              <p:nvPr/>
            </p:nvSpPr>
            <p:spPr>
              <a:xfrm>
                <a:off x="1794654" y="3516923"/>
                <a:ext cx="457200" cy="1399848"/>
              </a:xfrm>
              <a:prstGeom prst="rect">
                <a:avLst/>
              </a:prstGeom>
              <a:solidFill>
                <a:srgbClr val="FEC6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624" name="Google Shape;624;p11"/>
            <p:cNvSpPr txBox="1"/>
            <p:nvPr/>
          </p:nvSpPr>
          <p:spPr>
            <a:xfrm rot="-5400000">
              <a:off x="1270942" y="4040209"/>
              <a:ext cx="14642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проекты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625" name="Google Shape;625;p11"/>
          <p:cNvGrpSpPr/>
          <p:nvPr/>
        </p:nvGrpSpPr>
        <p:grpSpPr>
          <a:xfrm>
            <a:off x="-10740527" y="-45302"/>
            <a:ext cx="12482923" cy="6858000"/>
            <a:chOff x="-10675329" y="0"/>
            <a:chExt cx="12482923" cy="6858000"/>
          </a:xfrm>
        </p:grpSpPr>
        <p:sp>
          <p:nvSpPr>
            <p:cNvPr id="626" name="Google Shape;626;p11"/>
            <p:cNvSpPr/>
            <p:nvPr/>
          </p:nvSpPr>
          <p:spPr>
            <a:xfrm>
              <a:off x="-10675329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1350394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628" name="Google Shape;628;p11"/>
            <p:cNvSpPr txBox="1"/>
            <p:nvPr/>
          </p:nvSpPr>
          <p:spPr>
            <a:xfrm rot="-5400000">
              <a:off x="1009223" y="3248822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маек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629" name="Google Shape;629;p11"/>
          <p:cNvGrpSpPr/>
          <p:nvPr/>
        </p:nvGrpSpPr>
        <p:grpSpPr>
          <a:xfrm>
            <a:off x="-11206317" y="-50036"/>
            <a:ext cx="12482923" cy="6858000"/>
            <a:chOff x="-11138114" y="0"/>
            <a:chExt cx="12482923" cy="6858000"/>
          </a:xfrm>
        </p:grpSpPr>
        <p:sp>
          <p:nvSpPr>
            <p:cNvPr id="630" name="Google Shape;630;p11"/>
            <p:cNvSpPr/>
            <p:nvPr/>
          </p:nvSpPr>
          <p:spPr>
            <a:xfrm>
              <a:off x="-11138114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632" name="Google Shape;632;p11"/>
            <p:cNvSpPr txBox="1"/>
            <p:nvPr/>
          </p:nvSpPr>
          <p:spPr>
            <a:xfrm rot="-5400000">
              <a:off x="546438" y="2267733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El:okuu</a:t>
              </a:r>
              <a:endParaRPr/>
            </a:p>
          </p:txBody>
        </p:sp>
      </p:grpSp>
      <p:grpSp>
        <p:nvGrpSpPr>
          <p:cNvPr id="633" name="Google Shape;633;p11"/>
          <p:cNvGrpSpPr/>
          <p:nvPr/>
        </p:nvGrpSpPr>
        <p:grpSpPr>
          <a:xfrm>
            <a:off x="-11662406" y="-81820"/>
            <a:ext cx="12482924" cy="6858000"/>
            <a:chOff x="-11590772" y="0"/>
            <a:chExt cx="12482924" cy="6858000"/>
          </a:xfrm>
        </p:grpSpPr>
        <p:grpSp>
          <p:nvGrpSpPr>
            <p:cNvPr id="634" name="Google Shape;634;p11"/>
            <p:cNvGrpSpPr/>
            <p:nvPr/>
          </p:nvGrpSpPr>
          <p:grpSpPr>
            <a:xfrm>
              <a:off x="-11590772" y="0"/>
              <a:ext cx="12482924" cy="6858000"/>
              <a:chOff x="-11600297" y="0"/>
              <a:chExt cx="12482924" cy="6858000"/>
            </a:xfrm>
          </p:grpSpPr>
          <p:sp>
            <p:nvSpPr>
              <p:cNvPr id="635" name="Google Shape;635;p11"/>
              <p:cNvSpPr/>
              <p:nvPr/>
            </p:nvSpPr>
            <p:spPr>
              <a:xfrm>
                <a:off x="-11600297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636" name="Google Shape;636;p11"/>
              <p:cNvSpPr/>
              <p:nvPr/>
            </p:nvSpPr>
            <p:spPr>
              <a:xfrm>
                <a:off x="425427" y="562709"/>
                <a:ext cx="457200" cy="1644160"/>
              </a:xfrm>
              <a:prstGeom prst="rect">
                <a:avLst/>
              </a:prstGeom>
              <a:solidFill>
                <a:srgbClr val="00A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637" name="Google Shape;637;p11"/>
            <p:cNvSpPr txBox="1"/>
            <p:nvPr/>
          </p:nvSpPr>
          <p:spPr>
            <a:xfrm rot="-5400000">
              <a:off x="-186028" y="1187916"/>
              <a:ext cx="1637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 call-center</a:t>
              </a:r>
              <a:endParaRPr/>
            </a:p>
          </p:txBody>
        </p:sp>
      </p:grpSp>
      <p:grpSp>
        <p:nvGrpSpPr>
          <p:cNvPr id="638" name="Google Shape;638;p11"/>
          <p:cNvGrpSpPr/>
          <p:nvPr/>
        </p:nvGrpSpPr>
        <p:grpSpPr>
          <a:xfrm>
            <a:off x="-12104652" y="-105661"/>
            <a:ext cx="12482924" cy="6879038"/>
            <a:chOff x="-12044097" y="-21038"/>
            <a:chExt cx="12482924" cy="6879038"/>
          </a:xfrm>
        </p:grpSpPr>
        <p:grpSp>
          <p:nvGrpSpPr>
            <p:cNvPr id="639" name="Google Shape;639;p11"/>
            <p:cNvGrpSpPr/>
            <p:nvPr/>
          </p:nvGrpSpPr>
          <p:grpSpPr>
            <a:xfrm>
              <a:off x="-12044097" y="-4764"/>
              <a:ext cx="12482924" cy="6862764"/>
              <a:chOff x="-12129822" y="-4764"/>
              <a:chExt cx="12482924" cy="6862764"/>
            </a:xfrm>
          </p:grpSpPr>
          <p:sp>
            <p:nvSpPr>
              <p:cNvPr id="640" name="Google Shape;640;p11"/>
              <p:cNvSpPr/>
              <p:nvPr/>
            </p:nvSpPr>
            <p:spPr>
              <a:xfrm>
                <a:off x="-12129822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641" name="Google Shape;641;p11"/>
              <p:cNvSpPr/>
              <p:nvPr/>
            </p:nvSpPr>
            <p:spPr>
              <a:xfrm>
                <a:off x="-104098" y="-4764"/>
                <a:ext cx="457200" cy="1519239"/>
              </a:xfrm>
              <a:prstGeom prst="rect">
                <a:avLst/>
              </a:prstGeom>
              <a:solidFill>
                <a:srgbClr val="FF7D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642" name="Google Shape;642;p11"/>
            <p:cNvSpPr txBox="1"/>
            <p:nvPr/>
          </p:nvSpPr>
          <p:spPr>
            <a:xfrm rot="-5400000">
              <a:off x="-604772" y="554800"/>
              <a:ext cx="155178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геопортал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sp>
        <p:nvSpPr>
          <p:cNvPr id="643" name="Google Shape;643;p11"/>
          <p:cNvSpPr txBox="1"/>
          <p:nvPr/>
        </p:nvSpPr>
        <p:spPr>
          <a:xfrm>
            <a:off x="3486889" y="595649"/>
            <a:ext cx="7278915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00A0A8"/>
                </a:solidFill>
                <a:latin typeface="Exo 2 Black"/>
                <a:ea typeface="Exo 2 Black"/>
                <a:cs typeface="Exo 2 Black"/>
                <a:sym typeface="Exo 2 Black"/>
              </a:rPr>
              <a:t>САНАРИП ДОЛБООР</a:t>
            </a:r>
            <a:endParaRPr sz="8000">
              <a:solidFill>
                <a:srgbClr val="00A0A8"/>
              </a:solidFill>
              <a:latin typeface="Exo 2 Black"/>
              <a:ea typeface="Exo 2 Black"/>
              <a:cs typeface="Exo 2 Black"/>
              <a:sym typeface="Exo 2 Black"/>
            </a:endParaRPr>
          </a:p>
        </p:txBody>
      </p:sp>
      <p:pic>
        <p:nvPicPr>
          <p:cNvPr id="644" name="Google Shape;6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7363" y="260246"/>
            <a:ext cx="111218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11"/>
          <p:cNvSpPr/>
          <p:nvPr/>
        </p:nvSpPr>
        <p:spPr>
          <a:xfrm>
            <a:off x="5883215" y="3199515"/>
            <a:ext cx="24862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5D7373"/>
                </a:solidFill>
                <a:latin typeface="Exo 2 ExtraBold"/>
                <a:ea typeface="Exo 2 ExtraBold"/>
                <a:cs typeface="Exo 2 ExtraBold"/>
                <a:sym typeface="Exo 2 ExtraBold"/>
              </a:rPr>
              <a:t>НАШИ КОНТАКТЫ</a:t>
            </a:r>
            <a:endParaRPr/>
          </a:p>
        </p:txBody>
      </p:sp>
      <p:pic>
        <p:nvPicPr>
          <p:cNvPr id="646" name="Google Shape;64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0652" y="3934252"/>
            <a:ext cx="576666" cy="576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0652" y="4728344"/>
            <a:ext cx="576666" cy="576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0652" y="5522436"/>
            <a:ext cx="576666" cy="576666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11"/>
          <p:cNvSpPr txBox="1"/>
          <p:nvPr/>
        </p:nvSpPr>
        <p:spPr>
          <a:xfrm>
            <a:off x="5722683" y="4047495"/>
            <a:ext cx="28073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D7373"/>
                </a:solidFill>
                <a:latin typeface="Exo 2 Medium"/>
                <a:ea typeface="Exo 2 Medium"/>
                <a:cs typeface="Exo 2 Medium"/>
                <a:sym typeface="Exo 2 Medium"/>
              </a:rPr>
              <a:t>+996 551 551 543</a:t>
            </a:r>
            <a:endParaRPr/>
          </a:p>
        </p:txBody>
      </p:sp>
      <p:sp>
        <p:nvSpPr>
          <p:cNvPr id="650" name="Google Shape;650;p11"/>
          <p:cNvSpPr txBox="1"/>
          <p:nvPr/>
        </p:nvSpPr>
        <p:spPr>
          <a:xfrm>
            <a:off x="5722683" y="4853507"/>
            <a:ext cx="28073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u="sng">
                <a:solidFill>
                  <a:srgbClr val="5D7373"/>
                </a:solidFill>
                <a:latin typeface="Exo 2 Medium"/>
                <a:ea typeface="Exo 2 Medium"/>
                <a:cs typeface="Exo 2 Medium"/>
                <a:sym typeface="Exo 2 Medium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sanaripdolbor@gmail.com</a:t>
            </a:r>
            <a:r>
              <a:rPr lang="ru-RU" sz="1600">
                <a:solidFill>
                  <a:srgbClr val="5D7373"/>
                </a:solidFill>
                <a:latin typeface="Exo 2 Medium"/>
                <a:ea typeface="Exo 2 Medium"/>
                <a:cs typeface="Exo 2 Medium"/>
                <a:sym typeface="Exo 2 Medium"/>
              </a:rPr>
              <a:t> </a:t>
            </a:r>
            <a:endParaRPr/>
          </a:p>
        </p:txBody>
      </p:sp>
      <p:sp>
        <p:nvSpPr>
          <p:cNvPr id="651" name="Google Shape;651;p11"/>
          <p:cNvSpPr txBox="1"/>
          <p:nvPr/>
        </p:nvSpPr>
        <p:spPr>
          <a:xfrm>
            <a:off x="5728656" y="5659519"/>
            <a:ext cx="33581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D7373"/>
                </a:solidFill>
                <a:latin typeface="Exo 2 Medium"/>
                <a:ea typeface="Exo 2 Medium"/>
                <a:cs typeface="Exo 2 Medium"/>
                <a:sym typeface="Exo 2 Medium"/>
              </a:rPr>
              <a:t>Лебедева-Кумача 8, г. Бишкек, Кыргызская Республика.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"/>
          <p:cNvGrpSpPr/>
          <p:nvPr/>
        </p:nvGrpSpPr>
        <p:grpSpPr>
          <a:xfrm>
            <a:off x="-290920" y="-7936"/>
            <a:ext cx="12482921" cy="6913625"/>
            <a:chOff x="-9296849" y="0"/>
            <a:chExt cx="12482921" cy="6913625"/>
          </a:xfrm>
        </p:grpSpPr>
        <p:sp>
          <p:nvSpPr>
            <p:cNvPr id="133" name="Google Shape;133;p2"/>
            <p:cNvSpPr/>
            <p:nvPr/>
          </p:nvSpPr>
          <p:spPr>
            <a:xfrm>
              <a:off x="-9296849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135" name="Google Shape;135;p2"/>
            <p:cNvSpPr txBox="1"/>
            <p:nvPr/>
          </p:nvSpPr>
          <p:spPr>
            <a:xfrm rot="-5400000">
              <a:off x="2387700" y="6168740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2000" u="none" cap="none" strike="noStrike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о нас</a:t>
              </a:r>
              <a:endParaRPr b="1" i="0" sz="2000" u="none" cap="none" strike="noStrike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136" name="Google Shape;136;p2"/>
          <p:cNvGrpSpPr/>
          <p:nvPr/>
        </p:nvGrpSpPr>
        <p:grpSpPr>
          <a:xfrm>
            <a:off x="-9761987" y="0"/>
            <a:ext cx="12482921" cy="6858000"/>
            <a:chOff x="-9761987" y="0"/>
            <a:chExt cx="12482921" cy="6858000"/>
          </a:xfrm>
        </p:grpSpPr>
        <p:grpSp>
          <p:nvGrpSpPr>
            <p:cNvPr id="137" name="Google Shape;137;p2"/>
            <p:cNvGrpSpPr/>
            <p:nvPr/>
          </p:nvGrpSpPr>
          <p:grpSpPr>
            <a:xfrm>
              <a:off x="-9761987" y="0"/>
              <a:ext cx="12482921" cy="6858000"/>
              <a:chOff x="-9766749" y="0"/>
              <a:chExt cx="12482921" cy="685800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-9766749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2258972" y="4797574"/>
                <a:ext cx="457200" cy="1089662"/>
              </a:xfrm>
              <a:prstGeom prst="rect">
                <a:avLst/>
              </a:prstGeom>
              <a:solidFill>
                <a:srgbClr val="52CBB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140" name="Google Shape;140;p2"/>
            <p:cNvSpPr txBox="1"/>
            <p:nvPr/>
          </p:nvSpPr>
          <p:spPr>
            <a:xfrm rot="-5400000">
              <a:off x="1922563" y="5181126"/>
              <a:ext cx="10896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2000" u="none" cap="none" strike="noStrike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услуги</a:t>
              </a:r>
              <a:endParaRPr b="1" i="0" sz="2000" u="none" cap="none" strike="noStrike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141" name="Google Shape;141;p2"/>
          <p:cNvGrpSpPr/>
          <p:nvPr/>
        </p:nvGrpSpPr>
        <p:grpSpPr>
          <a:xfrm>
            <a:off x="-10226306" y="0"/>
            <a:ext cx="12482922" cy="6858000"/>
            <a:chOff x="-10226306" y="0"/>
            <a:chExt cx="12482922" cy="6858000"/>
          </a:xfrm>
        </p:grpSpPr>
        <p:grpSp>
          <p:nvGrpSpPr>
            <p:cNvPr id="142" name="Google Shape;142;p2"/>
            <p:cNvGrpSpPr/>
            <p:nvPr/>
          </p:nvGrpSpPr>
          <p:grpSpPr>
            <a:xfrm>
              <a:off x="-10226306" y="0"/>
              <a:ext cx="12482922" cy="6858000"/>
              <a:chOff x="-10231068" y="0"/>
              <a:chExt cx="12482922" cy="6858000"/>
            </a:xfrm>
          </p:grpSpPr>
          <p:sp>
            <p:nvSpPr>
              <p:cNvPr id="143" name="Google Shape;143;p2"/>
              <p:cNvSpPr/>
              <p:nvPr/>
            </p:nvSpPr>
            <p:spPr>
              <a:xfrm>
                <a:off x="-10231068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1794654" y="3516923"/>
                <a:ext cx="457200" cy="1399848"/>
              </a:xfrm>
              <a:prstGeom prst="rect">
                <a:avLst/>
              </a:prstGeom>
              <a:solidFill>
                <a:srgbClr val="FEC6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145" name="Google Shape;145;p2"/>
            <p:cNvSpPr txBox="1"/>
            <p:nvPr/>
          </p:nvSpPr>
          <p:spPr>
            <a:xfrm rot="-5400000">
              <a:off x="1270942" y="4040209"/>
              <a:ext cx="14642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2000" u="none" cap="none" strike="noStrike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проекты</a:t>
              </a:r>
              <a:endParaRPr b="1" i="0" sz="2000" u="none" cap="none" strike="noStrike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146" name="Google Shape;146;p2"/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147" name="Google Shape;147;p2"/>
            <p:cNvSpPr/>
            <p:nvPr/>
          </p:nvSpPr>
          <p:spPr>
            <a:xfrm>
              <a:off x="-10684854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149" name="Google Shape;149;p2"/>
            <p:cNvSpPr txBox="1"/>
            <p:nvPr/>
          </p:nvSpPr>
          <p:spPr>
            <a:xfrm rot="-5400000">
              <a:off x="999698" y="3248822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2000" u="none" cap="none" strike="noStrike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маек</a:t>
              </a:r>
              <a:endParaRPr b="1" i="0" sz="2000" u="none" cap="none" strike="noStrike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150" name="Google Shape;150;p2"/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151" name="Google Shape;151;p2"/>
            <p:cNvSpPr/>
            <p:nvPr/>
          </p:nvSpPr>
          <p:spPr>
            <a:xfrm>
              <a:off x="-11138114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153" name="Google Shape;153;p2"/>
            <p:cNvSpPr txBox="1"/>
            <p:nvPr/>
          </p:nvSpPr>
          <p:spPr>
            <a:xfrm rot="-5400000">
              <a:off x="546438" y="2267733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2000" u="none" cap="none" strike="noStrike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El:okuu</a:t>
              </a:r>
              <a:endParaRPr b="1" i="0" sz="2000" u="none" cap="none" strike="noStrike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154" name="Google Shape;154;p2"/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155" name="Google Shape;155;p2"/>
            <p:cNvSpPr/>
            <p:nvPr/>
          </p:nvSpPr>
          <p:spPr>
            <a:xfrm>
              <a:off x="-11600297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25427" y="562709"/>
              <a:ext cx="457200" cy="1644160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pic>
        <p:nvPicPr>
          <p:cNvPr id="157" name="Google Shape;1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9119" y="132618"/>
            <a:ext cx="111218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"/>
          <p:cNvSpPr txBox="1"/>
          <p:nvPr/>
        </p:nvSpPr>
        <p:spPr>
          <a:xfrm rot="-5400000">
            <a:off x="-186028" y="1187916"/>
            <a:ext cx="163779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call-center</a:t>
            </a:r>
            <a:endParaRPr/>
          </a:p>
        </p:txBody>
      </p:sp>
      <p:sp>
        <p:nvSpPr>
          <p:cNvPr id="159" name="Google Shape;159;p2"/>
          <p:cNvSpPr txBox="1"/>
          <p:nvPr/>
        </p:nvSpPr>
        <p:spPr>
          <a:xfrm rot="-5400000">
            <a:off x="-502514" y="450436"/>
            <a:ext cx="13755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контакты</a:t>
            </a:r>
            <a:endParaRPr b="1" i="0" sz="2000" u="none" cap="none" strike="noStrike">
              <a:solidFill>
                <a:srgbClr val="F0EEF0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3880688" y="2414537"/>
            <a:ext cx="715155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5C6F6F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Компания «Санарип Долбоор» была основана в 2019 году для предоставления своим клиентам комплекса услуг начиная от консалтинга до разработки и внедрения IT продуктов. В настоящее время компания накопила большой багаж знаний и опыта в реализации проектов которые имеют уровень национального масштаба.</a:t>
            </a:r>
            <a:endParaRPr/>
          </a:p>
        </p:txBody>
      </p:sp>
      <p:sp>
        <p:nvSpPr>
          <p:cNvPr id="161" name="Google Shape;161;p2"/>
          <p:cNvSpPr/>
          <p:nvPr/>
        </p:nvSpPr>
        <p:spPr>
          <a:xfrm>
            <a:off x="5577117" y="1653544"/>
            <a:ext cx="291618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03A1A4"/>
                </a:solidFill>
                <a:latin typeface="Exo 2 ExtraBold"/>
                <a:ea typeface="Exo 2 ExtraBold"/>
                <a:cs typeface="Exo 2 ExtraBold"/>
                <a:sym typeface="Exo 2 ExtraBold"/>
              </a:rPr>
              <a:t>О</a:t>
            </a:r>
            <a:r>
              <a:rPr lang="ru-RU" sz="1800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rPr>
              <a:t> </a:t>
            </a:r>
            <a:r>
              <a:rPr lang="ru-RU" sz="3200">
                <a:solidFill>
                  <a:srgbClr val="03A1A4"/>
                </a:solidFill>
                <a:latin typeface="Exo 2 ExtraBold"/>
                <a:ea typeface="Exo 2 ExtraBold"/>
                <a:cs typeface="Exo 2 ExtraBold"/>
                <a:sym typeface="Exo 2 ExtraBold"/>
              </a:rPr>
              <a:t>КОМПАНИИ</a:t>
            </a:r>
            <a:endParaRPr/>
          </a:p>
        </p:txBody>
      </p:sp>
      <p:sp>
        <p:nvSpPr>
          <p:cNvPr id="162" name="Google Shape;162;p2"/>
          <p:cNvSpPr/>
          <p:nvPr/>
        </p:nvSpPr>
        <p:spPr>
          <a:xfrm>
            <a:off x="6074048" y="4248677"/>
            <a:ext cx="192232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03A1A4"/>
                </a:solidFill>
                <a:latin typeface="Exo 2 ExtraBold"/>
                <a:ea typeface="Exo 2 ExtraBold"/>
                <a:cs typeface="Exo 2 ExtraBold"/>
                <a:sym typeface="Exo 2 ExtraBold"/>
              </a:rPr>
              <a:t>МИССИЯ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3880688" y="4883601"/>
            <a:ext cx="708301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C6F6F"/>
                </a:solidFill>
                <a:latin typeface="Exo 2 Medium"/>
                <a:ea typeface="Exo 2 Medium"/>
                <a:cs typeface="Exo 2 Medium"/>
                <a:sym typeface="Exo 2 Medium"/>
              </a:rPr>
              <a:t>Миссия компании заключается в предоставлении передовых технологий и решений которые позволили бы эффективно и качественно предоставлять нашим Клиентам услуги для конечных пользователей.</a:t>
            </a:r>
            <a:endParaRPr/>
          </a:p>
        </p:txBody>
      </p:sp>
      <p:grpSp>
        <p:nvGrpSpPr>
          <p:cNvPr id="164" name="Google Shape;164;p2"/>
          <p:cNvGrpSpPr/>
          <p:nvPr/>
        </p:nvGrpSpPr>
        <p:grpSpPr>
          <a:xfrm>
            <a:off x="-12044097" y="-21038"/>
            <a:ext cx="12482924" cy="6879038"/>
            <a:chOff x="-12044097" y="-21038"/>
            <a:chExt cx="12482924" cy="6879038"/>
          </a:xfrm>
        </p:grpSpPr>
        <p:grpSp>
          <p:nvGrpSpPr>
            <p:cNvPr id="165" name="Google Shape;165;p2"/>
            <p:cNvGrpSpPr/>
            <p:nvPr/>
          </p:nvGrpSpPr>
          <p:grpSpPr>
            <a:xfrm>
              <a:off x="-12044097" y="-4764"/>
              <a:ext cx="12482924" cy="6862764"/>
              <a:chOff x="-12129822" y="-4764"/>
              <a:chExt cx="12482924" cy="6862764"/>
            </a:xfrm>
          </p:grpSpPr>
          <p:sp>
            <p:nvSpPr>
              <p:cNvPr id="166" name="Google Shape;166;p2"/>
              <p:cNvSpPr/>
              <p:nvPr/>
            </p:nvSpPr>
            <p:spPr>
              <a:xfrm>
                <a:off x="-12129822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-104098" y="-4764"/>
                <a:ext cx="457200" cy="1519239"/>
              </a:xfrm>
              <a:prstGeom prst="rect">
                <a:avLst/>
              </a:prstGeom>
              <a:solidFill>
                <a:srgbClr val="FF7D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168" name="Google Shape;168;p2"/>
            <p:cNvSpPr txBox="1"/>
            <p:nvPr/>
          </p:nvSpPr>
          <p:spPr>
            <a:xfrm rot="-5400000">
              <a:off x="-604772" y="554800"/>
              <a:ext cx="155178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геопортал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3"/>
          <p:cNvGrpSpPr/>
          <p:nvPr/>
        </p:nvGrpSpPr>
        <p:grpSpPr>
          <a:xfrm>
            <a:off x="-290920" y="-7936"/>
            <a:ext cx="12482921" cy="6913625"/>
            <a:chOff x="-9296849" y="0"/>
            <a:chExt cx="12482921" cy="6913625"/>
          </a:xfrm>
        </p:grpSpPr>
        <p:sp>
          <p:nvSpPr>
            <p:cNvPr id="174" name="Google Shape;174;p3"/>
            <p:cNvSpPr/>
            <p:nvPr/>
          </p:nvSpPr>
          <p:spPr>
            <a:xfrm>
              <a:off x="-9296849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176" name="Google Shape;176;p3"/>
            <p:cNvSpPr txBox="1"/>
            <p:nvPr/>
          </p:nvSpPr>
          <p:spPr>
            <a:xfrm rot="-5400000">
              <a:off x="2387700" y="6168740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о нас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177" name="Google Shape;177;p3"/>
          <p:cNvGrpSpPr/>
          <p:nvPr/>
        </p:nvGrpSpPr>
        <p:grpSpPr>
          <a:xfrm>
            <a:off x="-753104" y="-26195"/>
            <a:ext cx="12482921" cy="6858000"/>
            <a:chOff x="-9761987" y="0"/>
            <a:chExt cx="12482921" cy="6858000"/>
          </a:xfrm>
        </p:grpSpPr>
        <p:grpSp>
          <p:nvGrpSpPr>
            <p:cNvPr id="178" name="Google Shape;178;p3"/>
            <p:cNvGrpSpPr/>
            <p:nvPr/>
          </p:nvGrpSpPr>
          <p:grpSpPr>
            <a:xfrm>
              <a:off x="-9761987" y="0"/>
              <a:ext cx="12482921" cy="6858000"/>
              <a:chOff x="-9766749" y="0"/>
              <a:chExt cx="12482921" cy="6858000"/>
            </a:xfrm>
          </p:grpSpPr>
          <p:sp>
            <p:nvSpPr>
              <p:cNvPr id="179" name="Google Shape;179;p3"/>
              <p:cNvSpPr/>
              <p:nvPr/>
            </p:nvSpPr>
            <p:spPr>
              <a:xfrm>
                <a:off x="-9766749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2258972" y="4797574"/>
                <a:ext cx="457200" cy="1089662"/>
              </a:xfrm>
              <a:prstGeom prst="rect">
                <a:avLst/>
              </a:prstGeom>
              <a:solidFill>
                <a:srgbClr val="52CBB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181" name="Google Shape;181;p3"/>
            <p:cNvSpPr txBox="1"/>
            <p:nvPr/>
          </p:nvSpPr>
          <p:spPr>
            <a:xfrm rot="-5400000">
              <a:off x="1922563" y="5181126"/>
              <a:ext cx="10896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услуги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182" name="Google Shape;182;p3"/>
          <p:cNvGrpSpPr/>
          <p:nvPr/>
        </p:nvGrpSpPr>
        <p:grpSpPr>
          <a:xfrm>
            <a:off x="-10226306" y="0"/>
            <a:ext cx="12482922" cy="6858000"/>
            <a:chOff x="-10226306" y="0"/>
            <a:chExt cx="12482922" cy="6858000"/>
          </a:xfrm>
        </p:grpSpPr>
        <p:grpSp>
          <p:nvGrpSpPr>
            <p:cNvPr id="183" name="Google Shape;183;p3"/>
            <p:cNvGrpSpPr/>
            <p:nvPr/>
          </p:nvGrpSpPr>
          <p:grpSpPr>
            <a:xfrm>
              <a:off x="-10226306" y="0"/>
              <a:ext cx="12482922" cy="6858000"/>
              <a:chOff x="-10231068" y="0"/>
              <a:chExt cx="12482922" cy="6858000"/>
            </a:xfrm>
          </p:grpSpPr>
          <p:sp>
            <p:nvSpPr>
              <p:cNvPr id="184" name="Google Shape;184;p3"/>
              <p:cNvSpPr/>
              <p:nvPr/>
            </p:nvSpPr>
            <p:spPr>
              <a:xfrm>
                <a:off x="-10231068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1794654" y="3516923"/>
                <a:ext cx="457200" cy="1399848"/>
              </a:xfrm>
              <a:prstGeom prst="rect">
                <a:avLst/>
              </a:prstGeom>
              <a:solidFill>
                <a:srgbClr val="FEC6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186" name="Google Shape;186;p3"/>
            <p:cNvSpPr txBox="1"/>
            <p:nvPr/>
          </p:nvSpPr>
          <p:spPr>
            <a:xfrm rot="-5400000">
              <a:off x="1270942" y="4040209"/>
              <a:ext cx="14642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проекты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187" name="Google Shape;187;p3"/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188" name="Google Shape;188;p3"/>
            <p:cNvSpPr/>
            <p:nvPr/>
          </p:nvSpPr>
          <p:spPr>
            <a:xfrm>
              <a:off x="-10684854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190" name="Google Shape;190;p3"/>
            <p:cNvSpPr txBox="1"/>
            <p:nvPr/>
          </p:nvSpPr>
          <p:spPr>
            <a:xfrm rot="-5400000">
              <a:off x="999698" y="3248822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маек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192" name="Google Shape;192;p3"/>
            <p:cNvSpPr/>
            <p:nvPr/>
          </p:nvSpPr>
          <p:spPr>
            <a:xfrm>
              <a:off x="-11138114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194" name="Google Shape;194;p3"/>
            <p:cNvSpPr txBox="1"/>
            <p:nvPr/>
          </p:nvSpPr>
          <p:spPr>
            <a:xfrm rot="-5400000">
              <a:off x="546438" y="2267733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El:okuu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195" name="Google Shape;195;p3"/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196" name="Google Shape;196;p3"/>
            <p:cNvSpPr/>
            <p:nvPr/>
          </p:nvSpPr>
          <p:spPr>
            <a:xfrm>
              <a:off x="-11600297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25427" y="562709"/>
              <a:ext cx="457200" cy="1644160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sp>
        <p:nvSpPr>
          <p:cNvPr id="198" name="Google Shape;198;p3"/>
          <p:cNvSpPr txBox="1"/>
          <p:nvPr/>
        </p:nvSpPr>
        <p:spPr>
          <a:xfrm rot="-5400000">
            <a:off x="-186028" y="1187916"/>
            <a:ext cx="163779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call-center</a:t>
            </a:r>
            <a:endParaRPr/>
          </a:p>
        </p:txBody>
      </p:sp>
      <p:sp>
        <p:nvSpPr>
          <p:cNvPr id="199" name="Google Shape;199;p3"/>
          <p:cNvSpPr txBox="1"/>
          <p:nvPr/>
        </p:nvSpPr>
        <p:spPr>
          <a:xfrm rot="-5400000">
            <a:off x="-502514" y="450436"/>
            <a:ext cx="13755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контакты</a:t>
            </a:r>
            <a:endParaRPr b="1" sz="2000">
              <a:solidFill>
                <a:srgbClr val="F0EEF0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200" name="Google Shape;200;p3"/>
          <p:cNvSpPr txBox="1"/>
          <p:nvPr/>
        </p:nvSpPr>
        <p:spPr>
          <a:xfrm>
            <a:off x="2802741" y="239543"/>
            <a:ext cx="53712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5D7373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Услуги компании</a:t>
            </a:r>
            <a:endParaRPr sz="3600">
              <a:solidFill>
                <a:srgbClr val="5D7373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grpSp>
        <p:nvGrpSpPr>
          <p:cNvPr id="201" name="Google Shape;201;p3"/>
          <p:cNvGrpSpPr/>
          <p:nvPr/>
        </p:nvGrpSpPr>
        <p:grpSpPr>
          <a:xfrm rot="-5400000">
            <a:off x="3279344" y="3711494"/>
            <a:ext cx="1448577" cy="1519645"/>
            <a:chOff x="6381342" y="2182683"/>
            <a:chExt cx="1805441" cy="1894017"/>
          </a:xfrm>
        </p:grpSpPr>
        <p:sp>
          <p:nvSpPr>
            <p:cNvPr id="202" name="Google Shape;202;p3"/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fmla="val 12063" name="adj1"/>
                <a:gd fmla="val 0" name="adj2"/>
              </a:avLst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F2F2F2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4" name="Google Shape;204;p3"/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6000">
                  <a:solidFill>
                    <a:srgbClr val="F2F2F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</a:t>
              </a:r>
              <a:endParaRPr/>
            </a:p>
          </p:txBody>
        </p:sp>
      </p:grpSp>
      <p:grpSp>
        <p:nvGrpSpPr>
          <p:cNvPr id="205" name="Google Shape;205;p3"/>
          <p:cNvGrpSpPr/>
          <p:nvPr/>
        </p:nvGrpSpPr>
        <p:grpSpPr>
          <a:xfrm rot="-5400000">
            <a:off x="3285524" y="2351465"/>
            <a:ext cx="1448577" cy="1519645"/>
            <a:chOff x="3884465" y="2182683"/>
            <a:chExt cx="1805441" cy="1894017"/>
          </a:xfrm>
        </p:grpSpPr>
        <p:sp>
          <p:nvSpPr>
            <p:cNvPr id="206" name="Google Shape;206;p3"/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fmla="val 12063" name="adj1"/>
                <a:gd fmla="val 0" name="adj2"/>
              </a:avLst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"/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F2F2F2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8" name="Google Shape;208;p3"/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6000">
                  <a:solidFill>
                    <a:srgbClr val="F2F2F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</a:t>
              </a:r>
              <a:endParaRPr/>
            </a:p>
          </p:txBody>
        </p:sp>
      </p:grpSp>
      <p:grpSp>
        <p:nvGrpSpPr>
          <p:cNvPr id="209" name="Google Shape;209;p3"/>
          <p:cNvGrpSpPr/>
          <p:nvPr/>
        </p:nvGrpSpPr>
        <p:grpSpPr>
          <a:xfrm rot="-5400000">
            <a:off x="3279344" y="991438"/>
            <a:ext cx="1448577" cy="1519645"/>
            <a:chOff x="1387588" y="2182683"/>
            <a:chExt cx="1805441" cy="1894017"/>
          </a:xfrm>
        </p:grpSpPr>
        <p:sp>
          <p:nvSpPr>
            <p:cNvPr id="210" name="Google Shape;210;p3"/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fmla="val 12063" name="adj1"/>
                <a:gd fmla="val 0" name="adj2"/>
              </a:avLst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3"/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F2F2F2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2" name="Google Shape;212;p3"/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6000">
                  <a:solidFill>
                    <a:srgbClr val="F2F2F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</p:grpSp>
      <p:grpSp>
        <p:nvGrpSpPr>
          <p:cNvPr id="213" name="Google Shape;213;p3"/>
          <p:cNvGrpSpPr/>
          <p:nvPr/>
        </p:nvGrpSpPr>
        <p:grpSpPr>
          <a:xfrm rot="-5400000">
            <a:off x="3290221" y="5071204"/>
            <a:ext cx="1448578" cy="1519646"/>
            <a:chOff x="6381342" y="2182683"/>
            <a:chExt cx="1805441" cy="1894017"/>
          </a:xfrm>
        </p:grpSpPr>
        <p:sp>
          <p:nvSpPr>
            <p:cNvPr id="214" name="Google Shape;214;p3"/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fmla="val 12063" name="adj1"/>
                <a:gd fmla="val 0" name="adj2"/>
              </a:avLst>
            </a:prstGeom>
            <a:solidFill>
              <a:srgbClr val="5C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F2F2F2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6" name="Google Shape;216;p3"/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6000">
                  <a:solidFill>
                    <a:srgbClr val="F2F2F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4</a:t>
              </a:r>
              <a:endParaRPr b="1" sz="6000">
                <a:solidFill>
                  <a:srgbClr val="F2F2F2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217" name="Google Shape;217;p3"/>
          <p:cNvSpPr/>
          <p:nvPr/>
        </p:nvSpPr>
        <p:spPr>
          <a:xfrm>
            <a:off x="4463784" y="1026972"/>
            <a:ext cx="5734850" cy="5766672"/>
          </a:xfrm>
          <a:prstGeom prst="rect">
            <a:avLst/>
          </a:prstGeom>
          <a:solidFill>
            <a:srgbClr val="F0EE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"/>
          <p:cNvSpPr txBox="1"/>
          <p:nvPr/>
        </p:nvSpPr>
        <p:spPr>
          <a:xfrm>
            <a:off x="4969561" y="5507862"/>
            <a:ext cx="41196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9FA7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БИЗНЕС-АНАЛИЗ</a:t>
            </a:r>
            <a:endParaRPr sz="3600">
              <a:solidFill>
                <a:srgbClr val="009FA7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219" name="Google Shape;219;p3"/>
          <p:cNvSpPr txBox="1"/>
          <p:nvPr/>
        </p:nvSpPr>
        <p:spPr>
          <a:xfrm>
            <a:off x="4980425" y="1428095"/>
            <a:ext cx="41196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9FA7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АВТОМАТИЗАЦИЯ</a:t>
            </a:r>
            <a:endParaRPr sz="3600">
              <a:solidFill>
                <a:srgbClr val="009FA7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220" name="Google Shape;220;p3"/>
          <p:cNvSpPr txBox="1"/>
          <p:nvPr/>
        </p:nvSpPr>
        <p:spPr>
          <a:xfrm>
            <a:off x="4974034" y="4148151"/>
            <a:ext cx="31842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9FA7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КОНСАЛТИНГ</a:t>
            </a:r>
            <a:endParaRPr sz="3600">
              <a:solidFill>
                <a:srgbClr val="009FA7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221" name="Google Shape;221;p3"/>
          <p:cNvSpPr txBox="1"/>
          <p:nvPr/>
        </p:nvSpPr>
        <p:spPr>
          <a:xfrm>
            <a:off x="4969561" y="2788122"/>
            <a:ext cx="37177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9FA7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ОПТИМИЗАЦИЯ</a:t>
            </a:r>
            <a:endParaRPr sz="3600">
              <a:solidFill>
                <a:srgbClr val="009FA7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grpSp>
        <p:nvGrpSpPr>
          <p:cNvPr id="222" name="Google Shape;222;p3"/>
          <p:cNvGrpSpPr/>
          <p:nvPr/>
        </p:nvGrpSpPr>
        <p:grpSpPr>
          <a:xfrm>
            <a:off x="-12044097" y="-21038"/>
            <a:ext cx="12482924" cy="6879038"/>
            <a:chOff x="-12044097" y="-21038"/>
            <a:chExt cx="12482924" cy="6879038"/>
          </a:xfrm>
        </p:grpSpPr>
        <p:grpSp>
          <p:nvGrpSpPr>
            <p:cNvPr id="223" name="Google Shape;223;p3"/>
            <p:cNvGrpSpPr/>
            <p:nvPr/>
          </p:nvGrpSpPr>
          <p:grpSpPr>
            <a:xfrm>
              <a:off x="-12044097" y="-4764"/>
              <a:ext cx="12482924" cy="6862764"/>
              <a:chOff x="-12129822" y="-4764"/>
              <a:chExt cx="12482924" cy="6862764"/>
            </a:xfrm>
          </p:grpSpPr>
          <p:sp>
            <p:nvSpPr>
              <p:cNvPr id="224" name="Google Shape;224;p3"/>
              <p:cNvSpPr/>
              <p:nvPr/>
            </p:nvSpPr>
            <p:spPr>
              <a:xfrm>
                <a:off x="-12129822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-104098" y="-4764"/>
                <a:ext cx="457200" cy="1519239"/>
              </a:xfrm>
              <a:prstGeom prst="rect">
                <a:avLst/>
              </a:prstGeom>
              <a:solidFill>
                <a:srgbClr val="FF7D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226" name="Google Shape;226;p3"/>
            <p:cNvSpPr txBox="1"/>
            <p:nvPr/>
          </p:nvSpPr>
          <p:spPr>
            <a:xfrm rot="-5400000">
              <a:off x="-604772" y="554800"/>
              <a:ext cx="155178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геопортал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4"/>
          <p:cNvGrpSpPr/>
          <p:nvPr/>
        </p:nvGrpSpPr>
        <p:grpSpPr>
          <a:xfrm>
            <a:off x="-290920" y="-7936"/>
            <a:ext cx="12482921" cy="6913625"/>
            <a:chOff x="-9296849" y="0"/>
            <a:chExt cx="12482921" cy="6913625"/>
          </a:xfrm>
        </p:grpSpPr>
        <p:sp>
          <p:nvSpPr>
            <p:cNvPr id="232" name="Google Shape;232;p4"/>
            <p:cNvSpPr/>
            <p:nvPr/>
          </p:nvSpPr>
          <p:spPr>
            <a:xfrm>
              <a:off x="-9296849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234" name="Google Shape;234;p4"/>
            <p:cNvSpPr txBox="1"/>
            <p:nvPr/>
          </p:nvSpPr>
          <p:spPr>
            <a:xfrm rot="-5400000">
              <a:off x="2387700" y="6168740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о нас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235" name="Google Shape;235;p4"/>
          <p:cNvGrpSpPr/>
          <p:nvPr/>
        </p:nvGrpSpPr>
        <p:grpSpPr>
          <a:xfrm>
            <a:off x="-753104" y="-26195"/>
            <a:ext cx="12482921" cy="6858000"/>
            <a:chOff x="-9761987" y="0"/>
            <a:chExt cx="12482921" cy="6858000"/>
          </a:xfrm>
        </p:grpSpPr>
        <p:grpSp>
          <p:nvGrpSpPr>
            <p:cNvPr id="236" name="Google Shape;236;p4"/>
            <p:cNvGrpSpPr/>
            <p:nvPr/>
          </p:nvGrpSpPr>
          <p:grpSpPr>
            <a:xfrm>
              <a:off x="-9761987" y="0"/>
              <a:ext cx="12482921" cy="6858000"/>
              <a:chOff x="-9766749" y="0"/>
              <a:chExt cx="12482921" cy="6858000"/>
            </a:xfrm>
          </p:grpSpPr>
          <p:sp>
            <p:nvSpPr>
              <p:cNvPr id="237" name="Google Shape;237;p4"/>
              <p:cNvSpPr/>
              <p:nvPr/>
            </p:nvSpPr>
            <p:spPr>
              <a:xfrm>
                <a:off x="-9766749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2258972" y="4797574"/>
                <a:ext cx="457200" cy="1089662"/>
              </a:xfrm>
              <a:prstGeom prst="rect">
                <a:avLst/>
              </a:prstGeom>
              <a:solidFill>
                <a:srgbClr val="52CBB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239" name="Google Shape;239;p4"/>
            <p:cNvSpPr txBox="1"/>
            <p:nvPr/>
          </p:nvSpPr>
          <p:spPr>
            <a:xfrm rot="-5400000">
              <a:off x="1922563" y="5181126"/>
              <a:ext cx="10896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услуги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240" name="Google Shape;240;p4"/>
          <p:cNvGrpSpPr/>
          <p:nvPr/>
        </p:nvGrpSpPr>
        <p:grpSpPr>
          <a:xfrm>
            <a:off x="-1218893" y="-97819"/>
            <a:ext cx="12482922" cy="6858000"/>
            <a:chOff x="-10226306" y="0"/>
            <a:chExt cx="12482922" cy="6858000"/>
          </a:xfrm>
        </p:grpSpPr>
        <p:grpSp>
          <p:nvGrpSpPr>
            <p:cNvPr id="241" name="Google Shape;241;p4"/>
            <p:cNvGrpSpPr/>
            <p:nvPr/>
          </p:nvGrpSpPr>
          <p:grpSpPr>
            <a:xfrm>
              <a:off x="-10226306" y="0"/>
              <a:ext cx="12482922" cy="6858000"/>
              <a:chOff x="-10231068" y="0"/>
              <a:chExt cx="12482922" cy="6858000"/>
            </a:xfrm>
          </p:grpSpPr>
          <p:sp>
            <p:nvSpPr>
              <p:cNvPr id="242" name="Google Shape;242;p4"/>
              <p:cNvSpPr/>
              <p:nvPr/>
            </p:nvSpPr>
            <p:spPr>
              <a:xfrm>
                <a:off x="-10231068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1794654" y="3516923"/>
                <a:ext cx="457200" cy="1399848"/>
              </a:xfrm>
              <a:prstGeom prst="rect">
                <a:avLst/>
              </a:prstGeom>
              <a:solidFill>
                <a:srgbClr val="FEC6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244" name="Google Shape;244;p4"/>
            <p:cNvSpPr txBox="1"/>
            <p:nvPr/>
          </p:nvSpPr>
          <p:spPr>
            <a:xfrm rot="-5400000">
              <a:off x="1270942" y="4040209"/>
              <a:ext cx="14642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проекты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245" name="Google Shape;245;p4"/>
          <p:cNvGrpSpPr/>
          <p:nvPr/>
        </p:nvGrpSpPr>
        <p:grpSpPr>
          <a:xfrm>
            <a:off x="-10675329" y="0"/>
            <a:ext cx="12482923" cy="6858000"/>
            <a:chOff x="-10675329" y="0"/>
            <a:chExt cx="12482923" cy="6858000"/>
          </a:xfrm>
        </p:grpSpPr>
        <p:sp>
          <p:nvSpPr>
            <p:cNvPr id="246" name="Google Shape;246;p4"/>
            <p:cNvSpPr/>
            <p:nvPr/>
          </p:nvSpPr>
          <p:spPr>
            <a:xfrm>
              <a:off x="-10675329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1350394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248" name="Google Shape;248;p4"/>
            <p:cNvSpPr txBox="1"/>
            <p:nvPr/>
          </p:nvSpPr>
          <p:spPr>
            <a:xfrm rot="-5400000">
              <a:off x="1009223" y="3248822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маек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249" name="Google Shape;249;p4"/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250" name="Google Shape;250;p4"/>
            <p:cNvSpPr/>
            <p:nvPr/>
          </p:nvSpPr>
          <p:spPr>
            <a:xfrm>
              <a:off x="-11138114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252" name="Google Shape;252;p4"/>
            <p:cNvSpPr txBox="1"/>
            <p:nvPr/>
          </p:nvSpPr>
          <p:spPr>
            <a:xfrm rot="-5400000">
              <a:off x="546438" y="2267733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El:okuu</a:t>
              </a:r>
              <a:endParaRPr/>
            </a:p>
          </p:txBody>
        </p:sp>
      </p:grpSp>
      <p:grpSp>
        <p:nvGrpSpPr>
          <p:cNvPr id="253" name="Google Shape;253;p4"/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254" name="Google Shape;254;p4"/>
            <p:cNvSpPr/>
            <p:nvPr/>
          </p:nvSpPr>
          <p:spPr>
            <a:xfrm>
              <a:off x="-11600297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25427" y="562709"/>
              <a:ext cx="457200" cy="1644160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sp>
        <p:nvSpPr>
          <p:cNvPr id="256" name="Google Shape;256;p4"/>
          <p:cNvSpPr txBox="1"/>
          <p:nvPr/>
        </p:nvSpPr>
        <p:spPr>
          <a:xfrm rot="-5400000">
            <a:off x="-186028" y="1187916"/>
            <a:ext cx="163779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call-center</a:t>
            </a:r>
            <a:endParaRPr/>
          </a:p>
        </p:txBody>
      </p:sp>
      <p:sp>
        <p:nvSpPr>
          <p:cNvPr id="257" name="Google Shape;257;p4"/>
          <p:cNvSpPr txBox="1"/>
          <p:nvPr/>
        </p:nvSpPr>
        <p:spPr>
          <a:xfrm rot="-5400000">
            <a:off x="-502514" y="450436"/>
            <a:ext cx="13755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контакты</a:t>
            </a:r>
            <a:endParaRPr b="1" sz="2000">
              <a:solidFill>
                <a:srgbClr val="F0EEF0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258" name="Google Shape;258;p4"/>
          <p:cNvSpPr txBox="1"/>
          <p:nvPr/>
        </p:nvSpPr>
        <p:spPr>
          <a:xfrm>
            <a:off x="2802740" y="239543"/>
            <a:ext cx="57609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5D7373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Реализованные проекты</a:t>
            </a:r>
            <a:endParaRPr sz="3600">
              <a:solidFill>
                <a:srgbClr val="5D7373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grpSp>
        <p:nvGrpSpPr>
          <p:cNvPr id="259" name="Google Shape;259;p4"/>
          <p:cNvGrpSpPr/>
          <p:nvPr/>
        </p:nvGrpSpPr>
        <p:grpSpPr>
          <a:xfrm>
            <a:off x="2440370" y="1179768"/>
            <a:ext cx="2198122" cy="662056"/>
            <a:chOff x="2886578" y="1179233"/>
            <a:chExt cx="2198122" cy="662056"/>
          </a:xfrm>
        </p:grpSpPr>
        <p:grpSp>
          <p:nvGrpSpPr>
            <p:cNvPr id="260" name="Google Shape;260;p4"/>
            <p:cNvGrpSpPr/>
            <p:nvPr/>
          </p:nvGrpSpPr>
          <p:grpSpPr>
            <a:xfrm>
              <a:off x="2886578" y="1179233"/>
              <a:ext cx="2198122" cy="662056"/>
              <a:chOff x="792828" y="1798711"/>
              <a:chExt cx="2198122" cy="662056"/>
            </a:xfrm>
          </p:grpSpPr>
          <p:sp>
            <p:nvSpPr>
              <p:cNvPr id="261" name="Google Shape;261;p4"/>
              <p:cNvSpPr/>
              <p:nvPr/>
            </p:nvSpPr>
            <p:spPr>
              <a:xfrm>
                <a:off x="792828" y="1798711"/>
                <a:ext cx="656358" cy="66205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5D737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4"/>
              <p:cNvSpPr txBox="1"/>
              <p:nvPr/>
            </p:nvSpPr>
            <p:spPr>
              <a:xfrm>
                <a:off x="1435200" y="1806574"/>
                <a:ext cx="155575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3600">
                    <a:solidFill>
                      <a:srgbClr val="FF5969"/>
                    </a:solidFill>
                    <a:latin typeface="Exo 2 SemiBold"/>
                    <a:ea typeface="Exo 2 SemiBold"/>
                    <a:cs typeface="Exo 2 SemiBold"/>
                    <a:sym typeface="Exo 2 SemiBold"/>
                  </a:rPr>
                  <a:t>USAID</a:t>
                </a:r>
                <a:endParaRPr/>
              </a:p>
            </p:txBody>
          </p:sp>
        </p:grpSp>
        <p:pic>
          <p:nvPicPr>
            <p:cNvPr id="263" name="Google Shape;263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0982" y="1346011"/>
              <a:ext cx="336986" cy="3369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4" name="Google Shape;264;p4"/>
          <p:cNvSpPr txBox="1"/>
          <p:nvPr/>
        </p:nvSpPr>
        <p:spPr>
          <a:xfrm>
            <a:off x="3106370" y="1785577"/>
            <a:ext cx="2736575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D7373"/>
                </a:solidFill>
                <a:latin typeface="Exo 2 Black"/>
                <a:ea typeface="Exo 2 Black"/>
                <a:cs typeface="Exo 2 Black"/>
                <a:sym typeface="Exo 2 Black"/>
              </a:rPr>
              <a:t>Проект: </a:t>
            </a:r>
            <a:r>
              <a:rPr lang="ru-RU" sz="1600">
                <a:solidFill>
                  <a:srgbClr val="5D7373"/>
                </a:solidFill>
                <a:latin typeface="Exo 2 Medium"/>
                <a:ea typeface="Exo 2 Medium"/>
                <a:cs typeface="Exo 2 Medium"/>
                <a:sym typeface="Exo 2 Medium"/>
              </a:rPr>
              <a:t>Система Дистанционного Обучения «Okuu Keremet».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D7373"/>
                </a:solidFill>
                <a:latin typeface="Exo 2 Medium"/>
                <a:ea typeface="Exo 2 Medium"/>
                <a:cs typeface="Exo 2 Medium"/>
                <a:sym typeface="Exo 2 Medium"/>
              </a:rPr>
              <a:t>Повышение квалификаций учителей начальных классов.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009FA7"/>
                </a:solidFill>
                <a:latin typeface="Exo 2 Medium"/>
                <a:ea typeface="Exo 2 Medium"/>
                <a:cs typeface="Exo 2 Medium"/>
                <a:sym typeface="Exo 2 Medium"/>
              </a:rPr>
              <a:t>https://okuukeremet.com</a:t>
            </a:r>
            <a:endParaRPr sz="1600">
              <a:solidFill>
                <a:srgbClr val="009FA7"/>
              </a:solidFill>
              <a:latin typeface="Exo 2 Medium"/>
              <a:ea typeface="Exo 2 Medium"/>
              <a:cs typeface="Exo 2 Medium"/>
              <a:sym typeface="Exo 2 Medium"/>
            </a:endParaRPr>
          </a:p>
        </p:txBody>
      </p:sp>
      <p:sp>
        <p:nvSpPr>
          <p:cNvPr id="265" name="Google Shape;265;p4"/>
          <p:cNvSpPr txBox="1"/>
          <p:nvPr/>
        </p:nvSpPr>
        <p:spPr>
          <a:xfrm>
            <a:off x="7396999" y="1922068"/>
            <a:ext cx="280732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D7373"/>
                </a:solidFill>
                <a:latin typeface="Exo 2 Black"/>
                <a:ea typeface="Exo 2 Black"/>
                <a:cs typeface="Exo 2 Black"/>
                <a:sym typeface="Exo 2 Black"/>
              </a:rPr>
              <a:t>Проект: </a:t>
            </a:r>
            <a:r>
              <a:rPr lang="ru-RU" sz="1600">
                <a:solidFill>
                  <a:srgbClr val="5D7373"/>
                </a:solidFill>
                <a:latin typeface="Exo 2 Medium"/>
                <a:ea typeface="Exo 2 Medium"/>
                <a:cs typeface="Exo 2 Medium"/>
                <a:sym typeface="Exo 2 Medium"/>
              </a:rPr>
              <a:t>Разработка и внедрение программно-аппаратного комплекса Call-центра и IP-телефонии для ФОМС при ПКР</a:t>
            </a:r>
            <a:endParaRPr/>
          </a:p>
        </p:txBody>
      </p:sp>
      <p:sp>
        <p:nvSpPr>
          <p:cNvPr id="266" name="Google Shape;266;p4"/>
          <p:cNvSpPr txBox="1"/>
          <p:nvPr/>
        </p:nvSpPr>
        <p:spPr>
          <a:xfrm>
            <a:off x="7428118" y="5961991"/>
            <a:ext cx="33793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D7373"/>
                </a:solidFill>
                <a:latin typeface="Exo 2 Black"/>
                <a:ea typeface="Exo 2 Black"/>
                <a:cs typeface="Exo 2 Black"/>
                <a:sym typeface="Exo 2 Black"/>
              </a:rPr>
              <a:t>Проект: </a:t>
            </a:r>
            <a:r>
              <a:rPr lang="ru-RU" sz="1600">
                <a:solidFill>
                  <a:srgbClr val="5D7373"/>
                </a:solidFill>
                <a:latin typeface="Exo 2 Medium"/>
                <a:ea typeface="Exo 2 Medium"/>
                <a:cs typeface="Exo 2 Medium"/>
                <a:sym typeface="Exo 2 Medium"/>
              </a:rPr>
              <a:t>Информационная система «Геопортал г.Ош»</a:t>
            </a:r>
            <a:endParaRPr/>
          </a:p>
        </p:txBody>
      </p:sp>
      <p:grpSp>
        <p:nvGrpSpPr>
          <p:cNvPr id="267" name="Google Shape;267;p4"/>
          <p:cNvGrpSpPr/>
          <p:nvPr/>
        </p:nvGrpSpPr>
        <p:grpSpPr>
          <a:xfrm>
            <a:off x="6789167" y="5304537"/>
            <a:ext cx="3446277" cy="662056"/>
            <a:chOff x="6784613" y="4126280"/>
            <a:chExt cx="3446277" cy="662056"/>
          </a:xfrm>
        </p:grpSpPr>
        <p:grpSp>
          <p:nvGrpSpPr>
            <p:cNvPr id="268" name="Google Shape;268;p4"/>
            <p:cNvGrpSpPr/>
            <p:nvPr/>
          </p:nvGrpSpPr>
          <p:grpSpPr>
            <a:xfrm>
              <a:off x="6784613" y="4126280"/>
              <a:ext cx="3446277" cy="662056"/>
              <a:chOff x="4498287" y="3139792"/>
              <a:chExt cx="3446277" cy="662056"/>
            </a:xfrm>
          </p:grpSpPr>
          <p:sp>
            <p:nvSpPr>
              <p:cNvPr id="269" name="Google Shape;269;p4"/>
              <p:cNvSpPr/>
              <p:nvPr/>
            </p:nvSpPr>
            <p:spPr>
              <a:xfrm>
                <a:off x="4498287" y="3139792"/>
                <a:ext cx="662056" cy="662056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5D737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4"/>
              <p:cNvSpPr txBox="1"/>
              <p:nvPr/>
            </p:nvSpPr>
            <p:spPr>
              <a:xfrm>
                <a:off x="5137238" y="3141465"/>
                <a:ext cx="280732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3600">
                    <a:solidFill>
                      <a:srgbClr val="FF5969"/>
                    </a:solidFill>
                    <a:latin typeface="Exo 2 SemiBold"/>
                    <a:ea typeface="Exo 2 SemiBold"/>
                    <a:cs typeface="Exo 2 SemiBold"/>
                    <a:sym typeface="Exo 2 SemiBold"/>
                  </a:rPr>
                  <a:t>УМС г. ОШ</a:t>
                </a:r>
                <a:endParaRPr sz="3600">
                  <a:solidFill>
                    <a:srgbClr val="FF5969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pic>
          <p:nvPicPr>
            <p:cNvPr descr="Маркер" id="271" name="Google Shape;271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46355" y="4161438"/>
              <a:ext cx="551252" cy="5512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" name="Google Shape;272;p4"/>
          <p:cNvGrpSpPr/>
          <p:nvPr/>
        </p:nvGrpSpPr>
        <p:grpSpPr>
          <a:xfrm>
            <a:off x="6781927" y="1211217"/>
            <a:ext cx="4149960" cy="674437"/>
            <a:chOff x="793774" y="3066859"/>
            <a:chExt cx="4149960" cy="674437"/>
          </a:xfrm>
        </p:grpSpPr>
        <p:sp>
          <p:nvSpPr>
            <p:cNvPr id="273" name="Google Shape;273;p4"/>
            <p:cNvSpPr/>
            <p:nvPr/>
          </p:nvSpPr>
          <p:spPr>
            <a:xfrm>
              <a:off x="793774" y="3079240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D737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4"/>
            <p:cNvSpPr txBox="1"/>
            <p:nvPr/>
          </p:nvSpPr>
          <p:spPr>
            <a:xfrm>
              <a:off x="1435198" y="3066859"/>
              <a:ext cx="350853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>
                  <a:solidFill>
                    <a:srgbClr val="FF5969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ФОМС при ПКР</a:t>
              </a:r>
              <a:endParaRPr sz="3600">
                <a:solidFill>
                  <a:srgbClr val="FF5969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pic>
          <p:nvPicPr>
            <p:cNvPr id="275" name="Google Shape;275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51799" y="3237265"/>
              <a:ext cx="346006" cy="34600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" name="Google Shape;276;p4"/>
          <p:cNvGrpSpPr/>
          <p:nvPr/>
        </p:nvGrpSpPr>
        <p:grpSpPr>
          <a:xfrm>
            <a:off x="-12044097" y="-21038"/>
            <a:ext cx="12482924" cy="6879038"/>
            <a:chOff x="-12044097" y="-21038"/>
            <a:chExt cx="12482924" cy="6879038"/>
          </a:xfrm>
        </p:grpSpPr>
        <p:grpSp>
          <p:nvGrpSpPr>
            <p:cNvPr id="277" name="Google Shape;277;p4"/>
            <p:cNvGrpSpPr/>
            <p:nvPr/>
          </p:nvGrpSpPr>
          <p:grpSpPr>
            <a:xfrm>
              <a:off x="-12044097" y="-4764"/>
              <a:ext cx="12482924" cy="6862764"/>
              <a:chOff x="-12129822" y="-4764"/>
              <a:chExt cx="12482924" cy="6862764"/>
            </a:xfrm>
          </p:grpSpPr>
          <p:sp>
            <p:nvSpPr>
              <p:cNvPr id="278" name="Google Shape;278;p4"/>
              <p:cNvSpPr/>
              <p:nvPr/>
            </p:nvSpPr>
            <p:spPr>
              <a:xfrm>
                <a:off x="-12129822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279" name="Google Shape;279;p4"/>
              <p:cNvSpPr/>
              <p:nvPr/>
            </p:nvSpPr>
            <p:spPr>
              <a:xfrm>
                <a:off x="-104098" y="-4764"/>
                <a:ext cx="457200" cy="1519239"/>
              </a:xfrm>
              <a:prstGeom prst="rect">
                <a:avLst/>
              </a:prstGeom>
              <a:solidFill>
                <a:srgbClr val="FF7D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280" name="Google Shape;280;p4"/>
            <p:cNvSpPr txBox="1"/>
            <p:nvPr/>
          </p:nvSpPr>
          <p:spPr>
            <a:xfrm rot="-5400000">
              <a:off x="-604772" y="554800"/>
              <a:ext cx="155178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геопортал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pic>
        <p:nvPicPr>
          <p:cNvPr id="281" name="Google Shape;28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90078" y="1187631"/>
            <a:ext cx="800598" cy="72702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82" name="Google Shape;282;p4"/>
          <p:cNvPicPr preferRelativeResize="0"/>
          <p:nvPr/>
        </p:nvPicPr>
        <p:blipFill rotWithShape="1">
          <a:blip r:embed="rId7">
            <a:alphaModFix/>
          </a:blip>
          <a:srcRect b="0" l="1023" r="60644" t="0"/>
          <a:stretch/>
        </p:blipFill>
        <p:spPr>
          <a:xfrm>
            <a:off x="2003976" y="893735"/>
            <a:ext cx="1254911" cy="1254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"/>
          <p:cNvPicPr preferRelativeResize="0"/>
          <p:nvPr/>
        </p:nvPicPr>
        <p:blipFill rotWithShape="1">
          <a:blip r:embed="rId8">
            <a:alphaModFix/>
          </a:blip>
          <a:srcRect b="0" l="0" r="71223" t="0"/>
          <a:stretch/>
        </p:blipFill>
        <p:spPr>
          <a:xfrm>
            <a:off x="6689062" y="5251807"/>
            <a:ext cx="789280" cy="789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20412" y="3587474"/>
            <a:ext cx="1184928" cy="78995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"/>
          <p:cNvSpPr txBox="1"/>
          <p:nvPr/>
        </p:nvSpPr>
        <p:spPr>
          <a:xfrm>
            <a:off x="7490699" y="3615661"/>
            <a:ext cx="35085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5969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МОиН КР</a:t>
            </a:r>
            <a:endParaRPr sz="3600">
              <a:solidFill>
                <a:srgbClr val="FF5969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286" name="Google Shape;286;p4"/>
          <p:cNvSpPr txBox="1"/>
          <p:nvPr/>
        </p:nvSpPr>
        <p:spPr>
          <a:xfrm>
            <a:off x="7420799" y="4273106"/>
            <a:ext cx="280732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D7373"/>
                </a:solidFill>
                <a:latin typeface="Exo 2 Black"/>
                <a:ea typeface="Exo 2 Black"/>
                <a:cs typeface="Exo 2 Black"/>
                <a:sym typeface="Exo 2 Black"/>
              </a:rPr>
              <a:t>Проект: </a:t>
            </a:r>
            <a:r>
              <a:rPr lang="ru-RU" sz="1600">
                <a:solidFill>
                  <a:srgbClr val="5D7373"/>
                </a:solidFill>
                <a:latin typeface="Exo 2 Medium"/>
                <a:ea typeface="Exo 2 Medium"/>
                <a:cs typeface="Exo 2 Medium"/>
                <a:sym typeface="Exo 2 Medium"/>
              </a:rPr>
              <a:t>Электронная библиотека. </a:t>
            </a:r>
            <a:r>
              <a:rPr lang="ru-RU" sz="1600">
                <a:solidFill>
                  <a:srgbClr val="009FA7"/>
                </a:solidFill>
                <a:latin typeface="Exo 2 Medium"/>
                <a:ea typeface="Exo 2 Medium"/>
                <a:cs typeface="Exo 2 Medium"/>
                <a:sym typeface="Exo 2 Medium"/>
              </a:rPr>
              <a:t>https://kitep.edu.gov.kg/</a:t>
            </a:r>
            <a:endParaRPr sz="1600">
              <a:solidFill>
                <a:srgbClr val="009FA7"/>
              </a:solidFill>
              <a:latin typeface="Exo 2 Medium"/>
              <a:ea typeface="Exo 2 Medium"/>
              <a:cs typeface="Exo 2 Medium"/>
              <a:sym typeface="Exo 2 Medium"/>
            </a:endParaRPr>
          </a:p>
        </p:txBody>
      </p:sp>
      <p:pic>
        <p:nvPicPr>
          <p:cNvPr id="287" name="Google Shape;287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222764" y="3627735"/>
            <a:ext cx="1184928" cy="78995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"/>
          <p:cNvSpPr txBox="1"/>
          <p:nvPr/>
        </p:nvSpPr>
        <p:spPr>
          <a:xfrm>
            <a:off x="3193051" y="3655922"/>
            <a:ext cx="350853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5969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ГАГН при МЭП КР</a:t>
            </a:r>
            <a:endParaRPr sz="3600">
              <a:solidFill>
                <a:srgbClr val="FF5969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289" name="Google Shape;289;p4"/>
          <p:cNvSpPr txBox="1"/>
          <p:nvPr/>
        </p:nvSpPr>
        <p:spPr>
          <a:xfrm>
            <a:off x="3106370" y="4853706"/>
            <a:ext cx="350853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D7373"/>
                </a:solidFill>
                <a:latin typeface="Exo 2 Black"/>
                <a:ea typeface="Exo 2 Black"/>
                <a:cs typeface="Exo 2 Black"/>
                <a:sym typeface="Exo 2 Black"/>
              </a:rPr>
              <a:t>Проект: </a:t>
            </a:r>
            <a:r>
              <a:rPr lang="ru-RU" sz="1600">
                <a:solidFill>
                  <a:srgbClr val="5D7373"/>
                </a:solidFill>
                <a:latin typeface="Exo 2 Medium"/>
                <a:ea typeface="Exo 2 Medium"/>
                <a:cs typeface="Exo 2 Medium"/>
                <a:sym typeface="Exo 2 Medium"/>
              </a:rPr>
              <a:t>Автоматизированная информационная система Государственного агентства геологии и недропользования при Министерстве энергетики и промышленности Кыргызской республики. </a:t>
            </a:r>
            <a:r>
              <a:rPr lang="ru-RU" sz="1600">
                <a:solidFill>
                  <a:srgbClr val="009FA7"/>
                </a:solidFill>
                <a:latin typeface="Exo 2 Medium"/>
                <a:ea typeface="Exo 2 Medium"/>
                <a:cs typeface="Exo 2 Medium"/>
                <a:sym typeface="Exo 2 Medium"/>
              </a:rPr>
              <a:t>https://s.geology.kg/</a:t>
            </a:r>
            <a:endParaRPr sz="1600">
              <a:solidFill>
                <a:srgbClr val="009FA7"/>
              </a:solidFill>
              <a:latin typeface="Exo 2 Medium"/>
              <a:ea typeface="Exo 2 Medium"/>
              <a:cs typeface="Exo 2 Medium"/>
              <a:sym typeface="Exo 2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5"/>
          <p:cNvGrpSpPr/>
          <p:nvPr/>
        </p:nvGrpSpPr>
        <p:grpSpPr>
          <a:xfrm>
            <a:off x="-290920" y="-7936"/>
            <a:ext cx="12482921" cy="6913625"/>
            <a:chOff x="-9296849" y="0"/>
            <a:chExt cx="12482921" cy="6913625"/>
          </a:xfrm>
        </p:grpSpPr>
        <p:sp>
          <p:nvSpPr>
            <p:cNvPr id="295" name="Google Shape;295;p5"/>
            <p:cNvSpPr/>
            <p:nvPr/>
          </p:nvSpPr>
          <p:spPr>
            <a:xfrm>
              <a:off x="-9296849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297" name="Google Shape;297;p5"/>
            <p:cNvSpPr txBox="1"/>
            <p:nvPr/>
          </p:nvSpPr>
          <p:spPr>
            <a:xfrm rot="-5400000">
              <a:off x="2387700" y="6168740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о нас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298" name="Google Shape;298;p5"/>
          <p:cNvGrpSpPr/>
          <p:nvPr/>
        </p:nvGrpSpPr>
        <p:grpSpPr>
          <a:xfrm>
            <a:off x="-753104" y="-26195"/>
            <a:ext cx="12482921" cy="6858000"/>
            <a:chOff x="-9761987" y="0"/>
            <a:chExt cx="12482921" cy="6858000"/>
          </a:xfrm>
        </p:grpSpPr>
        <p:grpSp>
          <p:nvGrpSpPr>
            <p:cNvPr id="299" name="Google Shape;299;p5"/>
            <p:cNvGrpSpPr/>
            <p:nvPr/>
          </p:nvGrpSpPr>
          <p:grpSpPr>
            <a:xfrm>
              <a:off x="-9761987" y="0"/>
              <a:ext cx="12482921" cy="6858000"/>
              <a:chOff x="-9766749" y="0"/>
              <a:chExt cx="12482921" cy="6858000"/>
            </a:xfrm>
          </p:grpSpPr>
          <p:sp>
            <p:nvSpPr>
              <p:cNvPr id="300" name="Google Shape;300;p5"/>
              <p:cNvSpPr/>
              <p:nvPr/>
            </p:nvSpPr>
            <p:spPr>
              <a:xfrm>
                <a:off x="-9766749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301" name="Google Shape;301;p5"/>
              <p:cNvSpPr/>
              <p:nvPr/>
            </p:nvSpPr>
            <p:spPr>
              <a:xfrm>
                <a:off x="2258972" y="4797574"/>
                <a:ext cx="457200" cy="1089662"/>
              </a:xfrm>
              <a:prstGeom prst="rect">
                <a:avLst/>
              </a:prstGeom>
              <a:solidFill>
                <a:srgbClr val="52CBB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302" name="Google Shape;302;p5"/>
            <p:cNvSpPr txBox="1"/>
            <p:nvPr/>
          </p:nvSpPr>
          <p:spPr>
            <a:xfrm rot="-5400000">
              <a:off x="1922563" y="5181126"/>
              <a:ext cx="10896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услуги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303" name="Google Shape;303;p5"/>
          <p:cNvGrpSpPr/>
          <p:nvPr/>
        </p:nvGrpSpPr>
        <p:grpSpPr>
          <a:xfrm>
            <a:off x="-1218893" y="-73763"/>
            <a:ext cx="12482922" cy="6858000"/>
            <a:chOff x="-10226306" y="0"/>
            <a:chExt cx="12482922" cy="6858000"/>
          </a:xfrm>
        </p:grpSpPr>
        <p:grpSp>
          <p:nvGrpSpPr>
            <p:cNvPr id="304" name="Google Shape;304;p5"/>
            <p:cNvGrpSpPr/>
            <p:nvPr/>
          </p:nvGrpSpPr>
          <p:grpSpPr>
            <a:xfrm>
              <a:off x="-10226306" y="0"/>
              <a:ext cx="12482922" cy="6858000"/>
              <a:chOff x="-10231068" y="0"/>
              <a:chExt cx="12482922" cy="6858000"/>
            </a:xfrm>
          </p:grpSpPr>
          <p:sp>
            <p:nvSpPr>
              <p:cNvPr id="305" name="Google Shape;305;p5"/>
              <p:cNvSpPr/>
              <p:nvPr/>
            </p:nvSpPr>
            <p:spPr>
              <a:xfrm>
                <a:off x="-10231068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306" name="Google Shape;306;p5"/>
              <p:cNvSpPr/>
              <p:nvPr/>
            </p:nvSpPr>
            <p:spPr>
              <a:xfrm>
                <a:off x="1794654" y="3516923"/>
                <a:ext cx="457200" cy="1399848"/>
              </a:xfrm>
              <a:prstGeom prst="rect">
                <a:avLst/>
              </a:prstGeom>
              <a:solidFill>
                <a:srgbClr val="FEC6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307" name="Google Shape;307;p5"/>
            <p:cNvSpPr txBox="1"/>
            <p:nvPr/>
          </p:nvSpPr>
          <p:spPr>
            <a:xfrm rot="-5400000">
              <a:off x="1270942" y="4040209"/>
              <a:ext cx="14642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проекты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308" name="Google Shape;308;p5"/>
          <p:cNvGrpSpPr/>
          <p:nvPr/>
        </p:nvGrpSpPr>
        <p:grpSpPr>
          <a:xfrm>
            <a:off x="-10675329" y="0"/>
            <a:ext cx="12482923" cy="6858000"/>
            <a:chOff x="-10675329" y="0"/>
            <a:chExt cx="12482923" cy="6858000"/>
          </a:xfrm>
        </p:grpSpPr>
        <p:sp>
          <p:nvSpPr>
            <p:cNvPr id="309" name="Google Shape;309;p5"/>
            <p:cNvSpPr/>
            <p:nvPr/>
          </p:nvSpPr>
          <p:spPr>
            <a:xfrm>
              <a:off x="-10675329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350394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311" name="Google Shape;311;p5"/>
            <p:cNvSpPr txBox="1"/>
            <p:nvPr/>
          </p:nvSpPr>
          <p:spPr>
            <a:xfrm rot="-5400000">
              <a:off x="1009223" y="3248822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маек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312" name="Google Shape;312;p5"/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313" name="Google Shape;313;p5"/>
            <p:cNvSpPr/>
            <p:nvPr/>
          </p:nvSpPr>
          <p:spPr>
            <a:xfrm>
              <a:off x="-11138114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315" name="Google Shape;315;p5"/>
            <p:cNvSpPr txBox="1"/>
            <p:nvPr/>
          </p:nvSpPr>
          <p:spPr>
            <a:xfrm rot="-5400000">
              <a:off x="546438" y="2267733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El:okuu</a:t>
              </a:r>
              <a:endParaRPr/>
            </a:p>
          </p:txBody>
        </p:sp>
      </p:grpSp>
      <p:grpSp>
        <p:nvGrpSpPr>
          <p:cNvPr id="316" name="Google Shape;316;p5"/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317" name="Google Shape;317;p5"/>
            <p:cNvSpPr/>
            <p:nvPr/>
          </p:nvSpPr>
          <p:spPr>
            <a:xfrm>
              <a:off x="-11600297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425427" y="562709"/>
              <a:ext cx="457200" cy="1644160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sp>
        <p:nvSpPr>
          <p:cNvPr id="319" name="Google Shape;319;p5"/>
          <p:cNvSpPr txBox="1"/>
          <p:nvPr/>
        </p:nvSpPr>
        <p:spPr>
          <a:xfrm rot="-5400000">
            <a:off x="-186028" y="1187916"/>
            <a:ext cx="163779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call-center</a:t>
            </a:r>
            <a:endParaRPr/>
          </a:p>
        </p:txBody>
      </p:sp>
      <p:sp>
        <p:nvSpPr>
          <p:cNvPr id="320" name="Google Shape;320;p5"/>
          <p:cNvSpPr txBox="1"/>
          <p:nvPr/>
        </p:nvSpPr>
        <p:spPr>
          <a:xfrm rot="-5400000">
            <a:off x="-502514" y="450436"/>
            <a:ext cx="13755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контакты</a:t>
            </a:r>
            <a:endParaRPr b="1" sz="2000">
              <a:solidFill>
                <a:srgbClr val="F0EEF0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321" name="Google Shape;321;p5"/>
          <p:cNvSpPr txBox="1"/>
          <p:nvPr/>
        </p:nvSpPr>
        <p:spPr>
          <a:xfrm>
            <a:off x="2802740" y="239543"/>
            <a:ext cx="57609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5D7373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Реализованные проекты</a:t>
            </a:r>
            <a:endParaRPr sz="3600">
              <a:solidFill>
                <a:srgbClr val="5D7373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322" name="Google Shape;322;p5"/>
          <p:cNvSpPr txBox="1"/>
          <p:nvPr/>
        </p:nvSpPr>
        <p:spPr>
          <a:xfrm>
            <a:off x="2906710" y="1130358"/>
            <a:ext cx="445123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5969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МИНИСТЕРСТВО ЭКОНОМИКИ</a:t>
            </a:r>
            <a:endParaRPr sz="3600">
              <a:solidFill>
                <a:srgbClr val="FF5969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323" name="Google Shape;323;p5"/>
          <p:cNvSpPr txBox="1"/>
          <p:nvPr/>
        </p:nvSpPr>
        <p:spPr>
          <a:xfrm>
            <a:off x="3096728" y="2275201"/>
            <a:ext cx="3711483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D7373"/>
                </a:solidFill>
                <a:latin typeface="Exo 2 Black"/>
                <a:ea typeface="Exo 2 Black"/>
                <a:cs typeface="Exo 2 Black"/>
                <a:sym typeface="Exo 2 Black"/>
              </a:rPr>
              <a:t>Проект: </a:t>
            </a:r>
            <a:r>
              <a:rPr lang="ru-RU" sz="1600">
                <a:solidFill>
                  <a:srgbClr val="5D7373"/>
                </a:solidFill>
                <a:latin typeface="Exo 2 Medium"/>
                <a:ea typeface="Exo 2 Medium"/>
                <a:cs typeface="Exo 2 Medium"/>
                <a:sym typeface="Exo 2 Medium"/>
              </a:rPr>
              <a:t>Автоматизированная система единого реестра технического осмотра транспортных средств КР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D7373"/>
                </a:solidFill>
                <a:latin typeface="Exo 2 Medium"/>
                <a:ea typeface="Exo 2 Medium"/>
                <a:cs typeface="Exo 2 Medium"/>
                <a:sym typeface="Exo 2 Medium"/>
              </a:rPr>
              <a:t>Аналитическая информационная система технического осмотра автотранспортного средства «АИС ТО АТС». </a:t>
            </a:r>
            <a:r>
              <a:rPr lang="ru-RU" sz="1600">
                <a:solidFill>
                  <a:srgbClr val="009FA7"/>
                </a:solidFill>
                <a:latin typeface="Exo 2 Medium"/>
                <a:ea typeface="Exo 2 Medium"/>
                <a:cs typeface="Exo 2 Medium"/>
                <a:sym typeface="Exo 2 Medium"/>
              </a:rPr>
              <a:t>to.gov.kg</a:t>
            </a:r>
            <a:endParaRPr/>
          </a:p>
        </p:txBody>
      </p:sp>
      <p:sp>
        <p:nvSpPr>
          <p:cNvPr id="324" name="Google Shape;324;p5"/>
          <p:cNvSpPr txBox="1"/>
          <p:nvPr/>
        </p:nvSpPr>
        <p:spPr>
          <a:xfrm>
            <a:off x="7393108" y="1120783"/>
            <a:ext cx="38795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5969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ГУОБДД МВД КР</a:t>
            </a:r>
            <a:endParaRPr sz="3600">
              <a:solidFill>
                <a:srgbClr val="FF5969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325" name="Google Shape;325;p5"/>
          <p:cNvSpPr txBox="1"/>
          <p:nvPr/>
        </p:nvSpPr>
        <p:spPr>
          <a:xfrm>
            <a:off x="7525443" y="2157435"/>
            <a:ext cx="320502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D7373"/>
                </a:solidFill>
                <a:latin typeface="Exo 2 Black"/>
                <a:ea typeface="Exo 2 Black"/>
                <a:cs typeface="Exo 2 Black"/>
                <a:sym typeface="Exo 2 Black"/>
              </a:rPr>
              <a:t>Проект: </a:t>
            </a:r>
            <a:r>
              <a:rPr lang="ru-RU" sz="1600">
                <a:solidFill>
                  <a:srgbClr val="5D7373"/>
                </a:solidFill>
                <a:latin typeface="Exo 2 Medium"/>
                <a:ea typeface="Exo 2 Medium"/>
                <a:cs typeface="Exo 2 Medium"/>
                <a:sym typeface="Exo 2 Medium"/>
              </a:rPr>
              <a:t>Автоматизированная информационно-управляющая система Учета дорожно- транспортных происшествий для Главного Управления по Обеспечению Безопасности Дорожного Движения КР. </a:t>
            </a:r>
            <a:r>
              <a:rPr lang="ru-RU" sz="1600">
                <a:solidFill>
                  <a:srgbClr val="009FA7"/>
                </a:solidFill>
                <a:latin typeface="Exo 2 Medium"/>
                <a:ea typeface="Exo 2 Medium"/>
                <a:cs typeface="Exo 2 Medium"/>
                <a:sym typeface="Exo 2 Medium"/>
              </a:rPr>
              <a:t>102.kg</a:t>
            </a:r>
            <a:endParaRPr/>
          </a:p>
        </p:txBody>
      </p:sp>
      <p:sp>
        <p:nvSpPr>
          <p:cNvPr id="326" name="Google Shape;326;p5"/>
          <p:cNvSpPr txBox="1"/>
          <p:nvPr/>
        </p:nvSpPr>
        <p:spPr>
          <a:xfrm>
            <a:off x="3096728" y="5410359"/>
            <a:ext cx="280732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D7373"/>
                </a:solidFill>
                <a:latin typeface="Exo 2 Black"/>
                <a:ea typeface="Exo 2 Black"/>
                <a:cs typeface="Exo 2 Black"/>
                <a:sym typeface="Exo 2 Black"/>
              </a:rPr>
              <a:t>Проект: </a:t>
            </a:r>
            <a:r>
              <a:rPr lang="ru-RU" sz="1600">
                <a:solidFill>
                  <a:srgbClr val="5D7373"/>
                </a:solidFill>
                <a:latin typeface="Exo 2 Medium"/>
                <a:ea typeface="Exo 2 Medium"/>
                <a:cs typeface="Exo 2 Medium"/>
                <a:sym typeface="Exo 2 Medium"/>
              </a:rPr>
              <a:t>Ситуационный центр Государственной Таможенной Службы Кыргызской Республики</a:t>
            </a:r>
            <a:endParaRPr/>
          </a:p>
        </p:txBody>
      </p:sp>
      <p:sp>
        <p:nvSpPr>
          <p:cNvPr id="327" name="Google Shape;327;p5"/>
          <p:cNvSpPr txBox="1"/>
          <p:nvPr/>
        </p:nvSpPr>
        <p:spPr>
          <a:xfrm>
            <a:off x="3117433" y="4337304"/>
            <a:ext cx="35085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5969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ГТС КР</a:t>
            </a:r>
            <a:endParaRPr sz="3600">
              <a:solidFill>
                <a:srgbClr val="FF5969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grpSp>
        <p:nvGrpSpPr>
          <p:cNvPr id="328" name="Google Shape;328;p5"/>
          <p:cNvGrpSpPr/>
          <p:nvPr/>
        </p:nvGrpSpPr>
        <p:grpSpPr>
          <a:xfrm>
            <a:off x="-12044097" y="-21038"/>
            <a:ext cx="12482924" cy="6879038"/>
            <a:chOff x="-12044097" y="-21038"/>
            <a:chExt cx="12482924" cy="6879038"/>
          </a:xfrm>
        </p:grpSpPr>
        <p:grpSp>
          <p:nvGrpSpPr>
            <p:cNvPr id="329" name="Google Shape;329;p5"/>
            <p:cNvGrpSpPr/>
            <p:nvPr/>
          </p:nvGrpSpPr>
          <p:grpSpPr>
            <a:xfrm>
              <a:off x="-12044097" y="-4764"/>
              <a:ext cx="12482924" cy="6862764"/>
              <a:chOff x="-12129822" y="-4764"/>
              <a:chExt cx="12482924" cy="6862764"/>
            </a:xfrm>
          </p:grpSpPr>
          <p:sp>
            <p:nvSpPr>
              <p:cNvPr id="330" name="Google Shape;330;p5"/>
              <p:cNvSpPr/>
              <p:nvPr/>
            </p:nvSpPr>
            <p:spPr>
              <a:xfrm>
                <a:off x="-12129822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331" name="Google Shape;331;p5"/>
              <p:cNvSpPr/>
              <p:nvPr/>
            </p:nvSpPr>
            <p:spPr>
              <a:xfrm>
                <a:off x="-104098" y="-4764"/>
                <a:ext cx="457200" cy="1519239"/>
              </a:xfrm>
              <a:prstGeom prst="rect">
                <a:avLst/>
              </a:prstGeom>
              <a:solidFill>
                <a:srgbClr val="FF7D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332" name="Google Shape;332;p5"/>
            <p:cNvSpPr txBox="1"/>
            <p:nvPr/>
          </p:nvSpPr>
          <p:spPr>
            <a:xfrm rot="-5400000">
              <a:off x="-604772" y="554800"/>
              <a:ext cx="155178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геопортал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sp>
        <p:nvSpPr>
          <p:cNvPr id="333" name="Google Shape;333;p5"/>
          <p:cNvSpPr txBox="1"/>
          <p:nvPr/>
        </p:nvSpPr>
        <p:spPr>
          <a:xfrm>
            <a:off x="7710006" y="5410359"/>
            <a:ext cx="320502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D7373"/>
                </a:solidFill>
                <a:latin typeface="Exo 2 Black"/>
                <a:ea typeface="Exo 2 Black"/>
                <a:cs typeface="Exo 2 Black"/>
                <a:sym typeface="Exo 2 Black"/>
              </a:rPr>
              <a:t>Проект: </a:t>
            </a:r>
            <a:r>
              <a:rPr lang="ru-RU" sz="1600">
                <a:solidFill>
                  <a:srgbClr val="5D7373"/>
                </a:solidFill>
                <a:latin typeface="Exo 2 Medium"/>
                <a:ea typeface="Exo 2 Medium"/>
                <a:cs typeface="Exo 2 Medium"/>
                <a:sym typeface="Exo 2 Medium"/>
              </a:rPr>
              <a:t>Бизнес-анализ и техническое задание по проекту «Платформа City Dashboard»</a:t>
            </a:r>
            <a:endParaRPr sz="1600">
              <a:solidFill>
                <a:srgbClr val="5D7373"/>
              </a:solidFill>
              <a:latin typeface="Exo 2 Medium"/>
              <a:ea typeface="Exo 2 Medium"/>
              <a:cs typeface="Exo 2 Medium"/>
              <a:sym typeface="Exo 2 Medium"/>
            </a:endParaRPr>
          </a:p>
        </p:txBody>
      </p:sp>
      <p:pic>
        <p:nvPicPr>
          <p:cNvPr id="334" name="Google Shape;3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7299" y="1133353"/>
            <a:ext cx="751663" cy="751663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"/>
          <p:cNvSpPr txBox="1"/>
          <p:nvPr/>
        </p:nvSpPr>
        <p:spPr>
          <a:xfrm>
            <a:off x="7339624" y="4265324"/>
            <a:ext cx="38795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5969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ФОНД «СОРОС-КЫРГЫЗСТАН»</a:t>
            </a:r>
            <a:endParaRPr sz="3600">
              <a:solidFill>
                <a:srgbClr val="FF5969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pic>
        <p:nvPicPr>
          <p:cNvPr id="336" name="Google Shape;33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6823" y="4136299"/>
            <a:ext cx="901795" cy="893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59014" y="1195985"/>
            <a:ext cx="616511" cy="861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37322" y="4337304"/>
            <a:ext cx="730833" cy="730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6"/>
          <p:cNvGrpSpPr/>
          <p:nvPr/>
        </p:nvGrpSpPr>
        <p:grpSpPr>
          <a:xfrm>
            <a:off x="-290920" y="-7936"/>
            <a:ext cx="12482921" cy="6913625"/>
            <a:chOff x="-9296849" y="0"/>
            <a:chExt cx="12482921" cy="6913625"/>
          </a:xfrm>
        </p:grpSpPr>
        <p:sp>
          <p:nvSpPr>
            <p:cNvPr id="344" name="Google Shape;344;p6"/>
            <p:cNvSpPr/>
            <p:nvPr/>
          </p:nvSpPr>
          <p:spPr>
            <a:xfrm>
              <a:off x="-9296849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346" name="Google Shape;346;p6"/>
            <p:cNvSpPr txBox="1"/>
            <p:nvPr/>
          </p:nvSpPr>
          <p:spPr>
            <a:xfrm rot="-5400000">
              <a:off x="2387700" y="6168740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о нас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347" name="Google Shape;347;p6"/>
          <p:cNvGrpSpPr/>
          <p:nvPr/>
        </p:nvGrpSpPr>
        <p:grpSpPr>
          <a:xfrm>
            <a:off x="-753104" y="-26195"/>
            <a:ext cx="12482921" cy="6858000"/>
            <a:chOff x="-9761987" y="0"/>
            <a:chExt cx="12482921" cy="6858000"/>
          </a:xfrm>
        </p:grpSpPr>
        <p:grpSp>
          <p:nvGrpSpPr>
            <p:cNvPr id="348" name="Google Shape;348;p6"/>
            <p:cNvGrpSpPr/>
            <p:nvPr/>
          </p:nvGrpSpPr>
          <p:grpSpPr>
            <a:xfrm>
              <a:off x="-9761987" y="0"/>
              <a:ext cx="12482921" cy="6858000"/>
              <a:chOff x="-9766749" y="0"/>
              <a:chExt cx="12482921" cy="6858000"/>
            </a:xfrm>
          </p:grpSpPr>
          <p:sp>
            <p:nvSpPr>
              <p:cNvPr id="349" name="Google Shape;349;p6"/>
              <p:cNvSpPr/>
              <p:nvPr/>
            </p:nvSpPr>
            <p:spPr>
              <a:xfrm>
                <a:off x="-9766749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350" name="Google Shape;350;p6"/>
              <p:cNvSpPr/>
              <p:nvPr/>
            </p:nvSpPr>
            <p:spPr>
              <a:xfrm>
                <a:off x="2258972" y="4797574"/>
                <a:ext cx="457200" cy="1089662"/>
              </a:xfrm>
              <a:prstGeom prst="rect">
                <a:avLst/>
              </a:prstGeom>
              <a:solidFill>
                <a:srgbClr val="52CBB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351" name="Google Shape;351;p6"/>
            <p:cNvSpPr txBox="1"/>
            <p:nvPr/>
          </p:nvSpPr>
          <p:spPr>
            <a:xfrm rot="-5400000">
              <a:off x="1922563" y="5181126"/>
              <a:ext cx="10896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услуги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352" name="Google Shape;352;p6"/>
          <p:cNvGrpSpPr/>
          <p:nvPr/>
        </p:nvGrpSpPr>
        <p:grpSpPr>
          <a:xfrm>
            <a:off x="-1218893" y="-44454"/>
            <a:ext cx="12482922" cy="6858000"/>
            <a:chOff x="-10226306" y="0"/>
            <a:chExt cx="12482922" cy="6858000"/>
          </a:xfrm>
        </p:grpSpPr>
        <p:grpSp>
          <p:nvGrpSpPr>
            <p:cNvPr id="353" name="Google Shape;353;p6"/>
            <p:cNvGrpSpPr/>
            <p:nvPr/>
          </p:nvGrpSpPr>
          <p:grpSpPr>
            <a:xfrm>
              <a:off x="-10226306" y="0"/>
              <a:ext cx="12482922" cy="6858000"/>
              <a:chOff x="-10231068" y="0"/>
              <a:chExt cx="12482922" cy="6858000"/>
            </a:xfrm>
          </p:grpSpPr>
          <p:sp>
            <p:nvSpPr>
              <p:cNvPr id="354" name="Google Shape;354;p6"/>
              <p:cNvSpPr/>
              <p:nvPr/>
            </p:nvSpPr>
            <p:spPr>
              <a:xfrm>
                <a:off x="-10231068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355" name="Google Shape;355;p6"/>
              <p:cNvSpPr/>
              <p:nvPr/>
            </p:nvSpPr>
            <p:spPr>
              <a:xfrm>
                <a:off x="1794654" y="3516923"/>
                <a:ext cx="457200" cy="1399848"/>
              </a:xfrm>
              <a:prstGeom prst="rect">
                <a:avLst/>
              </a:prstGeom>
              <a:solidFill>
                <a:srgbClr val="FEC6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356" name="Google Shape;356;p6"/>
            <p:cNvSpPr txBox="1"/>
            <p:nvPr/>
          </p:nvSpPr>
          <p:spPr>
            <a:xfrm rot="-5400000">
              <a:off x="1270942" y="4040209"/>
              <a:ext cx="14642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проекты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357" name="Google Shape;357;p6"/>
          <p:cNvGrpSpPr/>
          <p:nvPr/>
        </p:nvGrpSpPr>
        <p:grpSpPr>
          <a:xfrm>
            <a:off x="-10675329" y="0"/>
            <a:ext cx="12482923" cy="6858000"/>
            <a:chOff x="-10675329" y="0"/>
            <a:chExt cx="12482923" cy="6858000"/>
          </a:xfrm>
        </p:grpSpPr>
        <p:sp>
          <p:nvSpPr>
            <p:cNvPr id="358" name="Google Shape;358;p6"/>
            <p:cNvSpPr/>
            <p:nvPr/>
          </p:nvSpPr>
          <p:spPr>
            <a:xfrm>
              <a:off x="-10675329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1350394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360" name="Google Shape;360;p6"/>
            <p:cNvSpPr txBox="1"/>
            <p:nvPr/>
          </p:nvSpPr>
          <p:spPr>
            <a:xfrm rot="-5400000">
              <a:off x="1009223" y="3248822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маек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361" name="Google Shape;361;p6"/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362" name="Google Shape;362;p6"/>
            <p:cNvSpPr/>
            <p:nvPr/>
          </p:nvSpPr>
          <p:spPr>
            <a:xfrm>
              <a:off x="-11138114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364" name="Google Shape;364;p6"/>
            <p:cNvSpPr txBox="1"/>
            <p:nvPr/>
          </p:nvSpPr>
          <p:spPr>
            <a:xfrm rot="-5400000">
              <a:off x="546438" y="2267733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El:okuu</a:t>
              </a:r>
              <a:endParaRPr/>
            </a:p>
          </p:txBody>
        </p:sp>
      </p:grpSp>
      <p:grpSp>
        <p:nvGrpSpPr>
          <p:cNvPr id="365" name="Google Shape;365;p6"/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366" name="Google Shape;366;p6"/>
            <p:cNvSpPr/>
            <p:nvPr/>
          </p:nvSpPr>
          <p:spPr>
            <a:xfrm>
              <a:off x="-11600297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425427" y="562709"/>
              <a:ext cx="457200" cy="1644160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sp>
        <p:nvSpPr>
          <p:cNvPr id="368" name="Google Shape;368;p6"/>
          <p:cNvSpPr txBox="1"/>
          <p:nvPr/>
        </p:nvSpPr>
        <p:spPr>
          <a:xfrm rot="-5400000">
            <a:off x="-186028" y="1187916"/>
            <a:ext cx="163779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call-center</a:t>
            </a:r>
            <a:endParaRPr/>
          </a:p>
        </p:txBody>
      </p:sp>
      <p:sp>
        <p:nvSpPr>
          <p:cNvPr id="369" name="Google Shape;369;p6"/>
          <p:cNvSpPr txBox="1"/>
          <p:nvPr/>
        </p:nvSpPr>
        <p:spPr>
          <a:xfrm rot="-5400000">
            <a:off x="-502514" y="450436"/>
            <a:ext cx="13755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контакты</a:t>
            </a:r>
            <a:endParaRPr b="1" sz="2000">
              <a:solidFill>
                <a:srgbClr val="F0EEF0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370" name="Google Shape;370;p6"/>
          <p:cNvSpPr txBox="1"/>
          <p:nvPr/>
        </p:nvSpPr>
        <p:spPr>
          <a:xfrm>
            <a:off x="2802741" y="239543"/>
            <a:ext cx="53712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5D7373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Продукты компании</a:t>
            </a:r>
            <a:endParaRPr sz="3600">
              <a:solidFill>
                <a:srgbClr val="5D7373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grpSp>
        <p:nvGrpSpPr>
          <p:cNvPr id="371" name="Google Shape;371;p6"/>
          <p:cNvGrpSpPr/>
          <p:nvPr/>
        </p:nvGrpSpPr>
        <p:grpSpPr>
          <a:xfrm>
            <a:off x="2440370" y="1179768"/>
            <a:ext cx="2198122" cy="662056"/>
            <a:chOff x="2886578" y="1179233"/>
            <a:chExt cx="2198122" cy="662056"/>
          </a:xfrm>
        </p:grpSpPr>
        <p:grpSp>
          <p:nvGrpSpPr>
            <p:cNvPr id="372" name="Google Shape;372;p6"/>
            <p:cNvGrpSpPr/>
            <p:nvPr/>
          </p:nvGrpSpPr>
          <p:grpSpPr>
            <a:xfrm>
              <a:off x="2886578" y="1179233"/>
              <a:ext cx="2198122" cy="662056"/>
              <a:chOff x="792828" y="1798711"/>
              <a:chExt cx="2198122" cy="662056"/>
            </a:xfrm>
          </p:grpSpPr>
          <p:sp>
            <p:nvSpPr>
              <p:cNvPr id="373" name="Google Shape;373;p6"/>
              <p:cNvSpPr/>
              <p:nvPr/>
            </p:nvSpPr>
            <p:spPr>
              <a:xfrm>
                <a:off x="792828" y="1798711"/>
                <a:ext cx="656358" cy="66205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5D737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6"/>
              <p:cNvSpPr txBox="1"/>
              <p:nvPr/>
            </p:nvSpPr>
            <p:spPr>
              <a:xfrm>
                <a:off x="1435200" y="1806574"/>
                <a:ext cx="155575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3600">
                    <a:solidFill>
                      <a:srgbClr val="FF5969"/>
                    </a:solidFill>
                    <a:latin typeface="Exo 2 SemiBold"/>
                    <a:ea typeface="Exo 2 SemiBold"/>
                    <a:cs typeface="Exo 2 SemiBold"/>
                    <a:sym typeface="Exo 2 SemiBold"/>
                  </a:rPr>
                  <a:t>МАЕК</a:t>
                </a:r>
                <a:endParaRPr sz="3600">
                  <a:solidFill>
                    <a:srgbClr val="FF5969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pic>
          <p:nvPicPr>
            <p:cNvPr id="375" name="Google Shape;375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0982" y="1346011"/>
              <a:ext cx="336986" cy="3369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6" name="Google Shape;376;p6"/>
          <p:cNvSpPr txBox="1"/>
          <p:nvPr/>
        </p:nvSpPr>
        <p:spPr>
          <a:xfrm>
            <a:off x="3106370" y="1785577"/>
            <a:ext cx="273657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D7373"/>
                </a:solidFill>
                <a:latin typeface="Exo 2 Medium"/>
                <a:ea typeface="Exo 2 Medium"/>
                <a:cs typeface="Exo 2 Medium"/>
                <a:sym typeface="Exo 2 Medium"/>
              </a:rPr>
              <a:t>Платформа для проведения онлайн видеоконференций, используемая для онлайн совещаний, вебинаров и онлайн уроков.</a:t>
            </a:r>
            <a:endParaRPr sz="1600">
              <a:solidFill>
                <a:srgbClr val="5D7373"/>
              </a:solidFill>
              <a:latin typeface="Exo 2 Medium"/>
              <a:ea typeface="Exo 2 Medium"/>
              <a:cs typeface="Exo 2 Medium"/>
              <a:sym typeface="Exo 2 Medium"/>
            </a:endParaRPr>
          </a:p>
        </p:txBody>
      </p:sp>
      <p:grpSp>
        <p:nvGrpSpPr>
          <p:cNvPr id="377" name="Google Shape;377;p6"/>
          <p:cNvGrpSpPr/>
          <p:nvPr/>
        </p:nvGrpSpPr>
        <p:grpSpPr>
          <a:xfrm>
            <a:off x="6745567" y="1179768"/>
            <a:ext cx="2735517" cy="662056"/>
            <a:chOff x="7132725" y="1179233"/>
            <a:chExt cx="2735517" cy="662056"/>
          </a:xfrm>
        </p:grpSpPr>
        <p:grpSp>
          <p:nvGrpSpPr>
            <p:cNvPr id="378" name="Google Shape;378;p6"/>
            <p:cNvGrpSpPr/>
            <p:nvPr/>
          </p:nvGrpSpPr>
          <p:grpSpPr>
            <a:xfrm>
              <a:off x="7132725" y="1179233"/>
              <a:ext cx="2735517" cy="662056"/>
              <a:chOff x="4527732" y="1804102"/>
              <a:chExt cx="2735517" cy="662056"/>
            </a:xfrm>
          </p:grpSpPr>
          <p:sp>
            <p:nvSpPr>
              <p:cNvPr id="379" name="Google Shape;379;p6"/>
              <p:cNvSpPr/>
              <p:nvPr/>
            </p:nvSpPr>
            <p:spPr>
              <a:xfrm>
                <a:off x="4527732" y="1804102"/>
                <a:ext cx="662056" cy="66205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5D737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6"/>
              <p:cNvSpPr txBox="1"/>
              <p:nvPr/>
            </p:nvSpPr>
            <p:spPr>
              <a:xfrm>
                <a:off x="5166683" y="1806574"/>
                <a:ext cx="209656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3600">
                    <a:solidFill>
                      <a:srgbClr val="FF5969"/>
                    </a:solidFill>
                    <a:latin typeface="Exo 2 SemiBold"/>
                    <a:ea typeface="Exo 2 SemiBold"/>
                    <a:cs typeface="Exo 2 SemiBold"/>
                    <a:sym typeface="Exo 2 SemiBold"/>
                  </a:rPr>
                  <a:t>EL:OKUU</a:t>
                </a:r>
                <a:endParaRPr/>
              </a:p>
            </p:txBody>
          </p:sp>
        </p:grpSp>
        <p:pic>
          <p:nvPicPr>
            <p:cNvPr id="381" name="Google Shape;381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50205" y="1304463"/>
              <a:ext cx="398396" cy="3983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2" name="Google Shape;382;p6"/>
          <p:cNvSpPr txBox="1"/>
          <p:nvPr/>
        </p:nvSpPr>
        <p:spPr>
          <a:xfrm>
            <a:off x="7383253" y="1762030"/>
            <a:ext cx="273657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D7373"/>
                </a:solidFill>
                <a:latin typeface="Exo 2 Medium"/>
                <a:ea typeface="Exo 2 Medium"/>
                <a:cs typeface="Exo 2 Medium"/>
                <a:sym typeface="Exo 2 Medium"/>
              </a:rPr>
              <a:t>Система дистанционного обучения на платформе Moodle, переведена более чем на 100 языков и поддерживает свыше 1500 плагинов.</a:t>
            </a:r>
            <a:endParaRPr sz="1600">
              <a:solidFill>
                <a:srgbClr val="5D7373"/>
              </a:solidFill>
              <a:latin typeface="Exo 2 Medium"/>
              <a:ea typeface="Exo 2 Medium"/>
              <a:cs typeface="Exo 2 Medium"/>
              <a:sym typeface="Exo 2 Medium"/>
            </a:endParaRPr>
          </a:p>
        </p:txBody>
      </p:sp>
      <p:sp>
        <p:nvSpPr>
          <p:cNvPr id="383" name="Google Shape;383;p6"/>
          <p:cNvSpPr txBox="1"/>
          <p:nvPr/>
        </p:nvSpPr>
        <p:spPr>
          <a:xfrm>
            <a:off x="3109362" y="4394605"/>
            <a:ext cx="280732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D7373"/>
                </a:solidFill>
                <a:latin typeface="Exo 2 Medium"/>
                <a:ea typeface="Exo 2 Medium"/>
                <a:cs typeface="Exo 2 Medium"/>
                <a:sym typeface="Exo 2 Medium"/>
              </a:rPr>
              <a:t>Система объединила в себе следующие подсистемы: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rgbClr val="5D7373"/>
                </a:solidFill>
                <a:latin typeface="Exo 2 Medium"/>
                <a:ea typeface="Exo 2 Medium"/>
                <a:cs typeface="Exo 2 Medium"/>
                <a:sym typeface="Exo 2 Medium"/>
              </a:rPr>
              <a:t>Call-центр;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rgbClr val="5D7373"/>
                </a:solidFill>
                <a:latin typeface="Exo 2 Medium"/>
                <a:ea typeface="Exo 2 Medium"/>
                <a:cs typeface="Exo 2 Medium"/>
                <a:sym typeface="Exo 2 Medium"/>
              </a:rPr>
              <a:t>Базы данных обращений клиентов и  контрагентов;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rgbClr val="5D7373"/>
                </a:solidFill>
                <a:latin typeface="Exo 2 Medium"/>
                <a:ea typeface="Exo 2 Medium"/>
                <a:cs typeface="Exo 2 Medium"/>
                <a:sym typeface="Exo 2 Medium"/>
              </a:rPr>
              <a:t>CRM</a:t>
            </a:r>
            <a:endParaRPr sz="1600">
              <a:solidFill>
                <a:srgbClr val="5D7373"/>
              </a:solidFill>
              <a:latin typeface="Exo 2 Medium"/>
              <a:ea typeface="Exo 2 Medium"/>
              <a:cs typeface="Exo 2 Medium"/>
              <a:sym typeface="Exo 2 Medium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rgbClr val="5D7373"/>
                </a:solidFill>
                <a:latin typeface="Exo 2 Medium"/>
                <a:ea typeface="Exo 2 Medium"/>
                <a:cs typeface="Exo 2 Medium"/>
                <a:sym typeface="Exo 2 Medium"/>
              </a:rPr>
              <a:t>IP-телефония.</a:t>
            </a:r>
            <a:endParaRPr/>
          </a:p>
        </p:txBody>
      </p:sp>
      <p:sp>
        <p:nvSpPr>
          <p:cNvPr id="384" name="Google Shape;384;p6"/>
          <p:cNvSpPr txBox="1"/>
          <p:nvPr/>
        </p:nvSpPr>
        <p:spPr>
          <a:xfrm>
            <a:off x="7212475" y="4398840"/>
            <a:ext cx="434587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D7373"/>
                </a:solidFill>
                <a:latin typeface="Exo 2 Medium"/>
                <a:ea typeface="Exo 2 Medium"/>
                <a:cs typeface="Exo 2 Medium"/>
                <a:sym typeface="Exo 2 Medium"/>
              </a:rPr>
              <a:t>Были автоматизированы              следующие процессы: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rgbClr val="5D7373"/>
                </a:solidFill>
                <a:latin typeface="Exo 2 Medium"/>
                <a:ea typeface="Exo 2 Medium"/>
                <a:cs typeface="Exo 2 Medium"/>
                <a:sym typeface="Exo 2 Medium"/>
              </a:rPr>
              <a:t>Ведение реестра объектов муниципальной собственности;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rgbClr val="5D7373"/>
                </a:solidFill>
                <a:latin typeface="Exo 2 Medium"/>
                <a:ea typeface="Exo 2 Medium"/>
                <a:cs typeface="Exo 2 Medium"/>
                <a:sym typeface="Exo 2 Medium"/>
              </a:rPr>
              <a:t>Ведение реестра земельного: Государственные, муниципальные, частные земельные площади;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rgbClr val="5D7373"/>
                </a:solidFill>
                <a:latin typeface="Exo 2 Medium"/>
                <a:ea typeface="Exo 2 Medium"/>
                <a:cs typeface="Exo 2 Medium"/>
                <a:sym typeface="Exo 2 Medium"/>
              </a:rPr>
              <a:t>Получение статистики по     земельному фонду.</a:t>
            </a:r>
            <a:endParaRPr/>
          </a:p>
        </p:txBody>
      </p:sp>
      <p:grpSp>
        <p:nvGrpSpPr>
          <p:cNvPr id="385" name="Google Shape;385;p6"/>
          <p:cNvGrpSpPr/>
          <p:nvPr/>
        </p:nvGrpSpPr>
        <p:grpSpPr>
          <a:xfrm>
            <a:off x="6770312" y="3712898"/>
            <a:ext cx="3446277" cy="662056"/>
            <a:chOff x="6784613" y="4126280"/>
            <a:chExt cx="3446277" cy="662056"/>
          </a:xfrm>
        </p:grpSpPr>
        <p:grpSp>
          <p:nvGrpSpPr>
            <p:cNvPr id="386" name="Google Shape;386;p6"/>
            <p:cNvGrpSpPr/>
            <p:nvPr/>
          </p:nvGrpSpPr>
          <p:grpSpPr>
            <a:xfrm>
              <a:off x="6784613" y="4126280"/>
              <a:ext cx="3446277" cy="662056"/>
              <a:chOff x="4498287" y="3139792"/>
              <a:chExt cx="3446277" cy="662056"/>
            </a:xfrm>
          </p:grpSpPr>
          <p:sp>
            <p:nvSpPr>
              <p:cNvPr id="387" name="Google Shape;387;p6"/>
              <p:cNvSpPr/>
              <p:nvPr/>
            </p:nvSpPr>
            <p:spPr>
              <a:xfrm>
                <a:off x="4498287" y="3139792"/>
                <a:ext cx="662056" cy="662056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5D737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6"/>
              <p:cNvSpPr txBox="1"/>
              <p:nvPr/>
            </p:nvSpPr>
            <p:spPr>
              <a:xfrm>
                <a:off x="5137238" y="3141465"/>
                <a:ext cx="280732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3600">
                    <a:solidFill>
                      <a:srgbClr val="FF5969"/>
                    </a:solidFill>
                    <a:latin typeface="Exo 2 SemiBold"/>
                    <a:ea typeface="Exo 2 SemiBold"/>
                    <a:cs typeface="Exo 2 SemiBold"/>
                    <a:sym typeface="Exo 2 SemiBold"/>
                  </a:rPr>
                  <a:t>ГЕОПОРТАЛ</a:t>
                </a:r>
                <a:endParaRPr sz="3600">
                  <a:solidFill>
                    <a:srgbClr val="FF5969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pic>
          <p:nvPicPr>
            <p:cNvPr descr="Маркер" id="389" name="Google Shape;389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46355" y="4161438"/>
              <a:ext cx="551252" cy="5512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0" name="Google Shape;390;p6"/>
          <p:cNvGrpSpPr/>
          <p:nvPr/>
        </p:nvGrpSpPr>
        <p:grpSpPr>
          <a:xfrm>
            <a:off x="2494290" y="3683754"/>
            <a:ext cx="3887559" cy="674437"/>
            <a:chOff x="793774" y="3066859"/>
            <a:chExt cx="3887559" cy="674437"/>
          </a:xfrm>
        </p:grpSpPr>
        <p:sp>
          <p:nvSpPr>
            <p:cNvPr id="391" name="Google Shape;391;p6"/>
            <p:cNvSpPr/>
            <p:nvPr/>
          </p:nvSpPr>
          <p:spPr>
            <a:xfrm>
              <a:off x="793774" y="3079240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D737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6"/>
            <p:cNvSpPr txBox="1"/>
            <p:nvPr/>
          </p:nvSpPr>
          <p:spPr>
            <a:xfrm>
              <a:off x="1435198" y="3066859"/>
              <a:ext cx="32461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>
                  <a:solidFill>
                    <a:srgbClr val="FF5969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CALL-CENTER</a:t>
              </a:r>
              <a:endParaRPr/>
            </a:p>
          </p:txBody>
        </p:sp>
        <p:pic>
          <p:nvPicPr>
            <p:cNvPr id="393" name="Google Shape;393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51799" y="3237265"/>
              <a:ext cx="346006" cy="34600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" name="Google Shape;394;p6"/>
          <p:cNvGrpSpPr/>
          <p:nvPr/>
        </p:nvGrpSpPr>
        <p:grpSpPr>
          <a:xfrm>
            <a:off x="-12044097" y="-21038"/>
            <a:ext cx="12482924" cy="6879038"/>
            <a:chOff x="-12044097" y="-21038"/>
            <a:chExt cx="12482924" cy="6879038"/>
          </a:xfrm>
        </p:grpSpPr>
        <p:grpSp>
          <p:nvGrpSpPr>
            <p:cNvPr id="395" name="Google Shape;395;p6"/>
            <p:cNvGrpSpPr/>
            <p:nvPr/>
          </p:nvGrpSpPr>
          <p:grpSpPr>
            <a:xfrm>
              <a:off x="-12044097" y="-4764"/>
              <a:ext cx="12482924" cy="6862764"/>
              <a:chOff x="-12129822" y="-4764"/>
              <a:chExt cx="12482924" cy="6862764"/>
            </a:xfrm>
          </p:grpSpPr>
          <p:sp>
            <p:nvSpPr>
              <p:cNvPr id="396" name="Google Shape;396;p6"/>
              <p:cNvSpPr/>
              <p:nvPr/>
            </p:nvSpPr>
            <p:spPr>
              <a:xfrm>
                <a:off x="-12129822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397" name="Google Shape;397;p6"/>
              <p:cNvSpPr/>
              <p:nvPr/>
            </p:nvSpPr>
            <p:spPr>
              <a:xfrm>
                <a:off x="-104098" y="-4764"/>
                <a:ext cx="457200" cy="1519239"/>
              </a:xfrm>
              <a:prstGeom prst="rect">
                <a:avLst/>
              </a:prstGeom>
              <a:solidFill>
                <a:srgbClr val="FF7D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398" name="Google Shape;398;p6"/>
            <p:cNvSpPr txBox="1"/>
            <p:nvPr/>
          </p:nvSpPr>
          <p:spPr>
            <a:xfrm rot="-5400000">
              <a:off x="-604772" y="554800"/>
              <a:ext cx="155178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геопортал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7"/>
          <p:cNvGrpSpPr/>
          <p:nvPr/>
        </p:nvGrpSpPr>
        <p:grpSpPr>
          <a:xfrm>
            <a:off x="-290920" y="-7936"/>
            <a:ext cx="12482921" cy="6913625"/>
            <a:chOff x="-9296849" y="0"/>
            <a:chExt cx="12482921" cy="6913625"/>
          </a:xfrm>
        </p:grpSpPr>
        <p:sp>
          <p:nvSpPr>
            <p:cNvPr id="404" name="Google Shape;404;p7"/>
            <p:cNvSpPr/>
            <p:nvPr/>
          </p:nvSpPr>
          <p:spPr>
            <a:xfrm>
              <a:off x="-9296849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406" name="Google Shape;406;p7"/>
            <p:cNvSpPr txBox="1"/>
            <p:nvPr/>
          </p:nvSpPr>
          <p:spPr>
            <a:xfrm rot="-5400000">
              <a:off x="2387700" y="6168740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о нас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407" name="Google Shape;407;p7"/>
          <p:cNvGrpSpPr/>
          <p:nvPr/>
        </p:nvGrpSpPr>
        <p:grpSpPr>
          <a:xfrm>
            <a:off x="-753104" y="-26195"/>
            <a:ext cx="12482921" cy="6858000"/>
            <a:chOff x="-9761987" y="0"/>
            <a:chExt cx="12482921" cy="6858000"/>
          </a:xfrm>
        </p:grpSpPr>
        <p:grpSp>
          <p:nvGrpSpPr>
            <p:cNvPr id="408" name="Google Shape;408;p7"/>
            <p:cNvGrpSpPr/>
            <p:nvPr/>
          </p:nvGrpSpPr>
          <p:grpSpPr>
            <a:xfrm>
              <a:off x="-9761987" y="0"/>
              <a:ext cx="12482921" cy="6858000"/>
              <a:chOff x="-9766749" y="0"/>
              <a:chExt cx="12482921" cy="6858000"/>
            </a:xfrm>
          </p:grpSpPr>
          <p:sp>
            <p:nvSpPr>
              <p:cNvPr id="409" name="Google Shape;409;p7"/>
              <p:cNvSpPr/>
              <p:nvPr/>
            </p:nvSpPr>
            <p:spPr>
              <a:xfrm>
                <a:off x="-9766749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410" name="Google Shape;410;p7"/>
              <p:cNvSpPr/>
              <p:nvPr/>
            </p:nvSpPr>
            <p:spPr>
              <a:xfrm>
                <a:off x="2258972" y="4797574"/>
                <a:ext cx="457200" cy="1089662"/>
              </a:xfrm>
              <a:prstGeom prst="rect">
                <a:avLst/>
              </a:prstGeom>
              <a:solidFill>
                <a:srgbClr val="52CBB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411" name="Google Shape;411;p7"/>
            <p:cNvSpPr txBox="1"/>
            <p:nvPr/>
          </p:nvSpPr>
          <p:spPr>
            <a:xfrm rot="-5400000">
              <a:off x="1922563" y="5181126"/>
              <a:ext cx="10896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услуги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412" name="Google Shape;412;p7"/>
          <p:cNvGrpSpPr/>
          <p:nvPr/>
        </p:nvGrpSpPr>
        <p:grpSpPr>
          <a:xfrm>
            <a:off x="-1218893" y="-44454"/>
            <a:ext cx="12482922" cy="6858000"/>
            <a:chOff x="-10226306" y="0"/>
            <a:chExt cx="12482922" cy="6858000"/>
          </a:xfrm>
        </p:grpSpPr>
        <p:grpSp>
          <p:nvGrpSpPr>
            <p:cNvPr id="413" name="Google Shape;413;p7"/>
            <p:cNvGrpSpPr/>
            <p:nvPr/>
          </p:nvGrpSpPr>
          <p:grpSpPr>
            <a:xfrm>
              <a:off x="-10226306" y="0"/>
              <a:ext cx="12482922" cy="6858000"/>
              <a:chOff x="-10231068" y="0"/>
              <a:chExt cx="12482922" cy="6858000"/>
            </a:xfrm>
          </p:grpSpPr>
          <p:sp>
            <p:nvSpPr>
              <p:cNvPr id="414" name="Google Shape;414;p7"/>
              <p:cNvSpPr/>
              <p:nvPr/>
            </p:nvSpPr>
            <p:spPr>
              <a:xfrm>
                <a:off x="-10231068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415" name="Google Shape;415;p7"/>
              <p:cNvSpPr/>
              <p:nvPr/>
            </p:nvSpPr>
            <p:spPr>
              <a:xfrm>
                <a:off x="1794654" y="3516923"/>
                <a:ext cx="457200" cy="1399848"/>
              </a:xfrm>
              <a:prstGeom prst="rect">
                <a:avLst/>
              </a:prstGeom>
              <a:solidFill>
                <a:srgbClr val="FEC6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416" name="Google Shape;416;p7"/>
            <p:cNvSpPr txBox="1"/>
            <p:nvPr/>
          </p:nvSpPr>
          <p:spPr>
            <a:xfrm rot="-5400000">
              <a:off x="1270942" y="4040209"/>
              <a:ext cx="14642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проекты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417" name="Google Shape;417;p7"/>
          <p:cNvGrpSpPr/>
          <p:nvPr/>
        </p:nvGrpSpPr>
        <p:grpSpPr>
          <a:xfrm>
            <a:off x="-1660027" y="-63561"/>
            <a:ext cx="12482923" cy="6858000"/>
            <a:chOff x="-10675329" y="0"/>
            <a:chExt cx="12482923" cy="6858000"/>
          </a:xfrm>
        </p:grpSpPr>
        <p:sp>
          <p:nvSpPr>
            <p:cNvPr id="418" name="Google Shape;418;p7"/>
            <p:cNvSpPr/>
            <p:nvPr/>
          </p:nvSpPr>
          <p:spPr>
            <a:xfrm>
              <a:off x="-10675329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1350394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420" name="Google Shape;420;p7"/>
            <p:cNvSpPr txBox="1"/>
            <p:nvPr/>
          </p:nvSpPr>
          <p:spPr>
            <a:xfrm rot="-5400000">
              <a:off x="1009223" y="3248822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маек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421" name="Google Shape;421;p7"/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422" name="Google Shape;422;p7"/>
            <p:cNvSpPr/>
            <p:nvPr/>
          </p:nvSpPr>
          <p:spPr>
            <a:xfrm>
              <a:off x="-11138114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424" name="Google Shape;424;p7"/>
            <p:cNvSpPr txBox="1"/>
            <p:nvPr/>
          </p:nvSpPr>
          <p:spPr>
            <a:xfrm rot="-5400000">
              <a:off x="546438" y="2267733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El:okuu</a:t>
              </a:r>
              <a:endParaRPr/>
            </a:p>
          </p:txBody>
        </p:sp>
      </p:grpSp>
      <p:grpSp>
        <p:nvGrpSpPr>
          <p:cNvPr id="425" name="Google Shape;425;p7"/>
          <p:cNvGrpSpPr/>
          <p:nvPr/>
        </p:nvGrpSpPr>
        <p:grpSpPr>
          <a:xfrm>
            <a:off x="-11590772" y="0"/>
            <a:ext cx="12482924" cy="6858000"/>
            <a:chOff x="-11590772" y="0"/>
            <a:chExt cx="12482924" cy="6858000"/>
          </a:xfrm>
        </p:grpSpPr>
        <p:grpSp>
          <p:nvGrpSpPr>
            <p:cNvPr id="426" name="Google Shape;426;p7"/>
            <p:cNvGrpSpPr/>
            <p:nvPr/>
          </p:nvGrpSpPr>
          <p:grpSpPr>
            <a:xfrm>
              <a:off x="-11590772" y="0"/>
              <a:ext cx="12482924" cy="6858000"/>
              <a:chOff x="-11600297" y="0"/>
              <a:chExt cx="12482924" cy="6858000"/>
            </a:xfrm>
          </p:grpSpPr>
          <p:sp>
            <p:nvSpPr>
              <p:cNvPr id="427" name="Google Shape;427;p7"/>
              <p:cNvSpPr/>
              <p:nvPr/>
            </p:nvSpPr>
            <p:spPr>
              <a:xfrm>
                <a:off x="-11600297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428" name="Google Shape;428;p7"/>
              <p:cNvSpPr/>
              <p:nvPr/>
            </p:nvSpPr>
            <p:spPr>
              <a:xfrm>
                <a:off x="425427" y="562709"/>
                <a:ext cx="457200" cy="1644160"/>
              </a:xfrm>
              <a:prstGeom prst="rect">
                <a:avLst/>
              </a:prstGeom>
              <a:solidFill>
                <a:srgbClr val="00A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429" name="Google Shape;429;p7"/>
            <p:cNvSpPr txBox="1"/>
            <p:nvPr/>
          </p:nvSpPr>
          <p:spPr>
            <a:xfrm rot="-5400000">
              <a:off x="-186028" y="1187916"/>
              <a:ext cx="1637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 call-center</a:t>
              </a:r>
              <a:endParaRPr/>
            </a:p>
          </p:txBody>
        </p:sp>
      </p:grpSp>
      <p:sp>
        <p:nvSpPr>
          <p:cNvPr id="430" name="Google Shape;430;p7"/>
          <p:cNvSpPr txBox="1"/>
          <p:nvPr/>
        </p:nvSpPr>
        <p:spPr>
          <a:xfrm rot="-5400000">
            <a:off x="-502514" y="450436"/>
            <a:ext cx="13755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контакты</a:t>
            </a:r>
            <a:endParaRPr b="1" sz="2000">
              <a:solidFill>
                <a:srgbClr val="F0EEF0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2933224" y="1029290"/>
            <a:ext cx="4311637" cy="64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5C6F6F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НАШИ ПРЕИМУЩЕСТВА:</a:t>
            </a:r>
            <a:endParaRPr/>
          </a:p>
        </p:txBody>
      </p:sp>
      <p:sp>
        <p:nvSpPr>
          <p:cNvPr id="432" name="Google Shape;432;p7"/>
          <p:cNvSpPr/>
          <p:nvPr/>
        </p:nvSpPr>
        <p:spPr>
          <a:xfrm>
            <a:off x="4036788" y="2022386"/>
            <a:ext cx="4564328" cy="490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762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5C6F6F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Демонстрация экрана и контента.</a:t>
            </a:r>
            <a:endParaRPr/>
          </a:p>
        </p:txBody>
      </p:sp>
      <p:pic>
        <p:nvPicPr>
          <p:cNvPr id="433" name="Google Shape;4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4845" y="1961482"/>
            <a:ext cx="611943" cy="6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7"/>
          <p:cNvSpPr/>
          <p:nvPr/>
        </p:nvSpPr>
        <p:spPr>
          <a:xfrm>
            <a:off x="4023818" y="2765737"/>
            <a:ext cx="4786936" cy="1413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762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5C6F6F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Достаточно использовать браузер с любого устройства: телефон, планшет, ноутбук, компьютер.</a:t>
            </a:r>
            <a:endParaRPr/>
          </a:p>
        </p:txBody>
      </p:sp>
      <p:pic>
        <p:nvPicPr>
          <p:cNvPr id="435" name="Google Shape;4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5952" y="3166498"/>
            <a:ext cx="611943" cy="6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7"/>
          <p:cNvSpPr/>
          <p:nvPr/>
        </p:nvSpPr>
        <p:spPr>
          <a:xfrm>
            <a:off x="4023818" y="4529309"/>
            <a:ext cx="4786936" cy="1413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762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5C6F6F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В одной комнате может находится до 250 пользователей одновременно.</a:t>
            </a:r>
            <a:endParaRPr/>
          </a:p>
        </p:txBody>
      </p:sp>
      <p:pic>
        <p:nvPicPr>
          <p:cNvPr id="437" name="Google Shape;4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5952" y="4930070"/>
            <a:ext cx="611943" cy="6119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8" name="Google Shape;438;p7"/>
          <p:cNvGrpSpPr/>
          <p:nvPr/>
        </p:nvGrpSpPr>
        <p:grpSpPr>
          <a:xfrm>
            <a:off x="2933225" y="291742"/>
            <a:ext cx="2349974" cy="715749"/>
            <a:chOff x="2886578" y="1179233"/>
            <a:chExt cx="2349974" cy="715749"/>
          </a:xfrm>
        </p:grpSpPr>
        <p:grpSp>
          <p:nvGrpSpPr>
            <p:cNvPr id="439" name="Google Shape;439;p7"/>
            <p:cNvGrpSpPr/>
            <p:nvPr/>
          </p:nvGrpSpPr>
          <p:grpSpPr>
            <a:xfrm>
              <a:off x="2886578" y="1179233"/>
              <a:ext cx="2349974" cy="715749"/>
              <a:chOff x="792828" y="1798711"/>
              <a:chExt cx="2349974" cy="715749"/>
            </a:xfrm>
          </p:grpSpPr>
          <p:sp>
            <p:nvSpPr>
              <p:cNvPr id="440" name="Google Shape;440;p7"/>
              <p:cNvSpPr/>
              <p:nvPr/>
            </p:nvSpPr>
            <p:spPr>
              <a:xfrm>
                <a:off x="792828" y="1798711"/>
                <a:ext cx="656358" cy="66205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D737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7"/>
              <p:cNvSpPr txBox="1"/>
              <p:nvPr/>
            </p:nvSpPr>
            <p:spPr>
              <a:xfrm>
                <a:off x="1435199" y="1806574"/>
                <a:ext cx="1707603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4000">
                    <a:solidFill>
                      <a:srgbClr val="FF5969"/>
                    </a:solidFill>
                    <a:latin typeface="Exo 2 SemiBold"/>
                    <a:ea typeface="Exo 2 SemiBold"/>
                    <a:cs typeface="Exo 2 SemiBold"/>
                    <a:sym typeface="Exo 2 SemiBold"/>
                  </a:rPr>
                  <a:t>МАЕК</a:t>
                </a:r>
                <a:endParaRPr sz="4000">
                  <a:solidFill>
                    <a:srgbClr val="FF5969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pic>
          <p:nvPicPr>
            <p:cNvPr id="442" name="Google Shape;442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40982" y="1346011"/>
              <a:ext cx="336986" cy="3369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3" name="Google Shape;443;p7"/>
          <p:cNvGrpSpPr/>
          <p:nvPr/>
        </p:nvGrpSpPr>
        <p:grpSpPr>
          <a:xfrm>
            <a:off x="-12044097" y="-21038"/>
            <a:ext cx="12482924" cy="6879038"/>
            <a:chOff x="-12044097" y="-21038"/>
            <a:chExt cx="12482924" cy="6879038"/>
          </a:xfrm>
        </p:grpSpPr>
        <p:grpSp>
          <p:nvGrpSpPr>
            <p:cNvPr id="444" name="Google Shape;444;p7"/>
            <p:cNvGrpSpPr/>
            <p:nvPr/>
          </p:nvGrpSpPr>
          <p:grpSpPr>
            <a:xfrm>
              <a:off x="-12044097" y="-4764"/>
              <a:ext cx="12482924" cy="6862764"/>
              <a:chOff x="-12129822" y="-4764"/>
              <a:chExt cx="12482924" cy="6862764"/>
            </a:xfrm>
          </p:grpSpPr>
          <p:sp>
            <p:nvSpPr>
              <p:cNvPr id="445" name="Google Shape;445;p7"/>
              <p:cNvSpPr/>
              <p:nvPr/>
            </p:nvSpPr>
            <p:spPr>
              <a:xfrm>
                <a:off x="-12129822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446" name="Google Shape;446;p7"/>
              <p:cNvSpPr/>
              <p:nvPr/>
            </p:nvSpPr>
            <p:spPr>
              <a:xfrm>
                <a:off x="-104098" y="-4764"/>
                <a:ext cx="457200" cy="1519239"/>
              </a:xfrm>
              <a:prstGeom prst="rect">
                <a:avLst/>
              </a:prstGeom>
              <a:solidFill>
                <a:srgbClr val="FF7D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447" name="Google Shape;447;p7"/>
            <p:cNvSpPr txBox="1"/>
            <p:nvPr/>
          </p:nvSpPr>
          <p:spPr>
            <a:xfrm rot="-5400000">
              <a:off x="-604772" y="554800"/>
              <a:ext cx="155178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геопортал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8"/>
          <p:cNvGrpSpPr/>
          <p:nvPr/>
        </p:nvGrpSpPr>
        <p:grpSpPr>
          <a:xfrm>
            <a:off x="-290920" y="-7936"/>
            <a:ext cx="12482921" cy="6913625"/>
            <a:chOff x="-9296849" y="0"/>
            <a:chExt cx="12482921" cy="6913625"/>
          </a:xfrm>
        </p:grpSpPr>
        <p:sp>
          <p:nvSpPr>
            <p:cNvPr id="453" name="Google Shape;453;p8"/>
            <p:cNvSpPr/>
            <p:nvPr/>
          </p:nvSpPr>
          <p:spPr>
            <a:xfrm>
              <a:off x="-9296849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455" name="Google Shape;455;p8"/>
            <p:cNvSpPr txBox="1"/>
            <p:nvPr/>
          </p:nvSpPr>
          <p:spPr>
            <a:xfrm rot="-5400000">
              <a:off x="2387700" y="6168740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о нас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456" name="Google Shape;456;p8"/>
          <p:cNvGrpSpPr/>
          <p:nvPr/>
        </p:nvGrpSpPr>
        <p:grpSpPr>
          <a:xfrm>
            <a:off x="-753104" y="-26195"/>
            <a:ext cx="12482921" cy="6858000"/>
            <a:chOff x="-9761987" y="0"/>
            <a:chExt cx="12482921" cy="6858000"/>
          </a:xfrm>
        </p:grpSpPr>
        <p:grpSp>
          <p:nvGrpSpPr>
            <p:cNvPr id="457" name="Google Shape;457;p8"/>
            <p:cNvGrpSpPr/>
            <p:nvPr/>
          </p:nvGrpSpPr>
          <p:grpSpPr>
            <a:xfrm>
              <a:off x="-9761987" y="0"/>
              <a:ext cx="12482921" cy="6858000"/>
              <a:chOff x="-9766749" y="0"/>
              <a:chExt cx="12482921" cy="6858000"/>
            </a:xfrm>
          </p:grpSpPr>
          <p:sp>
            <p:nvSpPr>
              <p:cNvPr id="458" name="Google Shape;458;p8"/>
              <p:cNvSpPr/>
              <p:nvPr/>
            </p:nvSpPr>
            <p:spPr>
              <a:xfrm>
                <a:off x="-9766749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2258972" y="4797574"/>
                <a:ext cx="457200" cy="1089662"/>
              </a:xfrm>
              <a:prstGeom prst="rect">
                <a:avLst/>
              </a:prstGeom>
              <a:solidFill>
                <a:srgbClr val="52CBB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460" name="Google Shape;460;p8"/>
            <p:cNvSpPr txBox="1"/>
            <p:nvPr/>
          </p:nvSpPr>
          <p:spPr>
            <a:xfrm rot="-5400000">
              <a:off x="1922563" y="5181126"/>
              <a:ext cx="10896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услуги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461" name="Google Shape;461;p8"/>
          <p:cNvGrpSpPr/>
          <p:nvPr/>
        </p:nvGrpSpPr>
        <p:grpSpPr>
          <a:xfrm>
            <a:off x="-1218893" y="-44454"/>
            <a:ext cx="12482922" cy="6858000"/>
            <a:chOff x="-10226306" y="0"/>
            <a:chExt cx="12482922" cy="6858000"/>
          </a:xfrm>
        </p:grpSpPr>
        <p:grpSp>
          <p:nvGrpSpPr>
            <p:cNvPr id="462" name="Google Shape;462;p8"/>
            <p:cNvGrpSpPr/>
            <p:nvPr/>
          </p:nvGrpSpPr>
          <p:grpSpPr>
            <a:xfrm>
              <a:off x="-10226306" y="0"/>
              <a:ext cx="12482922" cy="6858000"/>
              <a:chOff x="-10231068" y="0"/>
              <a:chExt cx="12482922" cy="6858000"/>
            </a:xfrm>
          </p:grpSpPr>
          <p:sp>
            <p:nvSpPr>
              <p:cNvPr id="463" name="Google Shape;463;p8"/>
              <p:cNvSpPr/>
              <p:nvPr/>
            </p:nvSpPr>
            <p:spPr>
              <a:xfrm>
                <a:off x="-10231068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464" name="Google Shape;464;p8"/>
              <p:cNvSpPr/>
              <p:nvPr/>
            </p:nvSpPr>
            <p:spPr>
              <a:xfrm>
                <a:off x="1794654" y="3516923"/>
                <a:ext cx="457200" cy="1399848"/>
              </a:xfrm>
              <a:prstGeom prst="rect">
                <a:avLst/>
              </a:prstGeom>
              <a:solidFill>
                <a:srgbClr val="FEC6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465" name="Google Shape;465;p8"/>
            <p:cNvSpPr txBox="1"/>
            <p:nvPr/>
          </p:nvSpPr>
          <p:spPr>
            <a:xfrm rot="-5400000">
              <a:off x="1270942" y="4040209"/>
              <a:ext cx="14642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проекты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466" name="Google Shape;466;p8"/>
          <p:cNvGrpSpPr/>
          <p:nvPr/>
        </p:nvGrpSpPr>
        <p:grpSpPr>
          <a:xfrm>
            <a:off x="-1660027" y="-63561"/>
            <a:ext cx="12482923" cy="6858000"/>
            <a:chOff x="-10675329" y="0"/>
            <a:chExt cx="12482923" cy="6858000"/>
          </a:xfrm>
        </p:grpSpPr>
        <p:sp>
          <p:nvSpPr>
            <p:cNvPr id="467" name="Google Shape;467;p8"/>
            <p:cNvSpPr/>
            <p:nvPr/>
          </p:nvSpPr>
          <p:spPr>
            <a:xfrm>
              <a:off x="-10675329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1350394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469" name="Google Shape;469;p8"/>
            <p:cNvSpPr txBox="1"/>
            <p:nvPr/>
          </p:nvSpPr>
          <p:spPr>
            <a:xfrm rot="-5400000">
              <a:off x="1009223" y="3248822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маек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470" name="Google Shape;470;p8"/>
          <p:cNvGrpSpPr/>
          <p:nvPr/>
        </p:nvGrpSpPr>
        <p:grpSpPr>
          <a:xfrm>
            <a:off x="-2125817" y="-68295"/>
            <a:ext cx="12482923" cy="6858000"/>
            <a:chOff x="-11138114" y="0"/>
            <a:chExt cx="12482923" cy="6858000"/>
          </a:xfrm>
        </p:grpSpPr>
        <p:sp>
          <p:nvSpPr>
            <p:cNvPr id="471" name="Google Shape;471;p8"/>
            <p:cNvSpPr/>
            <p:nvPr/>
          </p:nvSpPr>
          <p:spPr>
            <a:xfrm>
              <a:off x="-11138114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473" name="Google Shape;473;p8"/>
            <p:cNvSpPr txBox="1"/>
            <p:nvPr/>
          </p:nvSpPr>
          <p:spPr>
            <a:xfrm rot="-5400000">
              <a:off x="546438" y="2267733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El:okuu</a:t>
              </a:r>
              <a:endParaRPr/>
            </a:p>
          </p:txBody>
        </p:sp>
      </p:grpSp>
      <p:grpSp>
        <p:nvGrpSpPr>
          <p:cNvPr id="474" name="Google Shape;474;p8"/>
          <p:cNvGrpSpPr/>
          <p:nvPr/>
        </p:nvGrpSpPr>
        <p:grpSpPr>
          <a:xfrm>
            <a:off x="-11590772" y="0"/>
            <a:ext cx="12482924" cy="6858000"/>
            <a:chOff x="-11590772" y="0"/>
            <a:chExt cx="12482924" cy="6858000"/>
          </a:xfrm>
        </p:grpSpPr>
        <p:grpSp>
          <p:nvGrpSpPr>
            <p:cNvPr id="475" name="Google Shape;475;p8"/>
            <p:cNvGrpSpPr/>
            <p:nvPr/>
          </p:nvGrpSpPr>
          <p:grpSpPr>
            <a:xfrm>
              <a:off x="-11590772" y="0"/>
              <a:ext cx="12482924" cy="6858000"/>
              <a:chOff x="-11600297" y="0"/>
              <a:chExt cx="12482924" cy="6858000"/>
            </a:xfrm>
          </p:grpSpPr>
          <p:sp>
            <p:nvSpPr>
              <p:cNvPr id="476" name="Google Shape;476;p8"/>
              <p:cNvSpPr/>
              <p:nvPr/>
            </p:nvSpPr>
            <p:spPr>
              <a:xfrm>
                <a:off x="-11600297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477" name="Google Shape;477;p8"/>
              <p:cNvSpPr/>
              <p:nvPr/>
            </p:nvSpPr>
            <p:spPr>
              <a:xfrm>
                <a:off x="425427" y="562709"/>
                <a:ext cx="457200" cy="1644160"/>
              </a:xfrm>
              <a:prstGeom prst="rect">
                <a:avLst/>
              </a:prstGeom>
              <a:solidFill>
                <a:srgbClr val="00A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478" name="Google Shape;478;p8"/>
            <p:cNvSpPr txBox="1"/>
            <p:nvPr/>
          </p:nvSpPr>
          <p:spPr>
            <a:xfrm rot="-5400000">
              <a:off x="-186028" y="1187916"/>
              <a:ext cx="1637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 call-center</a:t>
              </a:r>
              <a:endParaRPr/>
            </a:p>
          </p:txBody>
        </p:sp>
      </p:grpSp>
      <p:sp>
        <p:nvSpPr>
          <p:cNvPr id="479" name="Google Shape;479;p8"/>
          <p:cNvSpPr txBox="1"/>
          <p:nvPr/>
        </p:nvSpPr>
        <p:spPr>
          <a:xfrm rot="-5400000">
            <a:off x="-502514" y="450436"/>
            <a:ext cx="13755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контакты</a:t>
            </a:r>
            <a:endParaRPr b="1" sz="2000">
              <a:solidFill>
                <a:srgbClr val="F0EEF0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grpSp>
        <p:nvGrpSpPr>
          <p:cNvPr id="480" name="Google Shape;480;p8"/>
          <p:cNvGrpSpPr/>
          <p:nvPr/>
        </p:nvGrpSpPr>
        <p:grpSpPr>
          <a:xfrm>
            <a:off x="1671243" y="227022"/>
            <a:ext cx="2735517" cy="662056"/>
            <a:chOff x="7132725" y="1179233"/>
            <a:chExt cx="2735517" cy="662056"/>
          </a:xfrm>
        </p:grpSpPr>
        <p:grpSp>
          <p:nvGrpSpPr>
            <p:cNvPr id="481" name="Google Shape;481;p8"/>
            <p:cNvGrpSpPr/>
            <p:nvPr/>
          </p:nvGrpSpPr>
          <p:grpSpPr>
            <a:xfrm>
              <a:off x="7132725" y="1179233"/>
              <a:ext cx="2735517" cy="662056"/>
              <a:chOff x="4527732" y="1804102"/>
              <a:chExt cx="2735517" cy="662056"/>
            </a:xfrm>
          </p:grpSpPr>
          <p:sp>
            <p:nvSpPr>
              <p:cNvPr id="482" name="Google Shape;482;p8"/>
              <p:cNvSpPr/>
              <p:nvPr/>
            </p:nvSpPr>
            <p:spPr>
              <a:xfrm>
                <a:off x="4527732" y="1804102"/>
                <a:ext cx="662056" cy="66205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5D737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8"/>
              <p:cNvSpPr txBox="1"/>
              <p:nvPr/>
            </p:nvSpPr>
            <p:spPr>
              <a:xfrm>
                <a:off x="5166683" y="1806574"/>
                <a:ext cx="209656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3600">
                    <a:solidFill>
                      <a:srgbClr val="FF5969"/>
                    </a:solidFill>
                    <a:latin typeface="Exo 2 SemiBold"/>
                    <a:ea typeface="Exo 2 SemiBold"/>
                    <a:cs typeface="Exo 2 SemiBold"/>
                    <a:sym typeface="Exo 2 SemiBold"/>
                  </a:rPr>
                  <a:t>EL:OKUU </a:t>
                </a:r>
                <a:endParaRPr/>
              </a:p>
            </p:txBody>
          </p:sp>
        </p:grpSp>
        <p:pic>
          <p:nvPicPr>
            <p:cNvPr id="484" name="Google Shape;484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50205" y="1304463"/>
              <a:ext cx="398396" cy="3983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" name="Google Shape;485;p8"/>
          <p:cNvGrpSpPr/>
          <p:nvPr/>
        </p:nvGrpSpPr>
        <p:grpSpPr>
          <a:xfrm>
            <a:off x="2097610" y="1325199"/>
            <a:ext cx="6745418" cy="1200329"/>
            <a:chOff x="2044034" y="1316402"/>
            <a:chExt cx="6745418" cy="1200329"/>
          </a:xfrm>
        </p:grpSpPr>
        <p:grpSp>
          <p:nvGrpSpPr>
            <p:cNvPr id="486" name="Google Shape;486;p8"/>
            <p:cNvGrpSpPr/>
            <p:nvPr/>
          </p:nvGrpSpPr>
          <p:grpSpPr>
            <a:xfrm>
              <a:off x="2044034" y="1654956"/>
              <a:ext cx="662608" cy="523220"/>
              <a:chOff x="668600" y="2123782"/>
              <a:chExt cx="662608" cy="523220"/>
            </a:xfrm>
          </p:grpSpPr>
          <p:sp>
            <p:nvSpPr>
              <p:cNvPr id="487" name="Google Shape;487;p8"/>
              <p:cNvSpPr/>
              <p:nvPr/>
            </p:nvSpPr>
            <p:spPr>
              <a:xfrm>
                <a:off x="732304" y="2123782"/>
                <a:ext cx="523220" cy="52322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8"/>
              <p:cNvSpPr txBox="1"/>
              <p:nvPr/>
            </p:nvSpPr>
            <p:spPr>
              <a:xfrm>
                <a:off x="668600" y="2154560"/>
                <a:ext cx="66260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ru-RU" sz="2400">
                    <a:solidFill>
                      <a:srgbClr val="E6E7E9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01</a:t>
                </a:r>
                <a:endParaRPr/>
              </a:p>
            </p:txBody>
          </p:sp>
        </p:grpSp>
        <p:sp>
          <p:nvSpPr>
            <p:cNvPr id="489" name="Google Shape;489;p8"/>
            <p:cNvSpPr/>
            <p:nvPr/>
          </p:nvSpPr>
          <p:spPr>
            <a:xfrm>
              <a:off x="2693452" y="1316402"/>
              <a:ext cx="60960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rgbClr val="5D7373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Курс в системе EL:OKUU, созданный опытным преподавателем, выглядит как структура из дополняющих друг друга элементов, которые  различаются по своему виду и назначению. </a:t>
              </a:r>
              <a:endParaRPr/>
            </a:p>
          </p:txBody>
        </p:sp>
      </p:grpSp>
      <p:grpSp>
        <p:nvGrpSpPr>
          <p:cNvPr id="490" name="Google Shape;490;p8"/>
          <p:cNvGrpSpPr/>
          <p:nvPr/>
        </p:nvGrpSpPr>
        <p:grpSpPr>
          <a:xfrm>
            <a:off x="2097610" y="4161266"/>
            <a:ext cx="6758608" cy="2308324"/>
            <a:chOff x="2881155" y="4368521"/>
            <a:chExt cx="6758608" cy="2308324"/>
          </a:xfrm>
        </p:grpSpPr>
        <p:grpSp>
          <p:nvGrpSpPr>
            <p:cNvPr id="491" name="Google Shape;491;p8"/>
            <p:cNvGrpSpPr/>
            <p:nvPr/>
          </p:nvGrpSpPr>
          <p:grpSpPr>
            <a:xfrm>
              <a:off x="2881155" y="5268647"/>
              <a:ext cx="662608" cy="508072"/>
              <a:chOff x="662610" y="2131356"/>
              <a:chExt cx="662608" cy="508072"/>
            </a:xfrm>
          </p:grpSpPr>
          <p:sp>
            <p:nvSpPr>
              <p:cNvPr id="492" name="Google Shape;492;p8"/>
              <p:cNvSpPr/>
              <p:nvPr/>
            </p:nvSpPr>
            <p:spPr>
              <a:xfrm>
                <a:off x="739878" y="2131356"/>
                <a:ext cx="508072" cy="508072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8"/>
              <p:cNvSpPr txBox="1"/>
              <p:nvPr/>
            </p:nvSpPr>
            <p:spPr>
              <a:xfrm>
                <a:off x="662610" y="2154558"/>
                <a:ext cx="66260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ru-RU" sz="2400">
                    <a:solidFill>
                      <a:srgbClr val="E6E7E9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03</a:t>
                </a:r>
                <a:endParaRPr/>
              </a:p>
            </p:txBody>
          </p:sp>
        </p:grpSp>
        <p:sp>
          <p:nvSpPr>
            <p:cNvPr id="494" name="Google Shape;494;p8"/>
            <p:cNvSpPr/>
            <p:nvPr/>
          </p:nvSpPr>
          <p:spPr>
            <a:xfrm>
              <a:off x="3543763" y="4368521"/>
              <a:ext cx="6096000" cy="2308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rgbClr val="5D7373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Стоит отметить хорошо развитую систему коммуникаций EL:OKUU. На форуме можно проводить обсуждение по группам, оценивать сообщения, прикреплять к ним файлы любых форматов. В личных сообщениях и комментариях — обсудить конкретную проблему с преподавателем лично. В чате обсуждение происходит в режиме реального времени. 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" name="Google Shape;495;p8"/>
          <p:cNvGrpSpPr/>
          <p:nvPr/>
        </p:nvGrpSpPr>
        <p:grpSpPr>
          <a:xfrm>
            <a:off x="2044034" y="2531085"/>
            <a:ext cx="6758617" cy="1477328"/>
            <a:chOff x="2507247" y="2804313"/>
            <a:chExt cx="6758617" cy="1477328"/>
          </a:xfrm>
        </p:grpSpPr>
        <p:grpSp>
          <p:nvGrpSpPr>
            <p:cNvPr id="496" name="Google Shape;496;p8"/>
            <p:cNvGrpSpPr/>
            <p:nvPr/>
          </p:nvGrpSpPr>
          <p:grpSpPr>
            <a:xfrm>
              <a:off x="2507247" y="3167389"/>
              <a:ext cx="662608" cy="523220"/>
              <a:chOff x="662610" y="2123782"/>
              <a:chExt cx="662608" cy="523220"/>
            </a:xfrm>
          </p:grpSpPr>
          <p:sp>
            <p:nvSpPr>
              <p:cNvPr id="497" name="Google Shape;497;p8"/>
              <p:cNvSpPr/>
              <p:nvPr/>
            </p:nvSpPr>
            <p:spPr>
              <a:xfrm>
                <a:off x="732304" y="2123782"/>
                <a:ext cx="523220" cy="52322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8"/>
              <p:cNvSpPr txBox="1"/>
              <p:nvPr/>
            </p:nvSpPr>
            <p:spPr>
              <a:xfrm>
                <a:off x="662610" y="2154559"/>
                <a:ext cx="66260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ru-RU" sz="2400">
                    <a:solidFill>
                      <a:srgbClr val="E6E7E9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02</a:t>
                </a:r>
                <a:endParaRPr/>
              </a:p>
            </p:txBody>
          </p:sp>
        </p:grpSp>
        <p:sp>
          <p:nvSpPr>
            <p:cNvPr id="499" name="Google Shape;499;p8"/>
            <p:cNvSpPr/>
            <p:nvPr/>
          </p:nvSpPr>
          <p:spPr>
            <a:xfrm>
              <a:off x="3169864" y="2804313"/>
              <a:ext cx="6096000" cy="1477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rgbClr val="5D7373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Помимо стандартных элементов обучения, таких как лекции, задания и тесты, в системе EL:OKUU используются — глоссарий, вики, блоги, форумы, практикумы, которые помогают разнообразить процесс обучения.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0" name="Google Shape;500;p8"/>
          <p:cNvGrpSpPr/>
          <p:nvPr/>
        </p:nvGrpSpPr>
        <p:grpSpPr>
          <a:xfrm>
            <a:off x="-12044097" y="-21038"/>
            <a:ext cx="12482924" cy="6879038"/>
            <a:chOff x="-12044097" y="-21038"/>
            <a:chExt cx="12482924" cy="6879038"/>
          </a:xfrm>
        </p:grpSpPr>
        <p:grpSp>
          <p:nvGrpSpPr>
            <p:cNvPr id="501" name="Google Shape;501;p8"/>
            <p:cNvGrpSpPr/>
            <p:nvPr/>
          </p:nvGrpSpPr>
          <p:grpSpPr>
            <a:xfrm>
              <a:off x="-12044097" y="-4764"/>
              <a:ext cx="12482924" cy="6862764"/>
              <a:chOff x="-12129822" y="-4764"/>
              <a:chExt cx="12482924" cy="6862764"/>
            </a:xfrm>
          </p:grpSpPr>
          <p:sp>
            <p:nvSpPr>
              <p:cNvPr id="502" name="Google Shape;502;p8"/>
              <p:cNvSpPr/>
              <p:nvPr/>
            </p:nvSpPr>
            <p:spPr>
              <a:xfrm>
                <a:off x="-12129822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503" name="Google Shape;503;p8"/>
              <p:cNvSpPr/>
              <p:nvPr/>
            </p:nvSpPr>
            <p:spPr>
              <a:xfrm>
                <a:off x="-104098" y="-4764"/>
                <a:ext cx="457200" cy="1519239"/>
              </a:xfrm>
              <a:prstGeom prst="rect">
                <a:avLst/>
              </a:prstGeom>
              <a:solidFill>
                <a:srgbClr val="FF7D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504" name="Google Shape;504;p8"/>
            <p:cNvSpPr txBox="1"/>
            <p:nvPr/>
          </p:nvSpPr>
          <p:spPr>
            <a:xfrm rot="-5400000">
              <a:off x="-604772" y="554800"/>
              <a:ext cx="155178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геопортал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9"/>
          <p:cNvGrpSpPr/>
          <p:nvPr/>
        </p:nvGrpSpPr>
        <p:grpSpPr>
          <a:xfrm>
            <a:off x="-290920" y="-7936"/>
            <a:ext cx="12482921" cy="6913625"/>
            <a:chOff x="-9296849" y="0"/>
            <a:chExt cx="12482921" cy="6913625"/>
          </a:xfrm>
        </p:grpSpPr>
        <p:sp>
          <p:nvSpPr>
            <p:cNvPr id="510" name="Google Shape;510;p9"/>
            <p:cNvSpPr/>
            <p:nvPr/>
          </p:nvSpPr>
          <p:spPr>
            <a:xfrm>
              <a:off x="-9296849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512" name="Google Shape;512;p9"/>
            <p:cNvSpPr txBox="1"/>
            <p:nvPr/>
          </p:nvSpPr>
          <p:spPr>
            <a:xfrm rot="-5400000">
              <a:off x="2387700" y="6168740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о нас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513" name="Google Shape;513;p9"/>
          <p:cNvGrpSpPr/>
          <p:nvPr/>
        </p:nvGrpSpPr>
        <p:grpSpPr>
          <a:xfrm>
            <a:off x="-753104" y="-26195"/>
            <a:ext cx="12482921" cy="6858000"/>
            <a:chOff x="-9761987" y="0"/>
            <a:chExt cx="12482921" cy="6858000"/>
          </a:xfrm>
        </p:grpSpPr>
        <p:grpSp>
          <p:nvGrpSpPr>
            <p:cNvPr id="514" name="Google Shape;514;p9"/>
            <p:cNvGrpSpPr/>
            <p:nvPr/>
          </p:nvGrpSpPr>
          <p:grpSpPr>
            <a:xfrm>
              <a:off x="-9761987" y="0"/>
              <a:ext cx="12482921" cy="6858000"/>
              <a:chOff x="-9766749" y="0"/>
              <a:chExt cx="12482921" cy="6858000"/>
            </a:xfrm>
          </p:grpSpPr>
          <p:sp>
            <p:nvSpPr>
              <p:cNvPr id="515" name="Google Shape;515;p9"/>
              <p:cNvSpPr/>
              <p:nvPr/>
            </p:nvSpPr>
            <p:spPr>
              <a:xfrm>
                <a:off x="-9766749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516" name="Google Shape;516;p9"/>
              <p:cNvSpPr/>
              <p:nvPr/>
            </p:nvSpPr>
            <p:spPr>
              <a:xfrm>
                <a:off x="2258972" y="4797574"/>
                <a:ext cx="457200" cy="1089662"/>
              </a:xfrm>
              <a:prstGeom prst="rect">
                <a:avLst/>
              </a:prstGeom>
              <a:solidFill>
                <a:srgbClr val="52CBB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517" name="Google Shape;517;p9"/>
            <p:cNvSpPr txBox="1"/>
            <p:nvPr/>
          </p:nvSpPr>
          <p:spPr>
            <a:xfrm rot="-5400000">
              <a:off x="1922563" y="5181126"/>
              <a:ext cx="10896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услуги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518" name="Google Shape;518;p9"/>
          <p:cNvGrpSpPr/>
          <p:nvPr/>
        </p:nvGrpSpPr>
        <p:grpSpPr>
          <a:xfrm>
            <a:off x="-1218893" y="-44454"/>
            <a:ext cx="12482922" cy="6858000"/>
            <a:chOff x="-10226306" y="0"/>
            <a:chExt cx="12482922" cy="6858000"/>
          </a:xfrm>
        </p:grpSpPr>
        <p:grpSp>
          <p:nvGrpSpPr>
            <p:cNvPr id="519" name="Google Shape;519;p9"/>
            <p:cNvGrpSpPr/>
            <p:nvPr/>
          </p:nvGrpSpPr>
          <p:grpSpPr>
            <a:xfrm>
              <a:off x="-10226306" y="0"/>
              <a:ext cx="12482922" cy="6858000"/>
              <a:chOff x="-10231068" y="0"/>
              <a:chExt cx="12482922" cy="6858000"/>
            </a:xfrm>
          </p:grpSpPr>
          <p:sp>
            <p:nvSpPr>
              <p:cNvPr id="520" name="Google Shape;520;p9"/>
              <p:cNvSpPr/>
              <p:nvPr/>
            </p:nvSpPr>
            <p:spPr>
              <a:xfrm>
                <a:off x="-10231068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>
                <a:off x="1794654" y="3516923"/>
                <a:ext cx="457200" cy="1399848"/>
              </a:xfrm>
              <a:prstGeom prst="rect">
                <a:avLst/>
              </a:prstGeom>
              <a:solidFill>
                <a:srgbClr val="FEC6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522" name="Google Shape;522;p9"/>
            <p:cNvSpPr txBox="1"/>
            <p:nvPr/>
          </p:nvSpPr>
          <p:spPr>
            <a:xfrm rot="-5400000">
              <a:off x="1270942" y="4040209"/>
              <a:ext cx="14642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проекты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523" name="Google Shape;523;p9"/>
          <p:cNvGrpSpPr/>
          <p:nvPr/>
        </p:nvGrpSpPr>
        <p:grpSpPr>
          <a:xfrm>
            <a:off x="-1660027" y="-63561"/>
            <a:ext cx="12482923" cy="6858000"/>
            <a:chOff x="-10675329" y="0"/>
            <a:chExt cx="12482923" cy="6858000"/>
          </a:xfrm>
        </p:grpSpPr>
        <p:sp>
          <p:nvSpPr>
            <p:cNvPr id="524" name="Google Shape;524;p9"/>
            <p:cNvSpPr/>
            <p:nvPr/>
          </p:nvSpPr>
          <p:spPr>
            <a:xfrm>
              <a:off x="-10675329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1350394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526" name="Google Shape;526;p9"/>
            <p:cNvSpPr txBox="1"/>
            <p:nvPr/>
          </p:nvSpPr>
          <p:spPr>
            <a:xfrm rot="-5400000">
              <a:off x="1009223" y="3248822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маек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  <p:grpSp>
        <p:nvGrpSpPr>
          <p:cNvPr id="527" name="Google Shape;527;p9"/>
          <p:cNvGrpSpPr/>
          <p:nvPr/>
        </p:nvGrpSpPr>
        <p:grpSpPr>
          <a:xfrm>
            <a:off x="-2125817" y="-68295"/>
            <a:ext cx="12482923" cy="6858000"/>
            <a:chOff x="-11138114" y="0"/>
            <a:chExt cx="12482923" cy="6858000"/>
          </a:xfrm>
        </p:grpSpPr>
        <p:sp>
          <p:nvSpPr>
            <p:cNvPr id="528" name="Google Shape;528;p9"/>
            <p:cNvSpPr/>
            <p:nvPr/>
          </p:nvSpPr>
          <p:spPr>
            <a:xfrm>
              <a:off x="-11138114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sx="101000" rotWithShape="0" algn="l" dist="38100" sy="101000">
                <a:srgbClr val="595959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  <p:sp>
          <p:nvSpPr>
            <p:cNvPr id="530" name="Google Shape;530;p9"/>
            <p:cNvSpPr txBox="1"/>
            <p:nvPr/>
          </p:nvSpPr>
          <p:spPr>
            <a:xfrm rot="-5400000">
              <a:off x="546438" y="2267733"/>
              <a:ext cx="108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El:okuu</a:t>
              </a:r>
              <a:endParaRPr/>
            </a:p>
          </p:txBody>
        </p:sp>
      </p:grpSp>
      <p:grpSp>
        <p:nvGrpSpPr>
          <p:cNvPr id="531" name="Google Shape;531;p9"/>
          <p:cNvGrpSpPr/>
          <p:nvPr/>
        </p:nvGrpSpPr>
        <p:grpSpPr>
          <a:xfrm>
            <a:off x="-2581906" y="-100079"/>
            <a:ext cx="12482924" cy="6858000"/>
            <a:chOff x="-11590772" y="0"/>
            <a:chExt cx="12482924" cy="6858000"/>
          </a:xfrm>
        </p:grpSpPr>
        <p:grpSp>
          <p:nvGrpSpPr>
            <p:cNvPr id="532" name="Google Shape;532;p9"/>
            <p:cNvGrpSpPr/>
            <p:nvPr/>
          </p:nvGrpSpPr>
          <p:grpSpPr>
            <a:xfrm>
              <a:off x="-11590772" y="0"/>
              <a:ext cx="12482924" cy="6858000"/>
              <a:chOff x="-11600297" y="0"/>
              <a:chExt cx="12482924" cy="6858000"/>
            </a:xfrm>
          </p:grpSpPr>
          <p:sp>
            <p:nvSpPr>
              <p:cNvPr id="533" name="Google Shape;533;p9"/>
              <p:cNvSpPr/>
              <p:nvPr/>
            </p:nvSpPr>
            <p:spPr>
              <a:xfrm>
                <a:off x="-11600297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534" name="Google Shape;534;p9"/>
              <p:cNvSpPr/>
              <p:nvPr/>
            </p:nvSpPr>
            <p:spPr>
              <a:xfrm>
                <a:off x="425427" y="562709"/>
                <a:ext cx="457200" cy="1644160"/>
              </a:xfrm>
              <a:prstGeom prst="rect">
                <a:avLst/>
              </a:prstGeom>
              <a:solidFill>
                <a:srgbClr val="00A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535" name="Google Shape;535;p9"/>
            <p:cNvSpPr txBox="1"/>
            <p:nvPr/>
          </p:nvSpPr>
          <p:spPr>
            <a:xfrm rot="-5400000">
              <a:off x="-186028" y="1187916"/>
              <a:ext cx="1637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 call-center</a:t>
              </a:r>
              <a:endParaRPr/>
            </a:p>
          </p:txBody>
        </p:sp>
      </p:grpSp>
      <p:grpSp>
        <p:nvGrpSpPr>
          <p:cNvPr id="536" name="Google Shape;536;p9"/>
          <p:cNvGrpSpPr/>
          <p:nvPr/>
        </p:nvGrpSpPr>
        <p:grpSpPr>
          <a:xfrm>
            <a:off x="1334837" y="1592853"/>
            <a:ext cx="7814646" cy="4370427"/>
            <a:chOff x="1334837" y="1592853"/>
            <a:chExt cx="7814646" cy="4370427"/>
          </a:xfrm>
        </p:grpSpPr>
        <p:sp>
          <p:nvSpPr>
            <p:cNvPr id="537" name="Google Shape;537;p9"/>
            <p:cNvSpPr/>
            <p:nvPr/>
          </p:nvSpPr>
          <p:spPr>
            <a:xfrm>
              <a:off x="1334837" y="1592853"/>
              <a:ext cx="7814646" cy="437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rgbClr val="5D7373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Функционал Системы включает большое количество функций:</a:t>
              </a:r>
              <a:endParaRPr sz="2000">
                <a:solidFill>
                  <a:srgbClr val="5D7373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  <a:p>
              <a:pPr indent="-158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sz="2000">
                <a:solidFill>
                  <a:srgbClr val="5D7373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  <a:p>
              <a:pPr indent="-342900" lvl="0" marL="971550" marR="0" rtl="0" algn="l">
                <a:spcBef>
                  <a:spcPts val="0"/>
                </a:spcBef>
                <a:spcAft>
                  <a:spcPts val="0"/>
                </a:spcAft>
                <a:buClr>
                  <a:srgbClr val="52CBBE"/>
                </a:buClr>
                <a:buSzPts val="4000"/>
                <a:buFont typeface="Arial"/>
                <a:buChar char="•"/>
              </a:pPr>
              <a:r>
                <a:rPr lang="ru-RU" sz="2000">
                  <a:solidFill>
                    <a:srgbClr val="5D7373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IVR: разветвленное дерево автоответчика с разными схемами обработки звонков;</a:t>
              </a:r>
              <a:endParaRPr sz="2000">
                <a:solidFill>
                  <a:srgbClr val="5D7373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  <a:p>
              <a:pPr indent="-342900" lvl="0" marL="971550" marR="0" rtl="0" algn="l">
                <a:spcBef>
                  <a:spcPts val="0"/>
                </a:spcBef>
                <a:spcAft>
                  <a:spcPts val="0"/>
                </a:spcAft>
                <a:buClr>
                  <a:srgbClr val="52CBBE"/>
                </a:buClr>
                <a:buSzPts val="4000"/>
                <a:buFont typeface="Arial"/>
                <a:buChar char="•"/>
              </a:pPr>
              <a:r>
                <a:rPr lang="ru-RU" sz="2000">
                  <a:solidFill>
                    <a:srgbClr val="5D7373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Информирования клиента о его позиции в очереди, примерном времени ответа, предложение заказать обратный звонок или голосовое сообщение;</a:t>
              </a:r>
              <a:endParaRPr sz="2000">
                <a:solidFill>
                  <a:srgbClr val="5D7373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  <a:p>
              <a:pPr indent="-342900" lvl="0" marL="971550" marR="0" rtl="0" algn="l">
                <a:spcBef>
                  <a:spcPts val="0"/>
                </a:spcBef>
                <a:spcAft>
                  <a:spcPts val="0"/>
                </a:spcAft>
                <a:buClr>
                  <a:srgbClr val="52CBBE"/>
                </a:buClr>
                <a:buSzPts val="4000"/>
                <a:buFont typeface="Arial"/>
                <a:buChar char="•"/>
              </a:pPr>
              <a:r>
                <a:rPr lang="ru-RU" sz="2000">
                  <a:solidFill>
                    <a:srgbClr val="5D7373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Модуль мониторинга текущей загрузки Call-центра (сколько разговаривают, сколько на очереди и т.п.);</a:t>
              </a:r>
              <a:endParaRPr sz="2000">
                <a:solidFill>
                  <a:srgbClr val="5D7373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  <a:p>
              <a:pPr indent="-342900" lvl="0" marL="971550" marR="0" rtl="0" algn="l">
                <a:spcBef>
                  <a:spcPts val="0"/>
                </a:spcBef>
                <a:spcAft>
                  <a:spcPts val="0"/>
                </a:spcAft>
                <a:buClr>
                  <a:srgbClr val="52CBBE"/>
                </a:buClr>
                <a:buSzPts val="4000"/>
                <a:buFont typeface="Arial"/>
                <a:buChar char="•"/>
              </a:pPr>
              <a:r>
                <a:rPr lang="ru-RU" sz="2000">
                  <a:solidFill>
                    <a:srgbClr val="5D7373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Управление звонками: прием звонка, удержание звонка, перевод звонка в режиме «слепой перевод» и «перевод с консультацией»;</a:t>
              </a:r>
              <a:endParaRPr sz="2000">
                <a:solidFill>
                  <a:srgbClr val="5D7373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  <a:p>
              <a:pPr indent="-342900" lvl="0" marL="971550" marR="0" rtl="0" algn="l">
                <a:spcBef>
                  <a:spcPts val="0"/>
                </a:spcBef>
                <a:spcAft>
                  <a:spcPts val="0"/>
                </a:spcAft>
                <a:buClr>
                  <a:srgbClr val="52CBBE"/>
                </a:buClr>
                <a:buSzPts val="4000"/>
                <a:buFont typeface="Arial"/>
                <a:buChar char="•"/>
              </a:pPr>
              <a:r>
                <a:rPr lang="ru-RU" sz="2000">
                  <a:solidFill>
                    <a:srgbClr val="5D7373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Сервис голосовой почты.</a:t>
              </a:r>
              <a:endParaRPr/>
            </a:p>
          </p:txBody>
        </p:sp>
        <p:cxnSp>
          <p:nvCxnSpPr>
            <p:cNvPr id="538" name="Google Shape;538;p9"/>
            <p:cNvCxnSpPr/>
            <p:nvPr/>
          </p:nvCxnSpPr>
          <p:spPr>
            <a:xfrm rot="10800000">
              <a:off x="2144474" y="2590237"/>
              <a:ext cx="0" cy="3139051"/>
            </a:xfrm>
            <a:prstGeom prst="straightConnector1">
              <a:avLst/>
            </a:prstGeom>
            <a:noFill/>
            <a:ln cap="flat" cmpd="sng" w="19050">
              <a:solidFill>
                <a:srgbClr val="52C9B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539" name="Google Shape;539;p9"/>
            <p:cNvGrpSpPr/>
            <p:nvPr/>
          </p:nvGrpSpPr>
          <p:grpSpPr>
            <a:xfrm>
              <a:off x="1912359" y="3927649"/>
              <a:ext cx="464225" cy="464225"/>
              <a:chOff x="4171203" y="3798798"/>
              <a:chExt cx="694370" cy="694370"/>
            </a:xfrm>
          </p:grpSpPr>
          <p:sp>
            <p:nvSpPr>
              <p:cNvPr id="540" name="Google Shape;540;p9"/>
              <p:cNvSpPr/>
              <p:nvPr/>
            </p:nvSpPr>
            <p:spPr>
              <a:xfrm>
                <a:off x="4423138" y="4050733"/>
                <a:ext cx="190500" cy="190500"/>
              </a:xfrm>
              <a:prstGeom prst="ellipse">
                <a:avLst/>
              </a:prstGeom>
              <a:solidFill>
                <a:srgbClr val="52C9B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1" name="Google Shape;541;p9"/>
              <p:cNvSpPr/>
              <p:nvPr/>
            </p:nvSpPr>
            <p:spPr>
              <a:xfrm>
                <a:off x="4304075" y="3931670"/>
                <a:ext cx="428626" cy="428626"/>
              </a:xfrm>
              <a:prstGeom prst="donut">
                <a:avLst>
                  <a:gd fmla="val 5281" name="adj"/>
                </a:avLst>
              </a:prstGeom>
              <a:solidFill>
                <a:srgbClr val="52C9B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2" name="Google Shape;542;p9"/>
              <p:cNvSpPr/>
              <p:nvPr/>
            </p:nvSpPr>
            <p:spPr>
              <a:xfrm>
                <a:off x="4171203" y="3798798"/>
                <a:ext cx="694370" cy="694370"/>
              </a:xfrm>
              <a:prstGeom prst="donut">
                <a:avLst>
                  <a:gd fmla="val 2879" name="adj"/>
                </a:avLst>
              </a:prstGeom>
              <a:solidFill>
                <a:srgbClr val="52C9B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543" name="Google Shape;543;p9"/>
            <p:cNvGrpSpPr/>
            <p:nvPr/>
          </p:nvGrpSpPr>
          <p:grpSpPr>
            <a:xfrm>
              <a:off x="1912360" y="2393384"/>
              <a:ext cx="464225" cy="464225"/>
              <a:chOff x="4171203" y="3798798"/>
              <a:chExt cx="694370" cy="694370"/>
            </a:xfrm>
          </p:grpSpPr>
          <p:sp>
            <p:nvSpPr>
              <p:cNvPr id="544" name="Google Shape;544;p9"/>
              <p:cNvSpPr/>
              <p:nvPr/>
            </p:nvSpPr>
            <p:spPr>
              <a:xfrm>
                <a:off x="4423139" y="4050734"/>
                <a:ext cx="190500" cy="190500"/>
              </a:xfrm>
              <a:prstGeom prst="ellipse">
                <a:avLst/>
              </a:prstGeom>
              <a:solidFill>
                <a:srgbClr val="52C9B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5" name="Google Shape;545;p9"/>
              <p:cNvSpPr/>
              <p:nvPr/>
            </p:nvSpPr>
            <p:spPr>
              <a:xfrm>
                <a:off x="4304075" y="3931670"/>
                <a:ext cx="428626" cy="428626"/>
              </a:xfrm>
              <a:prstGeom prst="donut">
                <a:avLst>
                  <a:gd fmla="val 5281" name="adj"/>
                </a:avLst>
              </a:prstGeom>
              <a:solidFill>
                <a:srgbClr val="52C9B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6" name="Google Shape;546;p9"/>
              <p:cNvSpPr/>
              <p:nvPr/>
            </p:nvSpPr>
            <p:spPr>
              <a:xfrm>
                <a:off x="4171203" y="3798798"/>
                <a:ext cx="694370" cy="694370"/>
              </a:xfrm>
              <a:prstGeom prst="donut">
                <a:avLst>
                  <a:gd fmla="val 2879" name="adj"/>
                </a:avLst>
              </a:prstGeom>
              <a:solidFill>
                <a:srgbClr val="52C9B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547" name="Google Shape;547;p9"/>
            <p:cNvGrpSpPr/>
            <p:nvPr/>
          </p:nvGrpSpPr>
          <p:grpSpPr>
            <a:xfrm>
              <a:off x="1912358" y="5444505"/>
              <a:ext cx="464225" cy="464225"/>
              <a:chOff x="4171203" y="3798798"/>
              <a:chExt cx="694370" cy="694370"/>
            </a:xfrm>
          </p:grpSpPr>
          <p:sp>
            <p:nvSpPr>
              <p:cNvPr id="548" name="Google Shape;548;p9"/>
              <p:cNvSpPr/>
              <p:nvPr/>
            </p:nvSpPr>
            <p:spPr>
              <a:xfrm>
                <a:off x="4423138" y="4050733"/>
                <a:ext cx="190500" cy="190500"/>
              </a:xfrm>
              <a:prstGeom prst="ellipse">
                <a:avLst/>
              </a:prstGeom>
              <a:solidFill>
                <a:srgbClr val="52C9B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9" name="Google Shape;549;p9"/>
              <p:cNvSpPr/>
              <p:nvPr/>
            </p:nvSpPr>
            <p:spPr>
              <a:xfrm>
                <a:off x="4304075" y="3931670"/>
                <a:ext cx="428626" cy="428626"/>
              </a:xfrm>
              <a:prstGeom prst="donut">
                <a:avLst>
                  <a:gd fmla="val 5281" name="adj"/>
                </a:avLst>
              </a:prstGeom>
              <a:solidFill>
                <a:srgbClr val="52C9B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0" name="Google Shape;550;p9"/>
              <p:cNvSpPr/>
              <p:nvPr/>
            </p:nvSpPr>
            <p:spPr>
              <a:xfrm>
                <a:off x="4171203" y="3798798"/>
                <a:ext cx="694370" cy="694370"/>
              </a:xfrm>
              <a:prstGeom prst="donut">
                <a:avLst>
                  <a:gd fmla="val 2879" name="adj"/>
                </a:avLst>
              </a:prstGeom>
              <a:solidFill>
                <a:srgbClr val="52C9B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grpSp>
        <p:nvGrpSpPr>
          <p:cNvPr id="551" name="Google Shape;551;p9"/>
          <p:cNvGrpSpPr/>
          <p:nvPr/>
        </p:nvGrpSpPr>
        <p:grpSpPr>
          <a:xfrm>
            <a:off x="1334837" y="173668"/>
            <a:ext cx="3887559" cy="674437"/>
            <a:chOff x="793774" y="3066859"/>
            <a:chExt cx="3887559" cy="674437"/>
          </a:xfrm>
        </p:grpSpPr>
        <p:sp>
          <p:nvSpPr>
            <p:cNvPr id="552" name="Google Shape;552;p9"/>
            <p:cNvSpPr/>
            <p:nvPr/>
          </p:nvSpPr>
          <p:spPr>
            <a:xfrm>
              <a:off x="793774" y="3079240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D737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9"/>
            <p:cNvSpPr txBox="1"/>
            <p:nvPr/>
          </p:nvSpPr>
          <p:spPr>
            <a:xfrm>
              <a:off x="1435198" y="3066859"/>
              <a:ext cx="32461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>
                  <a:solidFill>
                    <a:srgbClr val="FF5969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CALL-CENTER</a:t>
              </a:r>
              <a:endParaRPr/>
            </a:p>
          </p:txBody>
        </p:sp>
        <p:pic>
          <p:nvPicPr>
            <p:cNvPr id="554" name="Google Shape;554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51799" y="3237265"/>
              <a:ext cx="346006" cy="34600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5" name="Google Shape;555;p9"/>
          <p:cNvGrpSpPr/>
          <p:nvPr/>
        </p:nvGrpSpPr>
        <p:grpSpPr>
          <a:xfrm>
            <a:off x="-12044097" y="-21038"/>
            <a:ext cx="12482924" cy="6879038"/>
            <a:chOff x="-12044097" y="-21038"/>
            <a:chExt cx="12482924" cy="6879038"/>
          </a:xfrm>
        </p:grpSpPr>
        <p:grpSp>
          <p:nvGrpSpPr>
            <p:cNvPr id="556" name="Google Shape;556;p9"/>
            <p:cNvGrpSpPr/>
            <p:nvPr/>
          </p:nvGrpSpPr>
          <p:grpSpPr>
            <a:xfrm>
              <a:off x="-12044097" y="-4764"/>
              <a:ext cx="12482924" cy="6862764"/>
              <a:chOff x="-12129822" y="-4764"/>
              <a:chExt cx="12482924" cy="6862764"/>
            </a:xfrm>
          </p:grpSpPr>
          <p:sp>
            <p:nvSpPr>
              <p:cNvPr id="557" name="Google Shape;557;p9"/>
              <p:cNvSpPr/>
              <p:nvPr/>
            </p:nvSpPr>
            <p:spPr>
              <a:xfrm>
                <a:off x="-12129822" y="0"/>
                <a:ext cx="1248292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sx="101000" rotWithShape="0" algn="l" dist="38100" sy="101000">
                  <a:srgbClr val="595959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  <p:sp>
            <p:nvSpPr>
              <p:cNvPr id="558" name="Google Shape;558;p9"/>
              <p:cNvSpPr/>
              <p:nvPr/>
            </p:nvSpPr>
            <p:spPr>
              <a:xfrm>
                <a:off x="-104098" y="-4764"/>
                <a:ext cx="457200" cy="1519239"/>
              </a:xfrm>
              <a:prstGeom prst="rect">
                <a:avLst/>
              </a:prstGeom>
              <a:solidFill>
                <a:srgbClr val="FF7D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Exo 2 SemiBold"/>
                  <a:ea typeface="Exo 2 SemiBold"/>
                  <a:cs typeface="Exo 2 SemiBold"/>
                  <a:sym typeface="Exo 2 SemiBold"/>
                </a:endParaRPr>
              </a:p>
            </p:txBody>
          </p:sp>
        </p:grpSp>
        <p:sp>
          <p:nvSpPr>
            <p:cNvPr id="559" name="Google Shape;559;p9"/>
            <p:cNvSpPr txBox="1"/>
            <p:nvPr/>
          </p:nvSpPr>
          <p:spPr>
            <a:xfrm rot="-5400000">
              <a:off x="-604772" y="554800"/>
              <a:ext cx="155178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F0EEF0"/>
                  </a:solidFill>
                  <a:latin typeface="Exo 2 SemiBold"/>
                  <a:ea typeface="Exo 2 SemiBold"/>
                  <a:cs typeface="Exo 2 SemiBold"/>
                  <a:sym typeface="Exo 2 SemiBold"/>
                </a:rPr>
                <a:t>геопортал</a:t>
              </a:r>
              <a:endParaRPr b="1" sz="2000">
                <a:solidFill>
                  <a:srgbClr val="F0EEF0"/>
                </a:solidFill>
                <a:latin typeface="Exo 2 SemiBold"/>
                <a:ea typeface="Exo 2 SemiBold"/>
                <a:cs typeface="Exo 2 SemiBold"/>
                <a:sym typeface="Exo 2 SemiBold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2020-09-29T10:58:38Z</dcterms:created>
  <dc:creator>Mr. Zaman</dc:creator>
</cp:coreProperties>
</file>