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jIJz4TbMsqfSeFVWj2QOis0vsi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daa82da42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daa82da423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daa82da42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daa82da423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aa82da4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daa82da42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13"/>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13"/>
          <p:cNvGrpSpPr/>
          <p:nvPr/>
        </p:nvGrpSpPr>
        <p:grpSpPr>
          <a:xfrm>
            <a:off x="0" y="0"/>
            <a:ext cx="2305051" cy="6858001"/>
            <a:chOff x="0" y="0"/>
            <a:chExt cx="2305051" cy="6858001"/>
          </a:xfrm>
        </p:grpSpPr>
        <p:sp>
          <p:nvSpPr>
            <p:cNvPr id="55" name="Google Shape;55;p13"/>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13"/>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13"/>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13"/>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13"/>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13"/>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13"/>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13"/>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13"/>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13"/>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13"/>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13"/>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13"/>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13"/>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13"/>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13"/>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13"/>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13"/>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13"/>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13"/>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13"/>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13"/>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13"/>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13"/>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3"/>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3"/>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13"/>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3"/>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анорамная фотография с подписью">
  <p:cSld name="Панорамная фотография с подписью">
    <p:spTree>
      <p:nvGrpSpPr>
        <p:cNvPr id="165" name="Shape 165"/>
        <p:cNvGrpSpPr/>
        <p:nvPr/>
      </p:nvGrpSpPr>
      <p:grpSpPr>
        <a:xfrm>
          <a:off x="0" y="0"/>
          <a:ext cx="0" cy="0"/>
          <a:chOff x="0" y="0"/>
          <a:chExt cx="0" cy="0"/>
        </a:xfrm>
      </p:grpSpPr>
      <p:sp>
        <p:nvSpPr>
          <p:cNvPr id="166" name="Google Shape;166;p22"/>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22"/>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22"/>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2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подпись">
  <p:cSld name="Заголовок и подпись">
    <p:spTree>
      <p:nvGrpSpPr>
        <p:cNvPr id="172" name="Shape 172"/>
        <p:cNvGrpSpPr/>
        <p:nvPr/>
      </p:nvGrpSpPr>
      <p:grpSpPr>
        <a:xfrm>
          <a:off x="0" y="0"/>
          <a:ext cx="0" cy="0"/>
          <a:chOff x="0" y="0"/>
          <a:chExt cx="0" cy="0"/>
        </a:xfrm>
      </p:grpSpPr>
      <p:sp>
        <p:nvSpPr>
          <p:cNvPr id="173" name="Google Shape;173;p23"/>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23"/>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2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с подписью">
  <p:cSld name="Цитата с подписью">
    <p:spTree>
      <p:nvGrpSpPr>
        <p:cNvPr id="178" name="Shape 178"/>
        <p:cNvGrpSpPr/>
        <p:nvPr/>
      </p:nvGrpSpPr>
      <p:grpSpPr>
        <a:xfrm>
          <a:off x="0" y="0"/>
          <a:ext cx="0" cy="0"/>
          <a:chOff x="0" y="0"/>
          <a:chExt cx="0" cy="0"/>
        </a:xfrm>
      </p:grpSpPr>
      <p:sp>
        <p:nvSpPr>
          <p:cNvPr id="179" name="Google Shape;179;p24"/>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24"/>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24"/>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24"/>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
        <p:nvSpPr>
          <p:cNvPr id="186" name="Google Shape;186;p24"/>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Карточка имени">
  <p:cSld name="Карточка имени">
    <p:spTree>
      <p:nvGrpSpPr>
        <p:cNvPr id="187" name="Shape 187"/>
        <p:cNvGrpSpPr/>
        <p:nvPr/>
      </p:nvGrpSpPr>
      <p:grpSpPr>
        <a:xfrm>
          <a:off x="0" y="0"/>
          <a:ext cx="0" cy="0"/>
          <a:chOff x="0" y="0"/>
          <a:chExt cx="0" cy="0"/>
        </a:xfrm>
      </p:grpSpPr>
      <p:sp>
        <p:nvSpPr>
          <p:cNvPr id="188" name="Google Shape;188;p25"/>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5"/>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2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2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2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ри колонки">
  <p:cSld name="Три колонки">
    <p:spTree>
      <p:nvGrpSpPr>
        <p:cNvPr id="193" name="Shape 193"/>
        <p:cNvGrpSpPr/>
        <p:nvPr/>
      </p:nvGrpSpPr>
      <p:grpSpPr>
        <a:xfrm>
          <a:off x="0" y="0"/>
          <a:ext cx="0" cy="0"/>
          <a:chOff x="0" y="0"/>
          <a:chExt cx="0" cy="0"/>
        </a:xfrm>
      </p:grpSpPr>
      <p:sp>
        <p:nvSpPr>
          <p:cNvPr id="194" name="Google Shape;194;p26"/>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26"/>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26"/>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26"/>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26"/>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26"/>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26"/>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2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2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толбец с тремя рисунками">
  <p:cSld name="Столбец с тремя рисунками">
    <p:spTree>
      <p:nvGrpSpPr>
        <p:cNvPr id="204" name="Shape 204"/>
        <p:cNvGrpSpPr/>
        <p:nvPr/>
      </p:nvGrpSpPr>
      <p:grpSpPr>
        <a:xfrm>
          <a:off x="0" y="0"/>
          <a:ext cx="0" cy="0"/>
          <a:chOff x="0" y="0"/>
          <a:chExt cx="0" cy="0"/>
        </a:xfrm>
      </p:grpSpPr>
      <p:sp>
        <p:nvSpPr>
          <p:cNvPr id="205" name="Google Shape;205;p27"/>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27"/>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27"/>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27"/>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27"/>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27"/>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27"/>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27"/>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27"/>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27"/>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2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2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2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218" name="Shape 218"/>
        <p:cNvGrpSpPr/>
        <p:nvPr/>
      </p:nvGrpSpPr>
      <p:grpSpPr>
        <a:xfrm>
          <a:off x="0" y="0"/>
          <a:ext cx="0" cy="0"/>
          <a:chOff x="0" y="0"/>
          <a:chExt cx="0" cy="0"/>
        </a:xfrm>
      </p:grpSpPr>
      <p:sp>
        <p:nvSpPr>
          <p:cNvPr id="219" name="Google Shape;219;p2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28"/>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2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2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2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224" name="Shape 224"/>
        <p:cNvGrpSpPr/>
        <p:nvPr/>
      </p:nvGrpSpPr>
      <p:grpSpPr>
        <a:xfrm>
          <a:off x="0" y="0"/>
          <a:ext cx="0" cy="0"/>
          <a:chOff x="0" y="0"/>
          <a:chExt cx="0" cy="0"/>
        </a:xfrm>
      </p:grpSpPr>
      <p:sp>
        <p:nvSpPr>
          <p:cNvPr id="225" name="Google Shape;225;p29"/>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29"/>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2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2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2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14" name="Shape 114"/>
        <p:cNvGrpSpPr/>
        <p:nvPr/>
      </p:nvGrpSpPr>
      <p:grpSpPr>
        <a:xfrm>
          <a:off x="0" y="0"/>
          <a:ext cx="0" cy="0"/>
          <a:chOff x="0" y="0"/>
          <a:chExt cx="0" cy="0"/>
        </a:xfrm>
      </p:grpSpPr>
      <p:sp>
        <p:nvSpPr>
          <p:cNvPr id="115" name="Google Shape;115;p1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120" name="Shape 120"/>
        <p:cNvGrpSpPr/>
        <p:nvPr/>
      </p:nvGrpSpPr>
      <p:grpSpPr>
        <a:xfrm>
          <a:off x="0" y="0"/>
          <a:ext cx="0" cy="0"/>
          <a:chOff x="0" y="0"/>
          <a:chExt cx="0" cy="0"/>
        </a:xfrm>
      </p:grpSpPr>
      <p:sp>
        <p:nvSpPr>
          <p:cNvPr id="121" name="Google Shape;121;p15"/>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5"/>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126" name="Shape 126"/>
        <p:cNvGrpSpPr/>
        <p:nvPr/>
      </p:nvGrpSpPr>
      <p:grpSpPr>
        <a:xfrm>
          <a:off x="0" y="0"/>
          <a:ext cx="0" cy="0"/>
          <a:chOff x="0" y="0"/>
          <a:chExt cx="0" cy="0"/>
        </a:xfrm>
      </p:grpSpPr>
      <p:sp>
        <p:nvSpPr>
          <p:cNvPr id="127" name="Google Shape;127;p1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16"/>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16"/>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133" name="Shape 133"/>
        <p:cNvGrpSpPr/>
        <p:nvPr/>
      </p:nvGrpSpPr>
      <p:grpSpPr>
        <a:xfrm>
          <a:off x="0" y="0"/>
          <a:ext cx="0" cy="0"/>
          <a:chOff x="0" y="0"/>
          <a:chExt cx="0" cy="0"/>
        </a:xfrm>
      </p:grpSpPr>
      <p:sp>
        <p:nvSpPr>
          <p:cNvPr id="134" name="Google Shape;134;p17"/>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7"/>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17"/>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17"/>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17"/>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142" name="Shape 142"/>
        <p:cNvGrpSpPr/>
        <p:nvPr/>
      </p:nvGrpSpPr>
      <p:grpSpPr>
        <a:xfrm>
          <a:off x="0" y="0"/>
          <a:ext cx="0" cy="0"/>
          <a:chOff x="0" y="0"/>
          <a:chExt cx="0" cy="0"/>
        </a:xfrm>
      </p:grpSpPr>
      <p:sp>
        <p:nvSpPr>
          <p:cNvPr id="143" name="Google Shape;143;p1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147" name="Shape 147"/>
        <p:cNvGrpSpPr/>
        <p:nvPr/>
      </p:nvGrpSpPr>
      <p:grpSpPr>
        <a:xfrm>
          <a:off x="0" y="0"/>
          <a:ext cx="0" cy="0"/>
          <a:chOff x="0" y="0"/>
          <a:chExt cx="0" cy="0"/>
        </a:xfrm>
      </p:grpSpPr>
      <p:sp>
        <p:nvSpPr>
          <p:cNvPr id="148" name="Google Shape;148;p1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151" name="Shape 151"/>
        <p:cNvGrpSpPr/>
        <p:nvPr/>
      </p:nvGrpSpPr>
      <p:grpSpPr>
        <a:xfrm>
          <a:off x="0" y="0"/>
          <a:ext cx="0" cy="0"/>
          <a:chOff x="0" y="0"/>
          <a:chExt cx="0" cy="0"/>
        </a:xfrm>
      </p:grpSpPr>
      <p:sp>
        <p:nvSpPr>
          <p:cNvPr id="152" name="Google Shape;152;p20"/>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0"/>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20"/>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2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158" name="Shape 158"/>
        <p:cNvGrpSpPr/>
        <p:nvPr/>
      </p:nvGrpSpPr>
      <p:grpSpPr>
        <a:xfrm>
          <a:off x="0" y="0"/>
          <a:ext cx="0" cy="0"/>
          <a:chOff x="0" y="0"/>
          <a:chExt cx="0" cy="0"/>
        </a:xfrm>
      </p:grpSpPr>
      <p:sp>
        <p:nvSpPr>
          <p:cNvPr id="159" name="Google Shape;159;p21"/>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21"/>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21"/>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2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2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12"/>
          <p:cNvGrpSpPr/>
          <p:nvPr/>
        </p:nvGrpSpPr>
        <p:grpSpPr>
          <a:xfrm>
            <a:off x="-14288" y="0"/>
            <a:ext cx="12053888" cy="6858001"/>
            <a:chOff x="-14288" y="0"/>
            <a:chExt cx="12053888" cy="6858001"/>
          </a:xfrm>
        </p:grpSpPr>
        <p:grpSp>
          <p:nvGrpSpPr>
            <p:cNvPr id="8" name="Google Shape;8;p12"/>
            <p:cNvGrpSpPr/>
            <p:nvPr/>
          </p:nvGrpSpPr>
          <p:grpSpPr>
            <a:xfrm>
              <a:off x="-14288" y="0"/>
              <a:ext cx="1220788" cy="6858001"/>
              <a:chOff x="-14288" y="0"/>
              <a:chExt cx="1220788" cy="6858001"/>
            </a:xfrm>
          </p:grpSpPr>
          <p:sp>
            <p:nvSpPr>
              <p:cNvPr id="9" name="Google Shape;9;p12"/>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2"/>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2"/>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2"/>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2"/>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2"/>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2"/>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2"/>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2"/>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2"/>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2"/>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2"/>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12"/>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2"/>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2"/>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2"/>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2"/>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2"/>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2"/>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2"/>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2"/>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2"/>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2"/>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2"/>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2"/>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2"/>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2"/>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2"/>
            <p:cNvGrpSpPr/>
            <p:nvPr/>
          </p:nvGrpSpPr>
          <p:grpSpPr>
            <a:xfrm>
              <a:off x="11364912" y="0"/>
              <a:ext cx="674688" cy="6848476"/>
              <a:chOff x="11364912" y="0"/>
              <a:chExt cx="674688" cy="6848476"/>
            </a:xfrm>
          </p:grpSpPr>
          <p:sp>
            <p:nvSpPr>
              <p:cNvPr id="37" name="Google Shape;37;p12"/>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2"/>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2"/>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2"/>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2"/>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2"/>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2"/>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2"/>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2"/>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2"/>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1"/>
          <p:cNvPicPr preferRelativeResize="0"/>
          <p:nvPr/>
        </p:nvPicPr>
        <p:blipFill rotWithShape="1">
          <a:blip r:embed="rId3">
            <a:alphaModFix/>
          </a:blip>
          <a:srcRect b="0" l="0" r="0" t="0"/>
          <a:stretch/>
        </p:blipFill>
        <p:spPr>
          <a:xfrm>
            <a:off x="5431321" y="229214"/>
            <a:ext cx="1329357" cy="1662203"/>
          </a:xfrm>
          <a:prstGeom prst="rect">
            <a:avLst/>
          </a:prstGeom>
          <a:noFill/>
          <a:ln>
            <a:noFill/>
          </a:ln>
        </p:spPr>
      </p:pic>
      <p:sp>
        <p:nvSpPr>
          <p:cNvPr id="235" name="Google Shape;235;p1"/>
          <p:cNvSpPr/>
          <p:nvPr/>
        </p:nvSpPr>
        <p:spPr>
          <a:xfrm>
            <a:off x="1648453" y="2055266"/>
            <a:ext cx="8895092" cy="2747468"/>
          </a:xfrm>
          <a:prstGeom prst="roundRect">
            <a:avLst>
              <a:gd fmla="val 16667" name="adj"/>
            </a:avLst>
          </a:prstGeom>
          <a:solidFill>
            <a:srgbClr val="80FCFE"/>
          </a:soli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36" name="Google Shape;236;p1"/>
          <p:cNvSpPr txBox="1"/>
          <p:nvPr>
            <p:ph type="ctrTitle"/>
          </p:nvPr>
        </p:nvSpPr>
        <p:spPr>
          <a:xfrm>
            <a:off x="1700211" y="2269478"/>
            <a:ext cx="8791576" cy="1538306"/>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65753"/>
              <a:buFont typeface="Twentieth Century"/>
              <a:buNone/>
            </a:pPr>
            <a:r>
              <a:rPr lang="en-US">
                <a:solidFill>
                  <a:schemeClr val="dk1"/>
                </a:solidFill>
              </a:rPr>
              <a:t>PROFILE</a:t>
            </a:r>
            <a:br>
              <a:rPr lang="en-US">
                <a:solidFill>
                  <a:schemeClr val="dk1"/>
                </a:solidFill>
              </a:rPr>
            </a:br>
            <a:r>
              <a:rPr lang="en-US" sz="7300">
                <a:solidFill>
                  <a:schemeClr val="dk1"/>
                </a:solidFill>
              </a:rPr>
              <a:t>SANARIP DOLBOOR</a:t>
            </a:r>
            <a:endParaRPr sz="73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9"/>
          <p:cNvSpPr/>
          <p:nvPr/>
        </p:nvSpPr>
        <p:spPr>
          <a:xfrm>
            <a:off x="1758313" y="172238"/>
            <a:ext cx="8675374" cy="1716948"/>
          </a:xfrm>
          <a:prstGeom prst="round2SameRect">
            <a:avLst>
              <a:gd fmla="val 16667" name="adj1"/>
              <a:gd fmla="val 0" name="adj2"/>
            </a:avLst>
          </a:prstGeom>
          <a:solidFill>
            <a:srgbClr val="1C6C8E"/>
          </a:solidFill>
          <a:ln>
            <a:noFill/>
          </a:ln>
          <a:effectLst>
            <a:outerShdw blurRad="190500" algn="ctr" dir="2700000" dist="228600">
              <a:srgbClr val="000000">
                <a:alpha val="29803"/>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Twentieth Century"/>
              <a:buNone/>
            </a:pPr>
            <a:r>
              <a:rPr i="0" lang="en-US" sz="4400" u="none" cap="none" strike="noStrike">
                <a:solidFill>
                  <a:schemeClr val="lt1"/>
                </a:solidFill>
                <a:latin typeface="Twentieth Century"/>
                <a:ea typeface="Twentieth Century"/>
                <a:cs typeface="Twentieth Century"/>
                <a:sym typeface="Twentieth Century"/>
              </a:rPr>
              <a:t>CALL-CENTER OF </a:t>
            </a:r>
            <a:r>
              <a:rPr lang="en-US" sz="4400">
                <a:solidFill>
                  <a:schemeClr val="lt1"/>
                </a:solidFill>
                <a:latin typeface="Twentieth Century"/>
                <a:ea typeface="Twentieth Century"/>
                <a:cs typeface="Twentieth Century"/>
                <a:sym typeface="Twentieth Century"/>
              </a:rPr>
              <a:t>MANDATORY HEALTH INSURANCE FUND</a:t>
            </a:r>
            <a:endParaRPr sz="4400">
              <a:solidFill>
                <a:schemeClr val="lt1"/>
              </a:solidFill>
              <a:latin typeface="Twentieth Century"/>
              <a:ea typeface="Twentieth Century"/>
              <a:cs typeface="Twentieth Century"/>
              <a:sym typeface="Twentieth Century"/>
            </a:endParaRPr>
          </a:p>
        </p:txBody>
      </p:sp>
      <p:sp>
        <p:nvSpPr>
          <p:cNvPr id="343" name="Google Shape;343;p9"/>
          <p:cNvSpPr/>
          <p:nvPr/>
        </p:nvSpPr>
        <p:spPr>
          <a:xfrm>
            <a:off x="729651" y="2182483"/>
            <a:ext cx="10732697" cy="4218317"/>
          </a:xfrm>
          <a:prstGeom prst="round2DiagRect">
            <a:avLst>
              <a:gd fmla="val 16667" name="adj1"/>
              <a:gd fmla="val 0" name="adj2"/>
            </a:avLst>
          </a:prstGeom>
          <a:solidFill>
            <a:srgbClr val="80FCFE"/>
          </a:solidFill>
          <a:ln>
            <a:noFill/>
          </a:ln>
          <a:effectLst>
            <a:outerShdw blurRad="190500" algn="ctr" dir="2700000" dist="228600">
              <a:srgbClr val="000000">
                <a:alpha val="29803"/>
              </a:srgbClr>
            </a:outerShdw>
          </a:effectLst>
        </p:spPr>
        <p:txBody>
          <a:bodyPr anchorCtr="0" anchor="t" bIns="45700" lIns="91425" spcFirstLastPara="1" rIns="91425" wrap="square" tIns="45700">
            <a:noAutofit/>
          </a:bodyPr>
          <a:lstStyle/>
          <a:p>
            <a:pPr indent="0" lvl="0" marL="361950" marR="0" rtl="0" algn="just">
              <a:lnSpc>
                <a:spcPct val="90000"/>
              </a:lnSpc>
              <a:spcBef>
                <a:spcPts val="0"/>
              </a:spcBef>
              <a:spcAft>
                <a:spcPts val="0"/>
              </a:spcAft>
              <a:buClr>
                <a:schemeClr val="dk1"/>
              </a:buClr>
              <a:buSzPts val="2400"/>
              <a:buFont typeface="Twentieth Century"/>
              <a:buNone/>
            </a:pPr>
            <a:r>
              <a:rPr b="0" i="0" lang="en-US" sz="2400" u="none" cap="none" strike="noStrike">
                <a:solidFill>
                  <a:schemeClr val="dk1"/>
                </a:solidFill>
                <a:latin typeface="Twentieth Century"/>
                <a:ea typeface="Twentieth Century"/>
                <a:cs typeface="Twentieth Century"/>
                <a:sym typeface="Twentieth Century"/>
              </a:rPr>
              <a:t>The project was implemented by order of the Mandatory Health Insurance Fund. The company carried out work on the development and implementation of the automated Call-center system of Compulsory health insurance fund. </a:t>
            </a:r>
            <a:endParaRPr b="0" i="0" sz="2400" u="none" cap="none" strike="noStrike">
              <a:solidFill>
                <a:schemeClr val="dk1"/>
              </a:solidFill>
              <a:latin typeface="Twentieth Century"/>
              <a:ea typeface="Twentieth Century"/>
              <a:cs typeface="Twentieth Century"/>
              <a:sym typeface="Twentieth Century"/>
            </a:endParaRPr>
          </a:p>
          <a:p>
            <a:pPr indent="0" lvl="0" marL="361950" marR="0" rtl="0" algn="just">
              <a:lnSpc>
                <a:spcPct val="90000"/>
              </a:lnSpc>
              <a:spcBef>
                <a:spcPts val="0"/>
              </a:spcBef>
              <a:spcAft>
                <a:spcPts val="0"/>
              </a:spcAft>
              <a:buClr>
                <a:schemeClr val="dk1"/>
              </a:buClr>
              <a:buSzPts val="2400"/>
              <a:buFont typeface="Twentieth Century"/>
              <a:buNone/>
            </a:pPr>
            <a:r>
              <a:t/>
            </a:r>
            <a:endParaRPr sz="2400">
              <a:solidFill>
                <a:schemeClr val="dk1"/>
              </a:solidFill>
              <a:latin typeface="Twentieth Century"/>
              <a:ea typeface="Twentieth Century"/>
              <a:cs typeface="Twentieth Century"/>
              <a:sym typeface="Twentieth Century"/>
            </a:endParaRPr>
          </a:p>
          <a:p>
            <a:pPr indent="0" lvl="0" marL="361950" marR="0" rtl="0" algn="just">
              <a:lnSpc>
                <a:spcPct val="90000"/>
              </a:lnSpc>
              <a:spcBef>
                <a:spcPts val="0"/>
              </a:spcBef>
              <a:spcAft>
                <a:spcPts val="0"/>
              </a:spcAft>
              <a:buClr>
                <a:schemeClr val="dk1"/>
              </a:buClr>
              <a:buSzPts val="2400"/>
              <a:buFont typeface="Twentieth Century"/>
              <a:buNone/>
            </a:pPr>
            <a:r>
              <a:rPr b="1" i="0" lang="en-US" sz="2400" u="none" cap="none" strike="noStrike">
                <a:solidFill>
                  <a:schemeClr val="dk1"/>
                </a:solidFill>
                <a:latin typeface="Twentieth Century"/>
                <a:ea typeface="Twentieth Century"/>
                <a:cs typeface="Twentieth Century"/>
                <a:sym typeface="Twentieth Century"/>
              </a:rPr>
              <a:t>The advantages of an automated system:</a:t>
            </a:r>
            <a:endParaRPr/>
          </a:p>
          <a:p>
            <a:pPr indent="-342900" lvl="0" marL="704850" marR="0" rtl="0" algn="just">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Twentieth Century"/>
                <a:ea typeface="Twentieth Century"/>
                <a:cs typeface="Twentieth Century"/>
                <a:sym typeface="Twentieth Century"/>
              </a:rPr>
              <a:t>receiving incoming calls, recording and re-listening;</a:t>
            </a:r>
            <a:endParaRPr/>
          </a:p>
          <a:p>
            <a:pPr indent="-342900" lvl="0" marL="704850" marR="0" rtl="0" algn="just">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Twentieth Century"/>
                <a:ea typeface="Twentieth Century"/>
                <a:cs typeface="Twentieth Century"/>
                <a:sym typeface="Twentieth Century"/>
              </a:rPr>
              <a:t>smart calls for efficiency management;</a:t>
            </a:r>
            <a:endParaRPr/>
          </a:p>
          <a:p>
            <a:pPr indent="-342900" lvl="0" marL="704850" marR="0" rtl="0" algn="just">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Twentieth Century"/>
                <a:ea typeface="Twentieth Century"/>
                <a:cs typeface="Twentieth Century"/>
                <a:sym typeface="Twentieth Century"/>
              </a:rPr>
              <a:t>user–friendly interface of calls` registration;</a:t>
            </a:r>
            <a:endParaRPr/>
          </a:p>
          <a:p>
            <a:pPr indent="-342900" lvl="0" marL="704850" marR="0" rtl="0" algn="just">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Twentieth Century"/>
                <a:ea typeface="Twentieth Century"/>
                <a:cs typeface="Twentieth Century"/>
                <a:sym typeface="Twentieth Century"/>
              </a:rPr>
              <a:t>storage and use of data and generating reports;</a:t>
            </a:r>
            <a:endParaRPr/>
          </a:p>
          <a:p>
            <a:pPr indent="-342900" lvl="0" marL="704850" marR="0" rtl="0" algn="just">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Twentieth Century"/>
                <a:ea typeface="Twentieth Century"/>
                <a:cs typeface="Twentieth Century"/>
                <a:sym typeface="Twentieth Century"/>
              </a:rPr>
              <a:t>reliable data and transparent reporting.</a:t>
            </a:r>
            <a:endParaRPr/>
          </a:p>
          <a:p>
            <a:pPr indent="0" lvl="0" marL="361950" marR="0" rtl="0" algn="just">
              <a:lnSpc>
                <a:spcPct val="90000"/>
              </a:lnSpc>
              <a:spcBef>
                <a:spcPts val="0"/>
              </a:spcBef>
              <a:spcAft>
                <a:spcPts val="0"/>
              </a:spcAft>
              <a:buClr>
                <a:schemeClr val="lt1"/>
              </a:buClr>
              <a:buSzPts val="2400"/>
              <a:buFont typeface="Twentieth Century"/>
              <a:buNone/>
            </a:pPr>
            <a:r>
              <a:t/>
            </a:r>
            <a:endParaRPr b="0" i="0" sz="2400" u="none" cap="none" strike="noStrike">
              <a:solidFill>
                <a:schemeClr val="dk1"/>
              </a:solidFill>
              <a:latin typeface="Twentieth Century"/>
              <a:ea typeface="Twentieth Century"/>
              <a:cs typeface="Twentieth Century"/>
              <a:sym typeface="Twentieth Century"/>
            </a:endParaRPr>
          </a:p>
        </p:txBody>
      </p:sp>
      <p:pic>
        <p:nvPicPr>
          <p:cNvPr id="344" name="Google Shape;344;p9"/>
          <p:cNvPicPr preferRelativeResize="0"/>
          <p:nvPr/>
        </p:nvPicPr>
        <p:blipFill rotWithShape="1">
          <a:blip r:embed="rId3">
            <a:alphaModFix/>
          </a:blip>
          <a:srcRect b="0" l="0" r="0" t="0"/>
          <a:stretch/>
        </p:blipFill>
        <p:spPr>
          <a:xfrm>
            <a:off x="9829839" y="4520241"/>
            <a:ext cx="1404488" cy="17561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0"/>
          <p:cNvSpPr/>
          <p:nvPr/>
        </p:nvSpPr>
        <p:spPr>
          <a:xfrm>
            <a:off x="1758313" y="172238"/>
            <a:ext cx="8675374" cy="1716948"/>
          </a:xfrm>
          <a:prstGeom prst="round2SameRect">
            <a:avLst>
              <a:gd fmla="val 16667" name="adj1"/>
              <a:gd fmla="val 0" name="adj2"/>
            </a:avLst>
          </a:prstGeom>
          <a:solidFill>
            <a:srgbClr val="1C6C8E"/>
          </a:solidFill>
          <a:ln>
            <a:noFill/>
          </a:ln>
          <a:effectLst>
            <a:outerShdw blurRad="190500" algn="ctr" dir="2700000" dist="228600">
              <a:srgbClr val="000000">
                <a:alpha val="29803"/>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Twentieth Century"/>
              <a:buNone/>
            </a:pPr>
            <a:r>
              <a:rPr i="0" lang="en-US" sz="4400" u="none" cap="none" strike="noStrike">
                <a:solidFill>
                  <a:schemeClr val="lt1"/>
                </a:solidFill>
                <a:latin typeface="Twentieth Century"/>
                <a:ea typeface="Twentieth Century"/>
                <a:cs typeface="Twentieth Century"/>
                <a:sym typeface="Twentieth Century"/>
              </a:rPr>
              <a:t>INFORMATION SYSTEM "GEOPORTAL OF OSH CITY"</a:t>
            </a:r>
            <a:endParaRPr/>
          </a:p>
        </p:txBody>
      </p:sp>
      <p:sp>
        <p:nvSpPr>
          <p:cNvPr id="350" name="Google Shape;350;p10"/>
          <p:cNvSpPr/>
          <p:nvPr/>
        </p:nvSpPr>
        <p:spPr>
          <a:xfrm>
            <a:off x="729651" y="2078966"/>
            <a:ext cx="10821119" cy="4416725"/>
          </a:xfrm>
          <a:prstGeom prst="round2DiagRect">
            <a:avLst>
              <a:gd fmla="val 16667" name="adj1"/>
              <a:gd fmla="val 0" name="adj2"/>
            </a:avLst>
          </a:prstGeom>
          <a:solidFill>
            <a:srgbClr val="80FCFE"/>
          </a:solidFill>
          <a:ln>
            <a:noFill/>
          </a:ln>
          <a:effectLst>
            <a:outerShdw blurRad="190500" algn="ctr" dir="2700000" dist="228600">
              <a:srgbClr val="000000">
                <a:alpha val="29803"/>
              </a:srgbClr>
            </a:outerShdw>
          </a:effectLst>
        </p:spPr>
        <p:txBody>
          <a:bodyPr anchorCtr="0" anchor="t" bIns="45700" lIns="91425" spcFirstLastPara="1" rIns="91425" wrap="square" tIns="45700">
            <a:noAutofit/>
          </a:bodyPr>
          <a:lstStyle/>
          <a:p>
            <a:pPr indent="0" lvl="0" marL="361950" marR="0" rtl="0" algn="just">
              <a:lnSpc>
                <a:spcPct val="90000"/>
              </a:lnSpc>
              <a:spcBef>
                <a:spcPts val="0"/>
              </a:spcBef>
              <a:spcAft>
                <a:spcPts val="0"/>
              </a:spcAft>
              <a:buClr>
                <a:schemeClr val="dk1"/>
              </a:buClr>
              <a:buSzPts val="2400"/>
              <a:buFont typeface="Twentieth Century"/>
              <a:buNone/>
            </a:pPr>
            <a:r>
              <a:rPr b="0" i="0" lang="en-US" sz="2400" u="none" cap="none" strike="noStrike">
                <a:solidFill>
                  <a:schemeClr val="dk1"/>
                </a:solidFill>
                <a:latin typeface="Twentieth Century"/>
                <a:ea typeface="Twentieth Century"/>
                <a:cs typeface="Twentieth Century"/>
                <a:sym typeface="Twentieth Century"/>
              </a:rPr>
              <a:t>The project was implemented by order of Administration of Municipal Property of Osh city. The information system aims at reducing the time of consideration of applications and complaints, improving the quality of service to citizens and promoting sustainable development.</a:t>
            </a:r>
            <a:endParaRPr/>
          </a:p>
          <a:p>
            <a:pPr indent="0" lvl="0" marL="361950" marR="0" rtl="0" algn="just">
              <a:lnSpc>
                <a:spcPct val="90000"/>
              </a:lnSpc>
              <a:spcBef>
                <a:spcPts val="0"/>
              </a:spcBef>
              <a:spcAft>
                <a:spcPts val="0"/>
              </a:spcAft>
              <a:buClr>
                <a:schemeClr val="dk1"/>
              </a:buClr>
              <a:buSzPts val="2400"/>
              <a:buFont typeface="Twentieth Century"/>
              <a:buNone/>
            </a:pPr>
            <a:r>
              <a:rPr b="1" i="0" lang="en-US" sz="2400" u="none" cap="none" strike="noStrike">
                <a:solidFill>
                  <a:schemeClr val="dk1"/>
                </a:solidFill>
                <a:latin typeface="Twentieth Century"/>
                <a:ea typeface="Twentieth Century"/>
                <a:cs typeface="Twentieth Century"/>
                <a:sym typeface="Twentieth Century"/>
              </a:rPr>
              <a:t>The company has automated these processes:</a:t>
            </a:r>
            <a:endParaRPr/>
          </a:p>
          <a:p>
            <a:pPr indent="-439738" lvl="0" marL="801688" marR="0" rtl="0" algn="just">
              <a:lnSpc>
                <a:spcPct val="9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Electronic document management for registration and control of the execution of customer orders, internal and external documentation.</a:t>
            </a:r>
            <a:endParaRPr b="0" i="0" sz="2400" u="none" cap="none" strike="noStrike">
              <a:solidFill>
                <a:schemeClr val="dk1"/>
              </a:solidFill>
              <a:latin typeface="Twentieth Century"/>
              <a:ea typeface="Twentieth Century"/>
              <a:cs typeface="Twentieth Century"/>
              <a:sym typeface="Twentieth Century"/>
            </a:endParaRPr>
          </a:p>
          <a:p>
            <a:pPr indent="-439738" lvl="0" marL="801688" marR="0" rtl="0" algn="just">
              <a:lnSpc>
                <a:spcPct val="9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Maintaining a register of objects of municipal property.</a:t>
            </a:r>
            <a:endParaRPr/>
          </a:p>
          <a:p>
            <a:pPr indent="-439738" lvl="0" marL="801688" marR="0" rtl="0" algn="just">
              <a:lnSpc>
                <a:spcPct val="9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Maintaining a register of lease agreements for objects of municipal property.</a:t>
            </a:r>
            <a:endParaRPr b="0" i="0" sz="2400" u="none" cap="none" strike="noStrike">
              <a:solidFill>
                <a:schemeClr val="dk1"/>
              </a:solidFill>
              <a:latin typeface="Twentieth Century"/>
              <a:ea typeface="Twentieth Century"/>
              <a:cs typeface="Twentieth Century"/>
              <a:sym typeface="Twentieth Century"/>
            </a:endParaRPr>
          </a:p>
          <a:p>
            <a:pPr indent="-439738" lvl="0" marL="801688" marR="0" rtl="0" algn="just">
              <a:lnSpc>
                <a:spcPct val="9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Maintaining an information system of personnel accounting of Administration of Municipal Property employees. </a:t>
            </a:r>
            <a:endParaRPr/>
          </a:p>
          <a:p>
            <a:pPr indent="-439738" lvl="0" marL="801688" marR="0" rtl="0" algn="just">
              <a:lnSpc>
                <a:spcPct val="9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Statistics and reporting, report designer.</a:t>
            </a:r>
            <a:endParaRPr b="0" i="0" sz="2400" u="none" cap="none" strike="noStrike">
              <a:solidFill>
                <a:schemeClr val="dk1"/>
              </a:solidFill>
              <a:latin typeface="Twentieth Century"/>
              <a:ea typeface="Twentieth Century"/>
              <a:cs typeface="Twentieth Century"/>
              <a:sym typeface="Twentieth Century"/>
            </a:endParaRPr>
          </a:p>
        </p:txBody>
      </p:sp>
      <p:pic>
        <p:nvPicPr>
          <p:cNvPr id="351" name="Google Shape;351;p10"/>
          <p:cNvPicPr preferRelativeResize="0"/>
          <p:nvPr/>
        </p:nvPicPr>
        <p:blipFill rotWithShape="1">
          <a:blip r:embed="rId3">
            <a:alphaModFix/>
          </a:blip>
          <a:srcRect b="0" l="0" r="0" t="0"/>
          <a:stretch/>
        </p:blipFill>
        <p:spPr>
          <a:xfrm>
            <a:off x="10584611" y="93217"/>
            <a:ext cx="1436337" cy="17959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daa82da423_0_22"/>
          <p:cNvSpPr/>
          <p:nvPr/>
        </p:nvSpPr>
        <p:spPr>
          <a:xfrm>
            <a:off x="1758313" y="172238"/>
            <a:ext cx="8675400" cy="1716900"/>
          </a:xfrm>
          <a:prstGeom prst="round2SameRect">
            <a:avLst>
              <a:gd fmla="val 16667" name="adj1"/>
              <a:gd fmla="val 0" name="adj2"/>
            </a:avLst>
          </a:prstGeom>
          <a:solidFill>
            <a:srgbClr val="1C6C8E"/>
          </a:solidFill>
          <a:ln>
            <a:noFill/>
          </a:ln>
          <a:effectLst>
            <a:outerShdw blurRad="190500" algn="ctr" dir="2700000" dist="228600">
              <a:srgbClr val="000000">
                <a:alpha val="29800"/>
              </a:srgbClr>
            </a:outerShdw>
          </a:effectLst>
        </p:spPr>
        <p:txBody>
          <a:bodyPr anchorCtr="0" anchor="ctr" bIns="45700" lIns="91425" spcFirstLastPara="1" rIns="91425" wrap="square" tIns="45700">
            <a:noAutofit/>
          </a:bodyPr>
          <a:lstStyle/>
          <a:p>
            <a:pPr indent="0" lvl="0" marL="0" rtl="0" algn="ctr">
              <a:lnSpc>
                <a:spcPct val="115000"/>
              </a:lnSpc>
              <a:spcBef>
                <a:spcPts val="1200"/>
              </a:spcBef>
              <a:spcAft>
                <a:spcPts val="1200"/>
              </a:spcAft>
              <a:buClr>
                <a:schemeClr val="dk1"/>
              </a:buClr>
              <a:buSzPts val="1100"/>
              <a:buFont typeface="Arial"/>
              <a:buNone/>
            </a:pPr>
            <a:r>
              <a:rPr lang="en-US" sz="4200">
                <a:solidFill>
                  <a:schemeClr val="lt1"/>
                </a:solidFill>
              </a:rPr>
              <a:t>AIS STATE AGENCY FOR GEOLOGY AND SUBSOIL USE</a:t>
            </a:r>
            <a:endParaRPr b="1" sz="4400">
              <a:solidFill>
                <a:schemeClr val="lt1"/>
              </a:solidFill>
              <a:latin typeface="Twentieth Century"/>
              <a:ea typeface="Twentieth Century"/>
              <a:cs typeface="Twentieth Century"/>
              <a:sym typeface="Twentieth Century"/>
            </a:endParaRPr>
          </a:p>
        </p:txBody>
      </p:sp>
      <p:sp>
        <p:nvSpPr>
          <p:cNvPr id="357" name="Google Shape;357;gdaa82da423_0_22"/>
          <p:cNvSpPr/>
          <p:nvPr/>
        </p:nvSpPr>
        <p:spPr>
          <a:xfrm>
            <a:off x="729651" y="2078966"/>
            <a:ext cx="10821000" cy="4416600"/>
          </a:xfrm>
          <a:prstGeom prst="round2DiagRect">
            <a:avLst>
              <a:gd fmla="val 16667" name="adj1"/>
              <a:gd fmla="val 0" name="adj2"/>
            </a:avLst>
          </a:prstGeom>
          <a:solidFill>
            <a:srgbClr val="80FCFE"/>
          </a:solidFill>
          <a:ln>
            <a:noFill/>
          </a:ln>
          <a:effectLst>
            <a:outerShdw blurRad="190500" algn="ctr" dir="2700000" dist="228600">
              <a:srgbClr val="000000">
                <a:alpha val="29800"/>
              </a:srgbClr>
            </a:outerShdw>
          </a:effectLst>
        </p:spPr>
        <p:txBody>
          <a:bodyPr anchorCtr="0" anchor="t" bIns="45700" lIns="91425" spcFirstLastPara="1" rIns="91425" wrap="square" tIns="45700">
            <a:noAutofit/>
          </a:bodyPr>
          <a:lstStyle/>
          <a:p>
            <a:pPr indent="0" lvl="0" marL="361950" marR="0" rtl="0" algn="l">
              <a:lnSpc>
                <a:spcPct val="90000"/>
              </a:lnSpc>
              <a:spcBef>
                <a:spcPts val="0"/>
              </a:spcBef>
              <a:spcAft>
                <a:spcPts val="0"/>
              </a:spcAft>
              <a:buClr>
                <a:schemeClr val="dk1"/>
              </a:buClr>
              <a:buSzPts val="2400"/>
              <a:buFont typeface="Twentieth Century"/>
              <a:buNone/>
            </a:pPr>
            <a:r>
              <a:rPr lang="en-US" sz="2400">
                <a:solidFill>
                  <a:schemeClr val="dk1"/>
                </a:solidFill>
                <a:latin typeface="Twentieth Century"/>
                <a:ea typeface="Twentieth Century"/>
                <a:cs typeface="Twentieth Century"/>
                <a:sym typeface="Twentieth Century"/>
              </a:rPr>
              <a:t>The project was implemented by order of the State Agency for Geology and Subsoil Use under the Ministry of Energy and Industry of the Kyrgyz Republic. </a:t>
            </a:r>
            <a:endParaRPr sz="2400">
              <a:solidFill>
                <a:schemeClr val="dk1"/>
              </a:solidFill>
              <a:latin typeface="Twentieth Century"/>
              <a:ea typeface="Twentieth Century"/>
              <a:cs typeface="Twentieth Century"/>
              <a:sym typeface="Twentieth Century"/>
            </a:endParaRPr>
          </a:p>
          <a:p>
            <a:pPr indent="0" lvl="0" marL="361950" marR="0" rtl="0" algn="l">
              <a:lnSpc>
                <a:spcPct val="90000"/>
              </a:lnSpc>
              <a:spcBef>
                <a:spcPts val="0"/>
              </a:spcBef>
              <a:spcAft>
                <a:spcPts val="0"/>
              </a:spcAft>
              <a:buClr>
                <a:schemeClr val="dk1"/>
              </a:buClr>
              <a:buSzPts val="2400"/>
              <a:buFont typeface="Twentieth Century"/>
              <a:buNone/>
            </a:pPr>
            <a:r>
              <a:t/>
            </a:r>
            <a:endParaRPr sz="2400">
              <a:solidFill>
                <a:schemeClr val="dk1"/>
              </a:solidFill>
              <a:latin typeface="Twentieth Century"/>
              <a:ea typeface="Twentieth Century"/>
              <a:cs typeface="Twentieth Century"/>
              <a:sym typeface="Twentieth Century"/>
            </a:endParaRPr>
          </a:p>
          <a:p>
            <a:pPr indent="0" lvl="0" marL="361950" marR="0" rtl="0" algn="l">
              <a:lnSpc>
                <a:spcPct val="90000"/>
              </a:lnSpc>
              <a:spcBef>
                <a:spcPts val="0"/>
              </a:spcBef>
              <a:spcAft>
                <a:spcPts val="0"/>
              </a:spcAft>
              <a:buClr>
                <a:schemeClr val="dk1"/>
              </a:buClr>
              <a:buSzPts val="2400"/>
              <a:buFont typeface="Twentieth Century"/>
              <a:buNone/>
            </a:pPr>
            <a:r>
              <a:rPr b="1" lang="en-US" sz="2400">
                <a:solidFill>
                  <a:schemeClr val="dk1"/>
                </a:solidFill>
                <a:latin typeface="Twentieth Century"/>
                <a:ea typeface="Twentieth Century"/>
                <a:cs typeface="Twentieth Century"/>
                <a:sym typeface="Twentieth Century"/>
              </a:rPr>
              <a:t>Objectives of the Automated Information System:</a:t>
            </a:r>
            <a:endParaRPr/>
          </a:p>
          <a:p>
            <a:pPr indent="-439737" lvl="0" marL="801687" marR="0" rtl="0" algn="l">
              <a:lnSpc>
                <a:spcPct val="90000"/>
              </a:lnSpc>
              <a:spcBef>
                <a:spcPts val="0"/>
              </a:spcBef>
              <a:spcAft>
                <a:spcPts val="0"/>
              </a:spcAft>
              <a:buClr>
                <a:schemeClr val="dk1"/>
              </a:buClr>
              <a:buSzPts val="2400"/>
              <a:buFont typeface="Noto Sans Symbols"/>
              <a:buChar char="✔"/>
            </a:pPr>
            <a:r>
              <a:rPr lang="en-US" sz="2400">
                <a:solidFill>
                  <a:schemeClr val="dk1"/>
                </a:solidFill>
                <a:latin typeface="Twentieth Century"/>
                <a:ea typeface="Twentieth Century"/>
                <a:cs typeface="Twentieth Century"/>
                <a:sym typeface="Twentieth Century"/>
              </a:rPr>
              <a:t>Creation and maintenance of automated accounting of the receipt of applications.</a:t>
            </a:r>
            <a:endParaRPr sz="2400">
              <a:solidFill>
                <a:schemeClr val="dk1"/>
              </a:solidFill>
              <a:latin typeface="Twentieth Century"/>
              <a:ea typeface="Twentieth Century"/>
              <a:cs typeface="Twentieth Century"/>
              <a:sym typeface="Twentieth Century"/>
            </a:endParaRPr>
          </a:p>
          <a:p>
            <a:pPr indent="-439737" lvl="0" marL="801687" marR="0" rtl="0" algn="l">
              <a:lnSpc>
                <a:spcPct val="90000"/>
              </a:lnSpc>
              <a:spcBef>
                <a:spcPts val="0"/>
              </a:spcBef>
              <a:spcAft>
                <a:spcPts val="0"/>
              </a:spcAft>
              <a:buClr>
                <a:schemeClr val="dk1"/>
              </a:buClr>
              <a:buSzPts val="2400"/>
              <a:buFont typeface="Noto Sans Symbols"/>
              <a:buChar char="✔"/>
            </a:pPr>
            <a:r>
              <a:rPr lang="en-US" sz="2400">
                <a:solidFill>
                  <a:schemeClr val="dk1"/>
                </a:solidFill>
                <a:latin typeface="Twentieth Century"/>
                <a:ea typeface="Twentieth Century"/>
                <a:cs typeface="Twentieth Century"/>
                <a:sym typeface="Twentieth Century"/>
              </a:rPr>
              <a:t>Ensuring effective automated information exchange between geology and the applicant.</a:t>
            </a:r>
            <a:endParaRPr sz="2400">
              <a:solidFill>
                <a:schemeClr val="dk1"/>
              </a:solidFill>
              <a:latin typeface="Twentieth Century"/>
              <a:ea typeface="Twentieth Century"/>
              <a:cs typeface="Twentieth Century"/>
              <a:sym typeface="Twentieth Century"/>
            </a:endParaRPr>
          </a:p>
          <a:p>
            <a:pPr indent="-439737" lvl="0" marL="801687" marR="0" rtl="0" algn="l">
              <a:lnSpc>
                <a:spcPct val="90000"/>
              </a:lnSpc>
              <a:spcBef>
                <a:spcPts val="0"/>
              </a:spcBef>
              <a:spcAft>
                <a:spcPts val="0"/>
              </a:spcAft>
              <a:buClr>
                <a:schemeClr val="dk1"/>
              </a:buClr>
              <a:buSzPts val="2400"/>
              <a:buFont typeface="Noto Sans Symbols"/>
              <a:buChar char="✔"/>
            </a:pPr>
            <a:r>
              <a:rPr lang="en-US" sz="2400">
                <a:solidFill>
                  <a:schemeClr val="dk1"/>
                </a:solidFill>
                <a:latin typeface="Twentieth Century"/>
                <a:ea typeface="Twentieth Century"/>
                <a:cs typeface="Twentieth Century"/>
                <a:sym typeface="Twentieth Century"/>
              </a:rPr>
              <a:t>Creation and maintenance of a database on applications.</a:t>
            </a:r>
            <a:endParaRPr sz="2400">
              <a:solidFill>
                <a:schemeClr val="dk1"/>
              </a:solidFill>
              <a:latin typeface="Twentieth Century"/>
              <a:ea typeface="Twentieth Century"/>
              <a:cs typeface="Twentieth Century"/>
              <a:sym typeface="Twentieth Century"/>
            </a:endParaRPr>
          </a:p>
          <a:p>
            <a:pPr indent="-439737" lvl="0" marL="801687" marR="0" rtl="0" algn="l">
              <a:lnSpc>
                <a:spcPct val="90000"/>
              </a:lnSpc>
              <a:spcBef>
                <a:spcPts val="0"/>
              </a:spcBef>
              <a:spcAft>
                <a:spcPts val="0"/>
              </a:spcAft>
              <a:buClr>
                <a:schemeClr val="dk1"/>
              </a:buClr>
              <a:buSzPts val="2400"/>
              <a:buFont typeface="Noto Sans Symbols"/>
              <a:buChar char="✔"/>
            </a:pPr>
            <a:r>
              <a:rPr lang="en-US" sz="2400">
                <a:solidFill>
                  <a:schemeClr val="dk1"/>
                </a:solidFill>
                <a:latin typeface="Twentieth Century"/>
                <a:ea typeface="Twentieth Century"/>
                <a:cs typeface="Twentieth Century"/>
                <a:sym typeface="Twentieth Century"/>
              </a:rPr>
              <a:t>Improving the level of service for the population and accelerating processes.</a:t>
            </a:r>
            <a:endParaRPr sz="2400">
              <a:solidFill>
                <a:schemeClr val="dk1"/>
              </a:solidFill>
              <a:latin typeface="Twentieth Century"/>
              <a:ea typeface="Twentieth Century"/>
              <a:cs typeface="Twentieth Century"/>
              <a:sym typeface="Twentieth Century"/>
            </a:endParaRPr>
          </a:p>
          <a:p>
            <a:pPr indent="-439737" lvl="0" marL="801687" marR="0" rtl="0" algn="l">
              <a:lnSpc>
                <a:spcPct val="90000"/>
              </a:lnSpc>
              <a:spcBef>
                <a:spcPts val="0"/>
              </a:spcBef>
              <a:spcAft>
                <a:spcPts val="0"/>
              </a:spcAft>
              <a:buClr>
                <a:schemeClr val="dk1"/>
              </a:buClr>
              <a:buSzPts val="2400"/>
              <a:buFont typeface="Noto Sans Symbols"/>
              <a:buChar char="✔"/>
            </a:pPr>
            <a:r>
              <a:rPr lang="en-US" sz="2400">
                <a:solidFill>
                  <a:schemeClr val="dk1"/>
                </a:solidFill>
                <a:latin typeface="Twentieth Century"/>
                <a:ea typeface="Twentieth Century"/>
                <a:cs typeface="Twentieth Century"/>
                <a:sym typeface="Twentieth Century"/>
              </a:rPr>
              <a:t>Facilitation of interaction in obtaining information.</a:t>
            </a:r>
            <a:endParaRPr sz="2400">
              <a:solidFill>
                <a:schemeClr val="dk1"/>
              </a:solidFill>
              <a:latin typeface="Twentieth Century"/>
              <a:ea typeface="Twentieth Century"/>
              <a:cs typeface="Twentieth Century"/>
              <a:sym typeface="Twentieth Century"/>
            </a:endParaRPr>
          </a:p>
          <a:p>
            <a:pPr indent="-439737" lvl="0" marL="801687" marR="0" rtl="0" algn="l">
              <a:lnSpc>
                <a:spcPct val="90000"/>
              </a:lnSpc>
              <a:spcBef>
                <a:spcPts val="0"/>
              </a:spcBef>
              <a:spcAft>
                <a:spcPts val="0"/>
              </a:spcAft>
              <a:buClr>
                <a:schemeClr val="dk1"/>
              </a:buClr>
              <a:buSzPts val="2400"/>
              <a:buFont typeface="Noto Sans Symbols"/>
              <a:buChar char="✔"/>
            </a:pPr>
            <a:r>
              <a:rPr lang="en-US" sz="2400">
                <a:solidFill>
                  <a:schemeClr val="dk1"/>
                </a:solidFill>
                <a:latin typeface="Twentieth Century"/>
                <a:ea typeface="Twentieth Century"/>
                <a:cs typeface="Twentieth Century"/>
                <a:sym typeface="Twentieth Century"/>
              </a:rPr>
              <a:t>Digitalization of the provision of services to the population.</a:t>
            </a:r>
            <a:endParaRPr sz="2400">
              <a:solidFill>
                <a:schemeClr val="dk1"/>
              </a:solidFill>
              <a:latin typeface="Twentieth Century"/>
              <a:ea typeface="Twentieth Century"/>
              <a:cs typeface="Twentieth Century"/>
              <a:sym typeface="Twentieth Century"/>
            </a:endParaRPr>
          </a:p>
        </p:txBody>
      </p:sp>
      <p:pic>
        <p:nvPicPr>
          <p:cNvPr id="358" name="Google Shape;358;gdaa82da423_0_22"/>
          <p:cNvPicPr preferRelativeResize="0"/>
          <p:nvPr/>
        </p:nvPicPr>
        <p:blipFill rotWithShape="1">
          <a:blip r:embed="rId3">
            <a:alphaModFix/>
          </a:blip>
          <a:srcRect b="0" l="0" r="0" t="0"/>
          <a:stretch/>
        </p:blipFill>
        <p:spPr>
          <a:xfrm>
            <a:off x="10584611" y="93217"/>
            <a:ext cx="1436336" cy="17959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daa82da423_0_42"/>
          <p:cNvSpPr/>
          <p:nvPr/>
        </p:nvSpPr>
        <p:spPr>
          <a:xfrm>
            <a:off x="1758313" y="172238"/>
            <a:ext cx="8675400" cy="1716900"/>
          </a:xfrm>
          <a:prstGeom prst="round2SameRect">
            <a:avLst>
              <a:gd fmla="val 16667" name="adj1"/>
              <a:gd fmla="val 0" name="adj2"/>
            </a:avLst>
          </a:prstGeom>
          <a:solidFill>
            <a:srgbClr val="1C6C8E"/>
          </a:solidFill>
          <a:ln>
            <a:noFill/>
          </a:ln>
          <a:effectLst>
            <a:outerShdw blurRad="190500" algn="ctr" dir="2700000" dist="228600">
              <a:srgbClr val="000000">
                <a:alpha val="29800"/>
              </a:srgbClr>
            </a:outerShdw>
          </a:effectLst>
        </p:spPr>
        <p:txBody>
          <a:bodyPr anchorCtr="0" anchor="ctr" bIns="45700" lIns="91425" spcFirstLastPara="1" rIns="91425" wrap="square" tIns="45700">
            <a:noAutofit/>
          </a:bodyPr>
          <a:lstStyle/>
          <a:p>
            <a:pPr indent="0" lvl="0" marL="0" rtl="0" algn="ctr">
              <a:lnSpc>
                <a:spcPct val="115000"/>
              </a:lnSpc>
              <a:spcBef>
                <a:spcPts val="1200"/>
              </a:spcBef>
              <a:spcAft>
                <a:spcPts val="1200"/>
              </a:spcAft>
              <a:buClr>
                <a:schemeClr val="dk1"/>
              </a:buClr>
              <a:buSzPts val="1100"/>
              <a:buFont typeface="Arial"/>
              <a:buNone/>
            </a:pPr>
            <a:r>
              <a:rPr lang="en-US" sz="4200">
                <a:solidFill>
                  <a:schemeClr val="lt1"/>
                </a:solidFill>
              </a:rPr>
              <a:t>SITUATIONAL CENTER</a:t>
            </a:r>
            <a:endParaRPr b="1" sz="4400">
              <a:solidFill>
                <a:schemeClr val="lt1"/>
              </a:solidFill>
              <a:latin typeface="Twentieth Century"/>
              <a:ea typeface="Twentieth Century"/>
              <a:cs typeface="Twentieth Century"/>
              <a:sym typeface="Twentieth Century"/>
            </a:endParaRPr>
          </a:p>
        </p:txBody>
      </p:sp>
      <p:sp>
        <p:nvSpPr>
          <p:cNvPr id="364" name="Google Shape;364;gdaa82da423_0_42"/>
          <p:cNvSpPr/>
          <p:nvPr/>
        </p:nvSpPr>
        <p:spPr>
          <a:xfrm>
            <a:off x="729651" y="2078966"/>
            <a:ext cx="10821000" cy="4416600"/>
          </a:xfrm>
          <a:prstGeom prst="round2DiagRect">
            <a:avLst>
              <a:gd fmla="val 16667" name="adj1"/>
              <a:gd fmla="val 0" name="adj2"/>
            </a:avLst>
          </a:prstGeom>
          <a:solidFill>
            <a:srgbClr val="80FCFE"/>
          </a:solidFill>
          <a:ln>
            <a:noFill/>
          </a:ln>
          <a:effectLst>
            <a:outerShdw blurRad="190500" algn="ctr" dir="2700000" dist="228600">
              <a:srgbClr val="000000">
                <a:alpha val="29800"/>
              </a:srgbClr>
            </a:outerShdw>
          </a:effectLst>
        </p:spPr>
        <p:txBody>
          <a:bodyPr anchorCtr="0" anchor="t" bIns="45700" lIns="91425" spcFirstLastPara="1" rIns="91425" wrap="square" tIns="45700">
            <a:noAutofit/>
          </a:bodyPr>
          <a:lstStyle/>
          <a:p>
            <a:pPr indent="0" lvl="0" marL="361950" marR="0" rtl="0" algn="just">
              <a:lnSpc>
                <a:spcPct val="90000"/>
              </a:lnSpc>
              <a:spcBef>
                <a:spcPts val="0"/>
              </a:spcBef>
              <a:spcAft>
                <a:spcPts val="0"/>
              </a:spcAft>
              <a:buClr>
                <a:schemeClr val="dk1"/>
              </a:buClr>
              <a:buSzPts val="2400"/>
              <a:buFont typeface="Twentieth Century"/>
              <a:buNone/>
            </a:pPr>
            <a:r>
              <a:rPr lang="en-US" sz="2300">
                <a:solidFill>
                  <a:schemeClr val="dk1"/>
                </a:solidFill>
                <a:latin typeface="Twentieth Century"/>
                <a:ea typeface="Twentieth Century"/>
                <a:cs typeface="Twentieth Century"/>
                <a:sym typeface="Twentieth Century"/>
              </a:rPr>
              <a:t>The project was implemented by order of the United Nations Office on Drugs and Crime (UNODC) for the State Customs Service of the Kyrgyz Republic. </a:t>
            </a:r>
            <a:r>
              <a:rPr b="1" lang="en-US" sz="2300">
                <a:solidFill>
                  <a:schemeClr val="dk1"/>
                </a:solidFill>
                <a:latin typeface="Twentieth Century"/>
                <a:ea typeface="Twentieth Century"/>
                <a:cs typeface="Twentieth Century"/>
                <a:sym typeface="Twentieth Century"/>
              </a:rPr>
              <a:t>The introduction of the AIS "Situation Center of the GTS of the Kyrgyz Republic" will provide prompt access to reliable data that will positively affect</a:t>
            </a:r>
            <a:r>
              <a:rPr b="1" lang="en-US" sz="2300">
                <a:solidFill>
                  <a:schemeClr val="dk1"/>
                </a:solidFill>
                <a:latin typeface="Twentieth Century"/>
                <a:ea typeface="Twentieth Century"/>
                <a:cs typeface="Twentieth Century"/>
                <a:sym typeface="Twentieth Century"/>
              </a:rPr>
              <a:t>:</a:t>
            </a:r>
            <a:endParaRPr b="1" sz="2300"/>
          </a:p>
          <a:p>
            <a:pPr indent="-433387" lvl="0" marL="801687" marR="0" rtl="0" algn="just">
              <a:lnSpc>
                <a:spcPct val="90000"/>
              </a:lnSpc>
              <a:spcBef>
                <a:spcPts val="0"/>
              </a:spcBef>
              <a:spcAft>
                <a:spcPts val="0"/>
              </a:spcAft>
              <a:buClr>
                <a:schemeClr val="dk1"/>
              </a:buClr>
              <a:buSzPts val="2300"/>
              <a:buFont typeface="Noto Sans Symbols"/>
              <a:buChar char="✔"/>
            </a:pPr>
            <a:r>
              <a:rPr lang="en-US" sz="2300">
                <a:solidFill>
                  <a:schemeClr val="dk1"/>
                </a:solidFill>
                <a:latin typeface="Twentieth Century"/>
                <a:ea typeface="Twentieth Century"/>
                <a:cs typeface="Twentieth Century"/>
                <a:sym typeface="Twentieth Century"/>
              </a:rPr>
              <a:t>Increase of transparency and control of cargo passage processes.</a:t>
            </a:r>
            <a:endParaRPr sz="2300">
              <a:solidFill>
                <a:schemeClr val="dk1"/>
              </a:solidFill>
              <a:latin typeface="Twentieth Century"/>
              <a:ea typeface="Twentieth Century"/>
              <a:cs typeface="Twentieth Century"/>
              <a:sym typeface="Twentieth Century"/>
            </a:endParaRPr>
          </a:p>
          <a:p>
            <a:pPr indent="-433387" lvl="0" marL="801687" marR="0" rtl="0" algn="just">
              <a:lnSpc>
                <a:spcPct val="90000"/>
              </a:lnSpc>
              <a:spcBef>
                <a:spcPts val="0"/>
              </a:spcBef>
              <a:spcAft>
                <a:spcPts val="0"/>
              </a:spcAft>
              <a:buClr>
                <a:schemeClr val="dk1"/>
              </a:buClr>
              <a:buSzPts val="2300"/>
              <a:buFont typeface="Noto Sans Symbols"/>
              <a:buChar char="✔"/>
            </a:pPr>
            <a:r>
              <a:rPr lang="en-US" sz="2300">
                <a:solidFill>
                  <a:schemeClr val="dk1"/>
                </a:solidFill>
                <a:latin typeface="Twentieth Century"/>
                <a:ea typeface="Twentieth Century"/>
                <a:cs typeface="Twentieth Century"/>
                <a:sym typeface="Twentieth Century"/>
              </a:rPr>
              <a:t>Increased transparency and control over financial receipts.</a:t>
            </a:r>
            <a:endParaRPr sz="2300">
              <a:solidFill>
                <a:schemeClr val="dk1"/>
              </a:solidFill>
              <a:latin typeface="Twentieth Century"/>
              <a:ea typeface="Twentieth Century"/>
              <a:cs typeface="Twentieth Century"/>
              <a:sym typeface="Twentieth Century"/>
            </a:endParaRPr>
          </a:p>
          <a:p>
            <a:pPr indent="-433387" lvl="0" marL="801687" marR="0" rtl="0" algn="just">
              <a:lnSpc>
                <a:spcPct val="90000"/>
              </a:lnSpc>
              <a:spcBef>
                <a:spcPts val="0"/>
              </a:spcBef>
              <a:spcAft>
                <a:spcPts val="0"/>
              </a:spcAft>
              <a:buClr>
                <a:schemeClr val="dk1"/>
              </a:buClr>
              <a:buSzPts val="2300"/>
              <a:buFont typeface="Noto Sans Symbols"/>
              <a:buChar char="✔"/>
            </a:pPr>
            <a:r>
              <a:rPr lang="en-US" sz="2300">
                <a:solidFill>
                  <a:schemeClr val="dk1"/>
                </a:solidFill>
                <a:latin typeface="Twentieth Century"/>
                <a:ea typeface="Twentieth Century"/>
                <a:cs typeface="Twentieth Century"/>
                <a:sym typeface="Twentieth Century"/>
              </a:rPr>
              <a:t>Improving the efficiency and operational efficiency of the GTS.</a:t>
            </a:r>
            <a:endParaRPr sz="2300">
              <a:solidFill>
                <a:schemeClr val="dk1"/>
              </a:solidFill>
              <a:latin typeface="Twentieth Century"/>
              <a:ea typeface="Twentieth Century"/>
              <a:cs typeface="Twentieth Century"/>
              <a:sym typeface="Twentieth Century"/>
            </a:endParaRPr>
          </a:p>
          <a:p>
            <a:pPr indent="-433387" lvl="0" marL="801687" marR="0" rtl="0" algn="just">
              <a:lnSpc>
                <a:spcPct val="90000"/>
              </a:lnSpc>
              <a:spcBef>
                <a:spcPts val="0"/>
              </a:spcBef>
              <a:spcAft>
                <a:spcPts val="0"/>
              </a:spcAft>
              <a:buClr>
                <a:schemeClr val="dk1"/>
              </a:buClr>
              <a:buSzPts val="2300"/>
              <a:buFont typeface="Noto Sans Symbols"/>
              <a:buChar char="✔"/>
            </a:pPr>
            <a:r>
              <a:rPr lang="en-US" sz="2300">
                <a:solidFill>
                  <a:schemeClr val="dk1"/>
                </a:solidFill>
                <a:latin typeface="Twentieth Century"/>
                <a:ea typeface="Twentieth Century"/>
                <a:cs typeface="Twentieth Century"/>
                <a:sym typeface="Twentieth Century"/>
              </a:rPr>
              <a:t>Prompt presentation of the necessary data to users in the context of positions and services.</a:t>
            </a:r>
            <a:endParaRPr sz="2300">
              <a:solidFill>
                <a:schemeClr val="dk1"/>
              </a:solidFill>
              <a:latin typeface="Twentieth Century"/>
              <a:ea typeface="Twentieth Century"/>
              <a:cs typeface="Twentieth Century"/>
              <a:sym typeface="Twentieth Century"/>
            </a:endParaRPr>
          </a:p>
          <a:p>
            <a:pPr indent="-433387" lvl="0" marL="801687" marR="0" rtl="0" algn="just">
              <a:lnSpc>
                <a:spcPct val="90000"/>
              </a:lnSpc>
              <a:spcBef>
                <a:spcPts val="0"/>
              </a:spcBef>
              <a:spcAft>
                <a:spcPts val="0"/>
              </a:spcAft>
              <a:buClr>
                <a:schemeClr val="dk1"/>
              </a:buClr>
              <a:buSzPts val="2300"/>
              <a:buFont typeface="Noto Sans Symbols"/>
              <a:buChar char="✔"/>
            </a:pPr>
            <a:r>
              <a:rPr lang="en-US" sz="2300">
                <a:solidFill>
                  <a:schemeClr val="dk1"/>
                </a:solidFill>
                <a:latin typeface="Twentieth Century"/>
                <a:ea typeface="Twentieth Century"/>
                <a:cs typeface="Twentieth Century"/>
                <a:sym typeface="Twentieth Century"/>
              </a:rPr>
              <a:t>Improving the Risk and Forecast analytics process.</a:t>
            </a:r>
            <a:endParaRPr sz="2300">
              <a:solidFill>
                <a:schemeClr val="dk1"/>
              </a:solidFill>
              <a:latin typeface="Twentieth Century"/>
              <a:ea typeface="Twentieth Century"/>
              <a:cs typeface="Twentieth Century"/>
              <a:sym typeface="Twentieth Century"/>
            </a:endParaRPr>
          </a:p>
          <a:p>
            <a:pPr indent="-433387" lvl="0" marL="801687" marR="0" rtl="0" algn="just">
              <a:lnSpc>
                <a:spcPct val="90000"/>
              </a:lnSpc>
              <a:spcBef>
                <a:spcPts val="0"/>
              </a:spcBef>
              <a:spcAft>
                <a:spcPts val="0"/>
              </a:spcAft>
              <a:buClr>
                <a:schemeClr val="dk1"/>
              </a:buClr>
              <a:buSzPts val="2300"/>
              <a:buFont typeface="Noto Sans Symbols"/>
              <a:buChar char="✔"/>
            </a:pPr>
            <a:r>
              <a:rPr lang="en-US" sz="2300">
                <a:solidFill>
                  <a:schemeClr val="dk1"/>
                </a:solidFill>
                <a:latin typeface="Twentieth Century"/>
                <a:ea typeface="Twentieth Century"/>
                <a:cs typeface="Twentieth Century"/>
                <a:sym typeface="Twentieth Century"/>
              </a:rPr>
              <a:t>Improving customs processes.</a:t>
            </a:r>
            <a:endParaRPr sz="2300">
              <a:solidFill>
                <a:schemeClr val="dk1"/>
              </a:solidFill>
              <a:latin typeface="Twentieth Century"/>
              <a:ea typeface="Twentieth Century"/>
              <a:cs typeface="Twentieth Century"/>
              <a:sym typeface="Twentieth Century"/>
            </a:endParaRPr>
          </a:p>
          <a:p>
            <a:pPr indent="-433387" lvl="0" marL="801687" marR="0" rtl="0" algn="just">
              <a:lnSpc>
                <a:spcPct val="90000"/>
              </a:lnSpc>
              <a:spcBef>
                <a:spcPts val="0"/>
              </a:spcBef>
              <a:spcAft>
                <a:spcPts val="0"/>
              </a:spcAft>
              <a:buClr>
                <a:schemeClr val="dk1"/>
              </a:buClr>
              <a:buSzPts val="2300"/>
              <a:buFont typeface="Noto Sans Symbols"/>
              <a:buChar char="✔"/>
            </a:pPr>
            <a:r>
              <a:rPr lang="en-US" sz="2300">
                <a:solidFill>
                  <a:schemeClr val="dk1"/>
                </a:solidFill>
                <a:latin typeface="Twentieth Century"/>
                <a:ea typeface="Twentieth Century"/>
                <a:cs typeface="Twentieth Century"/>
                <a:sym typeface="Twentieth Century"/>
              </a:rPr>
              <a:t>Improving the reliability of statistics.</a:t>
            </a:r>
            <a:endParaRPr sz="2300">
              <a:solidFill>
                <a:schemeClr val="dk1"/>
              </a:solidFill>
              <a:latin typeface="Twentieth Century"/>
              <a:ea typeface="Twentieth Century"/>
              <a:cs typeface="Twentieth Century"/>
              <a:sym typeface="Twentieth Century"/>
            </a:endParaRPr>
          </a:p>
          <a:p>
            <a:pPr indent="-433387" lvl="0" marL="801687" marR="0" rtl="0" algn="just">
              <a:lnSpc>
                <a:spcPct val="90000"/>
              </a:lnSpc>
              <a:spcBef>
                <a:spcPts val="0"/>
              </a:spcBef>
              <a:spcAft>
                <a:spcPts val="0"/>
              </a:spcAft>
              <a:buClr>
                <a:schemeClr val="dk1"/>
              </a:buClr>
              <a:buSzPts val="2300"/>
              <a:buFont typeface="Noto Sans Symbols"/>
              <a:buChar char="✔"/>
            </a:pPr>
            <a:r>
              <a:rPr lang="en-US" sz="2300">
                <a:solidFill>
                  <a:schemeClr val="dk1"/>
                </a:solidFill>
                <a:latin typeface="Twentieth Century"/>
                <a:ea typeface="Twentieth Century"/>
                <a:cs typeface="Twentieth Century"/>
                <a:sym typeface="Twentieth Century"/>
              </a:rPr>
              <a:t>Minimization of corruption risks.</a:t>
            </a:r>
            <a:endParaRPr sz="2300">
              <a:solidFill>
                <a:schemeClr val="dk1"/>
              </a:solidFill>
              <a:latin typeface="Twentieth Century"/>
              <a:ea typeface="Twentieth Century"/>
              <a:cs typeface="Twentieth Century"/>
              <a:sym typeface="Twentieth Century"/>
            </a:endParaRPr>
          </a:p>
        </p:txBody>
      </p:sp>
      <p:pic>
        <p:nvPicPr>
          <p:cNvPr id="365" name="Google Shape;365;gdaa82da423_0_42"/>
          <p:cNvPicPr preferRelativeResize="0"/>
          <p:nvPr/>
        </p:nvPicPr>
        <p:blipFill rotWithShape="1">
          <a:blip r:embed="rId3">
            <a:alphaModFix/>
          </a:blip>
          <a:srcRect b="0" l="0" r="0" t="0"/>
          <a:stretch/>
        </p:blipFill>
        <p:spPr>
          <a:xfrm>
            <a:off x="10584611" y="93217"/>
            <a:ext cx="1436336" cy="17959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11"/>
          <p:cNvPicPr preferRelativeResize="0"/>
          <p:nvPr/>
        </p:nvPicPr>
        <p:blipFill rotWithShape="1">
          <a:blip r:embed="rId3">
            <a:alphaModFix/>
          </a:blip>
          <a:srcRect b="0" l="0" r="0" t="0"/>
          <a:stretch/>
        </p:blipFill>
        <p:spPr>
          <a:xfrm>
            <a:off x="5431321" y="229214"/>
            <a:ext cx="1329357" cy="1662203"/>
          </a:xfrm>
          <a:prstGeom prst="rect">
            <a:avLst/>
          </a:prstGeom>
          <a:noFill/>
          <a:ln>
            <a:noFill/>
          </a:ln>
        </p:spPr>
      </p:pic>
      <p:sp>
        <p:nvSpPr>
          <p:cNvPr id="371" name="Google Shape;371;p11"/>
          <p:cNvSpPr/>
          <p:nvPr/>
        </p:nvSpPr>
        <p:spPr>
          <a:xfrm>
            <a:off x="1648453" y="2055266"/>
            <a:ext cx="8895092" cy="2747468"/>
          </a:xfrm>
          <a:prstGeom prst="roundRect">
            <a:avLst>
              <a:gd fmla="val 16667" name="adj"/>
            </a:avLst>
          </a:prstGeom>
          <a:solidFill>
            <a:srgbClr val="80FCFE"/>
          </a:soli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72" name="Google Shape;372;p11"/>
          <p:cNvSpPr txBox="1"/>
          <p:nvPr>
            <p:ph type="ctrTitle"/>
          </p:nvPr>
        </p:nvSpPr>
        <p:spPr>
          <a:xfrm>
            <a:off x="1700211" y="2659847"/>
            <a:ext cx="8791576" cy="153830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wentieth Century"/>
              <a:buNone/>
            </a:pPr>
            <a:r>
              <a:rPr lang="en-US">
                <a:solidFill>
                  <a:schemeClr val="dk1"/>
                </a:solidFill>
              </a:rPr>
              <a:t>THANK YOU FOR YOUR ATTENTION!</a:t>
            </a:r>
            <a:endParaRPr sz="7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
          <p:cNvSpPr/>
          <p:nvPr>
            <p:ph type="title"/>
          </p:nvPr>
        </p:nvSpPr>
        <p:spPr>
          <a:xfrm>
            <a:off x="2051560" y="89720"/>
            <a:ext cx="8085700" cy="1478570"/>
          </a:xfrm>
          <a:prstGeom prst="round2SameRect">
            <a:avLst>
              <a:gd fmla="val 16667" name="adj1"/>
              <a:gd fmla="val 0" name="adj2"/>
            </a:avLst>
          </a:prstGeom>
          <a:solidFill>
            <a:srgbClr val="1C6C8E"/>
          </a:solidFill>
          <a:ln>
            <a:noFill/>
          </a:ln>
          <a:effectLst>
            <a:outerShdw blurRad="190500" algn="ctr" dir="2700000" dist="228600">
              <a:srgbClr val="000000">
                <a:alpha val="29803"/>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wentieth Century"/>
              <a:buNone/>
            </a:pPr>
            <a:r>
              <a:rPr lang="en-US" sz="4400"/>
              <a:t>SANARIP DOLBOOR</a:t>
            </a:r>
            <a:endParaRPr sz="4400"/>
          </a:p>
        </p:txBody>
      </p:sp>
      <p:sp>
        <p:nvSpPr>
          <p:cNvPr id="242" name="Google Shape;242;p2"/>
          <p:cNvSpPr/>
          <p:nvPr>
            <p:ph idx="1" type="body"/>
          </p:nvPr>
        </p:nvSpPr>
        <p:spPr>
          <a:xfrm>
            <a:off x="1445063" y="1840185"/>
            <a:ext cx="9243066" cy="4336328"/>
          </a:xfrm>
          <a:prstGeom prst="round2SameRect">
            <a:avLst>
              <a:gd fmla="val 16667" name="adj1"/>
              <a:gd fmla="val 0" name="adj2"/>
            </a:avLst>
          </a:prstGeom>
          <a:solidFill>
            <a:srgbClr val="80FCFE"/>
          </a:solidFill>
          <a:ln>
            <a:noFill/>
          </a:ln>
          <a:effectLst>
            <a:outerShdw blurRad="190500" algn="ctr" dir="2700000" dist="228600">
              <a:srgbClr val="000000">
                <a:alpha val="29803"/>
              </a:srgbClr>
            </a:outerShdw>
          </a:effectLst>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chemeClr val="dk1"/>
              </a:buClr>
              <a:buSzPts val="3500"/>
              <a:buNone/>
            </a:pPr>
            <a:r>
              <a:rPr b="1" lang="en-US" sz="2800">
                <a:solidFill>
                  <a:schemeClr val="dk1"/>
                </a:solidFill>
              </a:rPr>
              <a:t>ABOUT COMPANY</a:t>
            </a:r>
            <a:endParaRPr b="1" sz="2800">
              <a:solidFill>
                <a:schemeClr val="dk1"/>
              </a:solidFill>
            </a:endParaRPr>
          </a:p>
          <a:p>
            <a:pPr indent="0" lvl="0" marL="0" rtl="0" algn="just">
              <a:lnSpc>
                <a:spcPct val="120000"/>
              </a:lnSpc>
              <a:spcBef>
                <a:spcPts val="1000"/>
              </a:spcBef>
              <a:spcAft>
                <a:spcPts val="0"/>
              </a:spcAft>
              <a:buClr>
                <a:schemeClr val="dk1"/>
              </a:buClr>
              <a:buSzPts val="3000"/>
              <a:buNone/>
            </a:pPr>
            <a:r>
              <a:rPr lang="en-US">
                <a:solidFill>
                  <a:schemeClr val="dk1"/>
                </a:solidFill>
              </a:rPr>
              <a:t>The Sanarip Dolboor LLC was founded on June 18, 2019 to provide services to the local market.</a:t>
            </a:r>
            <a:endParaRPr/>
          </a:p>
          <a:p>
            <a:pPr indent="0" lvl="0" marL="0" rtl="0" algn="just">
              <a:lnSpc>
                <a:spcPct val="120000"/>
              </a:lnSpc>
              <a:spcBef>
                <a:spcPts val="1000"/>
              </a:spcBef>
              <a:spcAft>
                <a:spcPts val="0"/>
              </a:spcAft>
              <a:buClr>
                <a:schemeClr val="dk1"/>
              </a:buClr>
              <a:buSzPts val="3000"/>
              <a:buNone/>
            </a:pPr>
            <a:r>
              <a:rPr lang="en-US">
                <a:solidFill>
                  <a:schemeClr val="dk1"/>
                </a:solidFill>
              </a:rPr>
              <a:t>The company has successfully developed programs, the users of which are citizens throughout the republic.</a:t>
            </a:r>
            <a:endParaRPr/>
          </a:p>
          <a:p>
            <a:pPr indent="0" lvl="0" marL="0" rtl="0" algn="just">
              <a:lnSpc>
                <a:spcPct val="120000"/>
              </a:lnSpc>
              <a:spcBef>
                <a:spcPts val="1000"/>
              </a:spcBef>
              <a:spcAft>
                <a:spcPts val="0"/>
              </a:spcAft>
              <a:buClr>
                <a:schemeClr val="dk1"/>
              </a:buClr>
              <a:buSzPts val="3500"/>
              <a:buNone/>
            </a:pPr>
            <a:r>
              <a:rPr b="1" lang="en-US" sz="2800">
                <a:solidFill>
                  <a:schemeClr val="dk1"/>
                </a:solidFill>
              </a:rPr>
              <a:t>MISSIONS</a:t>
            </a:r>
            <a:endParaRPr b="1" sz="2800">
              <a:solidFill>
                <a:schemeClr val="dk1"/>
              </a:solidFill>
            </a:endParaRPr>
          </a:p>
          <a:p>
            <a:pPr indent="0" lvl="0" marL="0" rtl="0" algn="just">
              <a:lnSpc>
                <a:spcPct val="120000"/>
              </a:lnSpc>
              <a:spcBef>
                <a:spcPts val="1000"/>
              </a:spcBef>
              <a:spcAft>
                <a:spcPts val="0"/>
              </a:spcAft>
              <a:buClr>
                <a:schemeClr val="dk1"/>
              </a:buClr>
              <a:buSzPts val="3000"/>
              <a:buNone/>
            </a:pPr>
            <a:r>
              <a:rPr lang="en-US">
                <a:solidFill>
                  <a:schemeClr val="dk1"/>
                </a:solidFill>
              </a:rPr>
              <a:t>Digital technologies in all spheres of life: fast, convenient and efficient.</a:t>
            </a:r>
            <a:endParaRPr/>
          </a:p>
        </p:txBody>
      </p:sp>
      <p:sp>
        <p:nvSpPr>
          <p:cNvPr id="243" name="Google Shape;243;p2"/>
          <p:cNvSpPr/>
          <p:nvPr/>
        </p:nvSpPr>
        <p:spPr>
          <a:xfrm>
            <a:off x="10256808" y="4153068"/>
            <a:ext cx="1935192" cy="2704932"/>
          </a:xfrm>
          <a:prstGeom prst="triangle">
            <a:avLst>
              <a:gd fmla="val 100000" name="adj"/>
            </a:avLst>
          </a:prstGeom>
          <a:solidFill>
            <a:srgbClr val="18456A"/>
          </a:solidFill>
          <a:ln cap="flat" cmpd="sng" w="15875">
            <a:solidFill>
              <a:srgbClr val="153F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id="244" name="Google Shape;244;p2"/>
          <p:cNvPicPr preferRelativeResize="0"/>
          <p:nvPr/>
        </p:nvPicPr>
        <p:blipFill rotWithShape="1">
          <a:blip r:embed="rId3">
            <a:alphaModFix/>
          </a:blip>
          <a:srcRect b="0" l="0" r="0" t="0"/>
          <a:stretch/>
        </p:blipFill>
        <p:spPr>
          <a:xfrm>
            <a:off x="10804490" y="5302637"/>
            <a:ext cx="1630431" cy="163043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
          <p:cNvPicPr preferRelativeResize="0"/>
          <p:nvPr/>
        </p:nvPicPr>
        <p:blipFill rotWithShape="1">
          <a:blip r:embed="rId3">
            <a:alphaModFix/>
          </a:blip>
          <a:srcRect b="0" l="0" r="0" t="0"/>
          <a:stretch/>
        </p:blipFill>
        <p:spPr>
          <a:xfrm>
            <a:off x="10843404" y="5365174"/>
            <a:ext cx="1555406" cy="1555406"/>
          </a:xfrm>
          <a:prstGeom prst="rect">
            <a:avLst/>
          </a:prstGeom>
          <a:noFill/>
          <a:ln>
            <a:noFill/>
          </a:ln>
        </p:spPr>
      </p:pic>
      <p:grpSp>
        <p:nvGrpSpPr>
          <p:cNvPr id="250" name="Google Shape;250;p3"/>
          <p:cNvGrpSpPr/>
          <p:nvPr/>
        </p:nvGrpSpPr>
        <p:grpSpPr>
          <a:xfrm>
            <a:off x="1143000" y="2607840"/>
            <a:ext cx="9906000" cy="3528361"/>
            <a:chOff x="0" y="6675"/>
            <a:chExt cx="9906000" cy="3528361"/>
          </a:xfrm>
        </p:grpSpPr>
        <p:sp>
          <p:nvSpPr>
            <p:cNvPr id="251" name="Google Shape;251;p3"/>
            <p:cNvSpPr/>
            <p:nvPr/>
          </p:nvSpPr>
          <p:spPr>
            <a:xfrm>
              <a:off x="0" y="405195"/>
              <a:ext cx="9906000" cy="680400"/>
            </a:xfrm>
            <a:prstGeom prst="rect">
              <a:avLst/>
            </a:prstGeom>
            <a:solidFill>
              <a:schemeClr val="lt2">
                <a:alpha val="89803"/>
              </a:schemeClr>
            </a:solidFill>
            <a:ln cap="flat" cmpd="sng" w="15875">
              <a:solidFill>
                <a:srgbClr val="13467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495300" y="6675"/>
              <a:ext cx="6934200" cy="797040"/>
            </a:xfrm>
            <a:prstGeom prst="roundRect">
              <a:avLst>
                <a:gd fmla="val 16667" name="adj"/>
              </a:avLst>
            </a:prstGeom>
            <a:solidFill>
              <a:srgbClr val="246C8D"/>
            </a:solidFill>
            <a:ln cap="flat" cmpd="sng" w="222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txBox="1"/>
            <p:nvPr/>
          </p:nvSpPr>
          <p:spPr>
            <a:xfrm>
              <a:off x="534208" y="45583"/>
              <a:ext cx="6856384" cy="719224"/>
            </a:xfrm>
            <a:prstGeom prst="rect">
              <a:avLst/>
            </a:prstGeom>
            <a:noFill/>
            <a:ln>
              <a:noFill/>
            </a:ln>
          </p:spPr>
          <p:txBody>
            <a:bodyPr anchorCtr="0" anchor="ctr" bIns="0" lIns="262075" spcFirstLastPara="1" rIns="262075" wrap="square" tIns="0">
              <a:noAutofit/>
            </a:bodyPr>
            <a:lstStyle/>
            <a:p>
              <a:pPr indent="0" lvl="0" marL="0" marR="0" rtl="0" algn="l">
                <a:lnSpc>
                  <a:spcPct val="90000"/>
                </a:lnSpc>
                <a:spcBef>
                  <a:spcPts val="0"/>
                </a:spcBef>
                <a:spcAft>
                  <a:spcPts val="0"/>
                </a:spcAft>
                <a:buClr>
                  <a:schemeClr val="lt1"/>
                </a:buClr>
                <a:buSzPts val="2700"/>
                <a:buFont typeface="Twentieth Century"/>
                <a:buNone/>
              </a:pPr>
              <a:r>
                <a:rPr b="0" i="0" lang="en-US" sz="2700" u="none" cap="none" strike="noStrike">
                  <a:solidFill>
                    <a:schemeClr val="lt1"/>
                  </a:solidFill>
                  <a:latin typeface="Twentieth Century"/>
                  <a:ea typeface="Twentieth Century"/>
                  <a:cs typeface="Twentieth Century"/>
                  <a:sym typeface="Twentieth Century"/>
                </a:rPr>
                <a:t>Software development</a:t>
              </a:r>
              <a:endParaRPr b="0" i="0" sz="2700" u="none" cap="none" strike="noStrike">
                <a:solidFill>
                  <a:schemeClr val="lt1"/>
                </a:solidFill>
                <a:latin typeface="Twentieth Century"/>
                <a:ea typeface="Twentieth Century"/>
                <a:cs typeface="Twentieth Century"/>
                <a:sym typeface="Twentieth Century"/>
              </a:endParaRPr>
            </a:p>
          </p:txBody>
        </p:sp>
        <p:sp>
          <p:nvSpPr>
            <p:cNvPr id="254" name="Google Shape;254;p3"/>
            <p:cNvSpPr/>
            <p:nvPr/>
          </p:nvSpPr>
          <p:spPr>
            <a:xfrm>
              <a:off x="0" y="1629915"/>
              <a:ext cx="9906000" cy="680400"/>
            </a:xfrm>
            <a:prstGeom prst="rect">
              <a:avLst/>
            </a:prstGeom>
            <a:solidFill>
              <a:schemeClr val="lt2">
                <a:alpha val="89803"/>
              </a:schemeClr>
            </a:solidFill>
            <a:ln cap="flat" cmpd="sng" w="15875">
              <a:solidFill>
                <a:srgbClr val="13467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495300" y="1231395"/>
              <a:ext cx="6934200" cy="797040"/>
            </a:xfrm>
            <a:prstGeom prst="roundRect">
              <a:avLst>
                <a:gd fmla="val 16667" name="adj"/>
              </a:avLst>
            </a:prstGeom>
            <a:solidFill>
              <a:srgbClr val="246C8D"/>
            </a:solidFill>
            <a:ln cap="flat" cmpd="sng" w="222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txBox="1"/>
            <p:nvPr/>
          </p:nvSpPr>
          <p:spPr>
            <a:xfrm>
              <a:off x="534208" y="1270303"/>
              <a:ext cx="6856384" cy="719224"/>
            </a:xfrm>
            <a:prstGeom prst="rect">
              <a:avLst/>
            </a:prstGeom>
            <a:noFill/>
            <a:ln>
              <a:noFill/>
            </a:ln>
          </p:spPr>
          <p:txBody>
            <a:bodyPr anchorCtr="0" anchor="ctr" bIns="0" lIns="262075" spcFirstLastPara="1" rIns="262075" wrap="square" tIns="0">
              <a:noAutofit/>
            </a:bodyPr>
            <a:lstStyle/>
            <a:p>
              <a:pPr indent="0" lvl="0" marL="0" marR="0" rtl="0" algn="l">
                <a:lnSpc>
                  <a:spcPct val="90000"/>
                </a:lnSpc>
                <a:spcBef>
                  <a:spcPts val="0"/>
                </a:spcBef>
                <a:spcAft>
                  <a:spcPts val="0"/>
                </a:spcAft>
                <a:buClr>
                  <a:schemeClr val="lt1"/>
                </a:buClr>
                <a:buSzPts val="2700"/>
                <a:buFont typeface="Twentieth Century"/>
                <a:buNone/>
              </a:pPr>
              <a:r>
                <a:rPr b="0" i="0" lang="en-US" sz="2700" u="none" cap="none" strike="noStrike">
                  <a:solidFill>
                    <a:schemeClr val="lt1"/>
                  </a:solidFill>
                  <a:latin typeface="Twentieth Century"/>
                  <a:ea typeface="Twentieth Century"/>
                  <a:cs typeface="Twentieth Century"/>
                  <a:sym typeface="Twentieth Century"/>
                </a:rPr>
                <a:t>Automation of business processes</a:t>
              </a:r>
              <a:endParaRPr b="0" i="0" sz="2700" u="none" cap="none" strike="noStrike">
                <a:solidFill>
                  <a:schemeClr val="lt1"/>
                </a:solidFill>
                <a:latin typeface="Twentieth Century"/>
                <a:ea typeface="Twentieth Century"/>
                <a:cs typeface="Twentieth Century"/>
                <a:sym typeface="Twentieth Century"/>
              </a:endParaRPr>
            </a:p>
          </p:txBody>
        </p:sp>
        <p:sp>
          <p:nvSpPr>
            <p:cNvPr id="257" name="Google Shape;257;p3"/>
            <p:cNvSpPr/>
            <p:nvPr/>
          </p:nvSpPr>
          <p:spPr>
            <a:xfrm>
              <a:off x="0" y="2854636"/>
              <a:ext cx="9906000" cy="680400"/>
            </a:xfrm>
            <a:prstGeom prst="rect">
              <a:avLst/>
            </a:prstGeom>
            <a:solidFill>
              <a:schemeClr val="lt2">
                <a:alpha val="89803"/>
              </a:schemeClr>
            </a:solidFill>
            <a:ln cap="flat" cmpd="sng" w="15875">
              <a:solidFill>
                <a:srgbClr val="13467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495300" y="2456115"/>
              <a:ext cx="6934200" cy="797040"/>
            </a:xfrm>
            <a:prstGeom prst="roundRect">
              <a:avLst>
                <a:gd fmla="val 16667" name="adj"/>
              </a:avLst>
            </a:prstGeom>
            <a:solidFill>
              <a:srgbClr val="246C8D"/>
            </a:solidFill>
            <a:ln cap="flat" cmpd="sng" w="222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txBox="1"/>
            <p:nvPr/>
          </p:nvSpPr>
          <p:spPr>
            <a:xfrm>
              <a:off x="534208" y="2495023"/>
              <a:ext cx="6856384" cy="719224"/>
            </a:xfrm>
            <a:prstGeom prst="rect">
              <a:avLst/>
            </a:prstGeom>
            <a:noFill/>
            <a:ln>
              <a:noFill/>
            </a:ln>
          </p:spPr>
          <p:txBody>
            <a:bodyPr anchorCtr="0" anchor="ctr" bIns="0" lIns="262075" spcFirstLastPara="1" rIns="262075" wrap="square" tIns="0">
              <a:noAutofit/>
            </a:bodyPr>
            <a:lstStyle/>
            <a:p>
              <a:pPr indent="0" lvl="0" marL="0" marR="0" rtl="0" algn="l">
                <a:lnSpc>
                  <a:spcPct val="90000"/>
                </a:lnSpc>
                <a:spcBef>
                  <a:spcPts val="0"/>
                </a:spcBef>
                <a:spcAft>
                  <a:spcPts val="0"/>
                </a:spcAft>
                <a:buClr>
                  <a:schemeClr val="lt1"/>
                </a:buClr>
                <a:buSzPts val="2700"/>
                <a:buFont typeface="Twentieth Century"/>
                <a:buNone/>
              </a:pPr>
              <a:r>
                <a:rPr b="0" i="0" lang="en-US" sz="2700" u="none" cap="none" strike="noStrike">
                  <a:solidFill>
                    <a:schemeClr val="lt1"/>
                  </a:solidFill>
                  <a:latin typeface="Twentieth Century"/>
                  <a:ea typeface="Twentieth Century"/>
                  <a:cs typeface="Twentieth Century"/>
                  <a:sym typeface="Twentieth Century"/>
                </a:rPr>
                <a:t>Development of terms of reference</a:t>
              </a:r>
              <a:endParaRPr b="0" i="0" sz="2700" u="none" cap="none" strike="noStrike">
                <a:solidFill>
                  <a:schemeClr val="lt1"/>
                </a:solidFill>
                <a:latin typeface="Twentieth Century"/>
                <a:ea typeface="Twentieth Century"/>
                <a:cs typeface="Twentieth Century"/>
                <a:sym typeface="Twentieth Century"/>
              </a:endParaRPr>
            </a:p>
          </p:txBody>
        </p:sp>
      </p:grpSp>
      <p:sp>
        <p:nvSpPr>
          <p:cNvPr id="260" name="Google Shape;260;p3"/>
          <p:cNvSpPr/>
          <p:nvPr/>
        </p:nvSpPr>
        <p:spPr>
          <a:xfrm>
            <a:off x="1410531" y="393053"/>
            <a:ext cx="9370938" cy="1841187"/>
          </a:xfrm>
          <a:prstGeom prst="roundRect">
            <a:avLst>
              <a:gd fmla="val 16667" name="adj"/>
            </a:avLst>
          </a:prstGeom>
          <a:solidFill>
            <a:srgbClr val="246D8E"/>
          </a:solidFill>
          <a:ln>
            <a:noFill/>
          </a:ln>
          <a:effectLst>
            <a:outerShdw blurRad="190500" algn="ctr" dir="2700000" dist="228600">
              <a:srgbClr val="000000">
                <a:alpha val="29803"/>
              </a:srgbClr>
            </a:outerShdw>
          </a:effectLst>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290"/>
              <a:buFont typeface="Twentieth Century"/>
              <a:buNone/>
            </a:pPr>
            <a:r>
              <a:rPr i="0" lang="en-US" sz="4290" u="none" cap="none" strike="noStrike">
                <a:solidFill>
                  <a:schemeClr val="lt1"/>
                </a:solidFill>
                <a:latin typeface="Twentieth Century"/>
                <a:ea typeface="Twentieth Century"/>
                <a:cs typeface="Twentieth Century"/>
                <a:sym typeface="Twentieth Century"/>
              </a:rPr>
              <a:t>SANARIP DOLBOOR</a:t>
            </a:r>
            <a:br>
              <a:rPr b="0" i="0" lang="en-US" sz="4290" u="none" cap="none" strike="noStrike">
                <a:solidFill>
                  <a:schemeClr val="lt1"/>
                </a:solidFill>
                <a:latin typeface="Twentieth Century"/>
                <a:ea typeface="Twentieth Century"/>
                <a:cs typeface="Twentieth Century"/>
                <a:sym typeface="Twentieth Century"/>
              </a:rPr>
            </a:br>
            <a:br>
              <a:rPr b="0" i="0" lang="en-US" sz="4290" u="none" cap="none" strike="noStrike">
                <a:solidFill>
                  <a:schemeClr val="lt1"/>
                </a:solidFill>
                <a:latin typeface="Twentieth Century"/>
                <a:ea typeface="Twentieth Century"/>
                <a:cs typeface="Twentieth Century"/>
                <a:sym typeface="Twentieth Century"/>
              </a:rPr>
            </a:br>
            <a:r>
              <a:rPr b="0" i="0" lang="en-US" sz="2730" u="none" cap="none" strike="noStrike">
                <a:solidFill>
                  <a:schemeClr val="lt1"/>
                </a:solidFill>
                <a:latin typeface="Calibri"/>
                <a:ea typeface="Calibri"/>
                <a:cs typeface="Calibri"/>
                <a:sym typeface="Calibri"/>
              </a:rPr>
              <a:t>THE MAIN ACTIVITIES:</a:t>
            </a:r>
            <a:endParaRPr b="0" i="0" sz="273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
          <p:cNvPicPr preferRelativeResize="0"/>
          <p:nvPr/>
        </p:nvPicPr>
        <p:blipFill rotWithShape="1">
          <a:blip r:embed="rId3">
            <a:alphaModFix/>
          </a:blip>
          <a:srcRect b="0" l="0" r="0" t="0"/>
          <a:stretch/>
        </p:blipFill>
        <p:spPr>
          <a:xfrm>
            <a:off x="10843404" y="5365174"/>
            <a:ext cx="1555406" cy="1555406"/>
          </a:xfrm>
          <a:prstGeom prst="rect">
            <a:avLst/>
          </a:prstGeom>
          <a:noFill/>
          <a:ln>
            <a:noFill/>
          </a:ln>
        </p:spPr>
      </p:pic>
      <p:sp>
        <p:nvSpPr>
          <p:cNvPr id="266" name="Google Shape;266;p4"/>
          <p:cNvSpPr/>
          <p:nvPr/>
        </p:nvSpPr>
        <p:spPr>
          <a:xfrm>
            <a:off x="2015043" y="2597421"/>
            <a:ext cx="8828361" cy="3545456"/>
          </a:xfrm>
          <a:prstGeom prst="round2DiagRect">
            <a:avLst>
              <a:gd fmla="val 16667" name="adj1"/>
              <a:gd fmla="val 0" name="adj2"/>
            </a:avLst>
          </a:prstGeom>
          <a:solidFill>
            <a:srgbClr val="80FCFE"/>
          </a:solidFill>
          <a:ln>
            <a:noFill/>
          </a:ln>
          <a:effectLst>
            <a:outerShdw blurRad="190500" algn="ctr" dir="2700000" dist="228600">
              <a:srgbClr val="000000">
                <a:alpha val="29803"/>
              </a:srgbClr>
            </a:outerShdw>
          </a:effectLst>
        </p:spPr>
        <p:txBody>
          <a:bodyPr anchorCtr="0" anchor="b" bIns="45700" lIns="91425" spcFirstLastPara="1" rIns="91425" wrap="square" tIns="45700">
            <a:normAutofit/>
          </a:bodyPr>
          <a:lstStyle/>
          <a:p>
            <a:pPr indent="0" lvl="0" marL="361950" marR="0" rtl="0" algn="just">
              <a:lnSpc>
                <a:spcPct val="90000"/>
              </a:lnSpc>
              <a:spcBef>
                <a:spcPts val="0"/>
              </a:spcBef>
              <a:spcAft>
                <a:spcPts val="0"/>
              </a:spcAft>
              <a:buClr>
                <a:schemeClr val="dk1"/>
              </a:buClr>
              <a:buSzPts val="2827"/>
              <a:buFont typeface="Twentieth Century"/>
              <a:buNone/>
            </a:pPr>
            <a:r>
              <a:rPr b="0" i="0" lang="en-US" sz="2827" u="none" cap="none" strike="noStrike">
                <a:solidFill>
                  <a:schemeClr val="dk1"/>
                </a:solidFill>
                <a:latin typeface="Twentieth Century"/>
                <a:ea typeface="Twentieth Century"/>
                <a:cs typeface="Twentieth Century"/>
                <a:sym typeface="Twentieth Century"/>
              </a:rPr>
              <a:t>As a company of consulting engineers, SANARIP DOLBOR LLC offers a wide range of services for:</a:t>
            </a:r>
            <a:endParaRPr/>
          </a:p>
          <a:p>
            <a:pPr indent="0" lvl="0" marL="361950" marR="0" rtl="0" algn="just">
              <a:lnSpc>
                <a:spcPct val="90000"/>
              </a:lnSpc>
              <a:spcBef>
                <a:spcPts val="0"/>
              </a:spcBef>
              <a:spcAft>
                <a:spcPts val="0"/>
              </a:spcAft>
              <a:buClr>
                <a:schemeClr val="lt1"/>
              </a:buClr>
              <a:buSzPts val="2827"/>
              <a:buFont typeface="Twentieth Century"/>
              <a:buNone/>
            </a:pPr>
            <a:r>
              <a:t/>
            </a:r>
            <a:endParaRPr b="0" i="0" sz="2827" u="none" cap="none" strike="noStrike">
              <a:solidFill>
                <a:schemeClr val="dk1"/>
              </a:solidFill>
              <a:latin typeface="Twentieth Century"/>
              <a:ea typeface="Twentieth Century"/>
              <a:cs typeface="Twentieth Century"/>
              <a:sym typeface="Twentieth Century"/>
            </a:endParaRPr>
          </a:p>
          <a:p>
            <a:pPr indent="-685800" lvl="0" marL="1047750" marR="0" rtl="0" algn="just">
              <a:lnSpc>
                <a:spcPct val="90000"/>
              </a:lnSpc>
              <a:spcBef>
                <a:spcPts val="0"/>
              </a:spcBef>
              <a:spcAft>
                <a:spcPts val="0"/>
              </a:spcAft>
              <a:buClr>
                <a:schemeClr val="dk1"/>
              </a:buClr>
              <a:buSzPts val="2827"/>
              <a:buFont typeface="Noto Sans Symbols"/>
              <a:buChar char="❑"/>
            </a:pPr>
            <a:r>
              <a:rPr b="0" i="0" lang="en-US" sz="2827" u="none" cap="none" strike="noStrike">
                <a:solidFill>
                  <a:schemeClr val="dk1"/>
                </a:solidFill>
                <a:latin typeface="Twentieth Century"/>
                <a:ea typeface="Twentieth Century"/>
                <a:cs typeface="Twentieth Century"/>
                <a:sym typeface="Twentieth Century"/>
              </a:rPr>
              <a:t>planning </a:t>
            </a:r>
            <a:endParaRPr b="0" i="0" sz="2827" u="none" cap="none" strike="noStrike">
              <a:solidFill>
                <a:schemeClr val="dk1"/>
              </a:solidFill>
              <a:latin typeface="Twentieth Century"/>
              <a:ea typeface="Twentieth Century"/>
              <a:cs typeface="Twentieth Century"/>
              <a:sym typeface="Twentieth Century"/>
            </a:endParaRPr>
          </a:p>
          <a:p>
            <a:pPr indent="-685800" lvl="0" marL="1047750" marR="0" rtl="0" algn="just">
              <a:lnSpc>
                <a:spcPct val="90000"/>
              </a:lnSpc>
              <a:spcBef>
                <a:spcPts val="0"/>
              </a:spcBef>
              <a:spcAft>
                <a:spcPts val="0"/>
              </a:spcAft>
              <a:buClr>
                <a:schemeClr val="dk1"/>
              </a:buClr>
              <a:buSzPts val="2827"/>
              <a:buFont typeface="Noto Sans Symbols"/>
              <a:buChar char="❑"/>
            </a:pPr>
            <a:r>
              <a:rPr b="0" i="0" lang="en-US" sz="2827" u="none" cap="none" strike="noStrike">
                <a:solidFill>
                  <a:schemeClr val="dk1"/>
                </a:solidFill>
                <a:latin typeface="Twentieth Century"/>
                <a:ea typeface="Twentieth Century"/>
                <a:cs typeface="Twentieth Century"/>
                <a:sym typeface="Twentieth Century"/>
              </a:rPr>
              <a:t>management</a:t>
            </a:r>
            <a:endParaRPr b="0" i="0" sz="2827" u="none" cap="none" strike="noStrike">
              <a:solidFill>
                <a:schemeClr val="dk1"/>
              </a:solidFill>
              <a:latin typeface="Twentieth Century"/>
              <a:ea typeface="Twentieth Century"/>
              <a:cs typeface="Twentieth Century"/>
              <a:sym typeface="Twentieth Century"/>
            </a:endParaRPr>
          </a:p>
          <a:p>
            <a:pPr indent="-685800" lvl="0" marL="1047750" marR="0" rtl="0" algn="just">
              <a:lnSpc>
                <a:spcPct val="90000"/>
              </a:lnSpc>
              <a:spcBef>
                <a:spcPts val="0"/>
              </a:spcBef>
              <a:spcAft>
                <a:spcPts val="0"/>
              </a:spcAft>
              <a:buClr>
                <a:schemeClr val="dk1"/>
              </a:buClr>
              <a:buSzPts val="2827"/>
              <a:buFont typeface="Noto Sans Symbols"/>
              <a:buChar char="❑"/>
            </a:pPr>
            <a:r>
              <a:rPr b="0" i="0" lang="en-US" sz="2827" u="none" cap="none" strike="noStrike">
                <a:solidFill>
                  <a:schemeClr val="dk1"/>
                </a:solidFill>
                <a:latin typeface="Twentieth Century"/>
                <a:ea typeface="Twentieth Century"/>
                <a:cs typeface="Twentieth Century"/>
                <a:sym typeface="Twentieth Century"/>
              </a:rPr>
              <a:t>consulting</a:t>
            </a:r>
            <a:endParaRPr b="0" i="0" sz="2827" u="none" cap="none" strike="noStrike">
              <a:solidFill>
                <a:schemeClr val="dk1"/>
              </a:solidFill>
              <a:latin typeface="Twentieth Century"/>
              <a:ea typeface="Twentieth Century"/>
              <a:cs typeface="Twentieth Century"/>
              <a:sym typeface="Twentieth Century"/>
            </a:endParaRPr>
          </a:p>
          <a:p>
            <a:pPr indent="0" lvl="0" marL="361950" marR="0" rtl="0" algn="just">
              <a:lnSpc>
                <a:spcPct val="90000"/>
              </a:lnSpc>
              <a:spcBef>
                <a:spcPts val="0"/>
              </a:spcBef>
              <a:spcAft>
                <a:spcPts val="0"/>
              </a:spcAft>
              <a:buClr>
                <a:schemeClr val="lt1"/>
              </a:buClr>
              <a:buSzPts val="2827"/>
              <a:buFont typeface="Twentieth Century"/>
              <a:buNone/>
            </a:pPr>
            <a:r>
              <a:t/>
            </a:r>
            <a:endParaRPr b="0" i="0" sz="2827" u="none" cap="none" strike="noStrike">
              <a:solidFill>
                <a:schemeClr val="dk1"/>
              </a:solidFill>
              <a:latin typeface="Twentieth Century"/>
              <a:ea typeface="Twentieth Century"/>
              <a:cs typeface="Twentieth Century"/>
              <a:sym typeface="Twentieth Century"/>
            </a:endParaRPr>
          </a:p>
          <a:p>
            <a:pPr indent="0" lvl="0" marL="361950" marR="0" rtl="0" algn="just">
              <a:lnSpc>
                <a:spcPct val="90000"/>
              </a:lnSpc>
              <a:spcBef>
                <a:spcPts val="0"/>
              </a:spcBef>
              <a:spcAft>
                <a:spcPts val="0"/>
              </a:spcAft>
              <a:buClr>
                <a:schemeClr val="dk1"/>
              </a:buClr>
              <a:buSzPts val="2827"/>
              <a:buFont typeface="Twentieth Century"/>
              <a:buNone/>
            </a:pPr>
            <a:r>
              <a:rPr b="0" i="0" lang="en-US" sz="2827" u="none" cap="none" strike="noStrike">
                <a:solidFill>
                  <a:schemeClr val="dk1"/>
                </a:solidFill>
                <a:latin typeface="Twentieth Century"/>
                <a:ea typeface="Twentieth Century"/>
                <a:cs typeface="Twentieth Century"/>
                <a:sym typeface="Twentieth Century"/>
              </a:rPr>
              <a:t>Primarily for complex infrastructure projects.</a:t>
            </a:r>
            <a:endParaRPr b="0" i="0" sz="2827" u="none" cap="none" strike="noStrike">
              <a:solidFill>
                <a:schemeClr val="dk1"/>
              </a:solidFill>
              <a:latin typeface="Twentieth Century"/>
              <a:ea typeface="Twentieth Century"/>
              <a:cs typeface="Twentieth Century"/>
              <a:sym typeface="Twentieth Century"/>
            </a:endParaRPr>
          </a:p>
        </p:txBody>
      </p:sp>
      <p:sp>
        <p:nvSpPr>
          <p:cNvPr id="267" name="Google Shape;267;p4"/>
          <p:cNvSpPr/>
          <p:nvPr/>
        </p:nvSpPr>
        <p:spPr>
          <a:xfrm>
            <a:off x="2015043" y="186018"/>
            <a:ext cx="8828361" cy="2281137"/>
          </a:xfrm>
          <a:prstGeom prst="round2DiagRect">
            <a:avLst>
              <a:gd fmla="val 16667" name="adj1"/>
              <a:gd fmla="val 0" name="adj2"/>
            </a:avLst>
          </a:prstGeom>
          <a:solidFill>
            <a:srgbClr val="125276"/>
          </a:solidFill>
          <a:ln>
            <a:noFill/>
          </a:ln>
          <a:effectLst>
            <a:outerShdw blurRad="190500" algn="ctr" dir="2700000" dist="228600">
              <a:srgbClr val="000000">
                <a:alpha val="29803"/>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290"/>
              <a:buFont typeface="Twentieth Century"/>
              <a:buNone/>
            </a:pPr>
            <a:r>
              <a:rPr i="0" lang="en-US" sz="4290" u="none" cap="none" strike="noStrike">
                <a:solidFill>
                  <a:schemeClr val="lt1"/>
                </a:solidFill>
                <a:latin typeface="Twentieth Century"/>
                <a:ea typeface="Twentieth Century"/>
                <a:cs typeface="Twentieth Century"/>
                <a:sym typeface="Twentieth Century"/>
              </a:rPr>
              <a:t>«SANARIP DOLBOOR» LLC</a:t>
            </a:r>
            <a:endParaRPr i="0" sz="429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
          <p:cNvSpPr/>
          <p:nvPr/>
        </p:nvSpPr>
        <p:spPr>
          <a:xfrm>
            <a:off x="10256808" y="4153068"/>
            <a:ext cx="1935192" cy="2704932"/>
          </a:xfrm>
          <a:prstGeom prst="triangle">
            <a:avLst>
              <a:gd fmla="val 100000" name="adj"/>
            </a:avLst>
          </a:prstGeom>
          <a:solidFill>
            <a:srgbClr val="18456A"/>
          </a:solidFill>
          <a:ln cap="flat" cmpd="sng" w="15875">
            <a:solidFill>
              <a:srgbClr val="153F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grpSp>
        <p:nvGrpSpPr>
          <p:cNvPr id="273" name="Google Shape;273;p5"/>
          <p:cNvGrpSpPr/>
          <p:nvPr/>
        </p:nvGrpSpPr>
        <p:grpSpPr>
          <a:xfrm>
            <a:off x="1112809" y="1808197"/>
            <a:ext cx="9946255" cy="4323070"/>
            <a:chOff x="0" y="2112"/>
            <a:chExt cx="9946255" cy="4323070"/>
          </a:xfrm>
        </p:grpSpPr>
        <p:sp>
          <p:nvSpPr>
            <p:cNvPr id="274" name="Google Shape;274;p5"/>
            <p:cNvSpPr/>
            <p:nvPr/>
          </p:nvSpPr>
          <p:spPr>
            <a:xfrm rot="5400000">
              <a:off x="6205638" y="-2483419"/>
              <a:ext cx="1115630" cy="6365603"/>
            </a:xfrm>
            <a:prstGeom prst="round2SameRect">
              <a:avLst>
                <a:gd fmla="val 16667" name="adj1"/>
                <a:gd fmla="val 0" name="adj2"/>
              </a:avLst>
            </a:prstGeom>
            <a:solidFill>
              <a:srgbClr val="80FCFE"/>
            </a:solidFill>
            <a:ln>
              <a:noFill/>
            </a:ln>
            <a:effectLst>
              <a:outerShdw blurRad="190500" rotWithShape="0" algn="ctr" dir="2700000" dist="228600">
                <a:srgbClr val="000000">
                  <a:alpha val="2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txBox="1"/>
            <p:nvPr/>
          </p:nvSpPr>
          <p:spPr>
            <a:xfrm>
              <a:off x="3580652" y="196028"/>
              <a:ext cx="6311142" cy="1006708"/>
            </a:xfrm>
            <a:prstGeom prst="rect">
              <a:avLst/>
            </a:prstGeom>
            <a:noFill/>
            <a:ln>
              <a:noFill/>
            </a:ln>
          </p:spPr>
          <p:txBody>
            <a:bodyPr anchorCtr="0" anchor="ctr" bIns="112375" lIns="224775" spcFirstLastPara="1" rIns="224775" wrap="square" tIns="112375">
              <a:noAutofit/>
            </a:bodyPr>
            <a:lstStyle/>
            <a:p>
              <a:pPr indent="-374650" lvl="1" marL="285750" marR="0" rtl="0" algn="l">
                <a:lnSpc>
                  <a:spcPct val="90000"/>
                </a:lnSpc>
                <a:spcBef>
                  <a:spcPts val="0"/>
                </a:spcBef>
                <a:spcAft>
                  <a:spcPts val="0"/>
                </a:spcAft>
                <a:buClr>
                  <a:schemeClr val="dk1"/>
                </a:buClr>
                <a:buSzPts val="5900"/>
                <a:buFont typeface="Twentieth Century"/>
                <a:buChar char="•"/>
              </a:pPr>
              <a:r>
                <a:rPr b="0" i="0" lang="en-US" sz="5900" u="none" cap="none" strike="noStrike">
                  <a:solidFill>
                    <a:schemeClr val="dk1"/>
                  </a:solidFill>
                  <a:latin typeface="Twentieth Century"/>
                  <a:ea typeface="Twentieth Century"/>
                  <a:cs typeface="Twentieth Century"/>
                  <a:sym typeface="Twentieth Century"/>
                </a:rPr>
                <a:t>CRM</a:t>
              </a:r>
              <a:endParaRPr b="0" i="0" sz="5900" u="none" cap="none" strike="noStrike">
                <a:solidFill>
                  <a:schemeClr val="dk1"/>
                </a:solidFill>
                <a:latin typeface="Twentieth Century"/>
                <a:ea typeface="Twentieth Century"/>
                <a:cs typeface="Twentieth Century"/>
                <a:sym typeface="Twentieth Century"/>
              </a:endParaRPr>
            </a:p>
          </p:txBody>
        </p:sp>
        <p:sp>
          <p:nvSpPr>
            <p:cNvPr id="276" name="Google Shape;276;p5"/>
            <p:cNvSpPr/>
            <p:nvPr/>
          </p:nvSpPr>
          <p:spPr>
            <a:xfrm>
              <a:off x="0" y="2112"/>
              <a:ext cx="3580652" cy="1394538"/>
            </a:xfrm>
            <a:prstGeom prst="roundRect">
              <a:avLst>
                <a:gd fmla="val 16667" name="adj"/>
              </a:avLst>
            </a:prstGeom>
            <a:solidFill>
              <a:srgbClr val="1C6C8D"/>
            </a:solidFill>
            <a:ln>
              <a:noFill/>
            </a:ln>
            <a:effectLst>
              <a:outerShdw blurRad="190500" rotWithShape="0" algn="ctr" dir="2700000" dist="228600">
                <a:srgbClr val="000000">
                  <a:alpha val="2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txBox="1"/>
            <p:nvPr/>
          </p:nvSpPr>
          <p:spPr>
            <a:xfrm>
              <a:off x="68076" y="70188"/>
              <a:ext cx="3444500" cy="1258386"/>
            </a:xfrm>
            <a:prstGeom prst="rect">
              <a:avLst/>
            </a:prstGeom>
            <a:noFill/>
            <a:ln>
              <a:noFill/>
            </a:ln>
          </p:spPr>
          <p:txBody>
            <a:bodyPr anchorCtr="0" anchor="ctr" bIns="59050" lIns="118100" spcFirstLastPara="1" rIns="118100" wrap="square" tIns="59050">
              <a:noAutofit/>
            </a:bodyPr>
            <a:lstStyle/>
            <a:p>
              <a:pPr indent="0" lvl="0" marL="266700" marR="0" rtl="0" algn="l">
                <a:lnSpc>
                  <a:spcPct val="90000"/>
                </a:lnSpc>
                <a:spcBef>
                  <a:spcPts val="0"/>
                </a:spcBef>
                <a:spcAft>
                  <a:spcPts val="0"/>
                </a:spcAft>
                <a:buClr>
                  <a:schemeClr val="lt1"/>
                </a:buClr>
                <a:buSzPts val="3100"/>
                <a:buFont typeface="Twentieth Century"/>
                <a:buNone/>
              </a:pPr>
              <a:r>
                <a:rPr b="0" i="0" lang="en-US" sz="3100" u="none" cap="none" strike="noStrike">
                  <a:solidFill>
                    <a:schemeClr val="lt1"/>
                  </a:solidFill>
                  <a:latin typeface="Twentieth Century"/>
                  <a:ea typeface="Twentieth Century"/>
                  <a:cs typeface="Twentieth Century"/>
                  <a:sym typeface="Twentieth Century"/>
                </a:rPr>
                <a:t>Compulsory health insurance fund</a:t>
              </a:r>
              <a:endParaRPr b="0" i="0" sz="3100" u="none" cap="none" strike="noStrike">
                <a:solidFill>
                  <a:schemeClr val="lt1"/>
                </a:solidFill>
                <a:latin typeface="Twentieth Century"/>
                <a:ea typeface="Twentieth Century"/>
                <a:cs typeface="Twentieth Century"/>
                <a:sym typeface="Twentieth Century"/>
              </a:endParaRPr>
            </a:p>
          </p:txBody>
        </p:sp>
        <p:sp>
          <p:nvSpPr>
            <p:cNvPr id="278" name="Google Shape;278;p5"/>
            <p:cNvSpPr/>
            <p:nvPr/>
          </p:nvSpPr>
          <p:spPr>
            <a:xfrm rot="5400000">
              <a:off x="6205638" y="-1019153"/>
              <a:ext cx="1115630" cy="6365603"/>
            </a:xfrm>
            <a:prstGeom prst="round2SameRect">
              <a:avLst>
                <a:gd fmla="val 16667" name="adj1"/>
                <a:gd fmla="val 0" name="adj2"/>
              </a:avLst>
            </a:prstGeom>
            <a:solidFill>
              <a:srgbClr val="80FCFE"/>
            </a:solidFill>
            <a:ln>
              <a:noFill/>
            </a:ln>
            <a:effectLst>
              <a:outerShdw blurRad="190500" rotWithShape="0" algn="ctr" dir="2700000" dist="228600">
                <a:srgbClr val="000000">
                  <a:alpha val="2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txBox="1"/>
            <p:nvPr/>
          </p:nvSpPr>
          <p:spPr>
            <a:xfrm>
              <a:off x="3580652" y="1660294"/>
              <a:ext cx="6311142" cy="1006708"/>
            </a:xfrm>
            <a:prstGeom prst="rect">
              <a:avLst/>
            </a:prstGeom>
            <a:noFill/>
            <a:ln>
              <a:noFill/>
            </a:ln>
          </p:spPr>
          <p:txBody>
            <a:bodyPr anchorCtr="0" anchor="ctr" bIns="112375" lIns="224775" spcFirstLastPara="1" rIns="224775" wrap="square" tIns="112375">
              <a:noAutofit/>
            </a:bodyPr>
            <a:lstStyle/>
            <a:p>
              <a:pPr indent="-374650" lvl="1" marL="285750" marR="0" rtl="0" algn="l">
                <a:lnSpc>
                  <a:spcPct val="90000"/>
                </a:lnSpc>
                <a:spcBef>
                  <a:spcPts val="0"/>
                </a:spcBef>
                <a:spcAft>
                  <a:spcPts val="0"/>
                </a:spcAft>
                <a:buClr>
                  <a:schemeClr val="dk1"/>
                </a:buClr>
                <a:buSzPts val="5900"/>
                <a:buFont typeface="Twentieth Century"/>
                <a:buChar char="•"/>
              </a:pPr>
              <a:r>
                <a:rPr b="0" i="0" lang="en-US" sz="5900" u="none" cap="none" strike="noStrike">
                  <a:solidFill>
                    <a:schemeClr val="dk1"/>
                  </a:solidFill>
                  <a:latin typeface="Twentieth Century"/>
                  <a:ea typeface="Twentieth Century"/>
                  <a:cs typeface="Twentieth Century"/>
                  <a:sym typeface="Twentieth Century"/>
                </a:rPr>
                <a:t>Storage textbooks</a:t>
              </a:r>
              <a:endParaRPr b="0" i="0" sz="5900" u="none" cap="none" strike="noStrike">
                <a:solidFill>
                  <a:schemeClr val="dk1"/>
                </a:solidFill>
                <a:latin typeface="Twentieth Century"/>
                <a:ea typeface="Twentieth Century"/>
                <a:cs typeface="Twentieth Century"/>
                <a:sym typeface="Twentieth Century"/>
              </a:endParaRPr>
            </a:p>
          </p:txBody>
        </p:sp>
        <p:sp>
          <p:nvSpPr>
            <p:cNvPr id="280" name="Google Shape;280;p5"/>
            <p:cNvSpPr/>
            <p:nvPr/>
          </p:nvSpPr>
          <p:spPr>
            <a:xfrm>
              <a:off x="0" y="1466378"/>
              <a:ext cx="3580652" cy="1394538"/>
            </a:xfrm>
            <a:prstGeom prst="roundRect">
              <a:avLst>
                <a:gd fmla="val 16667" name="adj"/>
              </a:avLst>
            </a:prstGeom>
            <a:solidFill>
              <a:srgbClr val="1C6C8D"/>
            </a:solidFill>
            <a:ln>
              <a:noFill/>
            </a:ln>
            <a:effectLst>
              <a:outerShdw blurRad="190500" rotWithShape="0" algn="ctr" dir="2700000" dist="228600">
                <a:srgbClr val="000000">
                  <a:alpha val="2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txBox="1"/>
            <p:nvPr/>
          </p:nvSpPr>
          <p:spPr>
            <a:xfrm>
              <a:off x="68076" y="1534454"/>
              <a:ext cx="3444500" cy="1258386"/>
            </a:xfrm>
            <a:prstGeom prst="rect">
              <a:avLst/>
            </a:prstGeom>
            <a:noFill/>
            <a:ln>
              <a:noFill/>
            </a:ln>
          </p:spPr>
          <p:txBody>
            <a:bodyPr anchorCtr="0" anchor="ctr" bIns="59050" lIns="118100" spcFirstLastPara="1" rIns="118100" wrap="square" tIns="59050">
              <a:noAutofit/>
            </a:bodyPr>
            <a:lstStyle/>
            <a:p>
              <a:pPr indent="0" lvl="0" marL="266700" marR="0" rtl="0" algn="l">
                <a:lnSpc>
                  <a:spcPct val="90000"/>
                </a:lnSpc>
                <a:spcBef>
                  <a:spcPts val="0"/>
                </a:spcBef>
                <a:spcAft>
                  <a:spcPts val="0"/>
                </a:spcAft>
                <a:buClr>
                  <a:schemeClr val="lt1"/>
                </a:buClr>
                <a:buSzPts val="3100"/>
                <a:buFont typeface="Twentieth Century"/>
                <a:buNone/>
              </a:pPr>
              <a:r>
                <a:rPr b="0" i="0" lang="en-US" sz="3100" u="none" cap="none" strike="noStrike">
                  <a:solidFill>
                    <a:schemeClr val="lt1"/>
                  </a:solidFill>
                  <a:latin typeface="Twentieth Century"/>
                  <a:ea typeface="Twentieth Century"/>
                  <a:cs typeface="Twentieth Century"/>
                  <a:sym typeface="Twentieth Century"/>
                </a:rPr>
                <a:t>E-library</a:t>
              </a:r>
              <a:endParaRPr b="0" i="0" sz="3100" u="none" cap="none" strike="noStrike">
                <a:solidFill>
                  <a:schemeClr val="lt1"/>
                </a:solidFill>
                <a:latin typeface="Twentieth Century"/>
                <a:ea typeface="Twentieth Century"/>
                <a:cs typeface="Twentieth Century"/>
                <a:sym typeface="Twentieth Century"/>
              </a:endParaRPr>
            </a:p>
          </p:txBody>
        </p:sp>
        <p:sp>
          <p:nvSpPr>
            <p:cNvPr id="282" name="Google Shape;282;p5"/>
            <p:cNvSpPr/>
            <p:nvPr/>
          </p:nvSpPr>
          <p:spPr>
            <a:xfrm rot="5400000">
              <a:off x="6205638" y="445111"/>
              <a:ext cx="1115630" cy="6365603"/>
            </a:xfrm>
            <a:prstGeom prst="round2SameRect">
              <a:avLst>
                <a:gd fmla="val 16667" name="adj1"/>
                <a:gd fmla="val 0" name="adj2"/>
              </a:avLst>
            </a:prstGeom>
            <a:solidFill>
              <a:srgbClr val="80FCFE"/>
            </a:solidFill>
            <a:ln>
              <a:noFill/>
            </a:ln>
            <a:effectLst>
              <a:outerShdw blurRad="190500" rotWithShape="0" algn="ctr" dir="2700000" dist="228600">
                <a:srgbClr val="000000">
                  <a:alpha val="2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txBox="1"/>
            <p:nvPr/>
          </p:nvSpPr>
          <p:spPr>
            <a:xfrm>
              <a:off x="3580652" y="3124559"/>
              <a:ext cx="6311142" cy="1006708"/>
            </a:xfrm>
            <a:prstGeom prst="rect">
              <a:avLst/>
            </a:prstGeom>
            <a:noFill/>
            <a:ln>
              <a:noFill/>
            </a:ln>
          </p:spPr>
          <p:txBody>
            <a:bodyPr anchorCtr="0" anchor="ctr" bIns="112375" lIns="224775" spcFirstLastPara="1" rIns="224775" wrap="square" tIns="112375">
              <a:noAutofit/>
            </a:bodyPr>
            <a:lstStyle/>
            <a:p>
              <a:pPr indent="-374650" lvl="1" marL="285750" marR="0" rtl="0" algn="l">
                <a:lnSpc>
                  <a:spcPct val="90000"/>
                </a:lnSpc>
                <a:spcBef>
                  <a:spcPts val="0"/>
                </a:spcBef>
                <a:spcAft>
                  <a:spcPts val="0"/>
                </a:spcAft>
                <a:buClr>
                  <a:schemeClr val="dk1"/>
                </a:buClr>
                <a:buSzPts val="5900"/>
                <a:buFont typeface="Twentieth Century"/>
                <a:buChar char="•"/>
              </a:pPr>
              <a:r>
                <a:rPr b="0" i="0" lang="en-US" sz="5900" u="none" cap="none" strike="noStrike">
                  <a:solidFill>
                    <a:schemeClr val="dk1"/>
                  </a:solidFill>
                  <a:latin typeface="Twentieth Century"/>
                  <a:ea typeface="Twentieth Century"/>
                  <a:cs typeface="Twentieth Century"/>
                  <a:sym typeface="Twentieth Century"/>
                </a:rPr>
                <a:t>Distance education</a:t>
              </a:r>
              <a:endParaRPr b="0" i="0" sz="5900" u="none" cap="none" strike="noStrike">
                <a:solidFill>
                  <a:schemeClr val="dk1"/>
                </a:solidFill>
                <a:latin typeface="Twentieth Century"/>
                <a:ea typeface="Twentieth Century"/>
                <a:cs typeface="Twentieth Century"/>
                <a:sym typeface="Twentieth Century"/>
              </a:endParaRPr>
            </a:p>
          </p:txBody>
        </p:sp>
        <p:sp>
          <p:nvSpPr>
            <p:cNvPr id="284" name="Google Shape;284;p5"/>
            <p:cNvSpPr/>
            <p:nvPr/>
          </p:nvSpPr>
          <p:spPr>
            <a:xfrm>
              <a:off x="0" y="2930644"/>
              <a:ext cx="3580652" cy="1394538"/>
            </a:xfrm>
            <a:prstGeom prst="roundRect">
              <a:avLst>
                <a:gd fmla="val 16667" name="adj"/>
              </a:avLst>
            </a:prstGeom>
            <a:solidFill>
              <a:srgbClr val="1C6C8D"/>
            </a:solidFill>
            <a:ln>
              <a:noFill/>
            </a:ln>
            <a:effectLst>
              <a:outerShdw blurRad="190500" rotWithShape="0" algn="ctr" dir="2700000" dist="228600">
                <a:srgbClr val="000000">
                  <a:alpha val="2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txBox="1"/>
            <p:nvPr/>
          </p:nvSpPr>
          <p:spPr>
            <a:xfrm>
              <a:off x="68076" y="2998720"/>
              <a:ext cx="3444500" cy="1258386"/>
            </a:xfrm>
            <a:prstGeom prst="rect">
              <a:avLst/>
            </a:prstGeom>
            <a:noFill/>
            <a:ln>
              <a:noFill/>
            </a:ln>
          </p:spPr>
          <p:txBody>
            <a:bodyPr anchorCtr="0" anchor="ctr" bIns="59050" lIns="118100" spcFirstLastPara="1" rIns="118100" wrap="square" tIns="59050">
              <a:noAutofit/>
            </a:bodyPr>
            <a:lstStyle/>
            <a:p>
              <a:pPr indent="0" lvl="0" marL="266700" marR="0" rtl="0" algn="l">
                <a:lnSpc>
                  <a:spcPct val="90000"/>
                </a:lnSpc>
                <a:spcBef>
                  <a:spcPts val="0"/>
                </a:spcBef>
                <a:spcAft>
                  <a:spcPts val="0"/>
                </a:spcAft>
                <a:buClr>
                  <a:schemeClr val="lt1"/>
                </a:buClr>
                <a:buSzPts val="3100"/>
                <a:buFont typeface="Twentieth Century"/>
                <a:buNone/>
              </a:pPr>
              <a:r>
                <a:rPr b="0" i="0" lang="en-US" sz="3100" u="none" cap="none" strike="noStrike">
                  <a:solidFill>
                    <a:schemeClr val="lt1"/>
                  </a:solidFill>
                  <a:latin typeface="Twentieth Century"/>
                  <a:ea typeface="Twentieth Century"/>
                  <a:cs typeface="Twentieth Century"/>
                  <a:sym typeface="Twentieth Century"/>
                </a:rPr>
                <a:t>Okuu Keremet</a:t>
              </a:r>
              <a:endParaRPr b="0" i="0" sz="3100" u="none" cap="none" strike="noStrike">
                <a:solidFill>
                  <a:schemeClr val="lt1"/>
                </a:solidFill>
                <a:latin typeface="Twentieth Century"/>
                <a:ea typeface="Twentieth Century"/>
                <a:cs typeface="Twentieth Century"/>
                <a:sym typeface="Twentieth Century"/>
              </a:endParaRPr>
            </a:p>
          </p:txBody>
        </p:sp>
      </p:grpSp>
      <p:sp>
        <p:nvSpPr>
          <p:cNvPr id="286" name="Google Shape;286;p5"/>
          <p:cNvSpPr/>
          <p:nvPr/>
        </p:nvSpPr>
        <p:spPr>
          <a:xfrm>
            <a:off x="2053150" y="129107"/>
            <a:ext cx="8085700" cy="1478570"/>
          </a:xfrm>
          <a:prstGeom prst="round2SameRect">
            <a:avLst>
              <a:gd fmla="val 16667" name="adj1"/>
              <a:gd fmla="val 0" name="adj2"/>
            </a:avLst>
          </a:prstGeom>
          <a:solidFill>
            <a:srgbClr val="1C6C8E"/>
          </a:solidFill>
          <a:ln>
            <a:noFill/>
          </a:ln>
          <a:effectLst>
            <a:outerShdw blurRad="190500" algn="ctr" dir="2700000" dist="228600">
              <a:srgbClr val="000000">
                <a:alpha val="29803"/>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Twentieth Century"/>
              <a:buNone/>
            </a:pPr>
            <a:r>
              <a:rPr i="0" lang="en-US" sz="4400" u="none" cap="none" strike="noStrike">
                <a:solidFill>
                  <a:schemeClr val="lt1"/>
                </a:solidFill>
                <a:latin typeface="Twentieth Century"/>
                <a:ea typeface="Twentieth Century"/>
                <a:cs typeface="Twentieth Century"/>
                <a:sym typeface="Twentieth Century"/>
              </a:rPr>
              <a:t>PROJECTS:</a:t>
            </a:r>
            <a:endParaRPr/>
          </a:p>
        </p:txBody>
      </p:sp>
      <p:pic>
        <p:nvPicPr>
          <p:cNvPr id="287" name="Google Shape;287;p5"/>
          <p:cNvPicPr preferRelativeResize="0"/>
          <p:nvPr/>
        </p:nvPicPr>
        <p:blipFill rotWithShape="1">
          <a:blip r:embed="rId3">
            <a:alphaModFix/>
          </a:blip>
          <a:srcRect b="0" l="0" r="0" t="0"/>
          <a:stretch/>
        </p:blipFill>
        <p:spPr>
          <a:xfrm>
            <a:off x="10804490" y="5302637"/>
            <a:ext cx="1630431" cy="16304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daa82da423_0_0"/>
          <p:cNvSpPr/>
          <p:nvPr/>
        </p:nvSpPr>
        <p:spPr>
          <a:xfrm>
            <a:off x="10256808" y="4153068"/>
            <a:ext cx="1935300" cy="2704800"/>
          </a:xfrm>
          <a:prstGeom prst="triangle">
            <a:avLst>
              <a:gd fmla="val 100000" name="adj"/>
            </a:avLst>
          </a:prstGeom>
          <a:solidFill>
            <a:srgbClr val="18456A"/>
          </a:solidFill>
          <a:ln cap="flat" cmpd="sng" w="15875">
            <a:solidFill>
              <a:srgbClr val="153F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grpSp>
        <p:nvGrpSpPr>
          <p:cNvPr id="293" name="Google Shape;293;gdaa82da423_0_0"/>
          <p:cNvGrpSpPr/>
          <p:nvPr/>
        </p:nvGrpSpPr>
        <p:grpSpPr>
          <a:xfrm>
            <a:off x="1112809" y="1808197"/>
            <a:ext cx="9946255" cy="4322932"/>
            <a:chOff x="0" y="2112"/>
            <a:chExt cx="9946255" cy="4322932"/>
          </a:xfrm>
        </p:grpSpPr>
        <p:sp>
          <p:nvSpPr>
            <p:cNvPr id="294" name="Google Shape;294;gdaa82da423_0_0"/>
            <p:cNvSpPr/>
            <p:nvPr/>
          </p:nvSpPr>
          <p:spPr>
            <a:xfrm rot="5400000">
              <a:off x="6205555" y="-2483432"/>
              <a:ext cx="1115700" cy="6365700"/>
            </a:xfrm>
            <a:prstGeom prst="round2SameRect">
              <a:avLst>
                <a:gd fmla="val 16667" name="adj1"/>
                <a:gd fmla="val 0" name="adj2"/>
              </a:avLst>
            </a:prstGeom>
            <a:solidFill>
              <a:srgbClr val="80FCFE"/>
            </a:solidFill>
            <a:ln>
              <a:noFill/>
            </a:ln>
            <a:effectLst>
              <a:outerShdw blurRad="190500" rotWithShape="0" algn="ctr" dir="2700000" dist="228600">
                <a:srgbClr val="000000">
                  <a:alpha val="2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daa82da423_0_0"/>
            <p:cNvSpPr txBox="1"/>
            <p:nvPr/>
          </p:nvSpPr>
          <p:spPr>
            <a:xfrm>
              <a:off x="3580652" y="196028"/>
              <a:ext cx="6311100" cy="1006800"/>
            </a:xfrm>
            <a:prstGeom prst="rect">
              <a:avLst/>
            </a:prstGeom>
            <a:noFill/>
            <a:ln>
              <a:noFill/>
            </a:ln>
          </p:spPr>
          <p:txBody>
            <a:bodyPr anchorCtr="0" anchor="ctr" bIns="112375" lIns="224775" spcFirstLastPara="1" rIns="224775" wrap="square" tIns="112375">
              <a:noAutofit/>
            </a:bodyPr>
            <a:lstStyle/>
            <a:p>
              <a:pPr indent="-323850" lvl="1" marL="285750" rtl="0" algn="l">
                <a:lnSpc>
                  <a:spcPct val="90000"/>
                </a:lnSpc>
                <a:spcBef>
                  <a:spcPts val="0"/>
                </a:spcBef>
                <a:spcAft>
                  <a:spcPts val="0"/>
                </a:spcAft>
                <a:buClr>
                  <a:schemeClr val="dk1"/>
                </a:buClr>
                <a:buSzPts val="4200"/>
                <a:buFont typeface="Twentieth Century"/>
                <a:buChar char="•"/>
              </a:pPr>
              <a:r>
                <a:rPr lang="en-US" sz="4200">
                  <a:solidFill>
                    <a:schemeClr val="dk1"/>
                  </a:solidFill>
                  <a:latin typeface="Twentieth Century"/>
                  <a:ea typeface="Twentieth Century"/>
                  <a:cs typeface="Twentieth Century"/>
                  <a:sym typeface="Twentieth Century"/>
                </a:rPr>
                <a:t>Information system "Geoportal of Osh city"</a:t>
              </a:r>
              <a:endParaRPr b="0" i="0" sz="4200" u="none" cap="none" strike="noStrike">
                <a:solidFill>
                  <a:schemeClr val="dk1"/>
                </a:solidFill>
                <a:latin typeface="Twentieth Century"/>
                <a:ea typeface="Twentieth Century"/>
                <a:cs typeface="Twentieth Century"/>
                <a:sym typeface="Twentieth Century"/>
              </a:endParaRPr>
            </a:p>
          </p:txBody>
        </p:sp>
        <p:sp>
          <p:nvSpPr>
            <p:cNvPr id="296" name="Google Shape;296;gdaa82da423_0_0"/>
            <p:cNvSpPr/>
            <p:nvPr/>
          </p:nvSpPr>
          <p:spPr>
            <a:xfrm>
              <a:off x="0" y="2112"/>
              <a:ext cx="3580800" cy="1394400"/>
            </a:xfrm>
            <a:prstGeom prst="roundRect">
              <a:avLst>
                <a:gd fmla="val 16667" name="adj"/>
              </a:avLst>
            </a:prstGeom>
            <a:solidFill>
              <a:srgbClr val="1C6C8D"/>
            </a:solidFill>
            <a:ln>
              <a:noFill/>
            </a:ln>
            <a:effectLst>
              <a:outerShdw blurRad="190500" rotWithShape="0" algn="ctr" dir="2700000" dist="228600">
                <a:srgbClr val="000000">
                  <a:alpha val="2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daa82da423_0_0"/>
            <p:cNvSpPr txBox="1"/>
            <p:nvPr/>
          </p:nvSpPr>
          <p:spPr>
            <a:xfrm>
              <a:off x="68076" y="70188"/>
              <a:ext cx="3444600" cy="1258500"/>
            </a:xfrm>
            <a:prstGeom prst="rect">
              <a:avLst/>
            </a:prstGeom>
            <a:noFill/>
            <a:ln>
              <a:noFill/>
            </a:ln>
          </p:spPr>
          <p:txBody>
            <a:bodyPr anchorCtr="0" anchor="ctr" bIns="59050" lIns="118100" spcFirstLastPara="1" rIns="118100" wrap="square" tIns="59050">
              <a:noAutofit/>
            </a:bodyPr>
            <a:lstStyle/>
            <a:p>
              <a:pPr indent="0" lvl="0" marL="266700" rtl="0" algn="l">
                <a:lnSpc>
                  <a:spcPct val="90000"/>
                </a:lnSpc>
                <a:spcBef>
                  <a:spcPts val="0"/>
                </a:spcBef>
                <a:spcAft>
                  <a:spcPts val="0"/>
                </a:spcAft>
                <a:buClr>
                  <a:schemeClr val="lt1"/>
                </a:buClr>
                <a:buSzPts val="3000"/>
                <a:buFont typeface="Twentieth Century"/>
                <a:buNone/>
              </a:pPr>
              <a:r>
                <a:rPr lang="en-US" sz="3000">
                  <a:solidFill>
                    <a:schemeClr val="lt1"/>
                  </a:solidFill>
                  <a:latin typeface="Twentieth Century"/>
                  <a:ea typeface="Twentieth Century"/>
                  <a:cs typeface="Twentieth Century"/>
                  <a:sym typeface="Twentieth Century"/>
                </a:rPr>
                <a:t>Geoportal</a:t>
              </a:r>
              <a:endParaRPr sz="3100">
                <a:solidFill>
                  <a:schemeClr val="lt1"/>
                </a:solidFill>
                <a:latin typeface="Twentieth Century"/>
                <a:ea typeface="Twentieth Century"/>
                <a:cs typeface="Twentieth Century"/>
                <a:sym typeface="Twentieth Century"/>
              </a:endParaRPr>
            </a:p>
          </p:txBody>
        </p:sp>
        <p:sp>
          <p:nvSpPr>
            <p:cNvPr id="298" name="Google Shape;298;gdaa82da423_0_0"/>
            <p:cNvSpPr/>
            <p:nvPr/>
          </p:nvSpPr>
          <p:spPr>
            <a:xfrm rot="5400000">
              <a:off x="6205555" y="-1019167"/>
              <a:ext cx="1115700" cy="6365700"/>
            </a:xfrm>
            <a:prstGeom prst="round2SameRect">
              <a:avLst>
                <a:gd fmla="val 16667" name="adj1"/>
                <a:gd fmla="val 0" name="adj2"/>
              </a:avLst>
            </a:prstGeom>
            <a:solidFill>
              <a:srgbClr val="80FCFE"/>
            </a:solidFill>
            <a:ln>
              <a:noFill/>
            </a:ln>
            <a:effectLst>
              <a:outerShdw blurRad="190500" rotWithShape="0" algn="ctr" dir="2700000" dist="228600">
                <a:srgbClr val="000000">
                  <a:alpha val="2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daa82da423_0_0"/>
            <p:cNvSpPr txBox="1"/>
            <p:nvPr/>
          </p:nvSpPr>
          <p:spPr>
            <a:xfrm>
              <a:off x="3580652" y="1660294"/>
              <a:ext cx="6311100" cy="1006800"/>
            </a:xfrm>
            <a:prstGeom prst="rect">
              <a:avLst/>
            </a:prstGeom>
            <a:noFill/>
            <a:ln>
              <a:noFill/>
            </a:ln>
          </p:spPr>
          <p:txBody>
            <a:bodyPr anchorCtr="0" anchor="ctr" bIns="112375" lIns="224775" spcFirstLastPara="1" rIns="224775" wrap="square" tIns="112375">
              <a:noAutofit/>
            </a:bodyPr>
            <a:lstStyle/>
            <a:p>
              <a:pPr indent="-266700" lvl="1" marL="285750" marR="0" rtl="0" algn="l">
                <a:lnSpc>
                  <a:spcPct val="90000"/>
                </a:lnSpc>
                <a:spcBef>
                  <a:spcPts val="0"/>
                </a:spcBef>
                <a:spcAft>
                  <a:spcPts val="0"/>
                </a:spcAft>
                <a:buClr>
                  <a:schemeClr val="dk1"/>
                </a:buClr>
                <a:buSzPts val="4200"/>
                <a:buFont typeface="Twentieth Century"/>
                <a:buChar char="•"/>
              </a:pPr>
              <a:r>
                <a:rPr lang="en-US" sz="4200">
                  <a:solidFill>
                    <a:schemeClr val="dk1"/>
                  </a:solidFill>
                  <a:latin typeface="Twentieth Century"/>
                  <a:ea typeface="Twentieth Century"/>
                  <a:cs typeface="Twentieth Century"/>
                  <a:sym typeface="Twentieth Century"/>
                </a:rPr>
                <a:t>Reference base</a:t>
              </a:r>
              <a:endParaRPr b="0" i="0" sz="4200" u="none" cap="none" strike="noStrike">
                <a:solidFill>
                  <a:schemeClr val="dk1"/>
                </a:solidFill>
                <a:latin typeface="Twentieth Century"/>
                <a:ea typeface="Twentieth Century"/>
                <a:cs typeface="Twentieth Century"/>
                <a:sym typeface="Twentieth Century"/>
              </a:endParaRPr>
            </a:p>
          </p:txBody>
        </p:sp>
        <p:sp>
          <p:nvSpPr>
            <p:cNvPr id="300" name="Google Shape;300;gdaa82da423_0_0"/>
            <p:cNvSpPr/>
            <p:nvPr/>
          </p:nvSpPr>
          <p:spPr>
            <a:xfrm>
              <a:off x="0" y="1466378"/>
              <a:ext cx="3580800" cy="1394400"/>
            </a:xfrm>
            <a:prstGeom prst="roundRect">
              <a:avLst>
                <a:gd fmla="val 16667" name="adj"/>
              </a:avLst>
            </a:prstGeom>
            <a:solidFill>
              <a:srgbClr val="1C6C8D"/>
            </a:solidFill>
            <a:ln>
              <a:noFill/>
            </a:ln>
            <a:effectLst>
              <a:outerShdw blurRad="190500" rotWithShape="0" algn="ctr" dir="2700000" dist="228600">
                <a:srgbClr val="000000">
                  <a:alpha val="2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daa82da423_0_0"/>
            <p:cNvSpPr txBox="1"/>
            <p:nvPr/>
          </p:nvSpPr>
          <p:spPr>
            <a:xfrm>
              <a:off x="68076" y="1534454"/>
              <a:ext cx="3444600" cy="1258500"/>
            </a:xfrm>
            <a:prstGeom prst="rect">
              <a:avLst/>
            </a:prstGeom>
            <a:noFill/>
            <a:ln>
              <a:noFill/>
            </a:ln>
          </p:spPr>
          <p:txBody>
            <a:bodyPr anchorCtr="0" anchor="ctr" bIns="59050" lIns="118100" spcFirstLastPara="1" rIns="118100" wrap="square" tIns="59050">
              <a:noAutofit/>
            </a:bodyPr>
            <a:lstStyle/>
            <a:p>
              <a:pPr indent="0" lvl="0" marL="266700" marR="0" rtl="0" algn="l">
                <a:lnSpc>
                  <a:spcPct val="90000"/>
                </a:lnSpc>
                <a:spcBef>
                  <a:spcPts val="0"/>
                </a:spcBef>
                <a:spcAft>
                  <a:spcPts val="0"/>
                </a:spcAft>
                <a:buClr>
                  <a:schemeClr val="lt1"/>
                </a:buClr>
                <a:buSzPts val="3100"/>
                <a:buFont typeface="Twentieth Century"/>
                <a:buNone/>
              </a:pPr>
              <a:r>
                <a:rPr lang="en-US" sz="3100">
                  <a:solidFill>
                    <a:schemeClr val="lt1"/>
                  </a:solidFill>
                  <a:latin typeface="Twentieth Century"/>
                  <a:ea typeface="Twentieth Century"/>
                  <a:cs typeface="Twentieth Century"/>
                  <a:sym typeface="Twentieth Century"/>
                </a:rPr>
                <a:t>Situational Center</a:t>
              </a:r>
              <a:endParaRPr b="0" i="0" sz="3100" u="none" cap="none" strike="noStrike">
                <a:solidFill>
                  <a:schemeClr val="lt1"/>
                </a:solidFill>
                <a:latin typeface="Twentieth Century"/>
                <a:ea typeface="Twentieth Century"/>
                <a:cs typeface="Twentieth Century"/>
                <a:sym typeface="Twentieth Century"/>
              </a:endParaRPr>
            </a:p>
          </p:txBody>
        </p:sp>
        <p:sp>
          <p:nvSpPr>
            <p:cNvPr id="302" name="Google Shape;302;gdaa82da423_0_0"/>
            <p:cNvSpPr/>
            <p:nvPr/>
          </p:nvSpPr>
          <p:spPr>
            <a:xfrm rot="5400000">
              <a:off x="6205555" y="445097"/>
              <a:ext cx="1115700" cy="6365700"/>
            </a:xfrm>
            <a:prstGeom prst="round2SameRect">
              <a:avLst>
                <a:gd fmla="val 16667" name="adj1"/>
                <a:gd fmla="val 0" name="adj2"/>
              </a:avLst>
            </a:prstGeom>
            <a:solidFill>
              <a:srgbClr val="80FCFE"/>
            </a:solidFill>
            <a:ln>
              <a:noFill/>
            </a:ln>
            <a:effectLst>
              <a:outerShdw blurRad="190500" rotWithShape="0" algn="ctr" dir="2700000" dist="228600">
                <a:srgbClr val="000000">
                  <a:alpha val="2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daa82da423_0_0"/>
            <p:cNvSpPr txBox="1"/>
            <p:nvPr/>
          </p:nvSpPr>
          <p:spPr>
            <a:xfrm>
              <a:off x="3580652" y="3124559"/>
              <a:ext cx="6311100" cy="1006800"/>
            </a:xfrm>
            <a:prstGeom prst="rect">
              <a:avLst/>
            </a:prstGeom>
            <a:noFill/>
            <a:ln>
              <a:noFill/>
            </a:ln>
          </p:spPr>
          <p:txBody>
            <a:bodyPr anchorCtr="0" anchor="ctr" bIns="112375" lIns="224775" spcFirstLastPara="1" rIns="224775" wrap="square" tIns="112375">
              <a:noAutofit/>
            </a:bodyPr>
            <a:lstStyle/>
            <a:p>
              <a:pPr indent="-266700" lvl="1" marL="285750" marR="0" rtl="0" algn="l">
                <a:lnSpc>
                  <a:spcPct val="90000"/>
                </a:lnSpc>
                <a:spcBef>
                  <a:spcPts val="0"/>
                </a:spcBef>
                <a:spcAft>
                  <a:spcPts val="0"/>
                </a:spcAft>
                <a:buClr>
                  <a:schemeClr val="dk1"/>
                </a:buClr>
                <a:buSzPts val="4200"/>
                <a:buFont typeface="Twentieth Century"/>
                <a:buChar char="•"/>
              </a:pPr>
              <a:r>
                <a:rPr lang="en-US" sz="4200">
                  <a:solidFill>
                    <a:schemeClr val="dk1"/>
                  </a:solidFill>
                  <a:latin typeface="Twentieth Century"/>
                  <a:ea typeface="Twentieth Century"/>
                  <a:cs typeface="Twentieth Century"/>
                  <a:sym typeface="Twentieth Century"/>
                </a:rPr>
                <a:t>AIS State Agency for Geology and Subsoil Use</a:t>
              </a:r>
              <a:endParaRPr b="0" i="0" sz="4200" u="none" cap="none" strike="noStrike">
                <a:solidFill>
                  <a:schemeClr val="dk1"/>
                </a:solidFill>
                <a:latin typeface="Twentieth Century"/>
                <a:ea typeface="Twentieth Century"/>
                <a:cs typeface="Twentieth Century"/>
                <a:sym typeface="Twentieth Century"/>
              </a:endParaRPr>
            </a:p>
          </p:txBody>
        </p:sp>
        <p:sp>
          <p:nvSpPr>
            <p:cNvPr id="304" name="Google Shape;304;gdaa82da423_0_0"/>
            <p:cNvSpPr/>
            <p:nvPr/>
          </p:nvSpPr>
          <p:spPr>
            <a:xfrm>
              <a:off x="0" y="2930644"/>
              <a:ext cx="3580800" cy="1394400"/>
            </a:xfrm>
            <a:prstGeom prst="roundRect">
              <a:avLst>
                <a:gd fmla="val 16667" name="adj"/>
              </a:avLst>
            </a:prstGeom>
            <a:solidFill>
              <a:srgbClr val="1C6C8D"/>
            </a:solidFill>
            <a:ln>
              <a:noFill/>
            </a:ln>
            <a:effectLst>
              <a:outerShdw blurRad="190500" rotWithShape="0" algn="ctr" dir="2700000" dist="228600">
                <a:srgbClr val="000000">
                  <a:alpha val="2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daa82da423_0_0"/>
            <p:cNvSpPr txBox="1"/>
            <p:nvPr/>
          </p:nvSpPr>
          <p:spPr>
            <a:xfrm>
              <a:off x="68076" y="2998720"/>
              <a:ext cx="3444600" cy="1258500"/>
            </a:xfrm>
            <a:prstGeom prst="rect">
              <a:avLst/>
            </a:prstGeom>
            <a:noFill/>
            <a:ln>
              <a:noFill/>
            </a:ln>
          </p:spPr>
          <p:txBody>
            <a:bodyPr anchorCtr="0" anchor="ctr" bIns="59050" lIns="118100" spcFirstLastPara="1" rIns="118100" wrap="square" tIns="59050">
              <a:noAutofit/>
            </a:bodyPr>
            <a:lstStyle/>
            <a:p>
              <a:pPr indent="0" lvl="0" marL="266700" marR="0" rtl="0" algn="l">
                <a:lnSpc>
                  <a:spcPct val="90000"/>
                </a:lnSpc>
                <a:spcBef>
                  <a:spcPts val="0"/>
                </a:spcBef>
                <a:spcAft>
                  <a:spcPts val="0"/>
                </a:spcAft>
                <a:buClr>
                  <a:schemeClr val="lt1"/>
                </a:buClr>
                <a:buSzPts val="3100"/>
                <a:buFont typeface="Twentieth Century"/>
                <a:buNone/>
              </a:pPr>
              <a:r>
                <a:rPr lang="en-US" sz="3100">
                  <a:solidFill>
                    <a:schemeClr val="lt1"/>
                  </a:solidFill>
                  <a:latin typeface="Twentieth Century"/>
                  <a:ea typeface="Twentieth Century"/>
                  <a:cs typeface="Twentieth Century"/>
                  <a:sym typeface="Twentieth Century"/>
                </a:rPr>
                <a:t>AIS SAGSU</a:t>
              </a:r>
              <a:endParaRPr b="0" i="0" sz="3100" u="none" cap="none" strike="noStrike">
                <a:solidFill>
                  <a:schemeClr val="lt1"/>
                </a:solidFill>
                <a:latin typeface="Twentieth Century"/>
                <a:ea typeface="Twentieth Century"/>
                <a:cs typeface="Twentieth Century"/>
                <a:sym typeface="Twentieth Century"/>
              </a:endParaRPr>
            </a:p>
          </p:txBody>
        </p:sp>
      </p:grpSp>
      <p:sp>
        <p:nvSpPr>
          <p:cNvPr id="306" name="Google Shape;306;gdaa82da423_0_0"/>
          <p:cNvSpPr/>
          <p:nvPr/>
        </p:nvSpPr>
        <p:spPr>
          <a:xfrm>
            <a:off x="2053150" y="129107"/>
            <a:ext cx="8085600" cy="1478700"/>
          </a:xfrm>
          <a:prstGeom prst="round2SameRect">
            <a:avLst>
              <a:gd fmla="val 16667" name="adj1"/>
              <a:gd fmla="val 0" name="adj2"/>
            </a:avLst>
          </a:prstGeom>
          <a:solidFill>
            <a:srgbClr val="1C6C8E"/>
          </a:solidFill>
          <a:ln>
            <a:noFill/>
          </a:ln>
          <a:effectLst>
            <a:outerShdw blurRad="190500" algn="ctr" dir="2700000" dist="228600">
              <a:srgbClr val="000000">
                <a:alpha val="29800"/>
              </a:srgbClr>
            </a:outerShdw>
          </a:effectLst>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400"/>
              <a:buFont typeface="Twentieth Century"/>
              <a:buNone/>
            </a:pPr>
            <a:r>
              <a:rPr i="0" lang="en-US" sz="4400" u="none" cap="none" strike="noStrike">
                <a:solidFill>
                  <a:schemeClr val="lt1"/>
                </a:solidFill>
                <a:latin typeface="Twentieth Century"/>
                <a:ea typeface="Twentieth Century"/>
                <a:cs typeface="Twentieth Century"/>
                <a:sym typeface="Twentieth Century"/>
              </a:rPr>
              <a:t>PROJECTS:</a:t>
            </a:r>
            <a:endParaRPr/>
          </a:p>
        </p:txBody>
      </p:sp>
      <p:pic>
        <p:nvPicPr>
          <p:cNvPr id="307" name="Google Shape;307;gdaa82da423_0_0"/>
          <p:cNvPicPr preferRelativeResize="0"/>
          <p:nvPr/>
        </p:nvPicPr>
        <p:blipFill rotWithShape="1">
          <a:blip r:embed="rId3">
            <a:alphaModFix/>
          </a:blip>
          <a:srcRect b="0" l="0" r="0" t="0"/>
          <a:stretch/>
        </p:blipFill>
        <p:spPr>
          <a:xfrm>
            <a:off x="10804490" y="5302637"/>
            <a:ext cx="1630431" cy="16304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6"/>
          <p:cNvSpPr/>
          <p:nvPr/>
        </p:nvSpPr>
        <p:spPr>
          <a:xfrm>
            <a:off x="10256808" y="4153068"/>
            <a:ext cx="1935192" cy="2704932"/>
          </a:xfrm>
          <a:prstGeom prst="triangle">
            <a:avLst>
              <a:gd fmla="val 100000" name="adj"/>
            </a:avLst>
          </a:prstGeom>
          <a:solidFill>
            <a:srgbClr val="18456A"/>
          </a:solidFill>
          <a:ln cap="flat" cmpd="sng" w="15875">
            <a:solidFill>
              <a:srgbClr val="153F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grpSp>
        <p:nvGrpSpPr>
          <p:cNvPr id="313" name="Google Shape;313;p6"/>
          <p:cNvGrpSpPr/>
          <p:nvPr/>
        </p:nvGrpSpPr>
        <p:grpSpPr>
          <a:xfrm>
            <a:off x="1122871" y="1999597"/>
            <a:ext cx="9946255" cy="2858804"/>
            <a:chOff x="0" y="2112"/>
            <a:chExt cx="9946255" cy="2858804"/>
          </a:xfrm>
        </p:grpSpPr>
        <p:sp>
          <p:nvSpPr>
            <p:cNvPr id="314" name="Google Shape;314;p6"/>
            <p:cNvSpPr/>
            <p:nvPr/>
          </p:nvSpPr>
          <p:spPr>
            <a:xfrm rot="5400000">
              <a:off x="6205638" y="-2483419"/>
              <a:ext cx="1115630" cy="6365603"/>
            </a:xfrm>
            <a:prstGeom prst="round2SameRect">
              <a:avLst>
                <a:gd fmla="val 16667" name="adj1"/>
                <a:gd fmla="val 0" name="adj2"/>
              </a:avLst>
            </a:prstGeom>
            <a:solidFill>
              <a:srgbClr val="80FCFE"/>
            </a:solidFill>
            <a:ln>
              <a:noFill/>
            </a:ln>
            <a:effectLst>
              <a:outerShdw blurRad="190500" rotWithShape="0" algn="ctr" dir="2700000" dist="228600">
                <a:srgbClr val="000000">
                  <a:alpha val="2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
            <p:cNvSpPr txBox="1"/>
            <p:nvPr/>
          </p:nvSpPr>
          <p:spPr>
            <a:xfrm>
              <a:off x="3580652" y="196028"/>
              <a:ext cx="6311142" cy="1006708"/>
            </a:xfrm>
            <a:prstGeom prst="rect">
              <a:avLst/>
            </a:prstGeom>
            <a:noFill/>
            <a:ln>
              <a:noFill/>
            </a:ln>
          </p:spPr>
          <p:txBody>
            <a:bodyPr anchorCtr="0" anchor="ctr" bIns="66675" lIns="133350" spcFirstLastPara="1" rIns="133350" wrap="square" tIns="66675">
              <a:noAutofit/>
            </a:bodyPr>
            <a:lstStyle/>
            <a:p>
              <a:pPr indent="-285750" lvl="1" marL="285750" marR="0" rtl="0" algn="l">
                <a:lnSpc>
                  <a:spcPct val="90000"/>
                </a:lnSpc>
                <a:spcBef>
                  <a:spcPts val="0"/>
                </a:spcBef>
                <a:spcAft>
                  <a:spcPts val="0"/>
                </a:spcAft>
                <a:buClr>
                  <a:schemeClr val="dk1"/>
                </a:buClr>
                <a:buSzPts val="3500"/>
                <a:buFont typeface="Twentieth Century"/>
                <a:buChar char="•"/>
              </a:pPr>
              <a:r>
                <a:rPr b="0" i="0" lang="en-US" sz="3500" u="none" cap="none" strike="noStrike">
                  <a:solidFill>
                    <a:schemeClr val="dk1"/>
                  </a:solidFill>
                  <a:latin typeface="Twentieth Century"/>
                  <a:ea typeface="Twentieth Century"/>
                  <a:cs typeface="Twentieth Century"/>
                  <a:sym typeface="Twentieth Century"/>
                </a:rPr>
                <a:t>Unified automated information system</a:t>
              </a:r>
              <a:endParaRPr b="0" i="0" sz="3500" u="none" cap="none" strike="noStrike">
                <a:solidFill>
                  <a:schemeClr val="dk1"/>
                </a:solidFill>
                <a:latin typeface="Twentieth Century"/>
                <a:ea typeface="Twentieth Century"/>
                <a:cs typeface="Twentieth Century"/>
                <a:sym typeface="Twentieth Century"/>
              </a:endParaRPr>
            </a:p>
          </p:txBody>
        </p:sp>
        <p:sp>
          <p:nvSpPr>
            <p:cNvPr id="316" name="Google Shape;316;p6"/>
            <p:cNvSpPr/>
            <p:nvPr/>
          </p:nvSpPr>
          <p:spPr>
            <a:xfrm>
              <a:off x="0" y="2112"/>
              <a:ext cx="3580652" cy="1394538"/>
            </a:xfrm>
            <a:prstGeom prst="roundRect">
              <a:avLst>
                <a:gd fmla="val 16667" name="adj"/>
              </a:avLst>
            </a:prstGeom>
            <a:solidFill>
              <a:srgbClr val="1C6C8D"/>
            </a:solidFill>
            <a:ln>
              <a:noFill/>
            </a:ln>
            <a:effectLst>
              <a:outerShdw blurRad="190500" rotWithShape="0" algn="ctr" dir="2700000" dist="228600">
                <a:srgbClr val="000000">
                  <a:alpha val="2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txBox="1"/>
            <p:nvPr/>
          </p:nvSpPr>
          <p:spPr>
            <a:xfrm>
              <a:off x="68076" y="70188"/>
              <a:ext cx="3444500" cy="1258386"/>
            </a:xfrm>
            <a:prstGeom prst="rect">
              <a:avLst/>
            </a:prstGeom>
            <a:noFill/>
            <a:ln>
              <a:noFill/>
            </a:ln>
          </p:spPr>
          <p:txBody>
            <a:bodyPr anchorCtr="0" anchor="ctr" bIns="57150" lIns="114300" spcFirstLastPara="1" rIns="114300" wrap="square" tIns="57150">
              <a:noAutofit/>
            </a:bodyPr>
            <a:lstStyle/>
            <a:p>
              <a:pPr indent="0" lvl="0" marL="266700" marR="0" rtl="0" algn="l">
                <a:lnSpc>
                  <a:spcPct val="90000"/>
                </a:lnSpc>
                <a:spcBef>
                  <a:spcPts val="0"/>
                </a:spcBef>
                <a:spcAft>
                  <a:spcPts val="0"/>
                </a:spcAft>
                <a:buClr>
                  <a:schemeClr val="lt1"/>
                </a:buClr>
                <a:buSzPts val="3000"/>
                <a:buFont typeface="Twentieth Century"/>
                <a:buNone/>
              </a:pPr>
              <a:r>
                <a:rPr b="0" i="0" lang="en-US" sz="3000" u="none" cap="none" strike="noStrike">
                  <a:solidFill>
                    <a:schemeClr val="lt1"/>
                  </a:solidFill>
                  <a:latin typeface="Twentieth Century"/>
                  <a:ea typeface="Twentieth Century"/>
                  <a:cs typeface="Twentieth Century"/>
                  <a:sym typeface="Twentieth Century"/>
                </a:rPr>
                <a:t>Ministry of Economy of the Kyrgyz Republic</a:t>
              </a:r>
              <a:endParaRPr b="0" i="0" sz="3000" u="none" cap="none" strike="noStrike">
                <a:solidFill>
                  <a:schemeClr val="lt1"/>
                </a:solidFill>
                <a:latin typeface="Twentieth Century"/>
                <a:ea typeface="Twentieth Century"/>
                <a:cs typeface="Twentieth Century"/>
                <a:sym typeface="Twentieth Century"/>
              </a:endParaRPr>
            </a:p>
          </p:txBody>
        </p:sp>
        <p:sp>
          <p:nvSpPr>
            <p:cNvPr id="318" name="Google Shape;318;p6"/>
            <p:cNvSpPr/>
            <p:nvPr/>
          </p:nvSpPr>
          <p:spPr>
            <a:xfrm rot="5400000">
              <a:off x="6205638" y="-1019153"/>
              <a:ext cx="1115630" cy="6365603"/>
            </a:xfrm>
            <a:prstGeom prst="round2SameRect">
              <a:avLst>
                <a:gd fmla="val 16667" name="adj1"/>
                <a:gd fmla="val 0" name="adj2"/>
              </a:avLst>
            </a:prstGeom>
            <a:solidFill>
              <a:srgbClr val="80FCFE"/>
            </a:solidFill>
            <a:ln>
              <a:noFill/>
            </a:ln>
            <a:effectLst>
              <a:outerShdw blurRad="190500" rotWithShape="0" algn="ctr" dir="2700000" dist="228600">
                <a:srgbClr val="000000">
                  <a:alpha val="2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txBox="1"/>
            <p:nvPr/>
          </p:nvSpPr>
          <p:spPr>
            <a:xfrm>
              <a:off x="3580652" y="1660294"/>
              <a:ext cx="6311142" cy="1006708"/>
            </a:xfrm>
            <a:prstGeom prst="rect">
              <a:avLst/>
            </a:prstGeom>
            <a:noFill/>
            <a:ln>
              <a:noFill/>
            </a:ln>
          </p:spPr>
          <p:txBody>
            <a:bodyPr anchorCtr="0" anchor="ctr" bIns="66675" lIns="133350" spcFirstLastPara="1" rIns="133350" wrap="square" tIns="66675">
              <a:noAutofit/>
            </a:bodyPr>
            <a:lstStyle/>
            <a:p>
              <a:pPr indent="-285750" lvl="1" marL="285750" marR="0" rtl="0" algn="l">
                <a:lnSpc>
                  <a:spcPct val="90000"/>
                </a:lnSpc>
                <a:spcBef>
                  <a:spcPts val="0"/>
                </a:spcBef>
                <a:spcAft>
                  <a:spcPts val="0"/>
                </a:spcAft>
                <a:buClr>
                  <a:schemeClr val="dk1"/>
                </a:buClr>
                <a:buSzPts val="3500"/>
                <a:buFont typeface="Twentieth Century"/>
                <a:buChar char="•"/>
              </a:pPr>
              <a:r>
                <a:rPr b="0" i="0" lang="en-US" sz="3500" u="none" cap="none" strike="noStrike">
                  <a:solidFill>
                    <a:schemeClr val="dk1"/>
                  </a:solidFill>
                  <a:latin typeface="Twentieth Century"/>
                  <a:ea typeface="Twentieth Century"/>
                  <a:cs typeface="Twentieth Century"/>
                  <a:sym typeface="Twentieth Century"/>
                </a:rPr>
                <a:t>City Dashboard Platform</a:t>
              </a:r>
              <a:endParaRPr b="0" i="0" sz="3500" u="none" cap="none" strike="noStrike">
                <a:solidFill>
                  <a:schemeClr val="dk1"/>
                </a:solidFill>
                <a:latin typeface="Twentieth Century"/>
                <a:ea typeface="Twentieth Century"/>
                <a:cs typeface="Twentieth Century"/>
                <a:sym typeface="Twentieth Century"/>
              </a:endParaRPr>
            </a:p>
          </p:txBody>
        </p:sp>
        <p:sp>
          <p:nvSpPr>
            <p:cNvPr id="320" name="Google Shape;320;p6"/>
            <p:cNvSpPr/>
            <p:nvPr/>
          </p:nvSpPr>
          <p:spPr>
            <a:xfrm>
              <a:off x="0" y="1466378"/>
              <a:ext cx="3580652" cy="1394538"/>
            </a:xfrm>
            <a:prstGeom prst="roundRect">
              <a:avLst>
                <a:gd fmla="val 16667" name="adj"/>
              </a:avLst>
            </a:prstGeom>
            <a:solidFill>
              <a:srgbClr val="1C6C8D"/>
            </a:solidFill>
            <a:ln>
              <a:noFill/>
            </a:ln>
            <a:effectLst>
              <a:outerShdw blurRad="190500" rotWithShape="0" algn="ctr" dir="2700000" dist="228600">
                <a:srgbClr val="000000">
                  <a:alpha val="2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txBox="1"/>
            <p:nvPr/>
          </p:nvSpPr>
          <p:spPr>
            <a:xfrm>
              <a:off x="68076" y="1534454"/>
              <a:ext cx="3444600" cy="1258500"/>
            </a:xfrm>
            <a:prstGeom prst="rect">
              <a:avLst/>
            </a:prstGeom>
            <a:noFill/>
            <a:ln>
              <a:noFill/>
            </a:ln>
          </p:spPr>
          <p:txBody>
            <a:bodyPr anchorCtr="0" anchor="ctr" bIns="57150" lIns="114300" spcFirstLastPara="1" rIns="114300" wrap="square" tIns="57150">
              <a:noAutofit/>
            </a:bodyPr>
            <a:lstStyle/>
            <a:p>
              <a:pPr indent="0" lvl="0" marL="266700" marR="0" rtl="0" algn="l">
                <a:lnSpc>
                  <a:spcPct val="90000"/>
                </a:lnSpc>
                <a:spcBef>
                  <a:spcPts val="0"/>
                </a:spcBef>
                <a:spcAft>
                  <a:spcPts val="0"/>
                </a:spcAft>
                <a:buClr>
                  <a:schemeClr val="lt1"/>
                </a:buClr>
                <a:buSzPts val="3000"/>
                <a:buFont typeface="Twentieth Century"/>
                <a:buNone/>
              </a:pPr>
              <a:r>
                <a:rPr b="0" i="0" lang="en-US" sz="3000" u="none" cap="none" strike="noStrike">
                  <a:solidFill>
                    <a:schemeClr val="lt1"/>
                  </a:solidFill>
                  <a:latin typeface="Twentieth Century"/>
                  <a:ea typeface="Twentieth Century"/>
                  <a:cs typeface="Twentieth Century"/>
                  <a:sym typeface="Twentieth Century"/>
                </a:rPr>
                <a:t>The Soros Foundation</a:t>
              </a:r>
              <a:endParaRPr b="0" i="0" sz="3000" u="none" cap="none" strike="noStrike">
                <a:solidFill>
                  <a:schemeClr val="lt1"/>
                </a:solidFill>
                <a:latin typeface="Twentieth Century"/>
                <a:ea typeface="Twentieth Century"/>
                <a:cs typeface="Twentieth Century"/>
                <a:sym typeface="Twentieth Century"/>
              </a:endParaRPr>
            </a:p>
          </p:txBody>
        </p:sp>
      </p:grpSp>
      <p:sp>
        <p:nvSpPr>
          <p:cNvPr id="322" name="Google Shape;322;p6"/>
          <p:cNvSpPr/>
          <p:nvPr/>
        </p:nvSpPr>
        <p:spPr>
          <a:xfrm>
            <a:off x="2053150" y="129107"/>
            <a:ext cx="8085700" cy="1478570"/>
          </a:xfrm>
          <a:prstGeom prst="round2SameRect">
            <a:avLst>
              <a:gd fmla="val 16667" name="adj1"/>
              <a:gd fmla="val 0" name="adj2"/>
            </a:avLst>
          </a:prstGeom>
          <a:solidFill>
            <a:srgbClr val="1C6C8E"/>
          </a:solidFill>
          <a:ln>
            <a:noFill/>
          </a:ln>
          <a:effectLst>
            <a:outerShdw blurRad="190500" algn="ctr" dir="2700000" dist="228600">
              <a:srgbClr val="000000">
                <a:alpha val="29803"/>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Twentieth Century"/>
              <a:buNone/>
            </a:pPr>
            <a:r>
              <a:rPr i="0" lang="en-US" sz="4400" u="none" cap="none" strike="noStrike">
                <a:solidFill>
                  <a:schemeClr val="lt1"/>
                </a:solidFill>
                <a:latin typeface="Twentieth Century"/>
                <a:ea typeface="Twentieth Century"/>
                <a:cs typeface="Twentieth Century"/>
                <a:sym typeface="Twentieth Century"/>
              </a:rPr>
              <a:t>TERMS OF REFERENCE</a:t>
            </a:r>
            <a:endParaRPr/>
          </a:p>
        </p:txBody>
      </p:sp>
      <p:pic>
        <p:nvPicPr>
          <p:cNvPr id="323" name="Google Shape;323;p6"/>
          <p:cNvPicPr preferRelativeResize="0"/>
          <p:nvPr/>
        </p:nvPicPr>
        <p:blipFill rotWithShape="1">
          <a:blip r:embed="rId3">
            <a:alphaModFix/>
          </a:blip>
          <a:srcRect b="0" l="0" r="0" t="0"/>
          <a:stretch/>
        </p:blipFill>
        <p:spPr>
          <a:xfrm>
            <a:off x="10804490" y="5302637"/>
            <a:ext cx="1630431" cy="16304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7"/>
          <p:cNvSpPr/>
          <p:nvPr/>
        </p:nvSpPr>
        <p:spPr>
          <a:xfrm>
            <a:off x="1758313" y="111853"/>
            <a:ext cx="8675374" cy="1929766"/>
          </a:xfrm>
          <a:prstGeom prst="round2SameRect">
            <a:avLst>
              <a:gd fmla="val 16667" name="adj1"/>
              <a:gd fmla="val 0" name="adj2"/>
            </a:avLst>
          </a:prstGeom>
          <a:solidFill>
            <a:srgbClr val="1C6C8E"/>
          </a:soli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rtl="0" algn="ctr">
              <a:lnSpc>
                <a:spcPct val="115000"/>
              </a:lnSpc>
              <a:spcBef>
                <a:spcPts val="1200"/>
              </a:spcBef>
              <a:spcAft>
                <a:spcPts val="1200"/>
              </a:spcAft>
              <a:buClr>
                <a:schemeClr val="dk1"/>
              </a:buClr>
              <a:buSzPts val="1100"/>
              <a:buFont typeface="Arial"/>
              <a:buNone/>
            </a:pPr>
            <a:r>
              <a:rPr lang="en-US" sz="3200">
                <a:solidFill>
                  <a:schemeClr val="lt1"/>
                </a:solidFill>
                <a:latin typeface="Twentieth Century"/>
                <a:ea typeface="Twentieth Century"/>
                <a:cs typeface="Twentieth Century"/>
                <a:sym typeface="Twentieth Century"/>
              </a:rPr>
              <a:t>DISTANCE LEARNING SYSTEM "OKUU KEREMET" FOR ADVANCED TRAINING OF PRIMARY SCHOOL TEACHERS</a:t>
            </a:r>
            <a:endParaRPr sz="3200">
              <a:solidFill>
                <a:schemeClr val="lt1"/>
              </a:solidFill>
              <a:latin typeface="Twentieth Century"/>
              <a:ea typeface="Twentieth Century"/>
              <a:cs typeface="Twentieth Century"/>
              <a:sym typeface="Twentieth Century"/>
            </a:endParaRPr>
          </a:p>
        </p:txBody>
      </p:sp>
      <p:sp>
        <p:nvSpPr>
          <p:cNvPr id="329" name="Google Shape;329;p7"/>
          <p:cNvSpPr/>
          <p:nvPr/>
        </p:nvSpPr>
        <p:spPr>
          <a:xfrm>
            <a:off x="729651" y="2182483"/>
            <a:ext cx="10732697" cy="4218317"/>
          </a:xfrm>
          <a:prstGeom prst="round2DiagRect">
            <a:avLst>
              <a:gd fmla="val 16667" name="adj1"/>
              <a:gd fmla="val 0" name="adj2"/>
            </a:avLst>
          </a:prstGeom>
          <a:solidFill>
            <a:srgbClr val="80FCFE"/>
          </a:solidFill>
          <a:ln>
            <a:noFill/>
          </a:ln>
          <a:effectLst>
            <a:outerShdw blurRad="190500" algn="ctr" dir="2700000" dist="228600">
              <a:srgbClr val="000000">
                <a:alpha val="29803"/>
              </a:srgbClr>
            </a:outerShdw>
          </a:effectLst>
        </p:spPr>
        <p:txBody>
          <a:bodyPr anchorCtr="0" anchor="b" bIns="45700" lIns="91425" spcFirstLastPara="1" rIns="91425" wrap="square" tIns="45700">
            <a:noAutofit/>
          </a:bodyPr>
          <a:lstStyle/>
          <a:p>
            <a:pPr indent="0" lvl="0" marL="361950" marR="0" rtl="0" algn="just">
              <a:lnSpc>
                <a:spcPct val="90000"/>
              </a:lnSpc>
              <a:spcBef>
                <a:spcPts val="0"/>
              </a:spcBef>
              <a:spcAft>
                <a:spcPts val="0"/>
              </a:spcAft>
              <a:buClr>
                <a:schemeClr val="dk1"/>
              </a:buClr>
              <a:buSzPts val="2400"/>
              <a:buFont typeface="Twentieth Century"/>
              <a:buNone/>
            </a:pPr>
            <a:r>
              <a:rPr b="0" i="0" lang="en-US" sz="2400" u="none" cap="none" strike="noStrike">
                <a:solidFill>
                  <a:schemeClr val="dk1"/>
                </a:solidFill>
                <a:latin typeface="Twentieth Century"/>
                <a:ea typeface="Twentieth Century"/>
                <a:cs typeface="Twentieth Century"/>
                <a:sym typeface="Twentieth Century"/>
              </a:rPr>
              <a:t>The project is being implemented in cooperation with the Ministry of Education and Science of the Kyrgyz Republic in </a:t>
            </a:r>
            <a:r>
              <a:rPr b="1" i="0" lang="en-US" sz="2400" u="none" cap="none" strike="noStrike">
                <a:solidFill>
                  <a:schemeClr val="dk1"/>
                </a:solidFill>
                <a:latin typeface="Twentieth Century"/>
                <a:ea typeface="Twentieth Century"/>
                <a:cs typeface="Twentieth Century"/>
                <a:sym typeface="Twentieth Century"/>
              </a:rPr>
              <a:t>1687</a:t>
            </a:r>
            <a:r>
              <a:rPr b="0" i="0" lang="en-US" sz="2400" u="none" cap="none" strike="noStrike">
                <a:solidFill>
                  <a:schemeClr val="dk1"/>
                </a:solidFill>
                <a:latin typeface="Twentieth Century"/>
                <a:ea typeface="Twentieth Century"/>
                <a:cs typeface="Twentieth Century"/>
                <a:sym typeface="Twentieth Century"/>
              </a:rPr>
              <a:t> schools of Kyrgyzstan for </a:t>
            </a:r>
            <a:r>
              <a:rPr b="1" i="0" lang="en-US" sz="2400" u="none" cap="none" strike="noStrike">
                <a:solidFill>
                  <a:schemeClr val="dk1"/>
                </a:solidFill>
                <a:latin typeface="Twentieth Century"/>
                <a:ea typeface="Twentieth Century"/>
                <a:cs typeface="Twentieth Century"/>
                <a:sym typeface="Twentieth Century"/>
              </a:rPr>
              <a:t>1</a:t>
            </a:r>
            <a:r>
              <a:rPr b="1" lang="en-US" sz="2400">
                <a:solidFill>
                  <a:schemeClr val="dk1"/>
                </a:solidFill>
                <a:latin typeface="Twentieth Century"/>
                <a:ea typeface="Twentieth Century"/>
                <a:cs typeface="Twentieth Century"/>
                <a:sym typeface="Twentieth Century"/>
              </a:rPr>
              <a:t>9</a:t>
            </a:r>
            <a:r>
              <a:rPr b="1" i="0" lang="en-US" sz="2400" u="none" cap="none" strike="noStrike">
                <a:solidFill>
                  <a:schemeClr val="dk1"/>
                </a:solidFill>
                <a:latin typeface="Twentieth Century"/>
                <a:ea typeface="Twentieth Century"/>
                <a:cs typeface="Twentieth Century"/>
                <a:sym typeface="Twentieth Century"/>
              </a:rPr>
              <a:t> 000 </a:t>
            </a:r>
            <a:r>
              <a:rPr b="0" i="0" lang="en-US" sz="2400" u="none" cap="none" strike="noStrike">
                <a:solidFill>
                  <a:schemeClr val="dk1"/>
                </a:solidFill>
                <a:latin typeface="Twentieth Century"/>
                <a:ea typeface="Twentieth Century"/>
                <a:cs typeface="Twentieth Century"/>
                <a:sym typeface="Twentieth Century"/>
              </a:rPr>
              <a:t>Listeners. The USAID "Okuu Keremet!" aims to improve learning outcomes in reading and mathematics among </a:t>
            </a:r>
            <a:r>
              <a:rPr b="1" i="0" lang="en-US" sz="2400" u="none" cap="none" strike="noStrike">
                <a:solidFill>
                  <a:schemeClr val="dk1"/>
                </a:solidFill>
                <a:latin typeface="Twentieth Century"/>
                <a:ea typeface="Twentieth Century"/>
                <a:cs typeface="Twentieth Century"/>
                <a:sym typeface="Twentieth Century"/>
              </a:rPr>
              <a:t>300 000</a:t>
            </a:r>
            <a:r>
              <a:rPr b="0" i="0" lang="en-US" sz="2400" u="none" cap="none" strike="noStrike">
                <a:solidFill>
                  <a:schemeClr val="dk1"/>
                </a:solidFill>
                <a:latin typeface="Twentieth Century"/>
                <a:ea typeface="Twentieth Century"/>
                <a:cs typeface="Twentieth Century"/>
                <a:sym typeface="Twentieth Century"/>
              </a:rPr>
              <a:t> elementary school students.</a:t>
            </a:r>
            <a:endParaRPr/>
          </a:p>
          <a:p>
            <a:pPr indent="0" lvl="0" marL="361950" marR="0" rtl="0" algn="just">
              <a:lnSpc>
                <a:spcPct val="90000"/>
              </a:lnSpc>
              <a:spcBef>
                <a:spcPts val="0"/>
              </a:spcBef>
              <a:spcAft>
                <a:spcPts val="0"/>
              </a:spcAft>
              <a:buClr>
                <a:schemeClr val="dk1"/>
              </a:buClr>
              <a:buSzPts val="2400"/>
              <a:buFont typeface="Twentieth Century"/>
              <a:buNone/>
            </a:pPr>
            <a:r>
              <a:rPr b="1" i="0" lang="en-US" sz="2400" u="none" cap="none" strike="noStrike">
                <a:solidFill>
                  <a:schemeClr val="dk1"/>
                </a:solidFill>
                <a:latin typeface="Twentieth Century"/>
                <a:ea typeface="Twentieth Century"/>
                <a:cs typeface="Twentieth Century"/>
                <a:sym typeface="Twentieth Century"/>
              </a:rPr>
              <a:t>Expected results and achievements:</a:t>
            </a:r>
            <a:endParaRPr/>
          </a:p>
          <a:p>
            <a:pPr indent="-447675" lvl="0" marL="896938" marR="0" rtl="0" algn="just">
              <a:lnSpc>
                <a:spcPct val="9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Effective teaching methods.</a:t>
            </a:r>
            <a:endParaRPr/>
          </a:p>
          <a:p>
            <a:pPr indent="-447675" lvl="0" marL="896938" marR="0" rtl="0" algn="just">
              <a:lnSpc>
                <a:spcPct val="9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Professional development of teachers.</a:t>
            </a:r>
            <a:endParaRPr/>
          </a:p>
          <a:p>
            <a:pPr indent="-447675" lvl="0" marL="896938" marR="0" rtl="0" algn="just">
              <a:lnSpc>
                <a:spcPct val="9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Access to all materials.</a:t>
            </a:r>
            <a:endParaRPr/>
          </a:p>
          <a:p>
            <a:pPr indent="-447675" lvl="0" marL="896938" marR="0" rtl="0" algn="just">
              <a:lnSpc>
                <a:spcPct val="9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Additional education.</a:t>
            </a:r>
            <a:endParaRPr/>
          </a:p>
          <a:p>
            <a:pPr indent="-447675" lvl="0" marL="896938" marR="0" rtl="0" algn="just">
              <a:lnSpc>
                <a:spcPct val="9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Improving the quality of education.</a:t>
            </a:r>
            <a:endParaRPr/>
          </a:p>
          <a:p>
            <a:pPr indent="-447675" lvl="0" marL="896938" marR="0" rtl="0" algn="just">
              <a:lnSpc>
                <a:spcPct val="9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Conducting Social Research.</a:t>
            </a:r>
            <a:endParaRPr/>
          </a:p>
        </p:txBody>
      </p:sp>
      <p:pic>
        <p:nvPicPr>
          <p:cNvPr id="330" name="Google Shape;330;p7"/>
          <p:cNvPicPr preferRelativeResize="0"/>
          <p:nvPr/>
        </p:nvPicPr>
        <p:blipFill rotWithShape="1">
          <a:blip r:embed="rId3">
            <a:alphaModFix/>
          </a:blip>
          <a:srcRect b="0" l="0" r="0" t="0"/>
          <a:stretch/>
        </p:blipFill>
        <p:spPr>
          <a:xfrm>
            <a:off x="8673898" y="4119914"/>
            <a:ext cx="1759789" cy="22004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8"/>
          <p:cNvSpPr/>
          <p:nvPr/>
        </p:nvSpPr>
        <p:spPr>
          <a:xfrm>
            <a:off x="1758313" y="111853"/>
            <a:ext cx="8675374" cy="1929766"/>
          </a:xfrm>
          <a:prstGeom prst="round2SameRect">
            <a:avLst>
              <a:gd fmla="val 16667" name="adj1"/>
              <a:gd fmla="val 0" name="adj2"/>
            </a:avLst>
          </a:prstGeom>
          <a:solidFill>
            <a:srgbClr val="1C6C8E"/>
          </a:soli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3200"/>
              <a:buFont typeface="Twentieth Century"/>
              <a:buNone/>
            </a:pPr>
            <a:r>
              <a:rPr i="0" lang="en-US" sz="4700" u="none" cap="none" strike="noStrike">
                <a:solidFill>
                  <a:schemeClr val="lt1"/>
                </a:solidFill>
                <a:latin typeface="Twentieth Century"/>
                <a:ea typeface="Twentieth Century"/>
                <a:cs typeface="Twentieth Century"/>
                <a:sym typeface="Twentieth Century"/>
              </a:rPr>
              <a:t>E-LIBRARY</a:t>
            </a:r>
            <a:endParaRPr i="0" sz="4700" u="none" cap="none" strike="noStrike">
              <a:solidFill>
                <a:schemeClr val="lt1"/>
              </a:solidFill>
              <a:latin typeface="Twentieth Century"/>
              <a:ea typeface="Twentieth Century"/>
              <a:cs typeface="Twentieth Century"/>
              <a:sym typeface="Twentieth Century"/>
            </a:endParaRPr>
          </a:p>
        </p:txBody>
      </p:sp>
      <p:sp>
        <p:nvSpPr>
          <p:cNvPr id="336" name="Google Shape;336;p8"/>
          <p:cNvSpPr/>
          <p:nvPr/>
        </p:nvSpPr>
        <p:spPr>
          <a:xfrm>
            <a:off x="729651" y="2173857"/>
            <a:ext cx="10732697" cy="4218317"/>
          </a:xfrm>
          <a:prstGeom prst="round2DiagRect">
            <a:avLst>
              <a:gd fmla="val 16667" name="adj1"/>
              <a:gd fmla="val 0" name="adj2"/>
            </a:avLst>
          </a:prstGeom>
          <a:solidFill>
            <a:srgbClr val="80FCFE"/>
          </a:solidFill>
          <a:ln>
            <a:noFill/>
          </a:ln>
          <a:effectLst>
            <a:outerShdw blurRad="190500" algn="ctr" dir="2700000" dist="228600">
              <a:srgbClr val="000000">
                <a:alpha val="29803"/>
              </a:srgbClr>
            </a:outerShdw>
          </a:effectLst>
        </p:spPr>
        <p:txBody>
          <a:bodyPr anchorCtr="0" anchor="t" bIns="45700" lIns="91425" spcFirstLastPara="1" rIns="91425" wrap="square" tIns="45700">
            <a:noAutofit/>
          </a:bodyPr>
          <a:lstStyle/>
          <a:p>
            <a:pPr indent="0" lvl="0" marL="361950" marR="0" rtl="0" algn="just">
              <a:lnSpc>
                <a:spcPct val="90000"/>
              </a:lnSpc>
              <a:spcBef>
                <a:spcPts val="0"/>
              </a:spcBef>
              <a:spcAft>
                <a:spcPts val="0"/>
              </a:spcAft>
              <a:buClr>
                <a:schemeClr val="dk1"/>
              </a:buClr>
              <a:buSzPts val="2400"/>
              <a:buFont typeface="Twentieth Century"/>
              <a:buNone/>
            </a:pPr>
            <a:r>
              <a:rPr b="0" i="0" lang="en-US" sz="2400" u="none" cap="none" strike="noStrike">
                <a:solidFill>
                  <a:schemeClr val="dk1"/>
                </a:solidFill>
                <a:latin typeface="Twentieth Century"/>
                <a:ea typeface="Twentieth Century"/>
                <a:cs typeface="Twentieth Century"/>
                <a:sym typeface="Twentieth Century"/>
              </a:rPr>
              <a:t>The project was implemented by order of the Ministry of Education and Science of the Kyrgyz Republic in 2019.</a:t>
            </a:r>
            <a:endParaRPr b="0" i="0" sz="2400" u="none" cap="none" strike="noStrike">
              <a:solidFill>
                <a:schemeClr val="dk1"/>
              </a:solidFill>
              <a:latin typeface="Twentieth Century"/>
              <a:ea typeface="Twentieth Century"/>
              <a:cs typeface="Twentieth Century"/>
              <a:sym typeface="Twentieth Century"/>
            </a:endParaRPr>
          </a:p>
          <a:p>
            <a:pPr indent="0" lvl="0" marL="361950" marR="0" rtl="0" algn="just">
              <a:lnSpc>
                <a:spcPct val="90000"/>
              </a:lnSpc>
              <a:spcBef>
                <a:spcPts val="0"/>
              </a:spcBef>
              <a:spcAft>
                <a:spcPts val="0"/>
              </a:spcAft>
              <a:buClr>
                <a:schemeClr val="dk1"/>
              </a:buClr>
              <a:buSzPts val="2400"/>
              <a:buFont typeface="Twentieth Century"/>
              <a:buNone/>
            </a:pPr>
            <a:r>
              <a:t/>
            </a:r>
            <a:endParaRPr sz="2400">
              <a:solidFill>
                <a:schemeClr val="dk1"/>
              </a:solidFill>
              <a:latin typeface="Twentieth Century"/>
              <a:ea typeface="Twentieth Century"/>
              <a:cs typeface="Twentieth Century"/>
              <a:sym typeface="Twentieth Century"/>
            </a:endParaRPr>
          </a:p>
          <a:p>
            <a:pPr indent="0" lvl="0" marL="361950" marR="0" rtl="0" algn="just">
              <a:lnSpc>
                <a:spcPct val="90000"/>
              </a:lnSpc>
              <a:spcBef>
                <a:spcPts val="0"/>
              </a:spcBef>
              <a:spcAft>
                <a:spcPts val="0"/>
              </a:spcAft>
              <a:buClr>
                <a:schemeClr val="dk1"/>
              </a:buClr>
              <a:buSzPts val="2400"/>
              <a:buFont typeface="Twentieth Century"/>
              <a:buNone/>
            </a:pPr>
            <a:r>
              <a:rPr b="1" i="0" lang="en-US" sz="2400" u="none" cap="none" strike="noStrike">
                <a:solidFill>
                  <a:schemeClr val="dk1"/>
                </a:solidFill>
                <a:latin typeface="Twentieth Century"/>
                <a:ea typeface="Twentieth Century"/>
                <a:cs typeface="Twentieth Century"/>
                <a:sym typeface="Twentieth Century"/>
              </a:rPr>
              <a:t>The program is intended for:</a:t>
            </a:r>
            <a:endParaRPr b="1"/>
          </a:p>
          <a:p>
            <a:pPr indent="-381000" lvl="0" marL="457200" marR="0" rtl="0" algn="just">
              <a:lnSpc>
                <a:spcPct val="90000"/>
              </a:lnSpc>
              <a:spcBef>
                <a:spcPts val="0"/>
              </a:spcBef>
              <a:spcAft>
                <a:spcPts val="0"/>
              </a:spcAft>
              <a:buClr>
                <a:schemeClr val="dk1"/>
              </a:buClr>
              <a:buSzPts val="2400"/>
              <a:buFont typeface="Twentieth Century"/>
              <a:buChar char="●"/>
            </a:pPr>
            <a:r>
              <a:rPr b="0" i="0" lang="en-US" sz="2400" u="none" cap="none" strike="noStrike">
                <a:solidFill>
                  <a:schemeClr val="dk1"/>
                </a:solidFill>
                <a:latin typeface="Twentieth Century"/>
                <a:ea typeface="Twentieth Century"/>
                <a:cs typeface="Twentieth Century"/>
                <a:sym typeface="Twentieth Century"/>
              </a:rPr>
              <a:t>Providing access to books in electronic format;</a:t>
            </a:r>
            <a:endParaRPr/>
          </a:p>
          <a:p>
            <a:pPr indent="-381000" lvl="0" marL="457200" marR="0" rtl="0" algn="just">
              <a:lnSpc>
                <a:spcPct val="90000"/>
              </a:lnSpc>
              <a:spcBef>
                <a:spcPts val="0"/>
              </a:spcBef>
              <a:spcAft>
                <a:spcPts val="0"/>
              </a:spcAft>
              <a:buClr>
                <a:schemeClr val="dk1"/>
              </a:buClr>
              <a:buSzPts val="2400"/>
              <a:buFont typeface="Twentieth Century"/>
              <a:buChar char="●"/>
            </a:pPr>
            <a:r>
              <a:rPr b="0" i="0" lang="en-US" sz="2400" u="none" cap="none" strike="noStrike">
                <a:solidFill>
                  <a:schemeClr val="dk1"/>
                </a:solidFill>
                <a:latin typeface="Twentieth Century"/>
                <a:ea typeface="Twentieth Century"/>
                <a:cs typeface="Twentieth Century"/>
                <a:sym typeface="Twentieth Century"/>
              </a:rPr>
              <a:t>Search for books by content;</a:t>
            </a:r>
            <a:endParaRPr/>
          </a:p>
          <a:p>
            <a:pPr indent="-381000" lvl="0" marL="457200" marR="0" rtl="0" algn="just">
              <a:lnSpc>
                <a:spcPct val="90000"/>
              </a:lnSpc>
              <a:spcBef>
                <a:spcPts val="0"/>
              </a:spcBef>
              <a:spcAft>
                <a:spcPts val="0"/>
              </a:spcAft>
              <a:buClr>
                <a:schemeClr val="dk1"/>
              </a:buClr>
              <a:buSzPts val="2400"/>
              <a:buFont typeface="Twentieth Century"/>
              <a:buChar char="●"/>
            </a:pPr>
            <a:r>
              <a:rPr b="0" i="0" lang="en-US" sz="2400" u="none" cap="none" strike="noStrike">
                <a:solidFill>
                  <a:schemeClr val="dk1"/>
                </a:solidFill>
                <a:latin typeface="Twentieth Century"/>
                <a:ea typeface="Twentieth Century"/>
                <a:cs typeface="Twentieth Century"/>
                <a:sym typeface="Twentieth Century"/>
              </a:rPr>
              <a:t>Adding new books;</a:t>
            </a:r>
            <a:endParaRPr/>
          </a:p>
          <a:p>
            <a:pPr indent="-381000" lvl="0" marL="457200" marR="0" rtl="0" algn="just">
              <a:lnSpc>
                <a:spcPct val="90000"/>
              </a:lnSpc>
              <a:spcBef>
                <a:spcPts val="0"/>
              </a:spcBef>
              <a:spcAft>
                <a:spcPts val="0"/>
              </a:spcAft>
              <a:buClr>
                <a:schemeClr val="dk1"/>
              </a:buClr>
              <a:buSzPts val="2400"/>
              <a:buFont typeface="Twentieth Century"/>
              <a:buChar char="●"/>
            </a:pPr>
            <a:r>
              <a:rPr b="0" i="0" lang="en-US" sz="2400" u="none" cap="none" strike="noStrike">
                <a:solidFill>
                  <a:schemeClr val="dk1"/>
                </a:solidFill>
                <a:latin typeface="Twentieth Century"/>
                <a:ea typeface="Twentieth Century"/>
                <a:cs typeface="Twentieth Century"/>
                <a:sym typeface="Twentieth Century"/>
              </a:rPr>
              <a:t>Works of the site with all formats of e-books;</a:t>
            </a:r>
            <a:endParaRPr/>
          </a:p>
          <a:p>
            <a:pPr indent="-381000" lvl="0" marL="457200" marR="0" rtl="0" algn="just">
              <a:lnSpc>
                <a:spcPct val="90000"/>
              </a:lnSpc>
              <a:spcBef>
                <a:spcPts val="0"/>
              </a:spcBef>
              <a:spcAft>
                <a:spcPts val="0"/>
              </a:spcAft>
              <a:buClr>
                <a:schemeClr val="dk1"/>
              </a:buClr>
              <a:buSzPts val="2400"/>
              <a:buFont typeface="Twentieth Century"/>
              <a:buChar char="●"/>
            </a:pPr>
            <a:r>
              <a:rPr b="0" i="0" lang="en-US" sz="2400" u="none" cap="none" strike="noStrike">
                <a:solidFill>
                  <a:schemeClr val="dk1"/>
                </a:solidFill>
                <a:latin typeface="Twentieth Century"/>
                <a:ea typeface="Twentieth Century"/>
                <a:cs typeface="Twentieth Century"/>
                <a:sym typeface="Twentieth Century"/>
              </a:rPr>
              <a:t>Works with audio, video and animation (with all known formats);</a:t>
            </a:r>
            <a:endParaRPr/>
          </a:p>
          <a:p>
            <a:pPr indent="-381000" lvl="0" marL="457200" marR="0" rtl="0" algn="just">
              <a:lnSpc>
                <a:spcPct val="90000"/>
              </a:lnSpc>
              <a:spcBef>
                <a:spcPts val="0"/>
              </a:spcBef>
              <a:spcAft>
                <a:spcPts val="0"/>
              </a:spcAft>
              <a:buClr>
                <a:schemeClr val="dk1"/>
              </a:buClr>
              <a:buSzPts val="2400"/>
              <a:buFont typeface="Twentieth Century"/>
              <a:buChar char="●"/>
            </a:pPr>
            <a:r>
              <a:rPr b="0" i="0" lang="en-US" sz="2400" u="none" cap="none" strike="noStrike">
                <a:solidFill>
                  <a:schemeClr val="dk1"/>
                </a:solidFill>
                <a:latin typeface="Twentieth Century"/>
                <a:ea typeface="Twentieth Century"/>
                <a:cs typeface="Twentieth Century"/>
                <a:sym typeface="Twentieth Century"/>
              </a:rPr>
              <a:t>Works with e-books of all formats.</a:t>
            </a:r>
            <a:endParaRPr b="0" i="0" sz="2400" u="none" cap="none" strike="noStrike">
              <a:solidFill>
                <a:schemeClr val="dk1"/>
              </a:solidFill>
              <a:latin typeface="Twentieth Century"/>
              <a:ea typeface="Twentieth Century"/>
              <a:cs typeface="Twentieth Century"/>
              <a:sym typeface="Twentieth Century"/>
            </a:endParaRPr>
          </a:p>
        </p:txBody>
      </p:sp>
      <p:pic>
        <p:nvPicPr>
          <p:cNvPr id="337" name="Google Shape;337;p8"/>
          <p:cNvPicPr preferRelativeResize="0"/>
          <p:nvPr/>
        </p:nvPicPr>
        <p:blipFill rotWithShape="1">
          <a:blip r:embed="rId3">
            <a:alphaModFix/>
          </a:blip>
          <a:srcRect b="0" l="0" r="0" t="0"/>
          <a:stretch/>
        </p:blipFill>
        <p:spPr>
          <a:xfrm>
            <a:off x="10610490" y="111853"/>
            <a:ext cx="1490212" cy="18633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Контур">
  <a:themeElements>
    <a:clrScheme name="Контур">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2021-03-15T07:57:27Z</dcterms:created>
  <dc:creator>Master</dc:creator>
</cp:coreProperties>
</file>