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8" r:id="rId7"/>
    <p:sldId id="279" r:id="rId8"/>
    <p:sldId id="281" r:id="rId9"/>
    <p:sldId id="280" r:id="rId10"/>
    <p:sldId id="282" r:id="rId11"/>
    <p:sldId id="266" r:id="rId12"/>
    <p:sldId id="283" r:id="rId13"/>
    <p:sldId id="284" r:id="rId14"/>
    <p:sldId id="285" r:id="rId15"/>
    <p:sldId id="25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0655" autoAdjust="0"/>
  </p:normalViewPr>
  <p:slideViewPr>
    <p:cSldViewPr snapToGrid="0">
      <p:cViewPr varScale="1">
        <p:scale>
          <a:sx n="75" d="100"/>
          <a:sy n="75" d="100"/>
        </p:scale>
        <p:origin x="974"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Tire quality classification using convolutional neural networks</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199" y="240047"/>
            <a:ext cx="5655197" cy="523205"/>
          </a:xfrm>
        </p:spPr>
        <p:txBody>
          <a:bodyPr anchor="b"/>
          <a:lstStyle/>
          <a:p>
            <a:r>
              <a:rPr lang="en-US" dirty="0"/>
              <a:t>MODEL RESULTS: rESNET34</a:t>
            </a:r>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Important results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89.19% accuracy and 0.229 loss on las validation epoch</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O</a:t>
            </a:r>
            <a:r>
              <a:rPr lang="en-US" sz="1800" dirty="0">
                <a:effectLst/>
                <a:latin typeface="Calibri" panose="020F0502020204030204" pitchFamily="34" charset="0"/>
                <a:ea typeface="Calibri" panose="020F0502020204030204" pitchFamily="34" charset="0"/>
                <a:cs typeface="Times New Roman" panose="02020603050405020304" pitchFamily="18" charset="0"/>
              </a:rPr>
              <a:t>verall accuracy of 91%</a:t>
            </a:r>
          </a:p>
          <a:p>
            <a:pPr marL="285750" indent="-285750">
              <a:buFont typeface="Arial" panose="020B0604020202020204" pitchFamily="34" charset="0"/>
              <a:buChar char="•"/>
            </a:pPr>
            <a:r>
              <a:rPr lang="en-US" dirty="0"/>
              <a:t>Similar metrics between both classes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recision metric differed by 6 points (class imbalance)</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3" name="Content Placeholder 2">
            <a:extLst>
              <a:ext uri="{FF2B5EF4-FFF2-40B4-BE49-F238E27FC236}">
                <a16:creationId xmlns:a16="http://schemas.microsoft.com/office/drawing/2014/main" id="{24C424A6-39DC-8DA3-280C-22C032947B17}"/>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28502AAC-2DE2-112B-C35E-9F49993C8D4F}"/>
              </a:ext>
            </a:extLst>
          </p:cNvPr>
          <p:cNvSpPr>
            <a:spLocks noGrp="1"/>
          </p:cNvSpPr>
          <p:nvPr>
            <p:ph type="body" idx="1"/>
          </p:nvPr>
        </p:nvSpPr>
        <p:spPr/>
        <p:txBody>
          <a:bodyPr/>
          <a:lstStyle/>
          <a:p>
            <a:endParaRPr lang="en-US"/>
          </a:p>
        </p:txBody>
      </p:sp>
      <p:grpSp>
        <p:nvGrpSpPr>
          <p:cNvPr id="7" name="Group 6">
            <a:extLst>
              <a:ext uri="{FF2B5EF4-FFF2-40B4-BE49-F238E27FC236}">
                <a16:creationId xmlns:a16="http://schemas.microsoft.com/office/drawing/2014/main" id="{20A33B2C-BD3E-2E29-77A6-5BA497D97743}"/>
              </a:ext>
            </a:extLst>
          </p:cNvPr>
          <p:cNvGrpSpPr/>
          <p:nvPr/>
        </p:nvGrpSpPr>
        <p:grpSpPr>
          <a:xfrm>
            <a:off x="838199" y="763252"/>
            <a:ext cx="5941696" cy="2308860"/>
            <a:chOff x="0" y="0"/>
            <a:chExt cx="5941902" cy="2309333"/>
          </a:xfrm>
        </p:grpSpPr>
        <p:pic>
          <p:nvPicPr>
            <p:cNvPr id="8" name="Picture 7" descr="A graph with red and blue lines&#10;&#10;Description automatically generated">
              <a:extLst>
                <a:ext uri="{FF2B5EF4-FFF2-40B4-BE49-F238E27FC236}">
                  <a16:creationId xmlns:a16="http://schemas.microsoft.com/office/drawing/2014/main" id="{58CD74B9-FD88-948E-3F64-70EEA628BF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2177" y="10633"/>
              <a:ext cx="2879725" cy="2298700"/>
            </a:xfrm>
            <a:prstGeom prst="rect">
              <a:avLst/>
            </a:prstGeom>
            <a:noFill/>
            <a:ln>
              <a:noFill/>
            </a:ln>
          </p:spPr>
        </p:pic>
        <p:pic>
          <p:nvPicPr>
            <p:cNvPr id="10" name="Picture 9" descr="A graph with red and blue lines&#10;&#10;Description automatically generated">
              <a:extLst>
                <a:ext uri="{FF2B5EF4-FFF2-40B4-BE49-F238E27FC236}">
                  <a16:creationId xmlns:a16="http://schemas.microsoft.com/office/drawing/2014/main" id="{EE867B26-01D5-66F3-FC79-2069E5A4B8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79725" cy="2279015"/>
            </a:xfrm>
            <a:prstGeom prst="rect">
              <a:avLst/>
            </a:prstGeom>
            <a:noFill/>
            <a:ln>
              <a:noFill/>
            </a:ln>
          </p:spPr>
        </p:pic>
      </p:grpSp>
      <p:grpSp>
        <p:nvGrpSpPr>
          <p:cNvPr id="11" name="Group 10">
            <a:extLst>
              <a:ext uri="{FF2B5EF4-FFF2-40B4-BE49-F238E27FC236}">
                <a16:creationId xmlns:a16="http://schemas.microsoft.com/office/drawing/2014/main" id="{6EA05E50-5611-EF90-1932-DA92D4F3B360}"/>
              </a:ext>
            </a:extLst>
          </p:cNvPr>
          <p:cNvGrpSpPr/>
          <p:nvPr/>
        </p:nvGrpSpPr>
        <p:grpSpPr>
          <a:xfrm>
            <a:off x="840105" y="3184478"/>
            <a:ext cx="5939790" cy="3172459"/>
            <a:chOff x="0" y="0"/>
            <a:chExt cx="5940277" cy="3172652"/>
          </a:xfrm>
        </p:grpSpPr>
        <p:pic>
          <p:nvPicPr>
            <p:cNvPr id="12" name="Picture 11" descr="A graph with a line and a red line&#10;&#10;Description automatically generated">
              <a:extLst>
                <a:ext uri="{FF2B5EF4-FFF2-40B4-BE49-F238E27FC236}">
                  <a16:creationId xmlns:a16="http://schemas.microsoft.com/office/drawing/2014/main" id="{9539B71E-7265-A377-289F-CC315739A39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57870" y="0"/>
              <a:ext cx="2771775" cy="2158365"/>
            </a:xfrm>
            <a:prstGeom prst="rect">
              <a:avLst/>
            </a:prstGeom>
            <a:noFill/>
            <a:ln>
              <a:noFill/>
            </a:ln>
          </p:spPr>
        </p:pic>
        <p:pic>
          <p:nvPicPr>
            <p:cNvPr id="13" name="Picture 12" descr="A screenshot of a computer screen&#10;&#10;Description automatically generated">
              <a:extLst>
                <a:ext uri="{FF2B5EF4-FFF2-40B4-BE49-F238E27FC236}">
                  <a16:creationId xmlns:a16="http://schemas.microsoft.com/office/drawing/2014/main" id="{A40567A4-46A4-A23B-43CD-2E308EE4D4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8502" y="2190307"/>
              <a:ext cx="2771775" cy="982345"/>
            </a:xfrm>
            <a:prstGeom prst="rect">
              <a:avLst/>
            </a:prstGeom>
          </p:spPr>
        </p:pic>
        <p:pic>
          <p:nvPicPr>
            <p:cNvPr id="14" name="Picture 13" descr="A blue squares with white text&#10;&#10;Description automatically generated">
              <a:extLst>
                <a:ext uri="{FF2B5EF4-FFF2-40B4-BE49-F238E27FC236}">
                  <a16:creationId xmlns:a16="http://schemas.microsoft.com/office/drawing/2014/main" id="{ADE4D500-A0A4-5D01-FF01-C092078A37A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2951480" cy="3171190"/>
            </a:xfrm>
            <a:prstGeom prst="rect">
              <a:avLst/>
            </a:prstGeom>
            <a:noFill/>
            <a:ln>
              <a:noFill/>
            </a:ln>
          </p:spPr>
        </p:pic>
      </p:grpSp>
    </p:spTree>
    <p:extLst>
      <p:ext uri="{BB962C8B-B14F-4D97-AF65-F5344CB8AC3E}">
        <p14:creationId xmlns:p14="http://schemas.microsoft.com/office/powerpoint/2010/main" val="2403577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6029739" y="320891"/>
            <a:ext cx="5324061" cy="503457"/>
          </a:xfrm>
        </p:spPr>
        <p:txBody>
          <a:bodyPr anchor="b"/>
          <a:lstStyle/>
          <a:p>
            <a:r>
              <a:rPr lang="en-US" dirty="0"/>
              <a:t>MODEL RESULTS: RESNET152</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7" name="Text Placeholder 33">
            <a:extLst>
              <a:ext uri="{FF2B5EF4-FFF2-40B4-BE49-F238E27FC236}">
                <a16:creationId xmlns:a16="http://schemas.microsoft.com/office/drawing/2014/main" id="{DE0F84BF-D8FF-25EF-053F-C67A89D2EDAA}"/>
              </a:ext>
            </a:extLst>
          </p:cNvPr>
          <p:cNvSpPr txBox="1">
            <a:spLocks/>
          </p:cNvSpPr>
          <p:nvPr/>
        </p:nvSpPr>
        <p:spPr>
          <a:xfrm>
            <a:off x="611664" y="1886886"/>
            <a:ext cx="3943627" cy="4489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mj-lt"/>
              </a:rPr>
              <a:t>Continue improving</a:t>
            </a:r>
          </a:p>
        </p:txBody>
      </p:sp>
      <p:sp>
        <p:nvSpPr>
          <p:cNvPr id="9" name="Content Placeholder 34">
            <a:extLst>
              <a:ext uri="{FF2B5EF4-FFF2-40B4-BE49-F238E27FC236}">
                <a16:creationId xmlns:a16="http://schemas.microsoft.com/office/drawing/2014/main" id="{0D3C963E-3E32-A8FC-2FBE-06DE143C7214}"/>
              </a:ext>
            </a:extLst>
          </p:cNvPr>
          <p:cNvSpPr txBox="1">
            <a:spLocks/>
          </p:cNvSpPr>
          <p:nvPr/>
        </p:nvSpPr>
        <p:spPr>
          <a:xfrm>
            <a:off x="611663" y="2346576"/>
            <a:ext cx="3943627" cy="30327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91.89% accuracy and 0.1939 loss on last validation epoch</a:t>
            </a:r>
          </a:p>
          <a:p>
            <a:pPr marL="285750" indent="-285750" algn="l">
              <a:buFont typeface="Arial" panose="020B0604020202020204" pitchFamily="34" charset="0"/>
              <a:buChar char="•"/>
            </a:pPr>
            <a:r>
              <a:rPr lang="en-US" sz="1800" dirty="0"/>
              <a:t>Overall accuracy of 94%</a:t>
            </a:r>
          </a:p>
          <a:p>
            <a:pPr marL="285750" indent="-285750" algn="l">
              <a:buFont typeface="Arial" panose="020B0604020202020204" pitchFamily="34" charset="0"/>
              <a:buChar char="•"/>
            </a:pPr>
            <a:r>
              <a:rPr lang="en-US" sz="1800" dirty="0"/>
              <a:t>Similar metrics between both classes</a:t>
            </a:r>
          </a:p>
          <a:p>
            <a:pPr marL="285750" indent="-285750" algn="l">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recision metric difference between classes increased (98% defective vs 89% good)</a:t>
            </a:r>
          </a:p>
        </p:txBody>
      </p:sp>
      <p:grpSp>
        <p:nvGrpSpPr>
          <p:cNvPr id="10" name="Group 9">
            <a:extLst>
              <a:ext uri="{FF2B5EF4-FFF2-40B4-BE49-F238E27FC236}">
                <a16:creationId xmlns:a16="http://schemas.microsoft.com/office/drawing/2014/main" id="{538D050D-D12A-4322-4ADF-2DCA1D817289}"/>
              </a:ext>
            </a:extLst>
          </p:cNvPr>
          <p:cNvGrpSpPr/>
          <p:nvPr/>
        </p:nvGrpSpPr>
        <p:grpSpPr>
          <a:xfrm>
            <a:off x="5638640" y="824348"/>
            <a:ext cx="5941696" cy="2298065"/>
            <a:chOff x="0" y="0"/>
            <a:chExt cx="5941902" cy="2298065"/>
          </a:xfrm>
        </p:grpSpPr>
        <p:pic>
          <p:nvPicPr>
            <p:cNvPr id="11" name="Picture 10" descr="A graph with red and blue lines&#10;&#10;Description automatically generated">
              <a:extLst>
                <a:ext uri="{FF2B5EF4-FFF2-40B4-BE49-F238E27FC236}">
                  <a16:creationId xmlns:a16="http://schemas.microsoft.com/office/drawing/2014/main" id="{E831E73C-810E-3568-F1D5-042C286646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2177" y="0"/>
              <a:ext cx="2879725" cy="2298065"/>
            </a:xfrm>
            <a:prstGeom prst="rect">
              <a:avLst/>
            </a:prstGeom>
            <a:noFill/>
            <a:ln>
              <a:noFill/>
            </a:ln>
          </p:spPr>
        </p:pic>
        <p:pic>
          <p:nvPicPr>
            <p:cNvPr id="12" name="Picture 11" descr="A graph with red and blue lines&#10;&#10;Description automatically generated">
              <a:extLst>
                <a:ext uri="{FF2B5EF4-FFF2-40B4-BE49-F238E27FC236}">
                  <a16:creationId xmlns:a16="http://schemas.microsoft.com/office/drawing/2014/main" id="{53CDC46C-8C29-0122-AD98-D8CAA7E759B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879725" cy="2279015"/>
            </a:xfrm>
            <a:prstGeom prst="rect">
              <a:avLst/>
            </a:prstGeom>
            <a:noFill/>
            <a:ln>
              <a:noFill/>
            </a:ln>
          </p:spPr>
        </p:pic>
      </p:grpSp>
      <p:grpSp>
        <p:nvGrpSpPr>
          <p:cNvPr id="14" name="Group 13">
            <a:extLst>
              <a:ext uri="{FF2B5EF4-FFF2-40B4-BE49-F238E27FC236}">
                <a16:creationId xmlns:a16="http://schemas.microsoft.com/office/drawing/2014/main" id="{E3FDEF4C-AAD2-B828-2ED9-39510AC60C3A}"/>
              </a:ext>
            </a:extLst>
          </p:cNvPr>
          <p:cNvGrpSpPr/>
          <p:nvPr/>
        </p:nvGrpSpPr>
        <p:grpSpPr>
          <a:xfrm>
            <a:off x="5719652" y="3102338"/>
            <a:ext cx="5944234" cy="3171190"/>
            <a:chOff x="0" y="0"/>
            <a:chExt cx="5944575" cy="3171190"/>
          </a:xfrm>
        </p:grpSpPr>
        <p:pic>
          <p:nvPicPr>
            <p:cNvPr id="15" name="Picture 14" descr="A graph with a red line&#10;&#10;Description automatically generated">
              <a:extLst>
                <a:ext uri="{FF2B5EF4-FFF2-40B4-BE49-F238E27FC236}">
                  <a16:creationId xmlns:a16="http://schemas.microsoft.com/office/drawing/2014/main" id="{32484CDD-A954-7D28-04D1-BE1512C2B46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8502" y="0"/>
              <a:ext cx="2771775" cy="2159000"/>
            </a:xfrm>
            <a:prstGeom prst="rect">
              <a:avLst/>
            </a:prstGeom>
            <a:noFill/>
            <a:ln>
              <a:noFill/>
            </a:ln>
          </p:spPr>
        </p:pic>
        <p:pic>
          <p:nvPicPr>
            <p:cNvPr id="16" name="Picture 15" descr="A screenshot of a computer screen&#10;&#10;Description automatically generated">
              <a:extLst>
                <a:ext uri="{FF2B5EF4-FFF2-40B4-BE49-F238E27FC236}">
                  <a16:creationId xmlns:a16="http://schemas.microsoft.com/office/drawing/2014/main" id="{4AF5313D-8C7A-037B-28A4-2E4BBE2CD5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6605" y="2137144"/>
              <a:ext cx="2807970" cy="974725"/>
            </a:xfrm>
            <a:prstGeom prst="rect">
              <a:avLst/>
            </a:prstGeom>
          </p:spPr>
        </p:pic>
        <p:pic>
          <p:nvPicPr>
            <p:cNvPr id="17" name="Picture 16" descr="A blue squares with white text&#10;&#10;Description automatically generated">
              <a:extLst>
                <a:ext uri="{FF2B5EF4-FFF2-40B4-BE49-F238E27FC236}">
                  <a16:creationId xmlns:a16="http://schemas.microsoft.com/office/drawing/2014/main" id="{7C73462B-B50E-8E0C-BE36-9FB96A49327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2951480" cy="3171190"/>
            </a:xfrm>
            <a:prstGeom prst="rect">
              <a:avLst/>
            </a:prstGeom>
            <a:noFill/>
            <a:ln>
              <a:noFill/>
            </a:ln>
          </p:spPr>
        </p:pic>
      </p:grpSp>
    </p:spTree>
    <p:extLst>
      <p:ext uri="{BB962C8B-B14F-4D97-AF65-F5344CB8AC3E}">
        <p14:creationId xmlns:p14="http://schemas.microsoft.com/office/powerpoint/2010/main" val="2791821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CONCLUSIONS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fontScale="77500" lnSpcReduction="20000"/>
          </a:bodyPr>
          <a:lstStyle/>
          <a:p>
            <a:pPr marL="285750" indent="-285750">
              <a:buFont typeface="Arial" panose="020B0604020202020204" pitchFamily="34" charset="0"/>
              <a:buChar char="•"/>
            </a:pPr>
            <a:r>
              <a:rPr lang="en-US" dirty="0"/>
              <a:t>Excellent performance on </a:t>
            </a:r>
            <a:r>
              <a:rPr lang="en-US" dirty="0" err="1"/>
              <a:t>ResNet</a:t>
            </a:r>
            <a:r>
              <a:rPr lang="en-US" dirty="0"/>
              <a:t> </a:t>
            </a:r>
            <a:r>
              <a:rPr lang="en-US" dirty="0" err="1"/>
              <a:t>architechture</a:t>
            </a:r>
            <a:endParaRPr lang="en-US" dirty="0"/>
          </a:p>
          <a:p>
            <a:pPr marL="285750" indent="-285750">
              <a:buFont typeface="Arial" panose="020B0604020202020204" pitchFamily="34" charset="0"/>
              <a:buChar char="•"/>
            </a:pPr>
            <a:r>
              <a:rPr lang="en-US" dirty="0"/>
              <a:t>Simpler version of the network gave good results</a:t>
            </a:r>
          </a:p>
          <a:p>
            <a:pPr marL="285750" indent="-285750">
              <a:buFont typeface="Arial" panose="020B0604020202020204" pitchFamily="34" charset="0"/>
              <a:buChar char="•"/>
            </a:pPr>
            <a:r>
              <a:rPr lang="en-US" dirty="0"/>
              <a:t>More finetuning on simpler networks could give similar results to higher complexity versions</a:t>
            </a:r>
          </a:p>
          <a:p>
            <a:pPr marL="285750" indent="-285750">
              <a:buFont typeface="Arial" panose="020B0604020202020204" pitchFamily="34" charset="0"/>
              <a:buChar char="•"/>
            </a:pPr>
            <a:r>
              <a:rPr lang="en-US" dirty="0"/>
              <a:t>Smaller network with similar performance could provide advantages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Fausto Enrique Guerrero Burguete</a:t>
            </a:r>
          </a:p>
          <a:p>
            <a:r>
              <a:rPr lang="en-US" dirty="0"/>
              <a:t>1227573</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PROBLEM DESCRIPTION</a:t>
            </a:r>
          </a:p>
        </p:txBody>
      </p:sp>
    </p:spTree>
    <p:extLst>
      <p:ext uri="{BB962C8B-B14F-4D97-AF65-F5344CB8AC3E}">
        <p14:creationId xmlns:p14="http://schemas.microsoft.com/office/powerpoint/2010/main" val="608796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Motor vehicles and tires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lnSpcReduction="10000"/>
          </a:bodyPr>
          <a:lstStyle/>
          <a:p>
            <a:r>
              <a:rPr lang="en-US" dirty="0"/>
              <a:t>Some Facts and Statistics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Motor vehicles are the most common form of transportation in North America</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eight out of ten commuters travel by car, truck, or van to work, either as a driver or passenger.</a:t>
            </a:r>
          </a:p>
          <a:p>
            <a:pPr lvl="1"/>
            <a:r>
              <a:rPr lang="en-US" dirty="0"/>
              <a:t>By May 2023, cars accounted for 82.6% of Canadian commuters’ main method of transportation for going work (13.2 million people)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Faulty tires can result in less vehicle control and grip for the driver and in worst cases an uncontrollable tire blowout that can results in a crash</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PROJECT DESCRIPTION</a:t>
            </a:r>
          </a:p>
        </p:txBody>
      </p:sp>
      <p:pic>
        <p:nvPicPr>
          <p:cNvPr id="9" name="Picture 8" descr="What is PyTorch?">
            <a:extLst>
              <a:ext uri="{FF2B5EF4-FFF2-40B4-BE49-F238E27FC236}">
                <a16:creationId xmlns:a16="http://schemas.microsoft.com/office/drawing/2014/main" id="{3677992F-522C-4BA4-4DD1-A8C0B9397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969" r="19041"/>
          <a:stretch>
            <a:fillRect/>
          </a:stretch>
        </p:blipFill>
        <p:spPr bwMode="auto">
          <a:xfrm>
            <a:off x="1" y="2223"/>
            <a:ext cx="6576291" cy="6865302"/>
          </a:xfrm>
          <a:custGeom>
            <a:avLst/>
            <a:gdLst>
              <a:gd name="connsiteX0" fmla="*/ 0 w 6576291"/>
              <a:gd name="connsiteY0" fmla="*/ 0 h 6865302"/>
              <a:gd name="connsiteX1" fmla="*/ 3633022 w 6576291"/>
              <a:gd name="connsiteY1" fmla="*/ 0 h 6865302"/>
              <a:gd name="connsiteX2" fmla="*/ 6576291 w 6576291"/>
              <a:gd name="connsiteY2" fmla="*/ 6865302 h 6865302"/>
              <a:gd name="connsiteX3" fmla="*/ 0 w 6576291"/>
              <a:gd name="connsiteY3" fmla="*/ 6865302 h 6865302"/>
            </a:gdLst>
            <a:ahLst/>
            <a:cxnLst>
              <a:cxn ang="0">
                <a:pos x="connsiteX0" y="connsiteY0"/>
              </a:cxn>
              <a:cxn ang="0">
                <a:pos x="connsiteX1" y="connsiteY1"/>
              </a:cxn>
              <a:cxn ang="0">
                <a:pos x="connsiteX2" y="connsiteY2"/>
              </a:cxn>
              <a:cxn ang="0">
                <a:pos x="connsiteX3" y="connsiteY3"/>
              </a:cxn>
            </a:cxnLst>
            <a:rect l="l" t="t" r="r" b="b"/>
            <a:pathLst>
              <a:path w="6576291" h="6865302">
                <a:moveTo>
                  <a:pt x="0" y="0"/>
                </a:moveTo>
                <a:lnTo>
                  <a:pt x="3633022" y="0"/>
                </a:lnTo>
                <a:lnTo>
                  <a:pt x="6576291" y="6865302"/>
                </a:lnTo>
                <a:lnTo>
                  <a:pt x="0" y="6865302"/>
                </a:lnTo>
                <a:close/>
              </a:path>
            </a:pathLst>
          </a:custGeom>
          <a:noFill/>
          <a:extLst>
            <a:ext uri="{909E8E84-426E-40DD-AFC4-6F175D3DCCD1}">
              <a14:hiddenFill xmlns:a14="http://schemas.microsoft.com/office/drawing/2010/main">
                <a:solidFill>
                  <a:srgbClr val="FFFFFF"/>
                </a:solidFill>
              </a14:hiddenFill>
            </a:ext>
          </a:extLst>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PROJECT DESCRIPTION</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464499"/>
          </a:xfrm>
        </p:spPr>
        <p:txBody>
          <a:bodyPr/>
          <a:lstStyle/>
          <a:p>
            <a:r>
              <a:rPr lang="en-US" dirty="0"/>
              <a:t>Transfer Learning</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51596"/>
            <a:ext cx="3943627" cy="3234264"/>
          </a:xfrm>
        </p:spPr>
        <p:txBody>
          <a:bodyPr>
            <a:normAutofit/>
          </a:bodyPr>
          <a:lstStyle/>
          <a:p>
            <a:r>
              <a:rPr lang="en-US" dirty="0"/>
              <a:t>This project will leverage the advantages of transfer learning on a known model, allowing for a great accuracy model that can be finetuned to the task at hand:</a:t>
            </a:r>
          </a:p>
          <a:p>
            <a:pPr lvl="1"/>
            <a:r>
              <a:rPr lang="en-US" dirty="0"/>
              <a:t>Preventive Maintenance</a:t>
            </a:r>
          </a:p>
          <a:p>
            <a:pPr lvl="1"/>
            <a:r>
              <a:rPr lang="en-US" dirty="0"/>
              <a:t>Quality Control</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2797255"/>
            <a:ext cx="3943627" cy="464499"/>
          </a:xfrm>
        </p:spPr>
        <p:txBody>
          <a:bodyPr/>
          <a:lstStyle/>
          <a:p>
            <a:r>
              <a:rPr lang="en-US" dirty="0" err="1"/>
              <a:t>ResNet</a:t>
            </a:r>
            <a:endParaRPr lang="en-US" dirty="0"/>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0173" y="3251595"/>
            <a:ext cx="3943627" cy="3234264"/>
          </a:xfrm>
        </p:spPr>
        <p:txBody>
          <a:bodyPr>
            <a:normAutofit fontScale="92500" lnSpcReduction="10000"/>
          </a:bodyPr>
          <a:lstStyle/>
          <a:p>
            <a:r>
              <a:rPr lang="en-US" dirty="0" err="1"/>
              <a:t>ResNet</a:t>
            </a:r>
            <a:r>
              <a:rPr lang="en-US" dirty="0"/>
              <a:t> is a test and proven network architecture that allows for the training of deeper and more accurate models by incorporating shortcut connections:</a:t>
            </a:r>
          </a:p>
          <a:p>
            <a:pPr lvl="1"/>
            <a:r>
              <a:rPr lang="en-US" dirty="0"/>
              <a:t>Trained on ImageNet (pretrained on car wheels in class 479 of the dataset)</a:t>
            </a:r>
          </a:p>
          <a:p>
            <a:pPr lvl="1"/>
            <a:r>
              <a:rPr lang="en-US" dirty="0"/>
              <a:t>Low and High complexity versions (ResNet18 to ResNet152)</a:t>
            </a:r>
          </a:p>
          <a:p>
            <a:pPr lvl="1"/>
            <a:r>
              <a:rPr lang="en-US" dirty="0"/>
              <a:t>This project will use </a:t>
            </a:r>
            <a:r>
              <a:rPr lang="en-US" i="1" dirty="0"/>
              <a:t>ResNet34</a:t>
            </a:r>
            <a:r>
              <a:rPr lang="en-US" dirty="0"/>
              <a:t> and </a:t>
            </a:r>
            <a:r>
              <a:rPr lang="en-US" i="1" dirty="0"/>
              <a:t>ResNet152</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methodology</a:t>
            </a:r>
          </a:p>
        </p:txBody>
      </p:sp>
    </p:spTree>
    <p:extLst>
      <p:ext uri="{BB962C8B-B14F-4D97-AF65-F5344CB8AC3E}">
        <p14:creationId xmlns:p14="http://schemas.microsoft.com/office/powerpoint/2010/main" val="334696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DATA LOADING</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r>
              <a:rPr lang="en-US" dirty="0"/>
              <a:t>Dataset</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was obtained from </a:t>
            </a:r>
            <a:r>
              <a:rPr lang="en-US" dirty="0">
                <a:latin typeface="Calibri" panose="020F0502020204030204" pitchFamily="34" charset="0"/>
                <a:ea typeface="Calibri" panose="020F0502020204030204" pitchFamily="34" charset="0"/>
                <a:cs typeface="Times New Roman" panose="02020603050405020304" pitchFamily="18" charset="0"/>
              </a:rPr>
              <a:t>Kaggle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contains 1854 tire images in various formats and sizes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Defective tires (1028 images)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Good tires (828 images)</a:t>
            </a:r>
            <a:endParaRPr lang="en-US" dirty="0"/>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54881" y="2960877"/>
            <a:ext cx="5516880" cy="351284"/>
          </a:xfrm>
        </p:spPr>
        <p:txBody>
          <a:bodyPr/>
          <a:lstStyle/>
          <a:p>
            <a:r>
              <a:rPr lang="en-US" dirty="0"/>
              <a:t>Data loading procedure</a:t>
            </a:r>
          </a:p>
          <a:p>
            <a:endParaRPr lang="en-US"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4754881" y="3324859"/>
            <a:ext cx="5506720" cy="3031489"/>
          </a:xfrm>
        </p:spPr>
        <p:txBody>
          <a:bodyPr>
            <a:normAutofit/>
          </a:bodyPr>
          <a:lstStyle/>
          <a:p>
            <a:r>
              <a:rPr lang="en-US" dirty="0"/>
              <a:t>After downloading the dataset the following steps where applied:</a:t>
            </a:r>
          </a:p>
          <a:p>
            <a:pPr lvl="1"/>
            <a:r>
              <a:rPr lang="en-US" dirty="0" err="1"/>
              <a:t>Dataframe</a:t>
            </a:r>
            <a:r>
              <a:rPr lang="en-US" dirty="0"/>
              <a:t> creation with file name, file path, class name and label indexing (defective: 0, good: 1)</a:t>
            </a:r>
          </a:p>
          <a:p>
            <a:pPr lvl="1"/>
            <a:r>
              <a:rPr lang="en-US" dirty="0"/>
              <a:t>Conversion to custom </a:t>
            </a:r>
            <a:r>
              <a:rPr lang="en-US" dirty="0" err="1"/>
              <a:t>DataSet</a:t>
            </a:r>
            <a:r>
              <a:rPr lang="en-US" dirty="0"/>
              <a:t> object from </a:t>
            </a:r>
            <a:r>
              <a:rPr lang="en-US" dirty="0" err="1"/>
              <a:t>pytorch</a:t>
            </a:r>
            <a:r>
              <a:rPr lang="en-US" dirty="0"/>
              <a:t> (no transform applied)</a:t>
            </a:r>
          </a:p>
          <a:p>
            <a:pPr lvl="1"/>
            <a:r>
              <a:rPr lang="en-US" dirty="0"/>
              <a:t>Application of </a:t>
            </a:r>
            <a:r>
              <a:rPr lang="en-US" dirty="0" err="1"/>
              <a:t>ResNet</a:t>
            </a:r>
            <a:r>
              <a:rPr lang="en-US" dirty="0"/>
              <a:t> expected transforms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636929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81955" y="273844"/>
            <a:ext cx="5884027" cy="1204912"/>
          </a:xfrm>
        </p:spPr>
        <p:txBody>
          <a:bodyPr/>
          <a:lstStyle/>
          <a:p>
            <a:r>
              <a:rPr lang="en-US" dirty="0"/>
              <a:t>DATA EXPLORATION</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81955" y="1598707"/>
            <a:ext cx="5907176" cy="2536826"/>
          </a:xfrm>
        </p:spPr>
        <p:txBody>
          <a:bodyPr>
            <a:noAutofit/>
          </a:bodyPr>
          <a:lstStyle/>
          <a:p>
            <a:r>
              <a:rPr lang="en-US" dirty="0"/>
              <a:t>The images had the </a:t>
            </a:r>
            <a:r>
              <a:rPr lang="en-US" dirty="0" err="1"/>
              <a:t>ResNet</a:t>
            </a:r>
            <a:r>
              <a:rPr lang="en-US" dirty="0"/>
              <a:t> transform applied, converting the images to PIL images, resizing to square images of 256 pixels, cropping from the center to 224 pixels and finally converting to tensors to apply the expected normalization for </a:t>
            </a:r>
            <a:r>
              <a:rPr lang="en-US" dirty="0" err="1"/>
              <a:t>ResNet</a:t>
            </a:r>
            <a:r>
              <a:rPr lang="en-US" dirty="0"/>
              <a:t> networks.</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F7D43984-F26C-64CC-F9B7-78C86367074A}"/>
              </a:ext>
            </a:extLst>
          </p:cNvPr>
          <p:cNvSpPr>
            <a:spLocks noGrp="1"/>
          </p:cNvSpPr>
          <p:nvPr>
            <p:ph type="pic" sz="quarter" idx="13"/>
          </p:nvPr>
        </p:nvSpPr>
        <p:spPr/>
        <p:txBody>
          <a:bodyPr/>
          <a:lstStyle/>
          <a:p>
            <a:endParaRPr lang="en-US" dirty="0"/>
          </a:p>
        </p:txBody>
      </p:sp>
      <p:grpSp>
        <p:nvGrpSpPr>
          <p:cNvPr id="11" name="Group 10">
            <a:extLst>
              <a:ext uri="{FF2B5EF4-FFF2-40B4-BE49-F238E27FC236}">
                <a16:creationId xmlns:a16="http://schemas.microsoft.com/office/drawing/2014/main" id="{6FFE50E0-89CF-9454-B39D-0CD844D6BA61}"/>
              </a:ext>
            </a:extLst>
          </p:cNvPr>
          <p:cNvGrpSpPr/>
          <p:nvPr/>
        </p:nvGrpSpPr>
        <p:grpSpPr>
          <a:xfrm>
            <a:off x="802869" y="3414374"/>
            <a:ext cx="10586262" cy="2810933"/>
            <a:chOff x="797852" y="3226912"/>
            <a:chExt cx="5940425" cy="1577340"/>
          </a:xfrm>
        </p:grpSpPr>
        <p:pic>
          <p:nvPicPr>
            <p:cNvPr id="9" name="Picture 8" descr="A close-up of a computer screen&#10;&#10;Description automatically generated">
              <a:extLst>
                <a:ext uri="{FF2B5EF4-FFF2-40B4-BE49-F238E27FC236}">
                  <a16:creationId xmlns:a16="http://schemas.microsoft.com/office/drawing/2014/main" id="{D3A11348-29C2-F901-C96D-C97F72B325F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0602" y="3294222"/>
              <a:ext cx="2987675" cy="1447165"/>
            </a:xfrm>
            <a:prstGeom prst="rect">
              <a:avLst/>
            </a:prstGeom>
            <a:noFill/>
            <a:ln>
              <a:noFill/>
            </a:ln>
          </p:spPr>
        </p:pic>
        <p:pic>
          <p:nvPicPr>
            <p:cNvPr id="10" name="Picture 9" descr="A close-up of a tire&#10;&#10;Description automatically generated">
              <a:extLst>
                <a:ext uri="{FF2B5EF4-FFF2-40B4-BE49-F238E27FC236}">
                  <a16:creationId xmlns:a16="http://schemas.microsoft.com/office/drawing/2014/main" id="{B3AD017C-6382-9E65-F528-4E80B77CF25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852" y="3226912"/>
              <a:ext cx="2987675" cy="1577340"/>
            </a:xfrm>
            <a:prstGeom prst="rect">
              <a:avLst/>
            </a:prstGeom>
            <a:noFill/>
            <a:ln>
              <a:noFill/>
            </a:ln>
          </p:spPr>
        </p:pic>
      </p:gr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MODEL AND HYPERPARAMETERS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a:normAutofit/>
          </a:bodyPr>
          <a:lstStyle/>
          <a:p>
            <a:r>
              <a:rPr lang="en-US" dirty="0"/>
              <a:t>Both </a:t>
            </a:r>
            <a:r>
              <a:rPr lang="en-US" i="1" dirty="0"/>
              <a:t>ResNet34</a:t>
            </a:r>
            <a:r>
              <a:rPr lang="en-US" dirty="0"/>
              <a:t> and </a:t>
            </a:r>
            <a:r>
              <a:rPr lang="en-US" i="1" dirty="0"/>
              <a:t>ResNet152</a:t>
            </a:r>
            <a:r>
              <a:rPr lang="en-US" dirty="0"/>
              <a:t> were tested, the last layer of the models was substituted for a dense layer of 2 neurons (2 expected classes), no activation function was used, therefore Cross Entropy was used as the loss function, and Adam as the optimizer.</a:t>
            </a:r>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1537080394"/>
              </p:ext>
            </p:extLst>
          </p:nvPr>
        </p:nvGraphicFramePr>
        <p:xfrm>
          <a:off x="6096000" y="1470727"/>
          <a:ext cx="4522516" cy="3916545"/>
        </p:xfrm>
        <a:graphic>
          <a:graphicData uri="http://schemas.openxmlformats.org/drawingml/2006/table">
            <a:tbl>
              <a:tblPr firstRow="1" bandRow="1">
                <a:tableStyleId>{7E9639D4-E3E2-4D34-9284-5A2195B3D0D7}</a:tableStyleId>
              </a:tblPr>
              <a:tblGrid>
                <a:gridCol w="2261258">
                  <a:extLst>
                    <a:ext uri="{9D8B030D-6E8A-4147-A177-3AD203B41FA5}">
                      <a16:colId xmlns:a16="http://schemas.microsoft.com/office/drawing/2014/main" val="127040821"/>
                    </a:ext>
                  </a:extLst>
                </a:gridCol>
                <a:gridCol w="2261258">
                  <a:extLst>
                    <a:ext uri="{9D8B030D-6E8A-4147-A177-3AD203B41FA5}">
                      <a16:colId xmlns:a16="http://schemas.microsoft.com/office/drawing/2014/main" val="149845700"/>
                    </a:ext>
                  </a:extLst>
                </a:gridCol>
              </a:tblGrid>
              <a:tr h="810285">
                <a:tc>
                  <a:txBody>
                    <a:bodyPr/>
                    <a:lstStyle/>
                    <a:p>
                      <a:pPr algn="ctr"/>
                      <a:r>
                        <a:rPr lang="en-US" b="0" dirty="0"/>
                        <a:t>HYPERPARAMETER</a:t>
                      </a:r>
                    </a:p>
                  </a:txBody>
                  <a:tcPr anchor="ctr"/>
                </a:tc>
                <a:tc>
                  <a:txBody>
                    <a:bodyPr/>
                    <a:lstStyle/>
                    <a:p>
                      <a:pPr algn="ctr"/>
                      <a:r>
                        <a:rPr lang="en-US" b="0" dirty="0"/>
                        <a:t>VALUE</a:t>
                      </a:r>
                    </a:p>
                  </a:txBody>
                  <a:tcPr anchor="ctr"/>
                </a:tc>
                <a:extLst>
                  <a:ext uri="{0D108BD9-81ED-4DB2-BD59-A6C34878D82A}">
                    <a16:rowId xmlns:a16="http://schemas.microsoft.com/office/drawing/2014/main" val="3298013591"/>
                  </a:ext>
                </a:extLst>
              </a:tr>
              <a:tr h="839540">
                <a:tc>
                  <a:txBody>
                    <a:bodyPr/>
                    <a:lstStyle/>
                    <a:p>
                      <a:pPr algn="ctr"/>
                      <a:r>
                        <a:rPr lang="en-US" dirty="0"/>
                        <a:t>Batch size</a:t>
                      </a:r>
                    </a:p>
                  </a:txBody>
                  <a:tcPr anchor="ctr"/>
                </a:tc>
                <a:tc>
                  <a:txBody>
                    <a:bodyPr/>
                    <a:lstStyle/>
                    <a:p>
                      <a:pPr algn="ctr"/>
                      <a:r>
                        <a:rPr lang="en-US" dirty="0"/>
                        <a:t>64</a:t>
                      </a:r>
                    </a:p>
                  </a:txBody>
                  <a:tcPr anchor="ctr"/>
                </a:tc>
                <a:extLst>
                  <a:ext uri="{0D108BD9-81ED-4DB2-BD59-A6C34878D82A}">
                    <a16:rowId xmlns:a16="http://schemas.microsoft.com/office/drawing/2014/main" val="3873867931"/>
                  </a:ext>
                </a:extLst>
              </a:tr>
              <a:tr h="839540">
                <a:tc>
                  <a:txBody>
                    <a:bodyPr/>
                    <a:lstStyle/>
                    <a:p>
                      <a:pPr algn="ctr"/>
                      <a:r>
                        <a:rPr lang="en-US" dirty="0"/>
                        <a:t>Learning rate</a:t>
                      </a:r>
                    </a:p>
                  </a:txBody>
                  <a:tcPr anchor="ctr"/>
                </a:tc>
                <a:tc>
                  <a:txBody>
                    <a:bodyPr/>
                    <a:lstStyle/>
                    <a:p>
                      <a:pPr algn="ctr"/>
                      <a:r>
                        <a:rPr lang="en-US" dirty="0"/>
                        <a:t>0.001</a:t>
                      </a:r>
                    </a:p>
                  </a:txBody>
                  <a:tcPr anchor="ctr"/>
                </a:tc>
                <a:extLst>
                  <a:ext uri="{0D108BD9-81ED-4DB2-BD59-A6C34878D82A}">
                    <a16:rowId xmlns:a16="http://schemas.microsoft.com/office/drawing/2014/main" val="85209771"/>
                  </a:ext>
                </a:extLst>
              </a:tr>
              <a:tr h="587640">
                <a:tc>
                  <a:txBody>
                    <a:bodyPr/>
                    <a:lstStyle/>
                    <a:p>
                      <a:pPr algn="ctr"/>
                      <a:r>
                        <a:rPr lang="en-US" dirty="0"/>
                        <a:t>Epochs</a:t>
                      </a:r>
                    </a:p>
                  </a:txBody>
                  <a:tcPr anchor="ctr"/>
                </a:tc>
                <a:tc>
                  <a:txBody>
                    <a:bodyPr/>
                    <a:lstStyle/>
                    <a:p>
                      <a:pPr algn="ctr"/>
                      <a:r>
                        <a:rPr lang="en-US" dirty="0"/>
                        <a:t>10</a:t>
                      </a:r>
                    </a:p>
                  </a:txBody>
                  <a:tcPr anchor="ctr"/>
                </a:tc>
                <a:extLst>
                  <a:ext uri="{0D108BD9-81ED-4DB2-BD59-A6C34878D82A}">
                    <a16:rowId xmlns:a16="http://schemas.microsoft.com/office/drawing/2014/main" val="4061031278"/>
                  </a:ext>
                </a:extLst>
              </a:tr>
              <a:tr h="839540">
                <a:tc>
                  <a:txBody>
                    <a:bodyPr/>
                    <a:lstStyle/>
                    <a:p>
                      <a:pPr algn="ctr"/>
                      <a:r>
                        <a:rPr lang="en-US" dirty="0"/>
                        <a:t>Data</a:t>
                      </a:r>
                      <a:r>
                        <a:rPr lang="en-US" baseline="0" dirty="0"/>
                        <a:t> split</a:t>
                      </a:r>
                      <a:endParaRPr lang="en-US" dirty="0"/>
                    </a:p>
                  </a:txBody>
                  <a:tcPr anchor="ctr"/>
                </a:tc>
                <a:tc>
                  <a:txBody>
                    <a:bodyPr/>
                    <a:lstStyle/>
                    <a:p>
                      <a:pPr algn="ctr"/>
                      <a:r>
                        <a:rPr lang="en-US" dirty="0"/>
                        <a:t>70%,</a:t>
                      </a:r>
                      <a:r>
                        <a:rPr lang="en-US" baseline="0" dirty="0"/>
                        <a:t> 10%, 20%</a:t>
                      </a:r>
                      <a:endParaRPr lang="en-US" dirty="0"/>
                    </a:p>
                  </a:txBody>
                  <a:tcPr anchor="ctr"/>
                </a:tc>
                <a:extLst>
                  <a:ext uri="{0D108BD9-81ED-4DB2-BD59-A6C34878D82A}">
                    <a16:rowId xmlns:a16="http://schemas.microsoft.com/office/drawing/2014/main" val="359184078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658164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{B6083BF6-0648-4517-9B1D-48402DADB254}tf67328976_win32</Template>
  <TotalTime>62</TotalTime>
  <Words>543</Words>
  <Application>Microsoft Office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Tire quality classification using convolutional neural networks</vt:lpstr>
      <vt:lpstr>PROBLEM DESCRIPTION</vt:lpstr>
      <vt:lpstr>Motor vehicles and tires</vt:lpstr>
      <vt:lpstr>PROJECT DESCRIPTION</vt:lpstr>
      <vt:lpstr>PROJECT DESCRIPTION</vt:lpstr>
      <vt:lpstr>methodology</vt:lpstr>
      <vt:lpstr>DATA LOADING</vt:lpstr>
      <vt:lpstr>DATA EXPLORATION</vt:lpstr>
      <vt:lpstr>MODEL AND HYPERPARAMETERS</vt:lpstr>
      <vt:lpstr>MODEL RESULTS: rESNET34</vt:lpstr>
      <vt:lpstr>MODEL RESULTS: RESNET152</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Tire quality classification using convolutional neural networks</dc:title>
  <dc:creator>Fausto Guerrero B</dc:creator>
  <cp:lastModifiedBy>Fausto Guerrero B</cp:lastModifiedBy>
  <cp:revision>9</cp:revision>
  <dcterms:created xsi:type="dcterms:W3CDTF">2024-04-03T03:40:28Z</dcterms:created>
  <dcterms:modified xsi:type="dcterms:W3CDTF">2024-04-03T18:05:31Z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