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4" r:id="rId8"/>
    <p:sldId id="262" r:id="rId9"/>
    <p:sldId id="266" r:id="rId10"/>
    <p:sldId id="265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8"/>
    <p:restoredTop sz="94799"/>
  </p:normalViewPr>
  <p:slideViewPr>
    <p:cSldViewPr snapToGrid="0">
      <p:cViewPr varScale="1">
        <p:scale>
          <a:sx n="125" d="100"/>
          <a:sy n="125" d="100"/>
        </p:scale>
        <p:origin x="176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5741-CB84-716D-A4FE-12DE3AF90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E2CD2-7ECD-9F3A-F0C5-B1CDCD0E8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992B-5DF5-5682-97E9-5BDB98CA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16/04/24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7BCDF-B894-850C-9A76-C41D3D35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9ABF-55B0-C1F6-B586-89327929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2210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85EE-A7F2-1D29-612B-1491DAD5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F493B-4F79-377D-6B8C-874107A62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2B5A-748A-C3BF-7715-0C71144E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16/04/24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A508-AF33-C34D-BBDF-C9C7AB67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2095C-EC5E-0B56-B5ED-9A1AA7CC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3923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BA061-6ED3-7EDF-0EF2-A767B9E41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690C8-30DC-A479-802A-2F918BD8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F7E-54D6-208C-6E6A-ABDDFDAF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16/04/24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D143-F9BC-24ED-3494-9300F069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C574-B9F2-7DF6-C2AF-7DDDB3FB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1295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A186-F354-38E6-7BD2-ECF789CE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12B7-3420-59BB-8F6A-B0E9B3C2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0F43-A51E-225C-8EF8-0DA0B7F8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16/04/24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5F7E-917C-B6AC-C1EB-DB1116B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E764-428F-40FA-755F-4AE37596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6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CEC6-936F-0FA3-2924-DD9C68A4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D9795-A465-4C85-1B85-235E937C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B6DB-6F1E-CB1A-F904-A5532B8C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16/04/24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999DB-09A5-742D-1503-89DCA72E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07BF2-7C2C-9C30-AA1A-70934428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8164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8649-E824-3DFC-337F-942A69A3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9E61-DDB5-06AA-503F-244677B05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57B4-4421-80CD-D7A8-8EBB7F2F9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EB1E8-D034-E6AF-D91E-48BDC71B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16/04/24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9E853-F136-6D34-56AA-829BBA17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B5415-0668-52F8-40D3-E84ECE79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1262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105D-AF9A-0E1A-6ED0-E6AC0426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7D31C-54EC-90F6-9285-F2BBA366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6B78A-0753-6861-7F05-44111D17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7ED45-374B-AC54-7E18-2CE5C95C3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3979E-8162-9C67-3703-4927C0FD1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FDBCD-02CD-43CE-084E-441E2A77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16/04/24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07D13-DDA7-5651-6695-05FC2A0C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B6320-7EAC-1E59-B4D0-DE09EA17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585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3829-CBDB-AAAB-7595-44E113A4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A6EC9-1B0E-719C-9970-5CAA859C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16/04/24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24820-AC06-DDDD-6D6A-DF3CC9D0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9EC50-75F4-88FF-8522-4E0F34A9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4377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0C4C0-546B-C703-992C-9F03814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16/04/24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1DE45-E8DF-5D58-210B-676C036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83FBB-77B5-24C1-7AD5-5C980A0D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4091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F742-B614-9279-E397-8ABEE4AB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BA3D-97F2-E354-7869-C526726F5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AED69-1F8C-DE39-1DC3-97F403C25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FD72E-5E7B-42DF-306D-B0164839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16/04/24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ED9E-6EF4-400F-5567-76F58C27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A8503-F0BC-3AFA-2EA1-8BE6F6E9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4613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F227-2CDC-F5F3-1B9F-A6F25323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C839B-FF8A-3A2F-970B-8601A60CD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60BF2-96FC-3601-0614-D275D077E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89D4E-97C2-D5A7-3EDA-E44AF989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16/04/24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1AFBA-1418-10DB-A730-4C91E08F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4D86F-1333-DB28-3377-2F25EAB8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6867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27508-7401-8B76-5579-8E366235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A4D0-FCA9-947B-793A-A0CF8BC7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8D0C1-FDAB-6A02-53B8-F5562CD81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BA2D-1739-7941-B830-5693327D5C53}" type="datetimeFigureOut">
              <a:rPr lang="en-MX" smtClean="0"/>
              <a:t>16/04/24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34701-8857-6594-71BF-3E6B009C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5C9FF-C90B-0792-FE62-2E540E629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5710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00214-012-1143-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61F2-28C8-B62C-A641-307E0DF85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dirty="0"/>
              <a:t>Interatomic potentials for oxide glasses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44633-76CC-246C-3834-E8A83E497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X" dirty="0"/>
              <a:t>Warisa Roongaraya</a:t>
            </a:r>
          </a:p>
          <a:p>
            <a:r>
              <a:rPr lang="en-MX" dirty="0"/>
              <a:t>Yiyang Zhu</a:t>
            </a:r>
          </a:p>
          <a:p>
            <a:r>
              <a:rPr lang="en-MX" dirty="0"/>
              <a:t>Andres Ramos</a:t>
            </a:r>
          </a:p>
        </p:txBody>
      </p:sp>
    </p:spTree>
    <p:extLst>
      <p:ext uri="{BB962C8B-B14F-4D97-AF65-F5344CB8AC3E}">
        <p14:creationId xmlns:p14="http://schemas.microsoft.com/office/powerpoint/2010/main" val="82947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653E-8631-C9F0-FE28-679111B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Available interatomic models with charges: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A3F5-D119-E9C4-7FB5-C7C9F201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338"/>
            <a:ext cx="10515600" cy="4351338"/>
          </a:xfrm>
        </p:spPr>
        <p:txBody>
          <a:bodyPr>
            <a:normAutofit/>
          </a:bodyPr>
          <a:lstStyle/>
          <a:p>
            <a:r>
              <a:rPr lang="en-MX" dirty="0"/>
              <a:t>Rigid ionic models:</a:t>
            </a:r>
          </a:p>
          <a:p>
            <a:pPr lvl="1"/>
            <a:r>
              <a:rPr lang="en-MX" dirty="0"/>
              <a:t>Born-Mayer-Huggins (BMH)</a:t>
            </a:r>
          </a:p>
          <a:p>
            <a:pPr lvl="1"/>
            <a:r>
              <a:rPr lang="en-MX" dirty="0"/>
              <a:t>TTAM Tsuneyuki</a:t>
            </a:r>
          </a:p>
          <a:p>
            <a:pPr lvl="1"/>
            <a:r>
              <a:rPr lang="en-MX" dirty="0"/>
              <a:t>Pedone Potential (PMMCS)</a:t>
            </a:r>
          </a:p>
          <a:p>
            <a:r>
              <a:rPr lang="en-MX" dirty="0"/>
              <a:t>Polarizable interatomic models:</a:t>
            </a:r>
          </a:p>
          <a:p>
            <a:pPr lvl="1"/>
            <a:r>
              <a:rPr lang="en-MX" dirty="0"/>
              <a:t>BMP-FF</a:t>
            </a:r>
          </a:p>
          <a:p>
            <a:pPr lvl="1"/>
            <a:r>
              <a:rPr lang="en-MX" dirty="0"/>
              <a:t>Polarizable Ionic Model (PIM)</a:t>
            </a:r>
          </a:p>
          <a:p>
            <a:r>
              <a:rPr lang="en-MX" dirty="0">
                <a:solidFill>
                  <a:schemeClr val="accent1"/>
                </a:solidFill>
              </a:rPr>
              <a:t>Reactive Force-Fields:</a:t>
            </a:r>
          </a:p>
          <a:p>
            <a:pPr lvl="1"/>
            <a:r>
              <a:rPr lang="en-MX" dirty="0">
                <a:solidFill>
                  <a:schemeClr val="accent1"/>
                </a:solidFill>
              </a:rPr>
              <a:t>ReaxFF model</a:t>
            </a:r>
          </a:p>
        </p:txBody>
      </p:sp>
    </p:spTree>
    <p:extLst>
      <p:ext uri="{BB962C8B-B14F-4D97-AF65-F5344CB8AC3E}">
        <p14:creationId xmlns:p14="http://schemas.microsoft.com/office/powerpoint/2010/main" val="393793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FFD9-EDFC-B5F6-21EE-576FC957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Force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5C36A-D615-8C50-D5EA-EBAFC20B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D3B1-85E2-629A-833E-42E2CB9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available on LAMMPS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9D64-F41D-2522-A92A-CB462DA8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7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CCC4-520C-4434-18F4-0D4D4750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comparing available models on LAMMPS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83CB-F691-7C2A-7A6F-35FB3B0B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6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4667-637F-1D07-354F-7AF1D32E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52DB-AF6C-BF91-1867-E04E0077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4D41-C404-7AE0-08EB-C724EBBB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492"/>
            <a:ext cx="10515600" cy="5010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313950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653E-8631-C9F0-FE28-679111B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Available interatomic models with charges: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A3F5-D119-E9C4-7FB5-C7C9F201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338"/>
            <a:ext cx="10515600" cy="4351338"/>
          </a:xfrm>
        </p:spPr>
        <p:txBody>
          <a:bodyPr>
            <a:normAutofit/>
          </a:bodyPr>
          <a:lstStyle/>
          <a:p>
            <a:r>
              <a:rPr lang="en-MX" dirty="0">
                <a:solidFill>
                  <a:schemeClr val="accent1"/>
                </a:solidFill>
              </a:rPr>
              <a:t>Rigid ionic models:</a:t>
            </a:r>
          </a:p>
          <a:p>
            <a:pPr lvl="1"/>
            <a:r>
              <a:rPr lang="en-MX" dirty="0">
                <a:solidFill>
                  <a:schemeClr val="accent1"/>
                </a:solidFill>
              </a:rPr>
              <a:t>Born-Mayer-Huggins (BMH)</a:t>
            </a:r>
          </a:p>
          <a:p>
            <a:pPr lvl="1"/>
            <a:r>
              <a:rPr lang="en-MX" dirty="0">
                <a:solidFill>
                  <a:schemeClr val="accent1"/>
                </a:solidFill>
              </a:rPr>
              <a:t>TTAM Tsuneyuki</a:t>
            </a:r>
          </a:p>
          <a:p>
            <a:pPr lvl="1"/>
            <a:r>
              <a:rPr lang="en-MX" dirty="0">
                <a:solidFill>
                  <a:schemeClr val="accent1"/>
                </a:solidFill>
              </a:rPr>
              <a:t>Pedone Potential (PMMCS)</a:t>
            </a:r>
          </a:p>
          <a:p>
            <a:r>
              <a:rPr lang="en-MX" dirty="0"/>
              <a:t>Polarizable interatomic models:</a:t>
            </a:r>
          </a:p>
          <a:p>
            <a:pPr lvl="1"/>
            <a:r>
              <a:rPr lang="en-MX" dirty="0"/>
              <a:t>BMP-FF</a:t>
            </a:r>
          </a:p>
          <a:p>
            <a:pPr lvl="1"/>
            <a:r>
              <a:rPr lang="en-MX" dirty="0"/>
              <a:t>Polarizable Ionic Model (PIM)</a:t>
            </a:r>
          </a:p>
          <a:p>
            <a:r>
              <a:rPr lang="en-MX" dirty="0"/>
              <a:t>Reactive Force-Fields:</a:t>
            </a:r>
          </a:p>
          <a:p>
            <a:pPr lvl="1"/>
            <a:r>
              <a:rPr lang="en-MX" dirty="0"/>
              <a:t>ReaxFF model</a:t>
            </a:r>
          </a:p>
        </p:txBody>
      </p:sp>
    </p:spTree>
    <p:extLst>
      <p:ext uri="{BB962C8B-B14F-4D97-AF65-F5344CB8AC3E}">
        <p14:creationId xmlns:p14="http://schemas.microsoft.com/office/powerpoint/2010/main" val="298910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E81F-B561-6FA6-ACB7-7AB2083E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Characteristics of Rigid Ionic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C749-87B7-6682-BE16-B6E67698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Ions are treated as fixed in space.</a:t>
            </a:r>
          </a:p>
          <a:p>
            <a:r>
              <a:rPr lang="en-MX" dirty="0"/>
              <a:t>Assume spherically symmetric electronic charge distribution.</a:t>
            </a:r>
          </a:p>
          <a:p>
            <a:r>
              <a:rPr lang="en-MX" dirty="0"/>
              <a:t>Ions interact through Coulomb potential.</a:t>
            </a:r>
          </a:p>
          <a:p>
            <a:r>
              <a:rPr lang="en-MX" dirty="0"/>
              <a:t>Commonly used to describe ionic solids.</a:t>
            </a:r>
          </a:p>
        </p:txBody>
      </p:sp>
    </p:spTree>
    <p:extLst>
      <p:ext uri="{BB962C8B-B14F-4D97-AF65-F5344CB8AC3E}">
        <p14:creationId xmlns:p14="http://schemas.microsoft.com/office/powerpoint/2010/main" val="203154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F314-F5FD-8B1C-3B07-2B98588C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Born-Mayer-Huggins (1976 - 1985)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551709-D5EE-B2C6-8254-400E5558A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Functional form: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r>
                  <a:rPr lang="en-US" sz="2000" dirty="0"/>
                  <a:t>Potential based on long-rage Coulomb term and short-range term (repulsion).</a:t>
                </a:r>
              </a:p>
              <a:p>
                <a:r>
                  <a:rPr lang="en-US" sz="2000" dirty="0"/>
                  <a:t>Charge type: formal</a:t>
                </a:r>
              </a:p>
              <a:p>
                <a:r>
                  <a:rPr lang="en-US" sz="2000" dirty="0"/>
                  <a:t>N-Body: 2 </a:t>
                </a:r>
              </a:p>
              <a:p>
                <a:r>
                  <a:rPr lang="en-US" sz="2000" dirty="0"/>
                  <a:t>Simulation results:</a:t>
                </a:r>
              </a:p>
              <a:p>
                <a:pPr lvl="1"/>
                <a:r>
                  <a:rPr lang="en-US" sz="1600" dirty="0"/>
                  <a:t>High amount of over-coordinated silicon ions.</a:t>
                </a:r>
              </a:p>
              <a:p>
                <a:pPr lvl="1"/>
                <a:r>
                  <a:rPr lang="en-US" sz="1600" dirty="0"/>
                  <a:t>Irregular tetrahedral geometry of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/>
                  <a:t> units. </a:t>
                </a:r>
              </a:p>
              <a:p>
                <a:pPr lvl="1"/>
                <a:r>
                  <a:rPr lang="en-US" sz="1600" dirty="0"/>
                  <a:t>No boroxol rings for borates and borosilicate glasses.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551709-D5EE-B2C6-8254-400E5558A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9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C07D-C3D0-0D75-D5DC-5BF2FC0C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TTAM - Tsuneyuki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0686B-6F4A-C05A-D805-47951FB98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Functional form: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s-E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p>
                    </m:sSup>
                    <m:r>
                      <a:rPr lang="es-E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Potential based on Coulomb pair potential and Buckingham potential.</a:t>
                </a:r>
              </a:p>
              <a:p>
                <a:r>
                  <a:rPr lang="en-US" sz="2000" dirty="0"/>
                  <a:t>Charge type: partial</a:t>
                </a:r>
              </a:p>
              <a:p>
                <a:r>
                  <a:rPr lang="en-US" sz="2000" dirty="0"/>
                  <a:t>N-Body: 2</a:t>
                </a:r>
              </a:p>
              <a:p>
                <a:r>
                  <a:rPr lang="en-US" sz="2000" dirty="0"/>
                  <a:t>Simulation results: </a:t>
                </a:r>
              </a:p>
              <a:p>
                <a:pPr lvl="1"/>
                <a:r>
                  <a:rPr lang="en-US" sz="1600" dirty="0"/>
                  <a:t>Partial charges lead to better representation of intertetrahedral angle for O-Si-O</a:t>
                </a:r>
              </a:p>
              <a:p>
                <a:pPr lvl="1"/>
                <a:r>
                  <a:rPr lang="en-US" sz="1600" dirty="0"/>
                  <a:t>Overestimation of angle due to lack of polarization.</a:t>
                </a:r>
              </a:p>
              <a:p>
                <a:pPr lvl="1"/>
                <a:r>
                  <a:rPr lang="en-US" sz="1600" dirty="0"/>
                  <a:t>Represent accurately structure and several thermo-mechanical properties of various silica polymorphs and silica glass.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0686B-6F4A-C05A-D805-47951FB98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81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6EDA-D8AC-D61E-4477-DD40B2A4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Pedone Potential (PMMCS)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F6FAD-6221-CE11-8A44-66DD51ABB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Functional form: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s-E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s-ES" sz="20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000" i="1">
                        <a:latin typeface="Cambria Math" panose="02040503050406030204" pitchFamily="18" charset="0"/>
                      </a:rPr>
                      <m:t>−1] −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2000" dirty="0"/>
                  <a:t>Potential based on Coulomb pair potential, Morse potential and repulsive contribution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Charge type: partial</a:t>
                </a:r>
              </a:p>
              <a:p>
                <a:r>
                  <a:rPr lang="en-US" sz="2000" dirty="0"/>
                  <a:t>N-Body: 2</a:t>
                </a:r>
              </a:p>
              <a:p>
                <a:r>
                  <a:rPr lang="en-US" sz="2000" dirty="0"/>
                  <a:t>Simulation results:</a:t>
                </a:r>
              </a:p>
              <a:p>
                <a:pPr lvl="1"/>
                <a:r>
                  <a:rPr lang="en-US" sz="1600" dirty="0"/>
                  <a:t>Predict mechanical properties accurately</a:t>
                </a:r>
              </a:p>
              <a:p>
                <a:pPr lvl="1"/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F6FAD-6221-CE11-8A44-66DD51ABB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653E-8631-C9F0-FE28-679111B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Available interatomic models with charges: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A3F5-D119-E9C4-7FB5-C7C9F201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338"/>
            <a:ext cx="10515600" cy="4351338"/>
          </a:xfrm>
        </p:spPr>
        <p:txBody>
          <a:bodyPr>
            <a:normAutofit/>
          </a:bodyPr>
          <a:lstStyle/>
          <a:p>
            <a:r>
              <a:rPr lang="en-MX" dirty="0"/>
              <a:t>Rigid ionic models:</a:t>
            </a:r>
          </a:p>
          <a:p>
            <a:pPr lvl="1"/>
            <a:r>
              <a:rPr lang="en-MX" dirty="0"/>
              <a:t>Born-Mayer-Huggins (BMH)</a:t>
            </a:r>
          </a:p>
          <a:p>
            <a:pPr lvl="1"/>
            <a:r>
              <a:rPr lang="en-MX" dirty="0"/>
              <a:t>TTAM Tsuneyuki</a:t>
            </a:r>
          </a:p>
          <a:p>
            <a:pPr lvl="1"/>
            <a:r>
              <a:rPr lang="en-MX" dirty="0"/>
              <a:t>Pedone Potential (PMMCS)</a:t>
            </a:r>
          </a:p>
          <a:p>
            <a:r>
              <a:rPr lang="en-MX" dirty="0">
                <a:solidFill>
                  <a:schemeClr val="accent1"/>
                </a:solidFill>
              </a:rPr>
              <a:t>Polarizable interatomic models:</a:t>
            </a:r>
          </a:p>
          <a:p>
            <a:pPr lvl="1"/>
            <a:r>
              <a:rPr lang="en-MX" dirty="0">
                <a:solidFill>
                  <a:schemeClr val="accent1"/>
                </a:solidFill>
              </a:rPr>
              <a:t>BMP-FF</a:t>
            </a:r>
          </a:p>
          <a:p>
            <a:pPr lvl="1"/>
            <a:r>
              <a:rPr lang="en-MX" dirty="0">
                <a:solidFill>
                  <a:schemeClr val="accent1"/>
                </a:solidFill>
              </a:rPr>
              <a:t>Polarizable Ionic Model (PIM)</a:t>
            </a:r>
          </a:p>
          <a:p>
            <a:r>
              <a:rPr lang="en-MX" dirty="0"/>
              <a:t>Reactive Force-Fields:</a:t>
            </a:r>
          </a:p>
          <a:p>
            <a:pPr lvl="1"/>
            <a:r>
              <a:rPr lang="en-MX" dirty="0"/>
              <a:t>ReaxFF model</a:t>
            </a:r>
          </a:p>
        </p:txBody>
      </p:sp>
    </p:spTree>
    <p:extLst>
      <p:ext uri="{BB962C8B-B14F-4D97-AF65-F5344CB8AC3E}">
        <p14:creationId xmlns:p14="http://schemas.microsoft.com/office/powerpoint/2010/main" val="293868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045A-43E1-FFAF-3E59-A0E87C67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Bertani-Menziani-Pedone (BMP-FF)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AC163-CD14-A237-9E81-B87A439C5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000" dirty="0"/>
                  <a:t>Functional form:</a:t>
                </a:r>
                <a14:m>
                  <m:oMath xmlns:m="http://schemas.openxmlformats.org/officeDocument/2006/math">
                    <m:r>
                      <a:rPr lang="es-E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s-E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s-E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18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s-ES" sz="18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i="1">
                        <a:latin typeface="Cambria Math" panose="02040503050406030204" pitchFamily="18" charset="0"/>
                      </a:rPr>
                      <m:t>−1] −</m:t>
                    </m:r>
                    <m:f>
                      <m:f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2000" dirty="0"/>
                  <a:t>Additional terms: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s-E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s-E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r>
                          <a:rPr lang="es-E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</m:num>
                          <m:den>
                            <m:r>
                              <a:rPr lang="es-E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r>
                          <a:rPr lang="es-E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p>
                    </m:sSup>
                  </m:oMath>
                </a14:m>
                <a:endParaRPr lang="en-US" sz="1400" dirty="0"/>
              </a:p>
              <a:p>
                <a:r>
                  <a:rPr lang="en-US" sz="2000" dirty="0"/>
                  <a:t>Potential based on Pedone plus three modifications:</a:t>
                </a:r>
              </a:p>
              <a:p>
                <a:pPr lvl="1"/>
                <a:r>
                  <a:rPr lang="en-US" sz="1600" dirty="0"/>
                  <a:t>Three-body Interactions described by harmonic functional forms.</a:t>
                </a:r>
              </a:p>
              <a:p>
                <a:pPr lvl="1"/>
                <a:r>
                  <a:rPr lang="en-US" sz="1600" dirty="0"/>
                  <a:t>Repulsive interactions.</a:t>
                </a:r>
              </a:p>
              <a:p>
                <a:pPr lvl="1"/>
                <a:r>
                  <a:rPr lang="en-US" sz="1600" dirty="0"/>
                  <a:t>Refining pair-wise parameters using DFT reference data.</a:t>
                </a:r>
              </a:p>
              <a:p>
                <a:r>
                  <a:rPr lang="en-US" sz="2000" dirty="0"/>
                  <a:t>Charge type: partial</a:t>
                </a:r>
              </a:p>
              <a:p>
                <a:r>
                  <a:rPr lang="en-US" sz="2000" dirty="0"/>
                  <a:t>N-Body: 3</a:t>
                </a:r>
              </a:p>
              <a:p>
                <a:r>
                  <a:rPr lang="en-US" sz="2000" dirty="0"/>
                  <a:t>Simulation results:</a:t>
                </a:r>
              </a:p>
              <a:p>
                <a:pPr lvl="1"/>
                <a:r>
                  <a:rPr lang="en-US" sz="1600" dirty="0"/>
                  <a:t>Better reproduction of density, structure and mechanical properties than original Pedone model.</a:t>
                </a:r>
              </a:p>
              <a:p>
                <a:pPr lvl="1"/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AC163-CD14-A237-9E81-B87A439C5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58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C2F1-1C48-DB17-25BD-29A38103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Polarizable Ionic Model (PIM)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1D0C-3938-48DC-4629-892DF854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Functional form: </a:t>
            </a:r>
            <a:r>
              <a:rPr lang="en-US" sz="2000" dirty="0">
                <a:hlinkClick r:id="rId2"/>
              </a:rPr>
              <a:t>https://link.springer.com/article/10.1007/s00214-012-1143-9</a:t>
            </a:r>
            <a:endParaRPr lang="en-US" sz="2000" dirty="0"/>
          </a:p>
          <a:p>
            <a:r>
              <a:rPr lang="en-US" sz="2000" dirty="0"/>
              <a:t>Potential based on four components:</a:t>
            </a:r>
          </a:p>
          <a:p>
            <a:pPr lvl="1"/>
            <a:r>
              <a:rPr lang="en-US" sz="1600" dirty="0"/>
              <a:t>Charge-Charge</a:t>
            </a:r>
          </a:p>
          <a:p>
            <a:pPr lvl="1"/>
            <a:r>
              <a:rPr lang="en-US" sz="1600" dirty="0"/>
              <a:t>Dispersion</a:t>
            </a:r>
          </a:p>
          <a:p>
            <a:pPr lvl="1"/>
            <a:r>
              <a:rPr lang="en-US" sz="1600" dirty="0"/>
              <a:t>Overlap repulsion</a:t>
            </a:r>
          </a:p>
          <a:p>
            <a:pPr lvl="1"/>
            <a:r>
              <a:rPr lang="en-US" sz="1600" dirty="0"/>
              <a:t>Polarization</a:t>
            </a:r>
          </a:p>
          <a:p>
            <a:r>
              <a:rPr lang="en-US" sz="2000" dirty="0"/>
              <a:t>Charge Type: formal</a:t>
            </a:r>
          </a:p>
          <a:p>
            <a:r>
              <a:rPr lang="en-US" sz="2000" dirty="0"/>
              <a:t>N-Body: 3</a:t>
            </a:r>
          </a:p>
          <a:p>
            <a:r>
              <a:rPr lang="en-US" sz="2000" dirty="0"/>
              <a:t>Characteristics / Simulation results:</a:t>
            </a:r>
          </a:p>
          <a:p>
            <a:pPr lvl="1"/>
            <a:r>
              <a:rPr lang="en-US" sz="1600" dirty="0"/>
              <a:t>Not widely applied due to complexity and lack of transferability.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01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503</Words>
  <Application>Microsoft Macintosh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Interatomic potentials for oxide glasses </vt:lpstr>
      <vt:lpstr>Available interatomic models with charges:</vt:lpstr>
      <vt:lpstr>Characteristics of Rigid Ionic Models:</vt:lpstr>
      <vt:lpstr>Born-Mayer-Huggins (1976 - 1985)</vt:lpstr>
      <vt:lpstr>TTAM - Tsuneyuki</vt:lpstr>
      <vt:lpstr>Pedone Potential (PMMCS)</vt:lpstr>
      <vt:lpstr>Available interatomic models with charges:</vt:lpstr>
      <vt:lpstr>Bertani-Menziani-Pedone (BMP-FF)</vt:lpstr>
      <vt:lpstr>Polarizable Ionic Model (PIM)</vt:lpstr>
      <vt:lpstr>Available interatomic models with charges:</vt:lpstr>
      <vt:lpstr>Reactive Force Fields</vt:lpstr>
      <vt:lpstr>Models available on LAMMPS</vt:lpstr>
      <vt:lpstr>Table comparing available models on LAMMPS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Interatomic potentials for oxide glasses. </dc:title>
  <dc:creator>Andres Ramos Graniewicz</dc:creator>
  <cp:lastModifiedBy>Andres Ramos Graniewicz</cp:lastModifiedBy>
  <cp:revision>3</cp:revision>
  <dcterms:created xsi:type="dcterms:W3CDTF">2024-04-16T20:43:03Z</dcterms:created>
  <dcterms:modified xsi:type="dcterms:W3CDTF">2024-04-16T22:07:35Z</dcterms:modified>
</cp:coreProperties>
</file>