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1" r:id="rId16"/>
    <p:sldId id="282" r:id="rId17"/>
    <p:sldId id="28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6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3CD6-86E8-4FBC-AE68-EE677538CF20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10188-E8A0-4D96-9240-35483B92CD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3CD6-86E8-4FBC-AE68-EE677538CF20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10188-E8A0-4D96-9240-35483B92C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3CD6-86E8-4FBC-AE68-EE677538CF20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10188-E8A0-4D96-9240-35483B92C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3CD6-86E8-4FBC-AE68-EE677538CF20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10188-E8A0-4D96-9240-35483B92C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3CD6-86E8-4FBC-AE68-EE677538CF20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91A10188-E8A0-4D96-9240-35483B92C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3CD6-86E8-4FBC-AE68-EE677538CF20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10188-E8A0-4D96-9240-35483B92C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3CD6-86E8-4FBC-AE68-EE677538CF20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10188-E8A0-4D96-9240-35483B92C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3CD6-86E8-4FBC-AE68-EE677538CF20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10188-E8A0-4D96-9240-35483B92C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3CD6-86E8-4FBC-AE68-EE677538CF20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10188-E8A0-4D96-9240-35483B92C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3CD6-86E8-4FBC-AE68-EE677538CF20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10188-E8A0-4D96-9240-35483B92C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3CD6-86E8-4FBC-AE68-EE677538CF20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10188-E8A0-4D96-9240-35483B92C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2CC3CD6-86E8-4FBC-AE68-EE677538CF20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1A10188-E8A0-4D96-9240-35483B92C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1"/>
            <a:ext cx="7772400" cy="243936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BAB 1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Argumen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Logic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aturan-aturan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yang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kaidah-kaidah</a:t>
            </a:r>
            <a:r>
              <a:rPr lang="en-US" dirty="0" smtClean="0"/>
              <a:t> </a:t>
            </a:r>
            <a:r>
              <a:rPr lang="en-US" dirty="0" err="1" smtClean="0"/>
              <a:t>matematika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membuktikan</a:t>
            </a:r>
            <a:r>
              <a:rPr lang="en-US" dirty="0" smtClean="0"/>
              <a:t>  </a:t>
            </a:r>
            <a:r>
              <a:rPr lang="en-US" dirty="0" err="1" smtClean="0"/>
              <a:t>validasi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argumen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Mathematical Logic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Agar </a:t>
            </a:r>
            <a:r>
              <a:rPr lang="en-US" dirty="0" err="1" smtClean="0"/>
              <a:t>manipulasi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sistematis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pernyataan-pernyataan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diubah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simbol-simbol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ekpresi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Istilah</a:t>
            </a:r>
            <a:r>
              <a:rPr lang="en-US" dirty="0" smtClean="0"/>
              <a:t> </a:t>
            </a:r>
            <a:r>
              <a:rPr lang="en-US" dirty="0" err="1" smtClean="0"/>
              <a:t>Mathematikal</a:t>
            </a:r>
            <a:r>
              <a:rPr lang="en-US" dirty="0" smtClean="0"/>
              <a:t> logic </a:t>
            </a:r>
            <a:r>
              <a:rPr lang="en-US" dirty="0" err="1" smtClean="0"/>
              <a:t>diperkenalkan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kali </a:t>
            </a:r>
            <a:r>
              <a:rPr lang="en-US" dirty="0" err="1" smtClean="0"/>
              <a:t>oleh</a:t>
            </a:r>
            <a:r>
              <a:rPr lang="en-US" dirty="0" smtClean="0"/>
              <a:t> Giuseppe </a:t>
            </a:r>
            <a:r>
              <a:rPr lang="en-US" dirty="0" err="1" smtClean="0"/>
              <a:t>Peano</a:t>
            </a:r>
            <a:r>
              <a:rPr lang="en-US" dirty="0" smtClean="0"/>
              <a:t> (1858-1932), </a:t>
            </a:r>
            <a:r>
              <a:rPr lang="en-US" dirty="0" err="1" smtClean="0"/>
              <a:t>ahli</a:t>
            </a:r>
            <a:r>
              <a:rPr lang="en-US" dirty="0" smtClean="0"/>
              <a:t> </a:t>
            </a:r>
            <a:r>
              <a:rPr lang="en-US" dirty="0" err="1" smtClean="0"/>
              <a:t>matematika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italia</a:t>
            </a:r>
            <a:r>
              <a:rPr lang="en-US" dirty="0" smtClean="0"/>
              <a:t>. </a:t>
            </a:r>
            <a:r>
              <a:rPr lang="en-US" dirty="0" err="1" smtClean="0"/>
              <a:t>Pemperkenalkan</a:t>
            </a:r>
            <a:r>
              <a:rPr lang="en-US" dirty="0" smtClean="0"/>
              <a:t> </a:t>
            </a:r>
            <a:r>
              <a:rPr lang="en-US" dirty="0" err="1" smtClean="0"/>
              <a:t>simbol</a:t>
            </a:r>
            <a:r>
              <a:rPr lang="en-US" dirty="0" smtClean="0"/>
              <a:t> modern Union </a:t>
            </a:r>
            <a:r>
              <a:rPr lang="en-US" dirty="0" err="1" smtClean="0"/>
              <a:t>dan</a:t>
            </a:r>
            <a:r>
              <a:rPr lang="en-US" dirty="0" smtClean="0"/>
              <a:t> Intersection.</a:t>
            </a:r>
          </a:p>
          <a:p>
            <a:pPr>
              <a:buNone/>
            </a:pPr>
            <a:r>
              <a:rPr lang="en-US" dirty="0" err="1" smtClean="0"/>
              <a:t>Penemu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matematik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teori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Validasi</a:t>
            </a:r>
            <a:r>
              <a:rPr lang="en-US" dirty="0" smtClean="0"/>
              <a:t> </a:t>
            </a:r>
            <a:r>
              <a:rPr lang="en-US" dirty="0" err="1" smtClean="0"/>
              <a:t>Argumen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Validitas</a:t>
            </a:r>
            <a:r>
              <a:rPr lang="en-US" dirty="0" smtClean="0"/>
              <a:t> yang </a:t>
            </a:r>
            <a:r>
              <a:rPr lang="en-US" dirty="0" err="1" smtClean="0"/>
              <a:t>logis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premis-premis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kesimpulan</a:t>
            </a:r>
            <a:r>
              <a:rPr lang="en-US" dirty="0" smtClean="0"/>
              <a:t> yang </a:t>
            </a:r>
            <a:r>
              <a:rPr lang="en-US" dirty="0" err="1" smtClean="0"/>
              <a:t>memastikan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premis-premisnya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diikuti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kesimpulan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, yang </a:t>
            </a:r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aturan-aturan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. </a:t>
            </a:r>
            <a:r>
              <a:rPr lang="en-US" dirty="0" err="1" smtClean="0"/>
              <a:t>Kesimpulan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berasal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premis-premisnya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3:</a:t>
            </a:r>
          </a:p>
          <a:p>
            <a:pPr>
              <a:buNone/>
            </a:pPr>
            <a:r>
              <a:rPr lang="en-US" sz="2200" dirty="0" err="1" smtClean="0"/>
              <a:t>Semua</a:t>
            </a:r>
            <a:r>
              <a:rPr lang="en-US" sz="2200" dirty="0" smtClean="0"/>
              <a:t> </a:t>
            </a:r>
            <a:r>
              <a:rPr lang="en-US" sz="2200" dirty="0" err="1" smtClean="0"/>
              <a:t>mamalia</a:t>
            </a:r>
            <a:r>
              <a:rPr lang="en-US" sz="2200" dirty="0" smtClean="0"/>
              <a:t> </a:t>
            </a:r>
            <a:r>
              <a:rPr lang="en-US" sz="2200" dirty="0" err="1" smtClean="0"/>
              <a:t>adalah</a:t>
            </a:r>
            <a:r>
              <a:rPr lang="en-US" sz="2200" dirty="0" smtClean="0"/>
              <a:t> </a:t>
            </a:r>
            <a:r>
              <a:rPr lang="en-US" sz="2200" dirty="0" err="1" smtClean="0"/>
              <a:t>hewan</a:t>
            </a:r>
            <a:r>
              <a:rPr lang="en-US" sz="2200" dirty="0" smtClean="0"/>
              <a:t> </a:t>
            </a:r>
            <a:r>
              <a:rPr lang="en-US" sz="2200" dirty="0" err="1" smtClean="0"/>
              <a:t>berkaki</a:t>
            </a:r>
            <a:r>
              <a:rPr lang="en-US" sz="2200" dirty="0" smtClean="0"/>
              <a:t> </a:t>
            </a:r>
            <a:r>
              <a:rPr lang="en-US" sz="2200" dirty="0" err="1" smtClean="0"/>
              <a:t>empat</a:t>
            </a:r>
            <a:endParaRPr lang="en-US" sz="2200" dirty="0" smtClean="0"/>
          </a:p>
          <a:p>
            <a:pPr>
              <a:buNone/>
            </a:pPr>
            <a:r>
              <a:rPr lang="en-US" sz="2200" dirty="0" err="1" smtClean="0"/>
              <a:t>Semua</a:t>
            </a:r>
            <a:r>
              <a:rPr lang="en-US" sz="2200" dirty="0" smtClean="0"/>
              <a:t> </a:t>
            </a:r>
            <a:r>
              <a:rPr lang="id-ID" sz="2200" dirty="0" smtClean="0"/>
              <a:t>sapi</a:t>
            </a:r>
            <a:r>
              <a:rPr lang="en-US" sz="2200" dirty="0" smtClean="0"/>
              <a:t> </a:t>
            </a:r>
            <a:r>
              <a:rPr lang="en-US" sz="2200" dirty="0" err="1" smtClean="0"/>
              <a:t>adalah</a:t>
            </a:r>
            <a:r>
              <a:rPr lang="en-US" sz="2200" dirty="0" smtClean="0"/>
              <a:t> </a:t>
            </a:r>
            <a:r>
              <a:rPr lang="en-US" sz="2200" dirty="0" err="1" smtClean="0"/>
              <a:t>mamalia</a:t>
            </a:r>
            <a:endParaRPr lang="en-US" sz="2200" dirty="0" smtClean="0"/>
          </a:p>
          <a:p>
            <a:pPr>
              <a:buNone/>
            </a:pPr>
            <a:r>
              <a:rPr lang="en-US" sz="2200" i="1" dirty="0" err="1" smtClean="0"/>
              <a:t>Dengan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demikian</a:t>
            </a:r>
            <a:r>
              <a:rPr lang="en-US" sz="2200" dirty="0" smtClean="0"/>
              <a:t>, </a:t>
            </a:r>
            <a:r>
              <a:rPr lang="en-US" sz="2200" dirty="0" err="1" smtClean="0"/>
              <a:t>semua</a:t>
            </a:r>
            <a:r>
              <a:rPr lang="en-US" sz="2200" dirty="0" smtClean="0"/>
              <a:t> </a:t>
            </a:r>
            <a:r>
              <a:rPr lang="id-ID" sz="2200" dirty="0" smtClean="0"/>
              <a:t>sapi</a:t>
            </a:r>
            <a:r>
              <a:rPr lang="en-US" sz="2200" dirty="0" smtClean="0"/>
              <a:t> </a:t>
            </a:r>
            <a:r>
              <a:rPr lang="en-US" sz="2200" dirty="0" err="1" smtClean="0"/>
              <a:t>adalah</a:t>
            </a:r>
            <a:r>
              <a:rPr lang="en-US" sz="2200" dirty="0" smtClean="0"/>
              <a:t> </a:t>
            </a:r>
            <a:r>
              <a:rPr lang="en-US" sz="2200" dirty="0" err="1" smtClean="0"/>
              <a:t>berkaki</a:t>
            </a:r>
            <a:r>
              <a:rPr lang="en-US" sz="2200" dirty="0" smtClean="0"/>
              <a:t> </a:t>
            </a:r>
            <a:r>
              <a:rPr lang="en-US" sz="2200" dirty="0" err="1" smtClean="0"/>
              <a:t>empat</a:t>
            </a:r>
            <a:endParaRPr lang="en-US" sz="2200" dirty="0" smtClean="0"/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dirty="0" err="1" smtClean="0"/>
              <a:t>Contoh</a:t>
            </a:r>
            <a:r>
              <a:rPr lang="en-US" sz="2200" dirty="0" smtClean="0"/>
              <a:t> 4:</a:t>
            </a:r>
          </a:p>
          <a:p>
            <a:pPr>
              <a:buNone/>
            </a:pPr>
            <a:r>
              <a:rPr lang="en-US" sz="2200" dirty="0" err="1" smtClean="0"/>
              <a:t>Ada</a:t>
            </a:r>
            <a:r>
              <a:rPr lang="en-US" sz="2200" dirty="0" smtClean="0"/>
              <a:t> </a:t>
            </a:r>
            <a:r>
              <a:rPr lang="en-US" sz="2200" dirty="0" err="1" smtClean="0"/>
              <a:t>jenis</a:t>
            </a:r>
            <a:r>
              <a:rPr lang="en-US" sz="2200" dirty="0" smtClean="0"/>
              <a:t> </a:t>
            </a:r>
            <a:r>
              <a:rPr lang="en-US" sz="2200" dirty="0" err="1" smtClean="0"/>
              <a:t>makhuk</a:t>
            </a:r>
            <a:r>
              <a:rPr lang="en-US" sz="2200" dirty="0" smtClean="0"/>
              <a:t> </a:t>
            </a:r>
            <a:r>
              <a:rPr lang="en-US" sz="2200" dirty="0" err="1" smtClean="0"/>
              <a:t>hidup</a:t>
            </a:r>
            <a:r>
              <a:rPr lang="en-US" sz="2200" dirty="0" smtClean="0"/>
              <a:t> </a:t>
            </a:r>
            <a:r>
              <a:rPr lang="en-US" sz="2200" dirty="0" err="1" smtClean="0"/>
              <a:t>berkaki</a:t>
            </a:r>
            <a:r>
              <a:rPr lang="en-US" sz="2200" dirty="0" smtClean="0"/>
              <a:t> </a:t>
            </a:r>
            <a:r>
              <a:rPr lang="en-US" sz="2200" dirty="0" err="1" smtClean="0"/>
              <a:t>dua</a:t>
            </a:r>
            <a:r>
              <a:rPr lang="en-US" sz="2200" dirty="0" smtClean="0"/>
              <a:t>.</a:t>
            </a:r>
          </a:p>
          <a:p>
            <a:pPr>
              <a:buNone/>
            </a:pPr>
            <a:r>
              <a:rPr lang="en-US" sz="2200" dirty="0" err="1" smtClean="0"/>
              <a:t>Semua</a:t>
            </a:r>
            <a:r>
              <a:rPr lang="en-US" sz="2200" dirty="0" smtClean="0"/>
              <a:t> </a:t>
            </a:r>
            <a:r>
              <a:rPr lang="id-ID" sz="2200" dirty="0" smtClean="0"/>
              <a:t>sapi</a:t>
            </a:r>
            <a:r>
              <a:rPr lang="en-US" sz="2200" dirty="0" smtClean="0"/>
              <a:t> </a:t>
            </a:r>
            <a:r>
              <a:rPr lang="en-US" sz="2200" dirty="0" err="1" smtClean="0"/>
              <a:t>adalah</a:t>
            </a:r>
            <a:r>
              <a:rPr lang="en-US" sz="2200" dirty="0" smtClean="0"/>
              <a:t> </a:t>
            </a:r>
            <a:r>
              <a:rPr lang="en-US" sz="2200" dirty="0" err="1" smtClean="0"/>
              <a:t>makhluk</a:t>
            </a:r>
            <a:r>
              <a:rPr lang="en-US" sz="2200" dirty="0" smtClean="0"/>
              <a:t> </a:t>
            </a:r>
            <a:r>
              <a:rPr lang="en-US" sz="2200" dirty="0" err="1" smtClean="0"/>
              <a:t>hidup</a:t>
            </a:r>
            <a:r>
              <a:rPr lang="en-US" sz="2200" dirty="0" smtClean="0"/>
              <a:t>.</a:t>
            </a:r>
          </a:p>
          <a:p>
            <a:pPr>
              <a:buNone/>
            </a:pPr>
            <a:r>
              <a:rPr lang="en-US" sz="2200" i="1" dirty="0" err="1" smtClean="0"/>
              <a:t>Dengan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demikian</a:t>
            </a:r>
            <a:r>
              <a:rPr lang="en-US" sz="2200" dirty="0" smtClean="0"/>
              <a:t>, </a:t>
            </a:r>
            <a:r>
              <a:rPr lang="en-US" sz="2200" dirty="0" err="1" smtClean="0"/>
              <a:t>semua</a:t>
            </a:r>
            <a:r>
              <a:rPr lang="en-US" sz="2200" dirty="0" smtClean="0"/>
              <a:t> </a:t>
            </a:r>
            <a:r>
              <a:rPr lang="id-ID" sz="2200" smtClean="0"/>
              <a:t>sapi</a:t>
            </a:r>
            <a:r>
              <a:rPr lang="en-US" sz="2200" smtClean="0"/>
              <a:t> </a:t>
            </a:r>
            <a:r>
              <a:rPr lang="en-US" sz="2200" dirty="0" err="1" smtClean="0"/>
              <a:t>berkaki</a:t>
            </a:r>
            <a:r>
              <a:rPr lang="en-US" sz="2200" dirty="0" smtClean="0"/>
              <a:t> </a:t>
            </a:r>
            <a:r>
              <a:rPr lang="en-US" sz="2200" dirty="0" err="1" smtClean="0"/>
              <a:t>dua</a:t>
            </a:r>
            <a:r>
              <a:rPr lang="en-US" sz="2200" dirty="0" smtClean="0"/>
              <a:t>.</a:t>
            </a:r>
          </a:p>
          <a:p>
            <a:pPr>
              <a:buNone/>
            </a:pP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5:</a:t>
            </a:r>
          </a:p>
          <a:p>
            <a:pPr>
              <a:buNone/>
            </a:pP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rajin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Badu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demikian</a:t>
            </a:r>
            <a:r>
              <a:rPr lang="en-US" dirty="0" smtClean="0"/>
              <a:t>, </a:t>
            </a:r>
            <a:r>
              <a:rPr lang="en-US" dirty="0" err="1" smtClean="0"/>
              <a:t>Dewi</a:t>
            </a:r>
            <a:r>
              <a:rPr lang="en-US" dirty="0" smtClean="0"/>
              <a:t> </a:t>
            </a:r>
            <a:r>
              <a:rPr lang="en-US" dirty="0" err="1" smtClean="0"/>
              <a:t>rajin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6:</a:t>
            </a:r>
          </a:p>
          <a:p>
            <a:pPr>
              <a:buNone/>
            </a:pP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binatang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terbang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Gajah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binatang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demikian</a:t>
            </a:r>
            <a:r>
              <a:rPr lang="en-US" dirty="0" smtClean="0"/>
              <a:t>, Gajah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terbang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peranan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a. </a:t>
            </a:r>
            <a:r>
              <a:rPr lang="en-US" dirty="0" err="1" smtClean="0"/>
              <a:t>Matematika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b. </a:t>
            </a:r>
            <a:r>
              <a:rPr lang="en-US" dirty="0" err="1" smtClean="0"/>
              <a:t>Elektronika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c.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/ </a:t>
            </a:r>
            <a:r>
              <a:rPr lang="en-US" dirty="0" err="1" smtClean="0"/>
              <a:t>Informatika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4800" dirty="0" err="1" smtClean="0"/>
              <a:t>Sekian</a:t>
            </a:r>
            <a:endParaRPr lang="en-US" sz="4800" dirty="0" smtClean="0"/>
          </a:p>
          <a:p>
            <a:pPr algn="ctr">
              <a:buNone/>
            </a:pPr>
            <a:r>
              <a:rPr lang="en-US" sz="4800" dirty="0" smtClean="0"/>
              <a:t>Dan </a:t>
            </a:r>
          </a:p>
          <a:p>
            <a:pPr algn="ctr">
              <a:buNone/>
            </a:pPr>
            <a:r>
              <a:rPr lang="en-US" sz="4800" dirty="0" err="1" smtClean="0"/>
              <a:t>Terimakasih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Quis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Jika </a:t>
            </a:r>
            <a:r>
              <a:rPr lang="sv-SE" i="1" dirty="0" smtClean="0"/>
              <a:t>P, Q, dan R adalah proposisi. Bentuklah tabel kebenaran dari ekspresi logika</a:t>
            </a:r>
          </a:p>
          <a:p>
            <a:pPr marL="514350" indent="-514350">
              <a:buNone/>
            </a:pPr>
            <a:r>
              <a:rPr lang="pt-BR" dirty="0" smtClean="0"/>
              <a:t>1. P v </a:t>
            </a:r>
            <a:r>
              <a:rPr lang="pt-BR" i="1" dirty="0" smtClean="0"/>
              <a:t>~</a:t>
            </a:r>
            <a:r>
              <a:rPr lang="pt-BR" dirty="0" smtClean="0">
                <a:latin typeface="Tahoma"/>
                <a:ea typeface="Tahoma"/>
                <a:cs typeface="Tahoma"/>
              </a:rPr>
              <a:t>(P ^ Q)</a:t>
            </a:r>
          </a:p>
          <a:p>
            <a:pPr marL="514350" indent="-514350">
              <a:buNone/>
            </a:pPr>
            <a:r>
              <a:rPr lang="pt-BR" dirty="0" smtClean="0"/>
              <a:t>2. (P ^ Q) ^ ~( P v Q)</a:t>
            </a:r>
          </a:p>
          <a:p>
            <a:pPr marL="0" indent="0">
              <a:buNone/>
            </a:pPr>
            <a:r>
              <a:rPr lang="pt-BR" dirty="0" smtClean="0"/>
              <a:t>3. (P ^ Q) </a:t>
            </a:r>
            <a:r>
              <a:rPr lang="pt-BR" smtClean="0"/>
              <a:t>v (~Q ^ R).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Pengenalan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berasal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Yunani</a:t>
            </a:r>
            <a:r>
              <a:rPr lang="en-US" dirty="0" smtClean="0"/>
              <a:t> ”Logos” . </a:t>
            </a:r>
            <a:br>
              <a:rPr lang="en-US" dirty="0" smtClean="0"/>
            </a:br>
            <a:r>
              <a:rPr lang="en-US" dirty="0" smtClean="0"/>
              <a:t>=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berfikir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menalar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 (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didapatkan</a:t>
            </a:r>
            <a:r>
              <a:rPr lang="en-US" dirty="0" smtClean="0"/>
              <a:t> </a:t>
            </a:r>
            <a:r>
              <a:rPr lang="en-US" dirty="0" err="1" smtClean="0"/>
              <a:t>kesimpulan</a:t>
            </a:r>
            <a:r>
              <a:rPr lang="en-US" dirty="0" smtClean="0"/>
              <a:t> yang </a:t>
            </a:r>
            <a:r>
              <a:rPr lang="en-US" dirty="0" err="1" smtClean="0"/>
              <a:t>absah</a:t>
            </a:r>
            <a:r>
              <a:rPr lang="en-US" dirty="0" smtClean="0"/>
              <a:t>).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Inggris</a:t>
            </a:r>
            <a:r>
              <a:rPr lang="en-US" dirty="0" smtClean="0"/>
              <a:t> </a:t>
            </a:r>
            <a:r>
              <a:rPr lang="en-US" dirty="0" err="1" smtClean="0"/>
              <a:t>berarti</a:t>
            </a:r>
            <a:r>
              <a:rPr lang="en-US" dirty="0" smtClean="0"/>
              <a:t> “word”, “speech” </a:t>
            </a:r>
            <a:r>
              <a:rPr lang="en-US" dirty="0" err="1" smtClean="0"/>
              <a:t>atau</a:t>
            </a:r>
            <a:r>
              <a:rPr lang="en-US" dirty="0" smtClean="0"/>
              <a:t> “what is spoken”,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dekat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istilah</a:t>
            </a:r>
            <a:r>
              <a:rPr lang="en-US" dirty="0" smtClean="0"/>
              <a:t> “ thought” </a:t>
            </a:r>
            <a:r>
              <a:rPr lang="en-US" dirty="0" err="1" smtClean="0"/>
              <a:t>atau</a:t>
            </a:r>
            <a:r>
              <a:rPr lang="en-US" dirty="0" smtClean="0"/>
              <a:t> “ reason” . </a:t>
            </a:r>
          </a:p>
          <a:p>
            <a:endParaRPr lang="en-US" dirty="0" smtClean="0"/>
          </a:p>
          <a:p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, </a:t>
            </a:r>
            <a:r>
              <a:rPr lang="en-US" dirty="0" err="1" smtClean="0"/>
              <a:t>defenisi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pengetahuan</a:t>
            </a:r>
            <a:r>
              <a:rPr lang="en-US" dirty="0" smtClean="0"/>
              <a:t> yang </a:t>
            </a:r>
            <a:r>
              <a:rPr lang="en-US" dirty="0" err="1" smtClean="0"/>
              <a:t>mempelajari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berkaitan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prinsip-prinsip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penalaran</a:t>
            </a:r>
            <a:r>
              <a:rPr lang="en-US" dirty="0" smtClean="0"/>
              <a:t> argument yang valid </a:t>
            </a:r>
            <a:endParaRPr 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 </a:t>
            </a:r>
            <a:r>
              <a:rPr lang="en-US" dirty="0" err="1" smtClean="0"/>
              <a:t>ahli</a:t>
            </a:r>
            <a:r>
              <a:rPr lang="en-US" dirty="0" smtClean="0"/>
              <a:t> </a:t>
            </a:r>
            <a:r>
              <a:rPr lang="en-US" dirty="0" err="1" smtClean="0"/>
              <a:t>setuju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kriteria-kriteria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mengevaluasi</a:t>
            </a:r>
            <a:r>
              <a:rPr lang="en-US" dirty="0" smtClean="0"/>
              <a:t> </a:t>
            </a:r>
            <a:r>
              <a:rPr lang="en-US" dirty="0" err="1" smtClean="0"/>
              <a:t>argumen-argumen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mana</a:t>
            </a:r>
            <a:r>
              <a:rPr lang="en-US" dirty="0" smtClean="0"/>
              <a:t> </a:t>
            </a:r>
            <a:r>
              <a:rPr lang="en-US" dirty="0" err="1" smtClean="0"/>
              <a:t>argumen</a:t>
            </a:r>
            <a:r>
              <a:rPr lang="en-US" dirty="0" smtClean="0"/>
              <a:t> yang valid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mana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valid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membedakan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argumen</a:t>
            </a:r>
            <a:r>
              <a:rPr lang="en-US" dirty="0" smtClean="0"/>
              <a:t> yang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Semula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dipelajari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cabang</a:t>
            </a:r>
            <a:r>
              <a:rPr lang="en-US" dirty="0" smtClean="0"/>
              <a:t> </a:t>
            </a:r>
            <a:r>
              <a:rPr lang="en-US" dirty="0" err="1" smtClean="0"/>
              <a:t>filosofi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filsafat</a:t>
            </a:r>
            <a:r>
              <a:rPr lang="en-US" dirty="0" smtClean="0"/>
              <a:t>. </a:t>
            </a:r>
            <a:r>
              <a:rPr lang="en-US" dirty="0" err="1" smtClean="0"/>
              <a:t>Namun</a:t>
            </a:r>
            <a:r>
              <a:rPr lang="en-US" dirty="0" smtClean="0"/>
              <a:t>, </a:t>
            </a:r>
            <a:r>
              <a:rPr lang="en-US" dirty="0" err="1" smtClean="0"/>
              <a:t>sejak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1800-an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dipelajari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matematika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sekarang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mempengaruhi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mengembangkan</a:t>
            </a:r>
            <a:r>
              <a:rPr lang="en-US" dirty="0" smtClean="0"/>
              <a:t> </a:t>
            </a:r>
            <a:r>
              <a:rPr lang="en-US" dirty="0" err="1" smtClean="0"/>
              <a:t>pengetahuan</a:t>
            </a:r>
            <a:r>
              <a:rPr lang="en-US" dirty="0" smtClean="0"/>
              <a:t> </a:t>
            </a:r>
            <a:r>
              <a:rPr lang="fi-FI" dirty="0" smtClean="0"/>
              <a:t>karena mempunyai bahasa dan kemampuan </a:t>
            </a:r>
            <a:r>
              <a:rPr lang="en-US" dirty="0" err="1" smtClean="0"/>
              <a:t>menalar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sini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simbol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mempelajari</a:t>
            </a:r>
            <a:r>
              <a:rPr lang="en-US" dirty="0" smtClean="0"/>
              <a:t> </a:t>
            </a:r>
            <a:r>
              <a:rPr lang="en-US" dirty="0" err="1" smtClean="0"/>
              <a:t>usaha-usaha</a:t>
            </a:r>
            <a:r>
              <a:rPr lang="en-US" dirty="0" smtClean="0"/>
              <a:t> </a:t>
            </a:r>
            <a:r>
              <a:rPr lang="en-US" dirty="0" err="1" smtClean="0"/>
              <a:t>menyimbolisasikan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formal.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,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formal (formal logic).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lain,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dipelajari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formal yang </a:t>
            </a:r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peranan</a:t>
            </a:r>
            <a:r>
              <a:rPr lang="en-US" dirty="0" smtClean="0"/>
              <a:t> </a:t>
            </a:r>
            <a:r>
              <a:rPr lang="en-US" dirty="0" err="1" smtClean="0"/>
              <a:t>sekumpulan</a:t>
            </a:r>
            <a:r>
              <a:rPr lang="en-US" dirty="0" smtClean="0"/>
              <a:t> </a:t>
            </a:r>
            <a:r>
              <a:rPr lang="en-US" dirty="0" err="1" smtClean="0"/>
              <a:t>rumus-rumus</a:t>
            </a:r>
            <a:r>
              <a:rPr lang="en-US" dirty="0" smtClean="0"/>
              <a:t> </a:t>
            </a:r>
            <a:r>
              <a:rPr lang="en-US" dirty="0" err="1" smtClean="0"/>
              <a:t>ataupun</a:t>
            </a:r>
            <a:r>
              <a:rPr lang="en-US" dirty="0" smtClean="0"/>
              <a:t> </a:t>
            </a:r>
            <a:r>
              <a:rPr lang="en-US" dirty="0" err="1" smtClean="0"/>
              <a:t>sekumpulan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derivasi</a:t>
            </a:r>
            <a:r>
              <a:rPr lang="en-US" dirty="0" smtClean="0"/>
              <a:t>. </a:t>
            </a:r>
            <a:r>
              <a:rPr lang="en-US" dirty="0" err="1" smtClean="0"/>
              <a:t>Derivasi</a:t>
            </a:r>
            <a:r>
              <a:rPr lang="en-US" dirty="0" smtClean="0"/>
              <a:t> </a:t>
            </a:r>
            <a:r>
              <a:rPr lang="en-US" dirty="0" err="1" smtClean="0"/>
              <a:t>dipahami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pembuktian</a:t>
            </a:r>
            <a:r>
              <a:rPr lang="en-US" dirty="0" smtClean="0"/>
              <a:t> </a:t>
            </a:r>
            <a:r>
              <a:rPr lang="en-US" dirty="0" err="1" smtClean="0"/>
              <a:t>validitas</a:t>
            </a:r>
            <a:r>
              <a:rPr lang="en-US" dirty="0" smtClean="0"/>
              <a:t> </a:t>
            </a:r>
            <a:r>
              <a:rPr lang="en-US" dirty="0" err="1" smtClean="0"/>
              <a:t>argumen</a:t>
            </a:r>
            <a:r>
              <a:rPr lang="en-US" dirty="0" smtClean="0"/>
              <a:t> yang </a:t>
            </a:r>
            <a:r>
              <a:rPr lang="en-US" dirty="0" err="1" smtClean="0"/>
              <a:t>kuat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didukung</a:t>
            </a:r>
            <a:r>
              <a:rPr lang="en-US" dirty="0" smtClean="0"/>
              <a:t> </a:t>
            </a:r>
            <a:r>
              <a:rPr lang="en-US" dirty="0" err="1" smtClean="0"/>
              <a:t>kenyataan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kesimpulan</a:t>
            </a:r>
            <a:r>
              <a:rPr lang="en-US" dirty="0" smtClean="0"/>
              <a:t> yang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premis-premis</a:t>
            </a:r>
            <a:r>
              <a:rPr lang="en-US" dirty="0" smtClean="0"/>
              <a:t> yang </a:t>
            </a:r>
            <a:r>
              <a:rPr lang="en-US" dirty="0" err="1" smtClean="0"/>
              <a:t>benar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berhubungan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penalaran</a:t>
            </a:r>
            <a:r>
              <a:rPr lang="en-US" dirty="0" smtClean="0"/>
              <a:t> </a:t>
            </a:r>
            <a:r>
              <a:rPr lang="en-US" dirty="0" err="1" smtClean="0"/>
              <a:t>deduktif</a:t>
            </a:r>
            <a:r>
              <a:rPr lang="en-US" dirty="0" smtClean="0"/>
              <a:t> (deductive reasoning) yang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kesimpulan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premis-premisnya</a:t>
            </a:r>
            <a:r>
              <a:rPr lang="en-US" dirty="0" smtClean="0"/>
              <a:t>.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penalaran</a:t>
            </a:r>
            <a:r>
              <a:rPr lang="en-US" dirty="0" smtClean="0"/>
              <a:t> </a:t>
            </a:r>
            <a:r>
              <a:rPr lang="en-US" dirty="0" err="1" smtClean="0"/>
              <a:t>induktif</a:t>
            </a:r>
            <a:r>
              <a:rPr lang="en-US" dirty="0" smtClean="0"/>
              <a:t> (inductive reasoning), </a:t>
            </a:r>
            <a:r>
              <a:rPr lang="en-US" dirty="0" err="1" smtClean="0"/>
              <a:t>yakni</a:t>
            </a:r>
            <a:r>
              <a:rPr lang="en-US" dirty="0" smtClean="0"/>
              <a:t>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pengambilan</a:t>
            </a:r>
            <a:r>
              <a:rPr lang="en-US" dirty="0" smtClean="0"/>
              <a:t> </a:t>
            </a:r>
            <a:r>
              <a:rPr lang="en-US" dirty="0" err="1" smtClean="0"/>
              <a:t>kesimpulan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yang </a:t>
            </a:r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observasi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Argumen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usaha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kesimpulan</a:t>
            </a:r>
            <a:r>
              <a:rPr lang="en-US" dirty="0" smtClean="0"/>
              <a:t>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yang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premis-premis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err="1" smtClean="0"/>
              <a:t>Argumen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Contoh</a:t>
            </a:r>
            <a:r>
              <a:rPr lang="en-US" b="1" dirty="0" smtClean="0"/>
              <a:t> 1</a:t>
            </a:r>
          </a:p>
          <a:p>
            <a:pPr>
              <a:buNone/>
            </a:pP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pintar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Badu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endParaRPr lang="en-US" dirty="0" smtClean="0"/>
          </a:p>
          <a:p>
            <a:pPr>
              <a:buNone/>
            </a:pPr>
            <a:r>
              <a:rPr lang="en-US" i="1" dirty="0" err="1" smtClean="0"/>
              <a:t>Dengan</a:t>
            </a:r>
            <a:r>
              <a:rPr lang="en-US" i="1" dirty="0" smtClean="0"/>
              <a:t> </a:t>
            </a:r>
            <a:r>
              <a:rPr lang="en-US" i="1" dirty="0" err="1" smtClean="0"/>
              <a:t>demikian</a:t>
            </a:r>
            <a:r>
              <a:rPr lang="en-US" dirty="0" smtClean="0"/>
              <a:t>, Badu </a:t>
            </a:r>
            <a:r>
              <a:rPr lang="en-US" dirty="0" err="1" smtClean="0"/>
              <a:t>pintar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b="1" dirty="0" err="1" smtClean="0"/>
              <a:t>Contoh</a:t>
            </a:r>
            <a:r>
              <a:rPr lang="en-US" b="1" dirty="0" smtClean="0"/>
              <a:t> 2</a:t>
            </a:r>
          </a:p>
          <a:p>
            <a:pPr>
              <a:buNone/>
            </a:pP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bermata</a:t>
            </a:r>
            <a:r>
              <a:rPr lang="en-US" dirty="0" smtClean="0"/>
              <a:t> </a:t>
            </a:r>
            <a:r>
              <a:rPr lang="id-ID" dirty="0" smtClean="0"/>
              <a:t>dua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Badu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endParaRPr lang="en-US" dirty="0" smtClean="0"/>
          </a:p>
          <a:p>
            <a:pPr>
              <a:buNone/>
            </a:pPr>
            <a:r>
              <a:rPr lang="en-US" i="1" dirty="0" err="1" smtClean="0"/>
              <a:t>Dengan</a:t>
            </a:r>
            <a:r>
              <a:rPr lang="en-US" i="1" dirty="0" smtClean="0"/>
              <a:t> </a:t>
            </a:r>
            <a:r>
              <a:rPr lang="en-US" i="1" dirty="0" err="1" smtClean="0"/>
              <a:t>demikian</a:t>
            </a:r>
            <a:r>
              <a:rPr lang="en-US" dirty="0" smtClean="0"/>
              <a:t>, Badu </a:t>
            </a:r>
            <a:r>
              <a:rPr lang="en-US" dirty="0" err="1" smtClean="0"/>
              <a:t>bermata</a:t>
            </a:r>
            <a:r>
              <a:rPr lang="en-US" dirty="0" smtClean="0"/>
              <a:t> </a:t>
            </a:r>
            <a:r>
              <a:rPr lang="id-ID" dirty="0" smtClean="0"/>
              <a:t>dua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440</TotalTime>
  <Words>534</Words>
  <Application>Microsoft Office PowerPoint</Application>
  <PresentationFormat>On-screen Show (4:3)</PresentationFormat>
  <Paragraphs>65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Apex</vt:lpstr>
      <vt:lpstr>BAB 1  (Argumen)</vt:lpstr>
      <vt:lpstr>Pengenalan Logika Informatika</vt:lpstr>
      <vt:lpstr>Slide 3</vt:lpstr>
      <vt:lpstr>Slide 4</vt:lpstr>
      <vt:lpstr>Slide 5</vt:lpstr>
      <vt:lpstr>Slide 6</vt:lpstr>
      <vt:lpstr>Slide 7</vt:lpstr>
      <vt:lpstr>Argumen</vt:lpstr>
      <vt:lpstr>Contoh Pernyataan Argumen</vt:lpstr>
      <vt:lpstr>Mathematical Logic</vt:lpstr>
      <vt:lpstr>Slide 11</vt:lpstr>
      <vt:lpstr>Validasi Argumen</vt:lpstr>
      <vt:lpstr>Contoh</vt:lpstr>
      <vt:lpstr>Slide 14</vt:lpstr>
      <vt:lpstr>Tugas 1</vt:lpstr>
      <vt:lpstr>Slide 16</vt:lpstr>
      <vt:lpstr>Quis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 1 (argumen)</dc:title>
  <dc:creator>Acer</dc:creator>
  <cp:lastModifiedBy>Ferdian</cp:lastModifiedBy>
  <cp:revision>60</cp:revision>
  <dcterms:created xsi:type="dcterms:W3CDTF">2011-10-08T04:56:45Z</dcterms:created>
  <dcterms:modified xsi:type="dcterms:W3CDTF">2014-03-18T09:13:09Z</dcterms:modified>
</cp:coreProperties>
</file>