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73" r:id="rId21"/>
    <p:sldId id="27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45B8-4FF7-47B3-A836-5C876A3F853B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8FB6-33CD-49B7-AC88-F898D5B79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F8FB6-33CD-49B7-AC88-F898D5B792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CC3CD6-86E8-4FBC-AE68-EE677538CF20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393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BAB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LOGIKA PROPOSISI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A :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: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: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endParaRPr lang="en-US" dirty="0" smtClean="0"/>
          </a:p>
          <a:p>
            <a:pPr marL="624078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1. </a:t>
            </a:r>
            <a:r>
              <a:rPr lang="en-US" dirty="0" smtClean="0">
                <a:latin typeface="Tahoma"/>
                <a:ea typeface="Tahoma"/>
                <a:cs typeface="Tahoma"/>
              </a:rPr>
              <a:t>¬A ^ B 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 Ā ^ B</a:t>
            </a:r>
          </a:p>
          <a:p>
            <a:endParaRPr lang="en-US" dirty="0" smtClean="0">
              <a:latin typeface="Tahoma"/>
              <a:ea typeface="Tahoma"/>
              <a:cs typeface="Tahoma"/>
            </a:endParaRPr>
          </a:p>
          <a:p>
            <a:r>
              <a:rPr lang="en-US" dirty="0" smtClean="0">
                <a:latin typeface="Tahoma"/>
                <a:ea typeface="Tahoma"/>
                <a:cs typeface="Tahoma"/>
              </a:rPr>
              <a:t>2. ¬A ^ ¬B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Ā ^ B</a:t>
            </a:r>
          </a:p>
          <a:p>
            <a:endParaRPr lang="en-US" dirty="0" smtClean="0">
              <a:latin typeface="Tahoma"/>
              <a:ea typeface="Tahoma"/>
              <a:cs typeface="Tahoma"/>
            </a:endParaRPr>
          </a:p>
          <a:p>
            <a:r>
              <a:rPr lang="en-US" dirty="0" smtClean="0">
                <a:latin typeface="Tahoma"/>
                <a:ea typeface="Tahoma"/>
                <a:cs typeface="Tahoma"/>
              </a:rPr>
              <a:t>3. ¬(A ^ B) </a:t>
            </a:r>
            <a:r>
              <a:rPr lang="en-US" dirty="0" err="1" smtClean="0">
                <a:latin typeface="Tahoma"/>
                <a:ea typeface="Tahoma"/>
                <a:cs typeface="Tahoma"/>
              </a:rPr>
              <a:t>atau</a:t>
            </a:r>
            <a:r>
              <a:rPr lang="en-US" dirty="0" smtClean="0">
                <a:latin typeface="Tahoma"/>
                <a:ea typeface="Tahoma"/>
                <a:cs typeface="Tahoma"/>
              </a:rPr>
              <a:t> A ^ 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114800" y="2971800"/>
            <a:ext cx="381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81400" y="3808412"/>
            <a:ext cx="838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a. NEGASI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 p 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Negasi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~ </a:t>
            </a:r>
            <a:r>
              <a:rPr lang="en-US" sz="2800" b="1" dirty="0" smtClean="0">
                <a:sym typeface="Symbol" pitchFamily="18" charset="2"/>
              </a:rPr>
              <a:t>/ 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¬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Negasi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~ </a:t>
            </a:r>
            <a:r>
              <a:rPr lang="en-US" sz="2800" dirty="0" smtClean="0">
                <a:sym typeface="Symbol" pitchFamily="18" charset="2"/>
              </a:rPr>
              <a:t>p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Hidayat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(</a:t>
            </a:r>
            <a:r>
              <a:rPr lang="en-US" i="1" dirty="0" smtClean="0"/>
              <a:t>not</a:t>
            </a:r>
            <a:r>
              <a:rPr lang="en-US" dirty="0" smtClean="0"/>
              <a:t>)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asalnya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6178" name="Group 34"/>
          <p:cNvGraphicFramePr>
            <a:graphicFrameLocks noGrp="1"/>
          </p:cNvGraphicFramePr>
          <p:nvPr/>
        </p:nvGraphicFramePr>
        <p:xfrm>
          <a:off x="2514600" y="3960812"/>
          <a:ext cx="4064000" cy="13731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~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KONJUNGSI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Konjungsi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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konjungsi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p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sz="2800" b="1" dirty="0" smtClean="0">
                <a:sym typeface="Symbol" pitchFamily="18" charset="2"/>
              </a:rPr>
              <a:t>q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 B = {x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| x  A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x  B }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(T)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penyusunnya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4128" name="Group 32"/>
          <p:cNvGraphicFramePr>
            <a:graphicFrameLocks noGrp="1"/>
          </p:cNvGraphicFramePr>
          <p:nvPr/>
        </p:nvGraphicFramePr>
        <p:xfrm>
          <a:off x="1600200" y="4191000"/>
          <a:ext cx="6096000" cy="2286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000" b="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 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DISJUNGSI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Disjungsi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konjungsi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p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 </a:t>
            </a:r>
            <a:r>
              <a:rPr lang="en-US" sz="2800" b="1" dirty="0" smtClean="0">
                <a:sym typeface="Symbol" pitchFamily="18" charset="2"/>
              </a:rPr>
              <a:t>q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 B = {x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| x  A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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x  B }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r>
              <a:rPr lang="en-US" sz="2800" dirty="0" smtClean="0"/>
              <a:t> (F)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penyusunnya</a:t>
            </a:r>
            <a:r>
              <a:rPr lang="en-US" sz="2800" dirty="0" smtClean="0"/>
              <a:t> </a:t>
            </a:r>
            <a:r>
              <a:rPr lang="en-US" sz="2800" dirty="0" err="1" smtClean="0"/>
              <a:t>salah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5124" name="Group 4"/>
          <p:cNvGraphicFramePr>
            <a:graphicFrameLocks noGrp="1"/>
          </p:cNvGraphicFramePr>
          <p:nvPr/>
        </p:nvGraphicFramePr>
        <p:xfrm>
          <a:off x="1524000" y="4191000"/>
          <a:ext cx="6096000" cy="2286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 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  <a:sym typeface="Symbol" pitchFamily="18" charset="2"/>
                        </a:rPr>
                        <a:t> q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2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2"/>
                </a:solidFill>
              </a:rPr>
              <a:t>IMPLIKASI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3048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Condisional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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p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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q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Bila</a:t>
            </a:r>
            <a:r>
              <a:rPr lang="en-US" dirty="0" smtClean="0"/>
              <a:t> p </a:t>
            </a:r>
            <a:r>
              <a:rPr lang="en-US" dirty="0" err="1" smtClean="0"/>
              <a:t>maka</a:t>
            </a:r>
            <a:r>
              <a:rPr lang="en-US" dirty="0" smtClean="0"/>
              <a:t> q (</a:t>
            </a:r>
            <a:r>
              <a:rPr lang="en-US" i="1" dirty="0" smtClean="0"/>
              <a:t>if p then q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(T) </a:t>
            </a:r>
            <a:r>
              <a:rPr lang="en-US" sz="2800" dirty="0" err="1" smtClean="0"/>
              <a:t>kecuali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p </a:t>
            </a:r>
            <a:r>
              <a:rPr lang="en-US" sz="2800" dirty="0" err="1" smtClean="0"/>
              <a:t>benar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salah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8222" name="Group 30"/>
          <p:cNvGraphicFramePr>
            <a:graphicFrameLocks noGrp="1"/>
          </p:cNvGraphicFramePr>
          <p:nvPr/>
        </p:nvGraphicFramePr>
        <p:xfrm>
          <a:off x="1524000" y="4191000"/>
          <a:ext cx="6096000" cy="2346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n-lt"/>
                          <a:sym typeface="Symbol"/>
                        </a:rPr>
                        <a:t>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sym typeface="Symbol" pitchFamily="18" charset="2"/>
                        </a:rPr>
                        <a:t> 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  <p:bldP spid="819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chemeClr val="accent2"/>
                </a:solidFill>
              </a:rPr>
              <a:t>BIimplikasi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3048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Diketahui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pernyataan-pernyataan</a:t>
            </a:r>
            <a:r>
              <a:rPr lang="en-US" sz="2800" dirty="0" smtClean="0"/>
              <a:t>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Condisional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kata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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err="1" smtClean="0"/>
              <a:t>Pernyataan</a:t>
            </a:r>
            <a:r>
              <a:rPr lang="en-US" sz="2600" dirty="0" smtClean="0"/>
              <a:t> </a:t>
            </a:r>
            <a:r>
              <a:rPr lang="en-US" sz="2600" dirty="0" err="1" smtClean="0"/>
              <a:t>komposit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kondisional</a:t>
            </a:r>
            <a:r>
              <a:rPr lang="en-US" sz="2600" dirty="0" smtClean="0"/>
              <a:t> </a:t>
            </a:r>
            <a:r>
              <a:rPr lang="en-US" sz="2600" dirty="0" err="1" smtClean="0"/>
              <a:t>ditulis</a:t>
            </a:r>
            <a:r>
              <a:rPr lang="en-US" sz="2600" dirty="0" smtClean="0"/>
              <a:t> p </a:t>
            </a:r>
            <a:r>
              <a:rPr lang="en-US" sz="2600" b="1" dirty="0" smtClean="0">
                <a:solidFill>
                  <a:srgbClr val="FF0000"/>
                </a:solidFill>
                <a:sym typeface="Symbol"/>
              </a:rPr>
              <a:t></a:t>
            </a:r>
            <a:r>
              <a:rPr lang="en-US" sz="26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600" b="1" dirty="0" smtClean="0">
                <a:sym typeface="Symbol" pitchFamily="18" charset="2"/>
              </a:rPr>
              <a:t>q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 p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q (</a:t>
            </a:r>
            <a:r>
              <a:rPr lang="en-US" i="1" dirty="0" smtClean="0"/>
              <a:t>p if and only if q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p </a:t>
            </a:r>
            <a:r>
              <a:rPr lang="en-US" dirty="0" err="1" smtClean="0">
                <a:sym typeface="Wingdings" pitchFamily="2" charset="2"/>
              </a:rPr>
              <a:t>iff</a:t>
            </a:r>
            <a:r>
              <a:rPr lang="en-US" dirty="0" smtClean="0">
                <a:sym typeface="Wingdings" pitchFamily="2" charset="2"/>
              </a:rPr>
              <a:t> q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komposit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benar</a:t>
            </a:r>
            <a:r>
              <a:rPr lang="en-US" sz="2800" dirty="0" smtClean="0"/>
              <a:t> (T) </a:t>
            </a:r>
            <a:r>
              <a:rPr lang="en-US" sz="2800" dirty="0" err="1" smtClean="0"/>
              <a:t>bila</a:t>
            </a:r>
            <a:r>
              <a:rPr lang="en-US" sz="2800" dirty="0" smtClean="0"/>
              <a:t>  p </a:t>
            </a:r>
            <a:r>
              <a:rPr lang="en-US" sz="2800" dirty="0" err="1" smtClean="0"/>
              <a:t>dan</a:t>
            </a:r>
            <a:r>
              <a:rPr lang="en-US" sz="2800" dirty="0" smtClean="0"/>
              <a:t> q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1524000" y="4191000"/>
          <a:ext cx="6096000" cy="2286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lang="en-US" sz="2000" dirty="0" smtClean="0">
                          <a:sym typeface="Symbol"/>
                        </a:rPr>
                        <a:t>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 q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accent2"/>
                </a:solidFill>
              </a:rPr>
              <a:t>PROPOSISI DAN TABEL KEBENARAN</a:t>
            </a:r>
            <a:endParaRPr lang="en-US" sz="3600" b="1" smtClean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4770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harga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proposisi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(</a:t>
            </a:r>
            <a:r>
              <a:rPr lang="en-US" sz="2800" i="1" dirty="0" smtClean="0"/>
              <a:t>Truth Table</a:t>
            </a:r>
            <a:r>
              <a:rPr lang="en-US" sz="2800" dirty="0" smtClean="0"/>
              <a:t>)</a:t>
            </a:r>
          </a:p>
          <a:p>
            <a:pPr lvl="1" eaLnBrk="1" hangingPunct="1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~ (p </a:t>
            </a:r>
            <a:r>
              <a:rPr lang="en-US" dirty="0" smtClean="0">
                <a:sym typeface="Symbol" pitchFamily="18" charset="2"/>
              </a:rPr>
              <a:t> ~q) </a:t>
            </a:r>
            <a:r>
              <a:rPr lang="en-US" dirty="0" err="1" smtClean="0">
                <a:sym typeface="Symbol" pitchFamily="18" charset="2"/>
              </a:rPr>
              <a:t>adalah</a:t>
            </a:r>
            <a:r>
              <a:rPr lang="en-US" dirty="0" smtClean="0">
                <a:sym typeface="Symbol" pitchFamily="18" charset="2"/>
              </a:rPr>
              <a:t> : 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1309" name="Group 45"/>
          <p:cNvGraphicFramePr>
            <a:graphicFrameLocks noGrp="1"/>
          </p:cNvGraphicFramePr>
          <p:nvPr/>
        </p:nvGraphicFramePr>
        <p:xfrm>
          <a:off x="457200" y="2849880"/>
          <a:ext cx="8229600" cy="3017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 </a:t>
                      </a: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~q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 (p </a:t>
                      </a: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 ~q)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09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err="1" smtClean="0"/>
              <a:t>Caralain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tabel</a:t>
            </a:r>
            <a:r>
              <a:rPr lang="en-US" sz="2800" dirty="0" smtClean="0"/>
              <a:t> </a:t>
            </a:r>
            <a:r>
              <a:rPr lang="en-US" sz="2800" dirty="0" err="1" smtClean="0"/>
              <a:t>kebenaran</a:t>
            </a:r>
            <a:r>
              <a:rPr lang="en-US" sz="2800" dirty="0" smtClean="0"/>
              <a:t> </a:t>
            </a:r>
            <a:r>
              <a:rPr lang="en-US" dirty="0" smtClean="0"/>
              <a:t>~ (p </a:t>
            </a:r>
            <a:r>
              <a:rPr lang="en-US" dirty="0" smtClean="0">
                <a:sym typeface="Symbol" pitchFamily="18" charset="2"/>
              </a:rPr>
              <a:t> ~q) </a:t>
            </a:r>
            <a:endParaRPr lang="en-US" sz="2800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2504" name="Group 216"/>
          <p:cNvGraphicFramePr>
            <a:graphicFrameLocks noGrp="1"/>
          </p:cNvGraphicFramePr>
          <p:nvPr/>
        </p:nvGraphicFramePr>
        <p:xfrm>
          <a:off x="381000" y="762000"/>
          <a:ext cx="8077200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4113"/>
                <a:gridCol w="1154112"/>
                <a:gridCol w="1154113"/>
                <a:gridCol w="1152525"/>
                <a:gridCol w="1154112"/>
                <a:gridCol w="1154113"/>
                <a:gridCol w="115411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Langkah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2505" name="Group 217"/>
          <p:cNvGraphicFramePr>
            <a:graphicFrameLocks noGrp="1"/>
          </p:cNvGraphicFramePr>
          <p:nvPr/>
        </p:nvGraphicFramePr>
        <p:xfrm>
          <a:off x="457200" y="3752850"/>
          <a:ext cx="8077200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4113"/>
                <a:gridCol w="1154112"/>
                <a:gridCol w="1154113"/>
                <a:gridCol w="1152525"/>
                <a:gridCol w="1154112"/>
                <a:gridCol w="1154113"/>
                <a:gridCol w="115411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Langkah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457200" y="381000"/>
          <a:ext cx="8077200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4113"/>
                <a:gridCol w="1154112"/>
                <a:gridCol w="1154113"/>
                <a:gridCol w="1152525"/>
                <a:gridCol w="1154112"/>
                <a:gridCol w="1154113"/>
                <a:gridCol w="115411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Langkah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3371" name="Group 59"/>
          <p:cNvGraphicFramePr>
            <a:graphicFrameLocks noGrp="1"/>
          </p:cNvGraphicFramePr>
          <p:nvPr/>
        </p:nvGraphicFramePr>
        <p:xfrm>
          <a:off x="533400" y="3581400"/>
          <a:ext cx="8077200" cy="2743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54113"/>
                <a:gridCol w="1154112"/>
                <a:gridCol w="1154113"/>
                <a:gridCol w="1152525"/>
                <a:gridCol w="1154112"/>
                <a:gridCol w="1154113"/>
                <a:gridCol w="1154112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(p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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q)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3381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Langkah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(</a:t>
            </a:r>
            <a:r>
              <a:rPr lang="en-US" dirty="0" err="1" smtClean="0"/>
              <a:t>argumen-argumen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kalimat-kalimat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aturan-aturan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1.  </a:t>
            </a:r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mana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kalimat-kalimat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proposisi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tentukan</a:t>
            </a:r>
            <a:r>
              <a:rPr lang="en-US" sz="1800" dirty="0" smtClean="0"/>
              <a:t>  pula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kebenarannya</a:t>
            </a:r>
            <a:r>
              <a:rPr lang="en-US" sz="1800" dirty="0" smtClean="0"/>
              <a:t>, True </a:t>
            </a:r>
            <a:r>
              <a:rPr lang="en-US" sz="1800" dirty="0" err="1" smtClean="0"/>
              <a:t>atau</a:t>
            </a:r>
            <a:r>
              <a:rPr lang="en-US" sz="1800" dirty="0" smtClean="0"/>
              <a:t> False?  (</a:t>
            </a:r>
            <a:r>
              <a:rPr lang="en-US" sz="1800" dirty="0" err="1" smtClean="0"/>
              <a:t>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alasan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a.  All trout are fish. </a:t>
            </a:r>
          </a:p>
          <a:p>
            <a:pPr>
              <a:buNone/>
            </a:pPr>
            <a:r>
              <a:rPr lang="en-US" sz="1800" dirty="0" smtClean="0"/>
              <a:t>b.  If it raining, the ground is wet. </a:t>
            </a:r>
          </a:p>
          <a:p>
            <a:pPr>
              <a:buNone/>
            </a:pPr>
            <a:r>
              <a:rPr lang="en-US" sz="1800" dirty="0" smtClean="0"/>
              <a:t>c.  13 ≥ 19. </a:t>
            </a:r>
          </a:p>
          <a:p>
            <a:pPr>
              <a:buNone/>
            </a:pPr>
            <a:r>
              <a:rPr lang="en-US" sz="1800" dirty="0" smtClean="0"/>
              <a:t>d.  13 ≥ 9. </a:t>
            </a:r>
          </a:p>
          <a:p>
            <a:pPr>
              <a:buNone/>
            </a:pPr>
            <a:r>
              <a:rPr lang="en-US" sz="1800" dirty="0" smtClean="0"/>
              <a:t>e.  13 + p ≥ 19. </a:t>
            </a:r>
          </a:p>
          <a:p>
            <a:pPr>
              <a:buNone/>
            </a:pPr>
            <a:r>
              <a:rPr lang="en-US" sz="1800" dirty="0" smtClean="0"/>
              <a:t>f.   </a:t>
            </a:r>
            <a:r>
              <a:rPr lang="en-US" sz="1800" dirty="0" err="1" smtClean="0"/>
              <a:t>Semua</a:t>
            </a:r>
            <a:r>
              <a:rPr lang="en-US" sz="1800" dirty="0" smtClean="0"/>
              <a:t> p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prima. </a:t>
            </a:r>
          </a:p>
          <a:p>
            <a:pPr>
              <a:buNone/>
            </a:pPr>
            <a:r>
              <a:rPr lang="en-US" sz="1800" dirty="0" smtClean="0"/>
              <a:t>g.   7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prima. </a:t>
            </a:r>
          </a:p>
          <a:p>
            <a:pPr>
              <a:buNone/>
            </a:pPr>
            <a:r>
              <a:rPr lang="en-US" sz="1800" dirty="0" smtClean="0"/>
              <a:t>h.  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candi</a:t>
            </a:r>
            <a:r>
              <a:rPr lang="en-US" sz="1800" dirty="0" smtClean="0"/>
              <a:t> Borobudur </a:t>
            </a:r>
            <a:r>
              <a:rPr lang="en-US" sz="1800" dirty="0" err="1" smtClean="0"/>
              <a:t>di</a:t>
            </a:r>
            <a:r>
              <a:rPr lang="en-US" sz="1800" dirty="0" smtClean="0"/>
              <a:t> DIY. </a:t>
            </a:r>
          </a:p>
          <a:p>
            <a:pPr marL="509778" indent="-400050">
              <a:buNone/>
            </a:pPr>
            <a:r>
              <a:rPr lang="en-US" sz="1800" dirty="0" err="1" smtClean="0"/>
              <a:t>i</a:t>
            </a:r>
            <a:r>
              <a:rPr lang="en-US" sz="1800" dirty="0" smtClean="0"/>
              <a:t>.   </a:t>
            </a:r>
            <a:r>
              <a:rPr lang="en-US" sz="1800" dirty="0" err="1" smtClean="0"/>
              <a:t>x+y</a:t>
            </a:r>
            <a:r>
              <a:rPr lang="en-US" sz="1800" dirty="0" smtClean="0"/>
              <a:t> ≥ 6 </a:t>
            </a:r>
            <a:r>
              <a:rPr lang="en-US" sz="1800" dirty="0" err="1" smtClean="0"/>
              <a:t>jika</a:t>
            </a:r>
            <a:r>
              <a:rPr lang="en-US" sz="1800" dirty="0" smtClean="0"/>
              <a:t> x=2. </a:t>
            </a:r>
          </a:p>
          <a:p>
            <a:pPr marL="509778" indent="-400050">
              <a:buNone/>
            </a:pPr>
            <a:r>
              <a:rPr lang="en-US" sz="1800" dirty="0" smtClean="0"/>
              <a:t>j.   x+2 ≥ 6 </a:t>
            </a:r>
            <a:r>
              <a:rPr lang="en-US" sz="1800" dirty="0" err="1" smtClean="0"/>
              <a:t>jika</a:t>
            </a:r>
            <a:r>
              <a:rPr lang="en-US" sz="1800" dirty="0" smtClean="0"/>
              <a:t> x=2. </a:t>
            </a:r>
          </a:p>
          <a:p>
            <a:pPr>
              <a:buNone/>
            </a:pPr>
            <a:r>
              <a:rPr lang="en-US" sz="1800" dirty="0" smtClean="0"/>
              <a:t>k.   </a:t>
            </a:r>
            <a:r>
              <a:rPr lang="en-US" sz="1800" dirty="0" err="1" smtClean="0"/>
              <a:t>Jawablah</a:t>
            </a:r>
            <a:r>
              <a:rPr lang="en-US" sz="1800" dirty="0" smtClean="0"/>
              <a:t> </a:t>
            </a:r>
            <a:r>
              <a:rPr lang="en-US" sz="1800" dirty="0" err="1" smtClean="0"/>
              <a:t>semuai</a:t>
            </a:r>
            <a:r>
              <a:rPr lang="en-US" sz="1800" dirty="0" smtClean="0"/>
              <a:t> </a:t>
            </a:r>
            <a:r>
              <a:rPr lang="en-US" sz="1800" dirty="0" err="1" smtClean="0"/>
              <a:t>pertanyaan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</a:p>
          <a:p>
            <a:pPr marL="117475" indent="-7938" algn="just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‘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Kemarau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‘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air’, </a:t>
            </a:r>
            <a:r>
              <a:rPr lang="en-US" dirty="0" err="1" smtClean="0"/>
              <a:t>berikanlah</a:t>
            </a:r>
            <a:r>
              <a:rPr lang="en-US" dirty="0" smtClean="0"/>
              <a:t> 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A ⌐A. </a:t>
            </a:r>
          </a:p>
          <a:p>
            <a:pPr>
              <a:buNone/>
            </a:pPr>
            <a:r>
              <a:rPr lang="en-US" dirty="0" smtClean="0"/>
              <a:t>b. A </a:t>
            </a:r>
            <a:r>
              <a:rPr lang="el-GR" dirty="0" smtClean="0"/>
              <a:t>Λ </a:t>
            </a:r>
            <a:r>
              <a:rPr lang="en-US" dirty="0" smtClean="0"/>
              <a:t>B. </a:t>
            </a:r>
          </a:p>
          <a:p>
            <a:pPr>
              <a:buNone/>
            </a:pPr>
            <a:r>
              <a:rPr lang="en-US" dirty="0" smtClean="0"/>
              <a:t>c. A V B. </a:t>
            </a:r>
          </a:p>
          <a:p>
            <a:pPr>
              <a:buNone/>
            </a:pPr>
            <a:r>
              <a:rPr lang="en-US" dirty="0" smtClean="0"/>
              <a:t>d. B A. </a:t>
            </a:r>
          </a:p>
          <a:p>
            <a:pPr>
              <a:buNone/>
            </a:pPr>
            <a:r>
              <a:rPr lang="en-US" dirty="0" smtClean="0"/>
              <a:t>e. A=&gt;⌐B </a:t>
            </a:r>
          </a:p>
          <a:p>
            <a:pPr>
              <a:buNone/>
            </a:pPr>
            <a:r>
              <a:rPr lang="en-US" dirty="0" smtClean="0"/>
              <a:t>f. B V ⌐A </a:t>
            </a:r>
          </a:p>
          <a:p>
            <a:pPr>
              <a:buNone/>
            </a:pPr>
            <a:r>
              <a:rPr lang="en-US" dirty="0" smtClean="0"/>
              <a:t>g. ⌐A </a:t>
            </a:r>
            <a:r>
              <a:rPr lang="el-GR" dirty="0" smtClean="0"/>
              <a:t>Λ ⌐</a:t>
            </a:r>
            <a:r>
              <a:rPr lang="en-US" dirty="0" smtClean="0"/>
              <a:t>B </a:t>
            </a:r>
          </a:p>
          <a:p>
            <a:pPr>
              <a:buNone/>
            </a:pPr>
            <a:r>
              <a:rPr lang="en-US" dirty="0" smtClean="0"/>
              <a:t>h. A  ⌐B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3.</a:t>
            </a:r>
          </a:p>
          <a:p>
            <a:pPr marL="117475" indent="-7938"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‘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’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‘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’. </a:t>
            </a:r>
            <a:r>
              <a:rPr lang="en-US" dirty="0" err="1" smtClean="0"/>
              <a:t>Tuliskanlah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simbolik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B. </a:t>
            </a:r>
          </a:p>
          <a:p>
            <a:pPr>
              <a:buNone/>
            </a:pPr>
            <a:r>
              <a:rPr lang="en-US" dirty="0" smtClean="0"/>
              <a:t>a. 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b. 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c.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d. 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e. 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f.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cantik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(</a:t>
            </a:r>
            <a:r>
              <a:rPr lang="en-US" dirty="0" err="1" smtClean="0"/>
              <a:t>sintaks</a:t>
            </a:r>
            <a:r>
              <a:rPr lang="en-US" dirty="0" smtClean="0"/>
              <a:t>) </a:t>
            </a:r>
            <a:r>
              <a:rPr lang="en-US" dirty="0" err="1" smtClean="0"/>
              <a:t>darip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</a:t>
            </a:r>
            <a:r>
              <a:rPr lang="en-US" dirty="0" err="1" smtClean="0"/>
              <a:t>semantik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r>
              <a:rPr lang="en-US" dirty="0" smtClean="0"/>
              <a:t> (</a:t>
            </a:r>
            <a:r>
              <a:rPr lang="en-US" dirty="0" err="1" smtClean="0"/>
              <a:t>proposisi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(True / T)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(False / F),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. </a:t>
            </a:r>
          </a:p>
          <a:p>
            <a:pPr marL="365760" lvl="1" indent="-256032" algn="just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400" dirty="0" smtClean="0"/>
              <a:t>T </a:t>
            </a:r>
            <a:r>
              <a:rPr lang="en-US" sz="2400" dirty="0" err="1" smtClean="0"/>
              <a:t>dan</a:t>
            </a:r>
            <a:r>
              <a:rPr lang="en-US" sz="2400" dirty="0" smtClean="0"/>
              <a:t> F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(</a:t>
            </a:r>
            <a:r>
              <a:rPr lang="en-US" sz="2400" i="1" dirty="0" smtClean="0"/>
              <a:t>Truth Value</a:t>
            </a:r>
            <a:r>
              <a:rPr lang="en-US" sz="2400" dirty="0" smtClean="0"/>
              <a:t>).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komposit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penyusunnya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dirty="0" smtClean="0"/>
              <a:t>a.  Jakarta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ibukota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Indonesia</a:t>
            </a:r>
          </a:p>
          <a:p>
            <a:pPr marL="624078" indent="-514350">
              <a:buNone/>
            </a:pPr>
            <a:r>
              <a:rPr lang="en-US" dirty="0" smtClean="0"/>
              <a:t>b.  6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c.  3 + 3 = 6</a:t>
            </a:r>
          </a:p>
          <a:p>
            <a:pPr marL="624078" indent="-514350">
              <a:buNone/>
            </a:pPr>
            <a:r>
              <a:rPr lang="en-US" dirty="0" smtClean="0"/>
              <a:t>d.  7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prima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Deklaratif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Dimanakah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r>
              <a:rPr lang="en-US" dirty="0" smtClean="0"/>
              <a:t> </a:t>
            </a:r>
            <a:r>
              <a:rPr lang="id-ID" smtClean="0"/>
              <a:t>Lampu</a:t>
            </a:r>
            <a:r>
              <a:rPr lang="en-US" smtClean="0"/>
              <a:t>?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Siapakah</a:t>
            </a:r>
            <a:r>
              <a:rPr lang="en-US" dirty="0" smtClean="0"/>
              <a:t> </a:t>
            </a:r>
            <a:r>
              <a:rPr lang="en-US" dirty="0" err="1" smtClean="0"/>
              <a:t>namamu</a:t>
            </a:r>
            <a:r>
              <a:rPr lang="en-US" dirty="0" smtClean="0"/>
              <a:t>?</a:t>
            </a:r>
          </a:p>
          <a:p>
            <a:pPr marL="624078" indent="-51435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Hidayat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Umar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d. x + y = 4</a:t>
            </a:r>
          </a:p>
          <a:p>
            <a:pPr marL="624078" indent="-514350">
              <a:buNone/>
            </a:pPr>
            <a:r>
              <a:rPr lang="en-US" dirty="0" smtClean="0"/>
              <a:t>e. 2/3 </a:t>
            </a:r>
            <a:r>
              <a:rPr lang="en-US" dirty="0" err="1" smtClean="0"/>
              <a:t>mencintai</a:t>
            </a:r>
            <a:r>
              <a:rPr lang="en-US" dirty="0" smtClean="0"/>
              <a:t> 3</a:t>
            </a:r>
          </a:p>
          <a:p>
            <a:pPr marL="624078" indent="-514350">
              <a:buNone/>
            </a:pPr>
            <a:r>
              <a:rPr lang="en-US" dirty="0" smtClean="0"/>
              <a:t>f. 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!</a:t>
            </a:r>
          </a:p>
          <a:p>
            <a:pPr marL="624078" indent="-514350">
              <a:buNone/>
            </a:pPr>
            <a:r>
              <a:rPr lang="en-US" dirty="0" smtClean="0"/>
              <a:t>g. </a:t>
            </a:r>
            <a:r>
              <a:rPr lang="en-US" dirty="0" err="1" smtClean="0"/>
              <a:t>Matikan</a:t>
            </a:r>
            <a:r>
              <a:rPr lang="en-US" dirty="0" smtClean="0"/>
              <a:t> </a:t>
            </a:r>
            <a:r>
              <a:rPr lang="en-US" dirty="0" err="1" smtClean="0"/>
              <a:t>Kipas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Kata-kata</a:t>
            </a:r>
            <a:r>
              <a:rPr lang="en-US" dirty="0" smtClean="0"/>
              <a:t> </a:t>
            </a:r>
            <a:r>
              <a:rPr lang="en-US" dirty="0" err="1" smtClean="0"/>
              <a:t>penggandeng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Seringkali</a:t>
            </a:r>
            <a:r>
              <a:rPr lang="en-US" dirty="0" smtClean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diabungkan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: “</a:t>
            </a:r>
            <a:r>
              <a:rPr lang="en-US" b="1" dirty="0" smtClean="0"/>
              <a:t>2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bilang</a:t>
            </a:r>
            <a:r>
              <a:rPr lang="en-US" b="1" dirty="0" smtClean="0"/>
              <a:t> </a:t>
            </a:r>
            <a:r>
              <a:rPr lang="en-US" b="1" dirty="0" err="1" smtClean="0"/>
              <a:t>genap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5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ganjil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: “</a:t>
            </a:r>
            <a:r>
              <a:rPr lang="en-US" b="1" dirty="0" smtClean="0"/>
              <a:t>2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bilang</a:t>
            </a:r>
            <a:r>
              <a:rPr lang="en-US" b="1" dirty="0" smtClean="0"/>
              <a:t> </a:t>
            </a:r>
            <a:r>
              <a:rPr lang="en-US" b="1" dirty="0" err="1" smtClean="0"/>
              <a:t>genap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“</a:t>
            </a:r>
            <a:r>
              <a:rPr lang="en-US" b="1" dirty="0" smtClean="0"/>
              <a:t>5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ganjil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123" t="44179" r="32506" b="29848"/>
          <a:stretch>
            <a:fillRect/>
          </a:stretch>
        </p:blipFill>
        <p:spPr bwMode="auto">
          <a:xfrm>
            <a:off x="317500" y="1828800"/>
            <a:ext cx="8445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logikan</a:t>
            </a:r>
            <a:r>
              <a:rPr lang="en-US" sz="2400" dirty="0" smtClean="0"/>
              <a:t> </a:t>
            </a:r>
            <a:r>
              <a:rPr lang="en-US" sz="2400" dirty="0" err="1" smtClean="0"/>
              <a:t>nformatika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A, B, C, … </a:t>
            </a:r>
            <a:r>
              <a:rPr lang="en-US" sz="2400" dirty="0" err="1" smtClean="0"/>
              <a:t>atau</a:t>
            </a:r>
            <a:r>
              <a:rPr lang="en-US" sz="2400" dirty="0" smtClean="0"/>
              <a:t> p, q, r, …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sub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</a:t>
            </a:r>
            <a:r>
              <a:rPr lang="en-US" sz="2400" dirty="0" err="1" smtClean="0"/>
              <a:t>penggandeng</a:t>
            </a:r>
            <a:r>
              <a:rPr lang="en-US" sz="2400" dirty="0" smtClean="0"/>
              <a:t> </a:t>
            </a:r>
            <a:r>
              <a:rPr lang="en-US" sz="2400" dirty="0" err="1" smtClean="0"/>
              <a:t>utntuk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penghubung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Misalkan</a:t>
            </a:r>
            <a:r>
              <a:rPr lang="en-US" sz="2000" dirty="0" smtClean="0"/>
              <a:t> :</a:t>
            </a:r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“2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genap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B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“ 5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ganjil</a:t>
            </a:r>
            <a:r>
              <a:rPr lang="en-US" sz="2000" dirty="0" smtClean="0"/>
              <a:t>”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kalimat</a:t>
            </a:r>
            <a:r>
              <a:rPr lang="en-US" sz="2000" dirty="0" smtClean="0"/>
              <a:t> “2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genap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5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bilangan</a:t>
            </a:r>
            <a:r>
              <a:rPr lang="en-US" sz="2000" dirty="0" smtClean="0"/>
              <a:t> </a:t>
            </a:r>
            <a:r>
              <a:rPr lang="en-US" sz="2000" dirty="0" err="1" smtClean="0"/>
              <a:t>ganjil</a:t>
            </a:r>
            <a:r>
              <a:rPr lang="en-US" sz="2000" dirty="0" smtClean="0"/>
              <a:t>”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simbol</a:t>
            </a:r>
            <a:r>
              <a:rPr lang="en-US" sz="2000" dirty="0" smtClean="0"/>
              <a:t> A ^ B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743</TotalTime>
  <Words>1236</Words>
  <Application>Microsoft Office PowerPoint</Application>
  <PresentationFormat>On-screen Show (4:3)</PresentationFormat>
  <Paragraphs>345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BAB 2  LOGIKA PROPOSISI</vt:lpstr>
      <vt:lpstr>A. Kalimat Deklaratif</vt:lpstr>
      <vt:lpstr>Slide 3</vt:lpstr>
      <vt:lpstr>Slide 4</vt:lpstr>
      <vt:lpstr>Contoh kalimat deklaratif</vt:lpstr>
      <vt:lpstr>Contoh kalimat yang bukan merupakan kalimat Deklaratif</vt:lpstr>
      <vt:lpstr>Kata-kata penggandeng kalimat</vt:lpstr>
      <vt:lpstr>Slide 8</vt:lpstr>
      <vt:lpstr>Slide 9</vt:lpstr>
      <vt:lpstr>Slide 10</vt:lpstr>
      <vt:lpstr>Slide 11</vt:lpstr>
      <vt:lpstr>a. NEGASI</vt:lpstr>
      <vt:lpstr>KONJUNGSI</vt:lpstr>
      <vt:lpstr>DISJUNGSI</vt:lpstr>
      <vt:lpstr>IMPLIKASI</vt:lpstr>
      <vt:lpstr>BIimplikasi</vt:lpstr>
      <vt:lpstr>PROPOSISI DAN TABEL KEBENARAN</vt:lpstr>
      <vt:lpstr>Slide 18</vt:lpstr>
      <vt:lpstr>Slide 19</vt:lpstr>
      <vt:lpstr>Tugas 2</vt:lpstr>
      <vt:lpstr>Tugas 2</vt:lpstr>
      <vt:lpstr>Tugas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(argumen)</dc:title>
  <dc:creator>Acer</dc:creator>
  <cp:lastModifiedBy>Ferdian</cp:lastModifiedBy>
  <cp:revision>97</cp:revision>
  <dcterms:created xsi:type="dcterms:W3CDTF">2011-10-08T04:56:45Z</dcterms:created>
  <dcterms:modified xsi:type="dcterms:W3CDTF">2013-10-30T13:42:42Z</dcterms:modified>
</cp:coreProperties>
</file>