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5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345B8-4FF7-47B3-A836-5C876A3F853B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F8FB6-33CD-49B7-AC88-F898D5B792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F8FB6-33CD-49B7-AC88-F898D5B792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CC3CD6-86E8-4FBC-AE68-EE677538CF20}" type="datetimeFigureOut">
              <a:rPr lang="en-US" smtClean="0"/>
              <a:pPr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7441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BAB 3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LOGICAL CONNECTIVE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(Continue)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62500" lnSpcReduction="20000"/>
          </a:bodyPr>
          <a:lstStyle/>
          <a:p>
            <a:pPr marL="624078" indent="-514350">
              <a:buNone/>
            </a:pPr>
            <a:r>
              <a:rPr lang="en-US" dirty="0" smtClean="0"/>
              <a:t>a. T v (T ^ F)</a:t>
            </a: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	  T v F</a:t>
            </a: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	  T</a:t>
            </a:r>
          </a:p>
          <a:p>
            <a:pPr marL="624078" indent="-514350">
              <a:buNone/>
            </a:pPr>
            <a:endParaRPr lang="en-US" dirty="0" smtClean="0">
              <a:sym typeface="Symbol"/>
            </a:endParaRP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b. </a:t>
            </a:r>
            <a:r>
              <a:rPr lang="en-US" dirty="0" smtClean="0"/>
              <a:t>(T ^ T ^ F) v </a:t>
            </a:r>
            <a:r>
              <a:rPr lang="en-US" dirty="0" smtClean="0">
                <a:latin typeface="Tahoma"/>
                <a:ea typeface="Tahoma"/>
                <a:cs typeface="Tahoma"/>
              </a:rPr>
              <a:t>¬((T v T) ^ (F v F))</a:t>
            </a: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	</a:t>
            </a:r>
            <a:r>
              <a:rPr lang="en-US" dirty="0" smtClean="0">
                <a:sym typeface="Symbol"/>
              </a:rPr>
              <a:t> ( T ^ F) v </a:t>
            </a:r>
            <a:r>
              <a:rPr lang="en-US" dirty="0" smtClean="0">
                <a:latin typeface="Tahoma"/>
                <a:ea typeface="Tahoma"/>
                <a:cs typeface="Tahoma"/>
              </a:rPr>
              <a:t>¬(T ^ F)</a:t>
            </a: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	</a:t>
            </a:r>
            <a:r>
              <a:rPr lang="en-US" dirty="0" smtClean="0">
                <a:sym typeface="Symbol"/>
              </a:rPr>
              <a:t> (F v </a:t>
            </a:r>
            <a:r>
              <a:rPr lang="en-US" dirty="0" smtClean="0">
                <a:latin typeface="Tahoma"/>
                <a:ea typeface="Tahoma"/>
                <a:cs typeface="Tahoma"/>
              </a:rPr>
              <a:t>¬F)</a:t>
            </a: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	</a:t>
            </a:r>
            <a:r>
              <a:rPr lang="en-US" dirty="0" smtClean="0">
                <a:sym typeface="Symbol"/>
              </a:rPr>
              <a:t> F v T</a:t>
            </a: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	</a:t>
            </a:r>
            <a:r>
              <a:rPr lang="en-US" dirty="0" smtClean="0">
                <a:sym typeface="Symbol"/>
              </a:rPr>
              <a:t> T</a:t>
            </a:r>
          </a:p>
          <a:p>
            <a:pPr marL="624078" indent="-514350">
              <a:buNone/>
            </a:pPr>
            <a:endParaRPr lang="en-US" dirty="0" smtClean="0">
              <a:latin typeface="Tahoma"/>
              <a:ea typeface="Tahoma"/>
              <a:cs typeface="Tahoma"/>
              <a:sym typeface="Symbol"/>
            </a:endParaRP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c. </a:t>
            </a:r>
            <a:r>
              <a:rPr lang="en-US" dirty="0" smtClean="0">
                <a:latin typeface="Tahoma"/>
                <a:ea typeface="Tahoma"/>
                <a:cs typeface="Tahoma"/>
              </a:rPr>
              <a:t>(¬(T v T) v ¬F) v (((¬T ^ T) v ¬F) ^ F)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	</a:t>
            </a:r>
            <a:r>
              <a:rPr lang="en-US" dirty="0" smtClean="0">
                <a:sym typeface="Symbol"/>
              </a:rPr>
              <a:t> (</a:t>
            </a:r>
            <a:r>
              <a:rPr lang="en-US" dirty="0" smtClean="0">
                <a:latin typeface="Tahoma"/>
                <a:ea typeface="Tahoma"/>
                <a:cs typeface="Tahoma"/>
              </a:rPr>
              <a:t>¬T v T) v (((F ^ T) v T) ^ F)</a:t>
            </a: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	</a:t>
            </a:r>
            <a:r>
              <a:rPr lang="en-US" dirty="0" smtClean="0">
                <a:sym typeface="Symbol"/>
              </a:rPr>
              <a:t> (F</a:t>
            </a:r>
            <a:r>
              <a:rPr lang="en-US" dirty="0" smtClean="0">
                <a:latin typeface="Tahoma"/>
                <a:ea typeface="Tahoma"/>
                <a:cs typeface="Tahoma"/>
              </a:rPr>
              <a:t> v T) v ((F v T) ^ F)</a:t>
            </a: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	</a:t>
            </a:r>
            <a:r>
              <a:rPr lang="en-US" dirty="0" smtClean="0">
                <a:sym typeface="Symbol"/>
              </a:rPr>
              <a:t> T V (T ^ F)</a:t>
            </a: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	</a:t>
            </a:r>
            <a:r>
              <a:rPr lang="en-US" dirty="0" smtClean="0">
                <a:sym typeface="Symbol"/>
              </a:rPr>
              <a:t> T v F</a:t>
            </a: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	</a:t>
            </a:r>
            <a:r>
              <a:rPr lang="en-US" dirty="0" smtClean="0">
                <a:sym typeface="Symbol"/>
              </a:rPr>
              <a:t> T</a:t>
            </a:r>
            <a:endParaRPr lang="en-US" dirty="0" smtClean="0">
              <a:latin typeface="Tahoma"/>
              <a:ea typeface="Tahoma"/>
              <a:cs typeface="Tahoma"/>
            </a:endParaRPr>
          </a:p>
          <a:p>
            <a:pPr marL="624078" indent="-514350">
              <a:buNone/>
            </a:pPr>
            <a:endParaRPr lang="en-US" dirty="0" smtClean="0">
              <a:latin typeface="Tahoma"/>
              <a:ea typeface="Tahoma"/>
              <a:cs typeface="Tahoma"/>
            </a:endParaRPr>
          </a:p>
          <a:p>
            <a:pPr marL="624078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Ekuivalen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ekuivalen</a:t>
            </a:r>
            <a:r>
              <a:rPr lang="en-US" dirty="0" smtClean="0"/>
              <a:t> (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subsitusi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penyusunnya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kalimat-kalimat</a:t>
            </a:r>
            <a:r>
              <a:rPr lang="en-US" dirty="0" smtClean="0"/>
              <a:t> yang </a:t>
            </a:r>
            <a:r>
              <a:rPr lang="en-US" dirty="0" err="1" smtClean="0"/>
              <a:t>ekuivalen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A </a:t>
            </a:r>
            <a:r>
              <a:rPr lang="en-US" dirty="0" smtClean="0">
                <a:sym typeface="Symbol"/>
              </a:rPr>
              <a:t> B (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A  B). </a:t>
            </a:r>
            <a:r>
              <a:rPr lang="en-US" dirty="0" err="1" smtClean="0">
                <a:sym typeface="Symbol"/>
              </a:rPr>
              <a:t>Jika</a:t>
            </a:r>
            <a:r>
              <a:rPr lang="en-US" dirty="0" smtClean="0">
                <a:sym typeface="Symbol"/>
              </a:rPr>
              <a:t> A  B </a:t>
            </a:r>
            <a:r>
              <a:rPr lang="en-US" dirty="0" err="1" smtClean="0">
                <a:sym typeface="Symbol"/>
              </a:rPr>
              <a:t>maka</a:t>
            </a:r>
            <a:r>
              <a:rPr lang="en-US" dirty="0" smtClean="0">
                <a:sym typeface="Symbol"/>
              </a:rPr>
              <a:t> B  A </a:t>
            </a:r>
            <a:r>
              <a:rPr lang="en-US" dirty="0" err="1" smtClean="0">
                <a:sym typeface="Symbol"/>
              </a:rPr>
              <a:t>juga</a:t>
            </a:r>
            <a:r>
              <a:rPr lang="en-US" dirty="0" smtClean="0">
                <a:sym typeface="Symbol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3.3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ekuivalen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a. ¬(¬A)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dengan</a:t>
            </a:r>
            <a:r>
              <a:rPr lang="en-US" dirty="0" smtClean="0">
                <a:latin typeface="Tahoma"/>
                <a:ea typeface="Tahoma"/>
                <a:cs typeface="Tahoma"/>
              </a:rPr>
              <a:t> A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atau</a:t>
            </a:r>
            <a:r>
              <a:rPr lang="en-US" dirty="0" smtClean="0">
                <a:latin typeface="Tahoma"/>
                <a:ea typeface="Tahoma"/>
                <a:cs typeface="Tahoma"/>
              </a:rPr>
              <a:t> (Ā) </a:t>
            </a:r>
            <a:r>
              <a:rPr lang="en-US" dirty="0" err="1" smtClean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dengan</a:t>
            </a:r>
            <a:r>
              <a:rPr lang="en-US" dirty="0" smtClean="0">
                <a:latin typeface="Tahoma"/>
                <a:ea typeface="Tahoma"/>
                <a:cs typeface="Tahoma"/>
              </a:rPr>
              <a:t> A</a:t>
            </a:r>
          </a:p>
          <a:p>
            <a:pPr marL="624078" indent="-514350">
              <a:buNone/>
            </a:pPr>
            <a:r>
              <a:rPr lang="en-US" dirty="0" smtClean="0"/>
              <a:t>b. </a:t>
            </a:r>
            <a:r>
              <a:rPr lang="en-US" dirty="0" smtClean="0">
                <a:latin typeface="Tahoma"/>
                <a:ea typeface="Tahoma"/>
                <a:cs typeface="Tahoma"/>
              </a:rPr>
              <a:t>¬( A ^ B) </a:t>
            </a:r>
            <a:r>
              <a:rPr lang="en-US" dirty="0" err="1" smtClean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dengan</a:t>
            </a:r>
            <a:r>
              <a:rPr lang="en-US" dirty="0" smtClean="0">
                <a:latin typeface="Tahoma"/>
                <a:ea typeface="Tahoma"/>
                <a:cs typeface="Tahoma"/>
              </a:rPr>
              <a:t> ¬A ^ ¬B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atau</a:t>
            </a:r>
            <a:r>
              <a:rPr lang="en-US" dirty="0" smtClean="0">
                <a:latin typeface="Tahoma"/>
                <a:ea typeface="Tahoma"/>
                <a:cs typeface="Tahoma"/>
              </a:rPr>
              <a:t> A^B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atau</a:t>
            </a:r>
            <a:r>
              <a:rPr lang="en-US" dirty="0" smtClean="0">
                <a:latin typeface="Tahoma"/>
                <a:ea typeface="Tahoma"/>
                <a:cs typeface="Tahoma"/>
              </a:rPr>
              <a:t> Ā ^ B</a:t>
            </a: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c.  A 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 B </a:t>
            </a:r>
            <a:r>
              <a:rPr lang="en-US" dirty="0" err="1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Symbol"/>
              </a:rPr>
              <a:t>dengan</a:t>
            </a:r>
            <a:r>
              <a:rPr lang="en-US" dirty="0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dirty="0" smtClean="0">
                <a:latin typeface="Tahoma"/>
                <a:ea typeface="Tahoma"/>
                <a:cs typeface="Tahoma"/>
              </a:rPr>
              <a:t>¬A v 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35296" y="286451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866104"/>
            <a:ext cx="60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a.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524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ea typeface="Tahoma"/>
                          <a:cs typeface="Tahoma"/>
                        </a:rPr>
                        <a:t>¬A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ea typeface="Tahoma"/>
                          <a:cs typeface="Tahoma"/>
                        </a:rPr>
                        <a:t>¬(¬A)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>
          <a:xfrm>
            <a:off x="533400" y="28194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Tampak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bahwa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tiap-tiap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kolom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¬(¬A)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mempunyai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nilai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kebenaran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 yang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sama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,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maka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dapat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disimpulkan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 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¬(¬A) </a:t>
            </a:r>
            <a:r>
              <a:rPr lang="en-US" sz="2800" dirty="0" smtClean="0">
                <a:latin typeface="Tahoma"/>
                <a:ea typeface="Tahoma"/>
                <a:cs typeface="Tahoma"/>
                <a:sym typeface="Symbol"/>
              </a:rPr>
              <a:t> A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Tahoma"/>
              <a:cs typeface="Tahoma"/>
              <a:sym typeface="Symbol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800" dirty="0" smtClean="0">
                <a:latin typeface="Tahoma"/>
                <a:ea typeface="Tahoma"/>
                <a:cs typeface="Tahoma"/>
                <a:sym typeface="Symbol"/>
              </a:rPr>
              <a:t>b. &lt;&lt;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Symbol"/>
              </a:rPr>
              <a:t>Lanjut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Symbol"/>
              </a:rPr>
              <a:t>sendiri</a:t>
            </a:r>
            <a:r>
              <a:rPr lang="en-US" sz="2800" dirty="0" smtClean="0">
                <a:latin typeface="Tahoma"/>
                <a:ea typeface="Tahoma"/>
                <a:cs typeface="Tahoma"/>
                <a:sym typeface="Symbol"/>
              </a:rPr>
              <a:t>&gt;&gt;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hukum</a:t>
            </a:r>
            <a:r>
              <a:rPr lang="en-US" sz="3200" dirty="0" smtClean="0"/>
              <a:t> </a:t>
            </a:r>
            <a:r>
              <a:rPr lang="en-US" sz="3200" dirty="0" err="1" smtClean="0"/>
              <a:t>ekuivalensi</a:t>
            </a:r>
            <a:r>
              <a:rPr lang="en-US" sz="3200" dirty="0" smtClean="0"/>
              <a:t> </a:t>
            </a:r>
            <a:r>
              <a:rPr lang="en-US" sz="3200" dirty="0" err="1" smtClean="0"/>
              <a:t>logika</a:t>
            </a:r>
            <a:r>
              <a:rPr lang="en-US" sz="3200" dirty="0" smtClean="0"/>
              <a:t> :  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 marL="624078" indent="-514350">
              <a:buNone/>
            </a:pPr>
            <a:r>
              <a:rPr lang="en-US" dirty="0" smtClean="0"/>
              <a:t>1. 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Komutatif</a:t>
            </a:r>
            <a:r>
              <a:rPr lang="en-US" dirty="0" smtClean="0"/>
              <a:t> : </a:t>
            </a:r>
          </a:p>
          <a:p>
            <a:pPr marL="624078" indent="-514350">
              <a:buNone/>
            </a:pPr>
            <a:r>
              <a:rPr lang="en-US" dirty="0" smtClean="0"/>
              <a:t>	P ^ Q </a:t>
            </a:r>
            <a:r>
              <a:rPr lang="en-US" dirty="0" smtClean="0">
                <a:sym typeface="Symbol"/>
              </a:rPr>
              <a:t> Q ^ P;</a:t>
            </a: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/>
              <a:t>P v Q </a:t>
            </a:r>
            <a:r>
              <a:rPr lang="en-US" dirty="0" smtClean="0">
                <a:sym typeface="Symbol"/>
              </a:rPr>
              <a:t> Q v P.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2. 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Asosiatif</a:t>
            </a:r>
            <a:r>
              <a:rPr lang="en-US" dirty="0" smtClean="0"/>
              <a:t> </a:t>
            </a:r>
          </a:p>
          <a:p>
            <a:pPr marL="624078" indent="-514350">
              <a:buNone/>
            </a:pPr>
            <a:r>
              <a:rPr lang="en-US" dirty="0" smtClean="0"/>
              <a:t>	(P ^ Q) ^ R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smtClean="0"/>
              <a:t>P ^ (Q ^ R)</a:t>
            </a: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/>
              <a:t>(P v Q) v R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smtClean="0"/>
              <a:t>P v (Q v R)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3. 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Distributif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P ^ (Q v R) </a:t>
            </a:r>
            <a:r>
              <a:rPr lang="en-US" dirty="0" smtClean="0">
                <a:sym typeface="Symbol"/>
              </a:rPr>
              <a:t> (</a:t>
            </a:r>
            <a:r>
              <a:rPr lang="en-US" dirty="0" smtClean="0"/>
              <a:t>P ^ Q) v (P ^ R)</a:t>
            </a:r>
          </a:p>
          <a:p>
            <a:pPr marL="624078" indent="-514350">
              <a:buNone/>
            </a:pPr>
            <a:r>
              <a:rPr lang="en-US" dirty="0" smtClean="0"/>
              <a:t>	P v (Q ^ R) </a:t>
            </a:r>
            <a:r>
              <a:rPr lang="en-US" dirty="0" smtClean="0">
                <a:sym typeface="Symbol"/>
              </a:rPr>
              <a:t> (</a:t>
            </a:r>
            <a:r>
              <a:rPr lang="en-US" dirty="0" smtClean="0"/>
              <a:t>P v Q) ^ (P v R)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4. 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P ^ T </a:t>
            </a:r>
            <a:r>
              <a:rPr lang="en-US" dirty="0" smtClean="0">
                <a:sym typeface="Symbol"/>
              </a:rPr>
              <a:t> P</a:t>
            </a: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/>
              <a:t>P v F </a:t>
            </a:r>
            <a:r>
              <a:rPr lang="en-US" dirty="0" smtClean="0">
                <a:sym typeface="Symbol"/>
              </a:rPr>
              <a:t> P</a:t>
            </a:r>
          </a:p>
          <a:p>
            <a:pPr marL="624078" indent="-514350">
              <a:buNone/>
            </a:pPr>
            <a:endParaRPr lang="en-US" dirty="0" smtClean="0">
              <a:sym typeface="Symbol"/>
            </a:endParaRP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5.  </a:t>
            </a:r>
            <a:r>
              <a:rPr lang="en-US" dirty="0" err="1" smtClean="0">
                <a:sym typeface="Symbol"/>
              </a:rPr>
              <a:t>Hukum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Ikatan</a:t>
            </a:r>
            <a:endParaRPr lang="en-US" dirty="0" smtClean="0">
              <a:sym typeface="Symbol"/>
            </a:endParaRPr>
          </a:p>
          <a:p>
            <a:pPr marL="624078" indent="-514350">
              <a:buNone/>
            </a:pPr>
            <a:r>
              <a:rPr lang="en-US" dirty="0" smtClean="0"/>
              <a:t>	P v T </a:t>
            </a:r>
            <a:r>
              <a:rPr lang="en-US" dirty="0" smtClean="0">
                <a:sym typeface="Symbol"/>
              </a:rPr>
              <a:t> T</a:t>
            </a: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/>
              <a:t>P ^ F </a:t>
            </a:r>
            <a:r>
              <a:rPr lang="en-US" dirty="0" smtClean="0">
                <a:sym typeface="Symbol"/>
              </a:rPr>
              <a:t> F</a:t>
            </a:r>
          </a:p>
          <a:p>
            <a:pPr marL="624078" indent="-514350">
              <a:buNone/>
            </a:pP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 fontScale="62500" lnSpcReduction="20000"/>
          </a:bodyPr>
          <a:lstStyle/>
          <a:p>
            <a:pPr marL="624078" indent="-514350">
              <a:buNone/>
            </a:pPr>
            <a:r>
              <a:rPr lang="en-US" dirty="0" smtClean="0">
                <a:sym typeface="Symbol"/>
              </a:rPr>
              <a:t>6.  </a:t>
            </a:r>
            <a:r>
              <a:rPr lang="en-US" dirty="0" err="1" smtClean="0">
                <a:sym typeface="Symbol"/>
              </a:rPr>
              <a:t>Hukum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Negasi</a:t>
            </a:r>
            <a:endParaRPr lang="en-US" dirty="0" smtClean="0">
              <a:sym typeface="Symbol"/>
            </a:endParaRPr>
          </a:p>
          <a:p>
            <a:pPr marL="624078" indent="-514350">
              <a:buNone/>
            </a:pPr>
            <a:r>
              <a:rPr lang="en-US" dirty="0" smtClean="0"/>
              <a:t>	P v </a:t>
            </a:r>
            <a:r>
              <a:rPr lang="en-US" dirty="0" smtClean="0">
                <a:latin typeface="Tahoma"/>
                <a:ea typeface="Tahoma"/>
                <a:cs typeface="Tahoma"/>
              </a:rPr>
              <a:t>¬P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T</a:t>
            </a: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/>
              <a:t>P ^ </a:t>
            </a:r>
            <a:r>
              <a:rPr lang="en-US" dirty="0" smtClean="0">
                <a:latin typeface="Tahoma"/>
                <a:ea typeface="Tahoma"/>
                <a:cs typeface="Tahoma"/>
              </a:rPr>
              <a:t>¬P </a:t>
            </a:r>
            <a:r>
              <a:rPr lang="en-US" dirty="0" smtClean="0">
                <a:sym typeface="Symbol"/>
              </a:rPr>
              <a:t> F</a:t>
            </a:r>
          </a:p>
          <a:p>
            <a:pPr marL="624078" indent="-514350">
              <a:buNone/>
            </a:pPr>
            <a:endParaRPr lang="en-US" dirty="0" smtClean="0">
              <a:sym typeface="Symbol"/>
            </a:endParaRP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7.  </a:t>
            </a:r>
            <a:r>
              <a:rPr lang="en-US" dirty="0" err="1" smtClean="0">
                <a:sym typeface="Symbol"/>
              </a:rPr>
              <a:t>Hukum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Negasi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Ganda</a:t>
            </a:r>
            <a:endParaRPr lang="en-US" dirty="0" smtClean="0">
              <a:sym typeface="Symbol"/>
            </a:endParaRP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	¬(¬P) </a:t>
            </a:r>
            <a:r>
              <a:rPr lang="en-US" dirty="0" smtClean="0">
                <a:sym typeface="Symbol"/>
              </a:rPr>
              <a:t> P</a:t>
            </a:r>
          </a:p>
          <a:p>
            <a:pPr marL="624078" indent="-514350">
              <a:buNone/>
            </a:pPr>
            <a:endParaRPr lang="en-US" dirty="0" smtClean="0">
              <a:sym typeface="Symbol"/>
            </a:endParaRP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8.  </a:t>
            </a:r>
            <a:r>
              <a:rPr lang="en-US" dirty="0" err="1" smtClean="0">
                <a:sym typeface="Symbol"/>
              </a:rPr>
              <a:t>Hukum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Idempoten</a:t>
            </a:r>
            <a:endParaRPr lang="en-US" dirty="0" smtClean="0">
              <a:sym typeface="Symbol"/>
            </a:endParaRPr>
          </a:p>
          <a:p>
            <a:pPr marL="624078" indent="-514350">
              <a:buNone/>
            </a:pPr>
            <a:r>
              <a:rPr lang="en-US" dirty="0" smtClean="0"/>
              <a:t>	P ^ </a:t>
            </a:r>
            <a:r>
              <a:rPr lang="en-US" dirty="0" smtClean="0">
                <a:latin typeface="Tahoma"/>
                <a:ea typeface="Tahoma"/>
                <a:cs typeface="Tahoma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P</a:t>
            </a: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/>
              <a:t>P v </a:t>
            </a:r>
            <a:r>
              <a:rPr lang="en-US" dirty="0" smtClean="0">
                <a:latin typeface="Tahoma"/>
                <a:ea typeface="Tahoma"/>
                <a:cs typeface="Tahoma"/>
              </a:rPr>
              <a:t>P </a:t>
            </a:r>
            <a:r>
              <a:rPr lang="en-US" dirty="0" smtClean="0">
                <a:sym typeface="Symbol"/>
              </a:rPr>
              <a:t> P</a:t>
            </a:r>
          </a:p>
          <a:p>
            <a:pPr marL="624078" indent="-514350">
              <a:buNone/>
            </a:pPr>
            <a:endParaRPr lang="en-US" dirty="0" smtClean="0">
              <a:sym typeface="Symbol"/>
            </a:endParaRP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9.  </a:t>
            </a:r>
            <a:r>
              <a:rPr lang="en-US" dirty="0" err="1" smtClean="0">
                <a:sym typeface="Symbol"/>
              </a:rPr>
              <a:t>Hukum</a:t>
            </a:r>
            <a:r>
              <a:rPr lang="en-US" dirty="0" smtClean="0">
                <a:sym typeface="Symbol"/>
              </a:rPr>
              <a:t> De Morgan</a:t>
            </a: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	¬(P ^ Q)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smtClean="0">
                <a:latin typeface="Tahoma"/>
                <a:ea typeface="Tahoma"/>
                <a:cs typeface="Tahoma"/>
              </a:rPr>
              <a:t>¬P v ¬Q</a:t>
            </a: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>
                <a:latin typeface="Tahoma"/>
                <a:ea typeface="Tahoma"/>
                <a:cs typeface="Tahoma"/>
              </a:rPr>
              <a:t>¬(P v Q)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smtClean="0">
                <a:latin typeface="Tahoma"/>
                <a:ea typeface="Tahoma"/>
                <a:cs typeface="Tahoma"/>
              </a:rPr>
              <a:t>¬P ^ ¬Q</a:t>
            </a:r>
          </a:p>
          <a:p>
            <a:pPr marL="624078" indent="-514350">
              <a:buNone/>
            </a:pPr>
            <a:endParaRPr lang="en-US" dirty="0" smtClean="0">
              <a:latin typeface="Tahoma"/>
              <a:ea typeface="Tahoma"/>
              <a:cs typeface="Tahoma"/>
            </a:endParaRP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10.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Hukum</a:t>
            </a:r>
            <a:r>
              <a:rPr lang="en-US" dirty="0" smtClean="0">
                <a:latin typeface="Tahoma"/>
                <a:ea typeface="Tahoma"/>
                <a:cs typeface="Tahoma"/>
              </a:rPr>
              <a:t>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Absorbsi</a:t>
            </a:r>
            <a:endParaRPr lang="en-US" dirty="0" smtClean="0">
              <a:latin typeface="Tahoma"/>
              <a:ea typeface="Tahoma"/>
              <a:cs typeface="Tahoma"/>
            </a:endParaRPr>
          </a:p>
          <a:p>
            <a:pPr marL="624078" indent="-514350">
              <a:buNone/>
            </a:pPr>
            <a:r>
              <a:rPr lang="en-US" dirty="0" smtClean="0">
                <a:latin typeface="Tahoma"/>
                <a:ea typeface="Tahoma"/>
                <a:cs typeface="Tahoma"/>
              </a:rPr>
              <a:t>	P v (P^Q) </a:t>
            </a:r>
            <a:r>
              <a:rPr lang="en-US" dirty="0" smtClean="0">
                <a:sym typeface="Symbol"/>
              </a:rPr>
              <a:t> P</a:t>
            </a:r>
          </a:p>
          <a:p>
            <a:pPr marL="624078" indent="-51435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>
                <a:latin typeface="Tahoma"/>
                <a:ea typeface="Tahoma"/>
                <a:cs typeface="Tahoma"/>
              </a:rPr>
              <a:t>P ^ (P V Q) </a:t>
            </a:r>
            <a:r>
              <a:rPr lang="en-US" dirty="0" smtClean="0">
                <a:sym typeface="Symbol"/>
              </a:rPr>
              <a:t> 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11. </a:t>
            </a:r>
            <a:r>
              <a:rPr lang="en-US" dirty="0" err="1" smtClean="0"/>
              <a:t>Negasi</a:t>
            </a:r>
            <a:r>
              <a:rPr lang="en-US" dirty="0" smtClean="0"/>
              <a:t> T </a:t>
            </a:r>
            <a:r>
              <a:rPr lang="en-US" dirty="0" err="1" smtClean="0"/>
              <a:t>dan</a:t>
            </a:r>
            <a:r>
              <a:rPr lang="en-US" dirty="0" smtClean="0"/>
              <a:t> F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Tahoma"/>
                <a:ea typeface="Tahoma"/>
                <a:cs typeface="Tahoma"/>
              </a:rPr>
              <a:t>¬T </a:t>
            </a:r>
            <a:r>
              <a:rPr lang="en-US" dirty="0" smtClean="0">
                <a:sym typeface="Symbol"/>
              </a:rPr>
              <a:t> F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Tahoma"/>
                <a:ea typeface="Tahoma"/>
                <a:cs typeface="Tahoma"/>
              </a:rPr>
              <a:t>¬F </a:t>
            </a:r>
            <a:r>
              <a:rPr lang="en-US" dirty="0" smtClean="0">
                <a:sym typeface="Symbol"/>
              </a:rPr>
              <a:t> 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12.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P 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 Q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smtClean="0">
                <a:latin typeface="Tahoma"/>
                <a:ea typeface="Tahoma"/>
                <a:cs typeface="Tahoma"/>
              </a:rPr>
              <a:t>¬P v Q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13.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Kontraposisi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 	P 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 Q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smtClean="0">
                <a:latin typeface="Tahoma"/>
                <a:ea typeface="Tahoma"/>
                <a:cs typeface="Tahoma"/>
              </a:rPr>
              <a:t>¬Q 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</a:t>
            </a:r>
            <a:r>
              <a:rPr lang="en-US" dirty="0" smtClean="0">
                <a:latin typeface="Tahoma"/>
                <a:ea typeface="Tahoma"/>
                <a:cs typeface="Tahoma"/>
              </a:rPr>
              <a:t> ¬P</a:t>
            </a: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14.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Biimplikasi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	P </a:t>
            </a:r>
            <a:r>
              <a:rPr lang="en-US" dirty="0" smtClean="0">
                <a:sym typeface="Symbol"/>
              </a:rPr>
              <a:t> Q  (P 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 Q) ^ </a:t>
            </a:r>
            <a:r>
              <a:rPr lang="en-US" dirty="0" smtClean="0">
                <a:sym typeface="Symbol"/>
              </a:rPr>
              <a:t>(Q 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 P)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Buktikan</a:t>
            </a:r>
            <a:r>
              <a:rPr lang="en-US" dirty="0" smtClean="0"/>
              <a:t> </a:t>
            </a:r>
            <a:r>
              <a:rPr lang="en-US" dirty="0" err="1" smtClean="0"/>
              <a:t>Hukum-hukum</a:t>
            </a:r>
            <a:r>
              <a:rPr lang="en-US" dirty="0" smtClean="0"/>
              <a:t> </a:t>
            </a:r>
            <a:r>
              <a:rPr lang="en-US" dirty="0" err="1" smtClean="0"/>
              <a:t>ekuivalen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Perangkai</a:t>
            </a:r>
            <a:r>
              <a:rPr lang="en-US" sz="3600" dirty="0" smtClean="0"/>
              <a:t>  NAND / “TIDAK DAN” [</a:t>
            </a:r>
            <a:r>
              <a:rPr lang="en-US" sz="3600" dirty="0" smtClean="0">
                <a:latin typeface="Tahoma"/>
                <a:ea typeface="Tahoma"/>
                <a:cs typeface="Tahoma"/>
              </a:rPr>
              <a:t>|</a:t>
            </a:r>
            <a:r>
              <a:rPr lang="en-US" sz="3600" b="0" dirty="0" smtClean="0">
                <a:latin typeface="Tahoma"/>
                <a:ea typeface="Tahoma"/>
                <a:cs typeface="Tahoma"/>
              </a:rPr>
              <a:t>]</a:t>
            </a:r>
            <a:r>
              <a:rPr lang="en-US" b="0" dirty="0" smtClean="0">
                <a:latin typeface="Tahoma"/>
                <a:ea typeface="Tahoma"/>
                <a:cs typeface="Tahoma"/>
              </a:rPr>
              <a:t/>
            </a:r>
            <a:br>
              <a:rPr lang="en-US" b="0" dirty="0" smtClean="0">
                <a:latin typeface="Tahoma"/>
                <a:ea typeface="Tahoma"/>
                <a:cs typeface="Tahoma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647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159000"/>
                <a:gridCol w="215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</a:t>
                      </a:r>
                      <a:r>
                        <a:rPr lang="en-US" dirty="0" smtClean="0">
                          <a:latin typeface="Tahoma"/>
                          <a:ea typeface="Tahoma"/>
                          <a:cs typeface="Tahoma"/>
                        </a:rPr>
                        <a:t>|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3886200"/>
            <a:ext cx="8229600" cy="21210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diperhatikan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kebenaran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800" dirty="0" smtClean="0"/>
              <a:t>A 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| B),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maka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hasilnya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akan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terlihat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terbalik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dari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A ^ B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>
                <a:latin typeface="Tahoma"/>
                <a:ea typeface="Tahoma"/>
                <a:cs typeface="Tahoma"/>
              </a:rPr>
              <a:t>Operator NAND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kadang-kadang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disebut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b="1" dirty="0" err="1" smtClean="0">
                <a:latin typeface="Tahoma"/>
                <a:ea typeface="Tahoma"/>
                <a:cs typeface="Tahoma"/>
              </a:rPr>
              <a:t>Sheffer</a:t>
            </a:r>
            <a:r>
              <a:rPr lang="en-US" sz="2800" b="1" dirty="0" smtClean="0">
                <a:latin typeface="Tahoma"/>
                <a:ea typeface="Tahoma"/>
                <a:cs typeface="Tahoma"/>
              </a:rPr>
              <a:t> Stroke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diambil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dari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nama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Henry M.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Sheffer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.</a:t>
            </a: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Perangkai</a:t>
            </a:r>
            <a:r>
              <a:rPr lang="en-US" sz="3600" dirty="0" smtClean="0"/>
              <a:t>  NOR / “TIDAK ATAU” [</a:t>
            </a:r>
            <a:r>
              <a:rPr lang="en-US" sz="3600" dirty="0" smtClean="0">
                <a:latin typeface="Tahoma"/>
                <a:ea typeface="Tahoma"/>
                <a:cs typeface="Tahoma"/>
              </a:rPr>
              <a:t>↓</a:t>
            </a:r>
            <a:r>
              <a:rPr lang="en-US" sz="3600" b="0" dirty="0" smtClean="0">
                <a:latin typeface="Tahoma"/>
                <a:ea typeface="Tahoma"/>
                <a:cs typeface="Tahoma"/>
              </a:rPr>
              <a:t>]</a:t>
            </a:r>
            <a:r>
              <a:rPr lang="en-US" b="0" dirty="0" smtClean="0">
                <a:latin typeface="Tahoma"/>
                <a:ea typeface="Tahoma"/>
                <a:cs typeface="Tahoma"/>
              </a:rPr>
              <a:t/>
            </a:r>
            <a:br>
              <a:rPr lang="en-US" b="0" dirty="0" smtClean="0">
                <a:latin typeface="Tahoma"/>
                <a:ea typeface="Tahoma"/>
                <a:cs typeface="Tahoma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647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159000"/>
                <a:gridCol w="215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</a:t>
                      </a:r>
                      <a:r>
                        <a:rPr lang="en-US" sz="1800" dirty="0" smtClean="0">
                          <a:latin typeface="Tahoma"/>
                          <a:ea typeface="Tahoma"/>
                          <a:cs typeface="Tahoma"/>
                        </a:rPr>
                        <a:t>↓</a:t>
                      </a:r>
                      <a:r>
                        <a:rPr lang="en-US" dirty="0" smtClean="0">
                          <a:latin typeface="Tahoma"/>
                          <a:ea typeface="Tahoma"/>
                          <a:cs typeface="Tahoma"/>
                        </a:rPr>
                        <a:t>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3886200"/>
            <a:ext cx="8229600" cy="21210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diperhatikan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kebenaran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800" dirty="0" smtClean="0"/>
              <a:t>A 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↓ B),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maka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hasilnya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akan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terlihat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terbalik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dari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A v B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>
                <a:latin typeface="Tahoma"/>
                <a:ea typeface="Tahoma"/>
                <a:cs typeface="Tahoma"/>
              </a:rPr>
              <a:t>Operator NOR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kadang-kadang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disebut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b="1" dirty="0" smtClean="0">
                <a:latin typeface="Tahoma"/>
                <a:ea typeface="Tahoma"/>
                <a:cs typeface="Tahoma"/>
              </a:rPr>
              <a:t>Peirce Arrow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diambil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dari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nama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Charles S. Pierce .</a:t>
            </a:r>
            <a:endParaRPr lang="en-US" sz="28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Perangkai</a:t>
            </a:r>
            <a:r>
              <a:rPr lang="en-US" sz="3600" dirty="0" smtClean="0"/>
              <a:t>  XOR / “EXLUSIVE OR” [</a:t>
            </a:r>
            <a:r>
              <a:rPr lang="en-US" sz="3600" dirty="0" smtClean="0">
                <a:latin typeface="Tahoma"/>
                <a:ea typeface="Tahoma"/>
                <a:cs typeface="Tahoma"/>
                <a:sym typeface="Symbol"/>
              </a:rPr>
              <a:t></a:t>
            </a:r>
            <a:r>
              <a:rPr lang="en-US" sz="3600" b="0" dirty="0" smtClean="0">
                <a:latin typeface="Tahoma"/>
                <a:ea typeface="Tahoma"/>
                <a:cs typeface="Tahoma"/>
              </a:rPr>
              <a:t>]</a:t>
            </a:r>
            <a:r>
              <a:rPr lang="en-US" b="0" dirty="0" smtClean="0">
                <a:latin typeface="Tahoma"/>
                <a:ea typeface="Tahoma"/>
                <a:cs typeface="Tahoma"/>
              </a:rPr>
              <a:t/>
            </a:r>
            <a:br>
              <a:rPr lang="en-US" b="0" dirty="0" smtClean="0">
                <a:latin typeface="Tahoma"/>
                <a:ea typeface="Tahoma"/>
                <a:cs typeface="Tahoma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647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159000"/>
                <a:gridCol w="215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</a:t>
                      </a:r>
                      <a:r>
                        <a:rPr lang="en-US" sz="1800" dirty="0" smtClean="0">
                          <a:latin typeface="Tahoma"/>
                          <a:ea typeface="Tahoma"/>
                          <a:cs typeface="Tahoma"/>
                          <a:sym typeface="Symbol"/>
                        </a:rPr>
                        <a:t> </a:t>
                      </a:r>
                      <a:r>
                        <a:rPr lang="en-US" dirty="0" smtClean="0">
                          <a:latin typeface="Tahoma"/>
                          <a:ea typeface="Tahoma"/>
                          <a:cs typeface="Tahoma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3886200"/>
            <a:ext cx="8229600" cy="2121091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diperhatikan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kebenaran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800" dirty="0" smtClean="0"/>
              <a:t>A </a:t>
            </a:r>
            <a:r>
              <a:rPr lang="en-US" sz="2800" dirty="0" smtClean="0">
                <a:latin typeface="Tahoma"/>
                <a:ea typeface="Tahoma"/>
                <a:cs typeface="Tahoma"/>
                <a:sym typeface="Symbol"/>
              </a:rPr>
              <a:t>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B),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maka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hasilnya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akan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terlihat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terbalik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dari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A </a:t>
            </a:r>
            <a:r>
              <a:rPr lang="en-US" sz="2800" dirty="0" smtClean="0">
                <a:latin typeface="Tahoma"/>
                <a:ea typeface="Tahoma"/>
                <a:cs typeface="Tahoma"/>
                <a:sym typeface="Symbol"/>
              </a:rPr>
              <a:t>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B,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yakni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jika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A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dan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B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nilainya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sama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maka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hasilnya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F,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tetapi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jika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A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dan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B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nilainya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berbeda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maka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</a:t>
            </a:r>
            <a:r>
              <a:rPr lang="en-US" sz="2800" dirty="0" err="1" smtClean="0">
                <a:latin typeface="Tahoma"/>
                <a:ea typeface="Tahoma"/>
                <a:cs typeface="Tahoma"/>
              </a:rPr>
              <a:t>hasilnya</a:t>
            </a:r>
            <a:r>
              <a:rPr lang="en-US" sz="2800" dirty="0" smtClean="0">
                <a:latin typeface="Tahoma"/>
                <a:ea typeface="Tahoma"/>
                <a:cs typeface="Tahoma"/>
              </a:rPr>
              <a:t> T. 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3.1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bagaimanakah</a:t>
            </a:r>
            <a:r>
              <a:rPr lang="en-US" dirty="0" smtClean="0"/>
              <a:t> agar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?</a:t>
            </a:r>
          </a:p>
          <a:p>
            <a:pPr marL="624078" indent="-514350">
              <a:buNone/>
            </a:pPr>
            <a:r>
              <a:rPr lang="en-US" dirty="0" smtClean="0"/>
              <a:t>	“</a:t>
            </a:r>
            <a:r>
              <a:rPr lang="en-US" dirty="0" err="1" smtClean="0"/>
              <a:t>Tidaklah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pandai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bijaksana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bodoh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sombong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pandai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”</a:t>
            </a:r>
          </a:p>
          <a:p>
            <a:pPr marL="624078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 </a:t>
            </a:r>
            <a:r>
              <a:rPr lang="en-US" dirty="0" err="1" smtClean="0"/>
              <a:t>komponen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A :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pandai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 :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pandai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bijaksana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 :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pandai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 :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bodoh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sombong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marL="117475" indent="-7938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(</a:t>
            </a:r>
            <a:r>
              <a:rPr lang="en-US" b="1" dirty="0" smtClean="0">
                <a:latin typeface="Tahoma"/>
                <a:ea typeface="Tahoma"/>
                <a:cs typeface="Tahoma"/>
              </a:rPr>
              <a:t>¬(A v B)) ^ (¬(D v C))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menyelidiki</a:t>
            </a:r>
            <a:r>
              <a:rPr lang="en-US" sz="1600" dirty="0" smtClean="0"/>
              <a:t> </a:t>
            </a:r>
            <a:r>
              <a:rPr lang="en-US" sz="1600" dirty="0" err="1" smtClean="0"/>
              <a:t>kondisi</a:t>
            </a:r>
            <a:r>
              <a:rPr lang="en-US" sz="1600" dirty="0" smtClean="0"/>
              <a:t> </a:t>
            </a:r>
            <a:r>
              <a:rPr lang="en-US" sz="1600" dirty="0" err="1" smtClean="0"/>
              <a:t>dimana</a:t>
            </a:r>
            <a:r>
              <a:rPr lang="en-US" sz="1600" dirty="0" smtClean="0"/>
              <a:t> </a:t>
            </a:r>
            <a:r>
              <a:rPr lang="en-US" sz="1600" dirty="0" err="1" smtClean="0"/>
              <a:t>keseluruhan</a:t>
            </a:r>
            <a:r>
              <a:rPr lang="en-US" sz="1600" dirty="0" smtClean="0"/>
              <a:t> </a:t>
            </a:r>
            <a:r>
              <a:rPr lang="en-US" sz="1600" dirty="0" err="1" smtClean="0"/>
              <a:t>kalimat</a:t>
            </a:r>
            <a:r>
              <a:rPr lang="en-US" sz="1600" dirty="0" smtClean="0"/>
              <a:t> </a:t>
            </a:r>
            <a:r>
              <a:rPr lang="en-US" sz="1600" dirty="0" err="1" smtClean="0"/>
              <a:t>bernilai</a:t>
            </a:r>
            <a:r>
              <a:rPr lang="en-US" sz="1600" dirty="0" smtClean="0"/>
              <a:t> </a:t>
            </a:r>
            <a:r>
              <a:rPr lang="en-US" sz="1600" dirty="0" err="1" smtClean="0"/>
              <a:t>benar</a:t>
            </a:r>
            <a:r>
              <a:rPr lang="en-US" sz="1600" dirty="0" smtClean="0"/>
              <a:t>, </a:t>
            </a:r>
            <a:r>
              <a:rPr lang="en-US" sz="1600" dirty="0" err="1" smtClean="0"/>
              <a:t>haruslah</a:t>
            </a:r>
            <a:r>
              <a:rPr lang="en-US" sz="1600" dirty="0" smtClean="0"/>
              <a:t>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tabel</a:t>
            </a:r>
            <a:r>
              <a:rPr lang="en-US" sz="1600" dirty="0" smtClean="0"/>
              <a:t> </a:t>
            </a:r>
            <a:r>
              <a:rPr lang="en-US" sz="1600" dirty="0" err="1" smtClean="0"/>
              <a:t>kebenarannya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066799"/>
          <a:ext cx="8686800" cy="561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85800"/>
                <a:gridCol w="762000"/>
                <a:gridCol w="762000"/>
                <a:gridCol w="914400"/>
                <a:gridCol w="990600"/>
                <a:gridCol w="914400"/>
                <a:gridCol w="1219200"/>
                <a:gridCol w="1828800"/>
              </a:tblGrid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r>
                        <a:rPr lang="en-US" sz="1200" baseline="0" dirty="0" smtClean="0"/>
                        <a:t> v 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ahoma"/>
                          <a:ea typeface="Tahoma"/>
                          <a:cs typeface="Tahoma"/>
                        </a:rPr>
                        <a:t>¬(A v</a:t>
                      </a:r>
                      <a:r>
                        <a:rPr lang="en-US" sz="1200" baseline="0" dirty="0" smtClean="0">
                          <a:latin typeface="Tahoma"/>
                          <a:ea typeface="Tahoma"/>
                          <a:cs typeface="Tahoma"/>
                        </a:rPr>
                        <a:t> 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 v 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ahoma"/>
                          <a:ea typeface="Tahoma"/>
                          <a:cs typeface="Tahoma"/>
                        </a:rPr>
                        <a:t>¬(</a:t>
                      </a:r>
                      <a:r>
                        <a:rPr lang="en-US" sz="1200" baseline="0" dirty="0" smtClean="0">
                          <a:latin typeface="Tahoma"/>
                          <a:ea typeface="Tahoma"/>
                          <a:cs typeface="Tahoma"/>
                        </a:rPr>
                        <a:t>C v 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ahoma"/>
                          <a:ea typeface="Tahoma"/>
                          <a:cs typeface="Tahoma"/>
                        </a:rPr>
                        <a:t>¬(A v B) ^</a:t>
                      </a:r>
                      <a:r>
                        <a:rPr lang="en-US" sz="1200" baseline="0" dirty="0" smtClean="0">
                          <a:latin typeface="Tahoma"/>
                          <a:ea typeface="Tahoma"/>
                          <a:cs typeface="Tahoma"/>
                        </a:rPr>
                        <a:t> (C v D)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</a:tr>
              <a:tr h="3304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satu-satunya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dirty="0" smtClean="0">
                <a:latin typeface="Tahoma"/>
                <a:ea typeface="Tahoma"/>
                <a:cs typeface="Tahoma"/>
              </a:rPr>
              <a:t>¬(A v B)) ^ (¬(C v D)) </a:t>
            </a:r>
            <a:r>
              <a:rPr lang="en-US" dirty="0" smtClean="0">
                <a:latin typeface="Tahoma"/>
                <a:ea typeface="Tahoma"/>
                <a:cs typeface="Tahoma"/>
              </a:rPr>
              <a:t>(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Kolom</a:t>
            </a:r>
            <a:r>
              <a:rPr lang="en-US" dirty="0" smtClean="0">
                <a:latin typeface="Tahoma"/>
                <a:ea typeface="Tahoma"/>
                <a:cs typeface="Tahoma"/>
              </a:rPr>
              <a:t> yang paling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kanan</a:t>
            </a:r>
            <a:r>
              <a:rPr lang="en-US" dirty="0" smtClean="0">
                <a:latin typeface="Tahoma"/>
                <a:ea typeface="Tahoma"/>
                <a:cs typeface="Tahoma"/>
              </a:rPr>
              <a:t>)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bernilai</a:t>
            </a:r>
            <a:r>
              <a:rPr lang="en-US" dirty="0" smtClean="0">
                <a:latin typeface="Tahoma"/>
                <a:ea typeface="Tahoma"/>
                <a:cs typeface="Tahoma"/>
              </a:rPr>
              <a:t>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benar</a:t>
            </a:r>
            <a:r>
              <a:rPr lang="en-US" dirty="0" smtClean="0">
                <a:latin typeface="Tahoma"/>
                <a:ea typeface="Tahoma"/>
                <a:cs typeface="Tahoma"/>
              </a:rPr>
              <a:t> (T)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adalah</a:t>
            </a:r>
            <a:r>
              <a:rPr lang="en-US" dirty="0" smtClean="0">
                <a:latin typeface="Tahoma"/>
                <a:ea typeface="Tahoma"/>
                <a:cs typeface="Tahoma"/>
              </a:rPr>
              <a:t>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kasus</a:t>
            </a:r>
            <a:r>
              <a:rPr lang="en-US" dirty="0" smtClean="0">
                <a:latin typeface="Tahoma"/>
                <a:ea typeface="Tahoma"/>
                <a:cs typeface="Tahoma"/>
              </a:rPr>
              <a:t> yang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terakhir</a:t>
            </a:r>
            <a:r>
              <a:rPr lang="en-US" dirty="0" smtClean="0">
                <a:latin typeface="Tahoma"/>
                <a:ea typeface="Tahoma"/>
                <a:cs typeface="Tahoma"/>
              </a:rPr>
              <a:t>,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yaitu</a:t>
            </a:r>
            <a:r>
              <a:rPr lang="en-US" dirty="0" smtClean="0">
                <a:latin typeface="Tahoma"/>
                <a:ea typeface="Tahoma"/>
                <a:cs typeface="Tahoma"/>
              </a:rPr>
              <a:t> A, B, C, D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salah</a:t>
            </a:r>
            <a:r>
              <a:rPr lang="en-US" dirty="0" smtClean="0">
                <a:latin typeface="Tahoma"/>
                <a:ea typeface="Tahoma"/>
                <a:cs typeface="Tahoma"/>
              </a:rPr>
              <a:t>.</a:t>
            </a:r>
          </a:p>
          <a:p>
            <a:pPr>
              <a:buNone/>
            </a:pPr>
            <a:endParaRPr lang="en-US" dirty="0" smtClean="0">
              <a:latin typeface="Tahoma"/>
              <a:ea typeface="Tahoma"/>
              <a:cs typeface="Tahoma"/>
            </a:endParaRPr>
          </a:p>
          <a:p>
            <a:pPr>
              <a:buNone/>
            </a:pPr>
            <a:r>
              <a:rPr lang="en-US" dirty="0" err="1" smtClean="0">
                <a:latin typeface="Tahoma"/>
                <a:ea typeface="Tahoma"/>
                <a:cs typeface="Tahoma"/>
              </a:rPr>
              <a:t>Jadi</a:t>
            </a:r>
            <a:r>
              <a:rPr lang="en-US" dirty="0" smtClean="0">
                <a:latin typeface="Tahoma"/>
                <a:ea typeface="Tahoma"/>
                <a:cs typeface="Tahoma"/>
              </a:rPr>
              <a:t>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kalimat</a:t>
            </a:r>
            <a:r>
              <a:rPr lang="en-US" dirty="0" smtClean="0">
                <a:latin typeface="Tahoma"/>
                <a:ea typeface="Tahoma"/>
                <a:cs typeface="Tahoma"/>
              </a:rPr>
              <a:t> </a:t>
            </a:r>
            <a:r>
              <a:rPr lang="en-US" dirty="0" smtClean="0"/>
              <a:t>“</a:t>
            </a:r>
            <a:r>
              <a:rPr lang="en-US" dirty="0" err="1" smtClean="0"/>
              <a:t>Tidaklah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pandai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bijaksana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bodoh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sombong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pandai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”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pandai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bijaksana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bodohpun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sombong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>
              <a:latin typeface="Tahoma"/>
              <a:ea typeface="Tahoma"/>
              <a:cs typeface="Tahoma"/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3.2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	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(T)</a:t>
            </a:r>
          </a:p>
          <a:p>
            <a:pPr>
              <a:buNone/>
            </a:pPr>
            <a:r>
              <a:rPr lang="en-US" dirty="0" smtClean="0"/>
              <a:t>		C </a:t>
            </a:r>
            <a:r>
              <a:rPr lang="en-US" dirty="0" err="1" smtClean="0"/>
              <a:t>dan</a:t>
            </a:r>
            <a:r>
              <a:rPr lang="en-US" dirty="0" smtClean="0"/>
              <a:t> D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(F)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 marL="624078" indent="-514350">
              <a:buAutoNum type="alphaLcPeriod"/>
            </a:pPr>
            <a:r>
              <a:rPr lang="en-US" dirty="0" smtClean="0"/>
              <a:t>A v(B ^ C)</a:t>
            </a:r>
          </a:p>
          <a:p>
            <a:pPr marL="624078" indent="-514350">
              <a:buAutoNum type="alphaLcPeriod"/>
            </a:pPr>
            <a:r>
              <a:rPr lang="en-US" dirty="0" smtClean="0"/>
              <a:t>(A ^ B ^ C) v </a:t>
            </a:r>
            <a:r>
              <a:rPr lang="en-US" dirty="0" smtClean="0">
                <a:latin typeface="Tahoma"/>
                <a:ea typeface="Tahoma"/>
                <a:cs typeface="Tahoma"/>
              </a:rPr>
              <a:t>¬((A v B) ^ (C v D))</a:t>
            </a:r>
          </a:p>
          <a:p>
            <a:pPr marL="624078" indent="-514350">
              <a:buAutoNum type="alphaLcPeriod"/>
            </a:pPr>
            <a:r>
              <a:rPr lang="en-US" dirty="0" smtClean="0">
                <a:latin typeface="Tahoma"/>
                <a:ea typeface="Tahoma"/>
                <a:cs typeface="Tahoma"/>
              </a:rPr>
              <a:t>(¬(A v B) v ¬C) v (((¬A ^ B) v ¬C) ^D)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1009</TotalTime>
  <Words>748</Words>
  <Application>Microsoft Office PowerPoint</Application>
  <PresentationFormat>On-screen Show (4:3)</PresentationFormat>
  <Paragraphs>324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BAB 3  LOGICAL CONNECTIVE (Continue)</vt:lpstr>
      <vt:lpstr>Perangkai  NAND / “TIDAK DAN” [|] </vt:lpstr>
      <vt:lpstr>Perangkai  NOR / “TIDAK ATAU” [↓] </vt:lpstr>
      <vt:lpstr>Perangkai  XOR / “EXLUSIVE OR” [] </vt:lpstr>
      <vt:lpstr>Latihan 3.1</vt:lpstr>
      <vt:lpstr>Penyelesaian</vt:lpstr>
      <vt:lpstr>Slide 7</vt:lpstr>
      <vt:lpstr>Slide 8</vt:lpstr>
      <vt:lpstr>Latihan 3.2</vt:lpstr>
      <vt:lpstr>Penyelesaian</vt:lpstr>
      <vt:lpstr>Ekuivalen</vt:lpstr>
      <vt:lpstr>Latihan 3.3</vt:lpstr>
      <vt:lpstr>Penyelesaian</vt:lpstr>
      <vt:lpstr>Beberapa hukum ekuivalensi logika :  </vt:lpstr>
      <vt:lpstr>Slide 15</vt:lpstr>
      <vt:lpstr>Slide 16</vt:lpstr>
      <vt:lpstr>Tugas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(argumen)</dc:title>
  <dc:creator>Acer</dc:creator>
  <cp:lastModifiedBy>ferdian</cp:lastModifiedBy>
  <cp:revision>142</cp:revision>
  <dcterms:created xsi:type="dcterms:W3CDTF">2011-10-08T04:56:45Z</dcterms:created>
  <dcterms:modified xsi:type="dcterms:W3CDTF">2013-04-10T17:48:59Z</dcterms:modified>
</cp:coreProperties>
</file>