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79" r:id="rId3"/>
    <p:sldId id="274" r:id="rId4"/>
    <p:sldId id="285" r:id="rId5"/>
    <p:sldId id="289" r:id="rId6"/>
    <p:sldId id="281" r:id="rId7"/>
    <p:sldId id="280" r:id="rId8"/>
    <p:sldId id="290" r:id="rId9"/>
    <p:sldId id="282" r:id="rId10"/>
    <p:sldId id="283" r:id="rId11"/>
    <p:sldId id="275" r:id="rId12"/>
    <p:sldId id="284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7" autoAdjust="0"/>
    <p:restoredTop sz="94750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345B8-4FF7-47B3-A836-5C876A3F853B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F8FB6-33CD-49B7-AC88-F898D5B792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C3CD6-86E8-4FBC-AE68-EE677538CF20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27441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BAB 4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Tautologi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Kontradiksi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yang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kebenarannya</a:t>
            </a:r>
            <a:r>
              <a:rPr lang="en-US" dirty="0" smtClean="0"/>
              <a:t>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memedulikan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proposisi-proposisi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dalamnya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,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kontradiksi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dijumpai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premis-premis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T,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F.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tentunya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premis-premis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konjungsi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premis-premis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negasi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F,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kontradiksi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Negasi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F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negasi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, </a:t>
            </a:r>
            <a:r>
              <a:rPr lang="en-US" dirty="0" err="1" smtClean="0"/>
              <a:t>kontradiksi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F </a:t>
            </a:r>
            <a:r>
              <a:rPr lang="en-US" dirty="0" err="1" smtClean="0"/>
              <a:t>atau</a:t>
            </a:r>
            <a:r>
              <a:rPr lang="en-US" dirty="0" smtClean="0"/>
              <a:t> 0 </a:t>
            </a:r>
            <a:r>
              <a:rPr lang="en-US" dirty="0" err="1" smtClean="0"/>
              <a:t>saja</a:t>
            </a:r>
            <a:r>
              <a:rPr lang="en-US" dirty="0" smtClean="0"/>
              <a:t>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kontradiksi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A = F </a:t>
            </a:r>
            <a:r>
              <a:rPr lang="en-US" dirty="0" err="1" smtClean="0"/>
              <a:t>atau</a:t>
            </a:r>
            <a:r>
              <a:rPr lang="en-US" dirty="0" smtClean="0"/>
              <a:t> A =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i="1" dirty="0" smtClean="0"/>
              <a:t>p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</a:t>
            </a:r>
            <a:r>
              <a:rPr lang="en-US" sz="2000" dirty="0" smtClean="0"/>
              <a:t> </a:t>
            </a:r>
            <a:r>
              <a:rPr lang="en-US" sz="2000" i="1" dirty="0" smtClean="0"/>
              <a:t>q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/>
              </a:rPr>
              <a:t></a:t>
            </a:r>
            <a:r>
              <a:rPr lang="en-US" sz="2000" dirty="0" smtClean="0"/>
              <a:t> ~(</a:t>
            </a:r>
            <a:r>
              <a:rPr lang="en-US" sz="2000" i="1" dirty="0" smtClean="0"/>
              <a:t>p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</a:t>
            </a:r>
            <a:r>
              <a:rPr lang="en-US" sz="2000" dirty="0" smtClean="0"/>
              <a:t> </a:t>
            </a:r>
            <a:r>
              <a:rPr lang="en-US" sz="2000" i="1" dirty="0" smtClean="0"/>
              <a:t>q</a:t>
            </a:r>
            <a:r>
              <a:rPr lang="en-US" sz="2000" dirty="0" smtClean="0"/>
              <a:t>)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kontradiksi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ph idx="1"/>
          </p:nvPr>
        </p:nvGraphicFramePr>
        <p:xfrm>
          <a:off x="1654175" y="2822575"/>
          <a:ext cx="5835650" cy="2081213"/>
        </p:xfrm>
        <a:graphic>
          <a:graphicData uri="http://schemas.openxmlformats.org/presentationml/2006/ole">
            <p:oleObj spid="_x0000_s3074" name="Document" r:id="rId3" imgW="5835263" imgH="2081620" progId="Word.Document.8">
              <p:embed/>
            </p:oleObj>
          </a:graphicData>
        </a:graphic>
      </p:graphicFrame>
      <p:sp>
        <p:nvSpPr>
          <p:cNvPr id="4" name="Rectangle 3"/>
          <p:cNvSpPr/>
          <p:nvPr/>
        </p:nvSpPr>
        <p:spPr>
          <a:xfrm>
            <a:off x="2209800" y="5486400"/>
            <a:ext cx="2819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b="1" dirty="0" smtClean="0"/>
              <a:t>p ^ ~p</a:t>
            </a:r>
            <a:endParaRPr lang="id-ID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Contingent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kebenarannya</a:t>
            </a:r>
            <a:r>
              <a:rPr lang="en-US" dirty="0" smtClean="0"/>
              <a:t>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memedulikan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proposisi-proposisi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4343400"/>
            <a:ext cx="2362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~</a:t>
            </a:r>
            <a:r>
              <a:rPr lang="en-US" b="1" dirty="0" err="1" smtClean="0"/>
              <a:t>p^q</a:t>
            </a:r>
            <a:endParaRPr lang="id-ID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Kuis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Soal</a:t>
            </a:r>
            <a:r>
              <a:rPr lang="en-US" sz="2000" dirty="0" smtClean="0"/>
              <a:t> </a:t>
            </a:r>
            <a:r>
              <a:rPr lang="en-US" sz="2000" dirty="0" err="1" smtClean="0"/>
              <a:t>dibawah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</a:t>
            </a:r>
            <a:r>
              <a:rPr lang="en-US" sz="2000" dirty="0" err="1" smtClean="0"/>
              <a:t>termasuk</a:t>
            </a:r>
            <a:r>
              <a:rPr lang="en-US" sz="2000" dirty="0" smtClean="0"/>
              <a:t> </a:t>
            </a:r>
            <a:r>
              <a:rPr lang="en-US" sz="2000" dirty="0" err="1" smtClean="0"/>
              <a:t>Tautologi</a:t>
            </a:r>
            <a:r>
              <a:rPr lang="en-US" sz="2000" dirty="0" smtClean="0"/>
              <a:t>, </a:t>
            </a:r>
            <a:r>
              <a:rPr lang="en-US" sz="2000" dirty="0" err="1" smtClean="0"/>
              <a:t>kontradiksi</a:t>
            </a:r>
            <a:r>
              <a:rPr lang="en-US" sz="2000" dirty="0" smtClean="0"/>
              <a:t>,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kontingen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038600"/>
          </a:xfrm>
        </p:spPr>
        <p:txBody>
          <a:bodyPr numCol="2">
            <a:normAutofit/>
          </a:bodyPr>
          <a:lstStyle/>
          <a:p>
            <a:pPr marL="117475" indent="-7938">
              <a:buNone/>
              <a:tabLst>
                <a:tab pos="515938" algn="l"/>
              </a:tabLst>
            </a:pPr>
            <a:r>
              <a:rPr lang="en-US" sz="1800" dirty="0" smtClean="0"/>
              <a:t>1.  	a ^ </a:t>
            </a:r>
            <a:r>
              <a:rPr lang="en-US" sz="1800" dirty="0" smtClean="0">
                <a:latin typeface="Tahoma"/>
                <a:ea typeface="Tahoma"/>
                <a:cs typeface="Tahoma"/>
              </a:rPr>
              <a:t>¬a 			</a:t>
            </a:r>
            <a:endParaRPr lang="en-US" sz="1800" dirty="0" smtClean="0"/>
          </a:p>
          <a:p>
            <a:pPr marL="117475" indent="-7938">
              <a:buNone/>
              <a:tabLst>
                <a:tab pos="515938" algn="l"/>
              </a:tabLst>
            </a:pPr>
            <a:r>
              <a:rPr lang="en-US" sz="1800" dirty="0" smtClean="0"/>
              <a:t>2.  	a v </a:t>
            </a:r>
            <a:r>
              <a:rPr lang="en-US" sz="1800" dirty="0" smtClean="0">
                <a:latin typeface="Tahoma"/>
                <a:ea typeface="Tahoma"/>
                <a:cs typeface="Tahoma"/>
              </a:rPr>
              <a:t>¬a</a:t>
            </a:r>
          </a:p>
          <a:p>
            <a:pPr marL="117475" indent="-7938">
              <a:buNone/>
              <a:tabLst>
                <a:tab pos="515938" algn="l"/>
              </a:tabLst>
            </a:pPr>
            <a:r>
              <a:rPr lang="en-US" sz="1800" dirty="0" smtClean="0">
                <a:latin typeface="Tahoma"/>
                <a:ea typeface="Tahoma"/>
                <a:cs typeface="Tahoma"/>
              </a:rPr>
              <a:t>3.  	a ^ a</a:t>
            </a:r>
          </a:p>
          <a:p>
            <a:pPr marL="452437" indent="-342900">
              <a:buNone/>
              <a:tabLst>
                <a:tab pos="515938" algn="l"/>
              </a:tabLst>
            </a:pPr>
            <a:r>
              <a:rPr lang="en-US" sz="1800" dirty="0" smtClean="0">
                <a:latin typeface="Tahoma"/>
                <a:ea typeface="Tahoma"/>
                <a:cs typeface="Tahoma"/>
              </a:rPr>
              <a:t>4. 	¬a v ¬a</a:t>
            </a:r>
          </a:p>
          <a:p>
            <a:pPr marL="452437" indent="-342900">
              <a:buNone/>
              <a:tabLst>
                <a:tab pos="515938" algn="l"/>
              </a:tabLst>
            </a:pPr>
            <a:r>
              <a:rPr lang="en-US" sz="1800" dirty="0" smtClean="0">
                <a:latin typeface="Tahoma"/>
                <a:ea typeface="Tahoma"/>
                <a:cs typeface="Tahoma"/>
              </a:rPr>
              <a:t>	</a:t>
            </a:r>
          </a:p>
          <a:p>
            <a:pPr marL="452437" indent="-342900">
              <a:buNone/>
              <a:tabLst>
                <a:tab pos="515938" algn="l"/>
              </a:tabLst>
            </a:pPr>
            <a:r>
              <a:rPr lang="en-US" sz="1800" dirty="0" smtClean="0">
                <a:latin typeface="Tahoma"/>
                <a:ea typeface="Tahoma"/>
                <a:cs typeface="Tahoma"/>
              </a:rPr>
              <a:t>5. 	(a ^ b) </a:t>
            </a:r>
            <a:r>
              <a:rPr lang="pt-BR" sz="1800" dirty="0" smtClean="0">
                <a:sym typeface="Symbol"/>
              </a:rPr>
              <a:t>  b</a:t>
            </a:r>
            <a:r>
              <a:rPr lang="en-US" sz="1800" dirty="0" smtClean="0">
                <a:latin typeface="Tahoma"/>
                <a:ea typeface="Tahoma"/>
                <a:cs typeface="Tahoma"/>
              </a:rPr>
              <a:t>	</a:t>
            </a:r>
          </a:p>
          <a:p>
            <a:pPr marL="117475" indent="-7938">
              <a:buNone/>
              <a:tabLst>
                <a:tab pos="515938" algn="l"/>
              </a:tabLst>
            </a:pPr>
            <a:r>
              <a:rPr lang="pt-BR" sz="1800" dirty="0" smtClean="0"/>
              <a:t>6. </a:t>
            </a:r>
            <a:r>
              <a:rPr lang="en-US" sz="1800" dirty="0" smtClean="0">
                <a:latin typeface="Tahoma"/>
                <a:ea typeface="Tahoma"/>
                <a:cs typeface="Tahoma"/>
              </a:rPr>
              <a:t>((a </a:t>
            </a:r>
            <a:r>
              <a:rPr lang="pt-BR" sz="1800" dirty="0" smtClean="0">
                <a:sym typeface="Symbol"/>
              </a:rPr>
              <a:t> b) v </a:t>
            </a:r>
            <a:r>
              <a:rPr lang="en-US" sz="1800" dirty="0" smtClean="0">
                <a:latin typeface="Tahoma"/>
                <a:ea typeface="Tahoma"/>
                <a:cs typeface="Tahoma"/>
              </a:rPr>
              <a:t>¬b)</a:t>
            </a:r>
            <a:r>
              <a:rPr lang="pt-BR" sz="1800" dirty="0" smtClean="0">
                <a:sym typeface="Symbol"/>
              </a:rPr>
              <a:t>  </a:t>
            </a:r>
            <a:r>
              <a:rPr lang="en-US" sz="1800" dirty="0" smtClean="0">
                <a:latin typeface="Tahoma"/>
                <a:ea typeface="Tahoma"/>
                <a:cs typeface="Tahoma"/>
              </a:rPr>
              <a:t>¬a</a:t>
            </a:r>
          </a:p>
          <a:p>
            <a:pPr marL="117475" indent="-7938">
              <a:buNone/>
              <a:tabLst>
                <a:tab pos="515938" algn="l"/>
              </a:tabLst>
            </a:pPr>
            <a:r>
              <a:rPr lang="en-US" sz="1800" dirty="0" smtClean="0">
                <a:latin typeface="Tahoma"/>
                <a:ea typeface="Tahoma"/>
                <a:cs typeface="Tahoma"/>
              </a:rPr>
              <a:t>7. </a:t>
            </a:r>
            <a:r>
              <a:rPr lang="pt-BR" sz="1800" dirty="0" smtClean="0"/>
              <a:t> 	(</a:t>
            </a:r>
            <a:r>
              <a:rPr lang="en-US" sz="1800" dirty="0" smtClean="0">
                <a:latin typeface="Tahoma"/>
                <a:ea typeface="Tahoma"/>
                <a:cs typeface="Tahoma"/>
              </a:rPr>
              <a:t>¬ </a:t>
            </a:r>
            <a:r>
              <a:rPr lang="pt-BR" sz="1800" dirty="0" smtClean="0"/>
              <a:t>p ^ r) </a:t>
            </a:r>
            <a:r>
              <a:rPr lang="pt-BR" sz="1800" dirty="0" smtClean="0">
                <a:sym typeface="Symbol"/>
              </a:rPr>
              <a:t></a:t>
            </a:r>
            <a:r>
              <a:rPr lang="pt-BR" sz="1800" dirty="0" smtClean="0"/>
              <a:t> (</a:t>
            </a:r>
            <a:r>
              <a:rPr lang="en-US" sz="1800" dirty="0" smtClean="0">
                <a:latin typeface="Tahoma"/>
                <a:ea typeface="Tahoma"/>
                <a:cs typeface="Tahoma"/>
              </a:rPr>
              <a:t>¬ </a:t>
            </a:r>
            <a:r>
              <a:rPr lang="pt-BR" sz="1800" dirty="0" smtClean="0"/>
              <a:t>r </a:t>
            </a:r>
            <a:r>
              <a:rPr lang="pt-BR" sz="1800" dirty="0" smtClean="0">
                <a:sym typeface="Symbol"/>
              </a:rPr>
              <a:t></a:t>
            </a:r>
            <a:r>
              <a:rPr lang="pt-BR" sz="1800" dirty="0" smtClean="0"/>
              <a:t> q)	</a:t>
            </a:r>
            <a:r>
              <a:rPr lang="en-US" sz="1800" dirty="0" smtClean="0">
                <a:latin typeface="Tahoma"/>
                <a:ea typeface="Tahoma"/>
                <a:cs typeface="Tahoma"/>
              </a:rPr>
              <a:t> </a:t>
            </a:r>
          </a:p>
          <a:p>
            <a:pPr marL="452437" indent="-342900">
              <a:buNone/>
              <a:tabLst>
                <a:tab pos="515938" algn="l"/>
              </a:tabLst>
            </a:pPr>
            <a:r>
              <a:rPr lang="en-US" sz="1800" dirty="0" smtClean="0">
                <a:latin typeface="Tahoma"/>
                <a:ea typeface="Tahoma"/>
                <a:cs typeface="Tahoma"/>
              </a:rPr>
              <a:t>8. 	(a ^ b) ^ (¬a v ¬b)</a:t>
            </a:r>
          </a:p>
          <a:p>
            <a:pPr marL="452437" indent="-342900">
              <a:buAutoNum type="arabicPeriod" startAt="8"/>
              <a:tabLst>
                <a:tab pos="515938" algn="l"/>
              </a:tabLst>
            </a:pPr>
            <a:endParaRPr lang="en-US" sz="1800" dirty="0" smtClean="0">
              <a:latin typeface="Tahoma"/>
              <a:ea typeface="Tahoma"/>
              <a:cs typeface="Tahoma"/>
            </a:endParaRPr>
          </a:p>
          <a:p>
            <a:pPr marL="452437" indent="-342900">
              <a:buAutoNum type="arabicPeriod" startAt="8"/>
              <a:tabLst>
                <a:tab pos="515938" algn="l"/>
              </a:tabLst>
            </a:pPr>
            <a:endParaRPr lang="en-US" sz="1800" dirty="0" smtClean="0">
              <a:latin typeface="Tahoma"/>
              <a:ea typeface="Tahoma"/>
              <a:cs typeface="Tahoma"/>
            </a:endParaRPr>
          </a:p>
          <a:p>
            <a:pPr marL="452437" indent="-342900">
              <a:buNone/>
              <a:tabLst>
                <a:tab pos="515938" algn="l"/>
              </a:tabLst>
            </a:pPr>
            <a:endParaRPr lang="en-US" sz="1800" dirty="0" smtClean="0">
              <a:latin typeface="Tahoma"/>
              <a:ea typeface="Tahoma"/>
              <a:cs typeface="Tahoma"/>
            </a:endParaRPr>
          </a:p>
          <a:p>
            <a:pPr marL="452437" indent="-342900">
              <a:buNone/>
              <a:tabLst>
                <a:tab pos="515938" algn="l"/>
              </a:tabLst>
            </a:pPr>
            <a:r>
              <a:rPr lang="en-US" sz="1800" dirty="0" smtClean="0">
                <a:latin typeface="Tahoma"/>
                <a:ea typeface="Tahoma"/>
                <a:cs typeface="Tahoma"/>
              </a:rPr>
              <a:t>9.    (a </a:t>
            </a:r>
            <a:r>
              <a:rPr lang="pt-BR" sz="1800" dirty="0" smtClean="0">
                <a:sym typeface="Symbol"/>
              </a:rPr>
              <a:t></a:t>
            </a:r>
            <a:r>
              <a:rPr lang="pt-BR" sz="1800" dirty="0" smtClean="0"/>
              <a:t> b) v a</a:t>
            </a:r>
          </a:p>
          <a:p>
            <a:pPr marL="452437" indent="-342900">
              <a:buNone/>
              <a:tabLst>
                <a:tab pos="515938" algn="l"/>
              </a:tabLst>
            </a:pPr>
            <a:r>
              <a:rPr lang="en-US" sz="1800" dirty="0" smtClean="0">
                <a:latin typeface="Tahoma"/>
                <a:ea typeface="Tahoma"/>
                <a:cs typeface="Tahoma"/>
              </a:rPr>
              <a:t>10. 	¬(a ^ b) v ¬(b</a:t>
            </a:r>
            <a:r>
              <a:rPr lang="pt-BR" sz="1800" dirty="0" smtClean="0">
                <a:sym typeface="Symbol"/>
              </a:rPr>
              <a:t>a)</a:t>
            </a:r>
            <a:endParaRPr lang="en-US" sz="1800" dirty="0" smtClean="0">
              <a:latin typeface="Tahoma"/>
              <a:ea typeface="Tahoma"/>
              <a:cs typeface="Tahoma"/>
            </a:endParaRPr>
          </a:p>
          <a:p>
            <a:pPr marL="452437" indent="-342900">
              <a:buNone/>
              <a:tabLst>
                <a:tab pos="515938" algn="l"/>
              </a:tabLst>
            </a:pPr>
            <a:r>
              <a:rPr lang="en-US" sz="1800" dirty="0" smtClean="0">
                <a:latin typeface="Tahoma"/>
                <a:ea typeface="Tahoma"/>
                <a:cs typeface="Tahoma"/>
              </a:rPr>
              <a:t>11.  (a ^ b)</a:t>
            </a:r>
            <a:r>
              <a:rPr lang="pt-BR" sz="1800" dirty="0" smtClean="0"/>
              <a:t> </a:t>
            </a:r>
            <a:r>
              <a:rPr lang="pt-BR" sz="1800" dirty="0" smtClean="0">
                <a:sym typeface="Symbol"/>
              </a:rPr>
              <a:t></a:t>
            </a:r>
            <a:r>
              <a:rPr lang="pt-BR" sz="1800" dirty="0" smtClean="0"/>
              <a:t> (a v b)</a:t>
            </a:r>
            <a:endParaRPr lang="en-US" sz="1800" dirty="0" smtClean="0">
              <a:latin typeface="Tahoma"/>
              <a:ea typeface="Tahoma"/>
              <a:cs typeface="Tahoma"/>
            </a:endParaRPr>
          </a:p>
          <a:p>
            <a:pPr marL="452437" indent="-342900">
              <a:buNone/>
              <a:tabLst>
                <a:tab pos="515938" algn="l"/>
              </a:tabLst>
            </a:pPr>
            <a:r>
              <a:rPr lang="en-US" sz="1800" dirty="0" smtClean="0">
                <a:latin typeface="Tahoma"/>
                <a:ea typeface="Tahoma"/>
                <a:cs typeface="Tahoma"/>
              </a:rPr>
              <a:t>12. 	(a</a:t>
            </a:r>
            <a:r>
              <a:rPr lang="pt-BR" sz="1800" dirty="0" smtClean="0"/>
              <a:t> </a:t>
            </a:r>
            <a:r>
              <a:rPr lang="pt-BR" sz="1800" dirty="0" smtClean="0">
                <a:sym typeface="Symbol"/>
              </a:rPr>
              <a:t></a:t>
            </a:r>
            <a:r>
              <a:rPr lang="pt-BR" sz="1800" dirty="0" smtClean="0"/>
              <a:t> b) </a:t>
            </a:r>
            <a:r>
              <a:rPr lang="pt-BR" sz="1800" dirty="0" smtClean="0">
                <a:sym typeface="Symbol"/>
              </a:rPr>
              <a:t> (</a:t>
            </a:r>
            <a:r>
              <a:rPr lang="en-US" sz="1800" dirty="0" smtClean="0">
                <a:latin typeface="Tahoma"/>
                <a:ea typeface="Tahoma"/>
                <a:cs typeface="Tahoma"/>
              </a:rPr>
              <a:t>¬a </a:t>
            </a:r>
            <a:r>
              <a:rPr lang="pt-BR" sz="1800" dirty="0" smtClean="0">
                <a:sym typeface="Symbol"/>
              </a:rPr>
              <a:t> </a:t>
            </a:r>
            <a:r>
              <a:rPr lang="en-US" sz="1800" dirty="0" smtClean="0">
                <a:latin typeface="Tahoma"/>
                <a:ea typeface="Tahoma"/>
                <a:cs typeface="Tahoma"/>
              </a:rPr>
              <a:t>¬</a:t>
            </a:r>
            <a:r>
              <a:rPr lang="pt-BR" sz="1800" dirty="0" smtClean="0">
                <a:sym typeface="Symbol"/>
              </a:rPr>
              <a:t> b)</a:t>
            </a:r>
          </a:p>
          <a:p>
            <a:pPr marL="452437" indent="-342900">
              <a:buAutoNum type="arabicPeriod" startAt="12"/>
              <a:tabLst>
                <a:tab pos="515938" algn="l"/>
              </a:tabLst>
            </a:pPr>
            <a:endParaRPr lang="en-US" sz="1800" dirty="0" smtClean="0">
              <a:latin typeface="Tahoma"/>
              <a:ea typeface="Tahoma"/>
              <a:cs typeface="Tahoma"/>
            </a:endParaRPr>
          </a:p>
          <a:p>
            <a:pPr marL="452437" indent="-342900">
              <a:buNone/>
              <a:tabLst>
                <a:tab pos="515938" algn="l"/>
              </a:tabLst>
            </a:pPr>
            <a:r>
              <a:rPr lang="en-US" sz="1800" dirty="0" smtClean="0">
                <a:latin typeface="Tahoma"/>
                <a:ea typeface="Tahoma"/>
                <a:cs typeface="Tahoma"/>
              </a:rPr>
              <a:t>13. 	(((a </a:t>
            </a:r>
            <a:r>
              <a:rPr lang="pt-BR" sz="1800" dirty="0" smtClean="0">
                <a:sym typeface="Symbol"/>
              </a:rPr>
              <a:t> </a:t>
            </a:r>
            <a:r>
              <a:rPr lang="en-US" sz="1800" dirty="0" smtClean="0">
                <a:latin typeface="Tahoma"/>
                <a:ea typeface="Tahoma"/>
                <a:cs typeface="Tahoma"/>
              </a:rPr>
              <a:t>¬(b v ¬c)) v ¬b) </a:t>
            </a:r>
            <a:r>
              <a:rPr lang="pt-BR" sz="1800" dirty="0" smtClean="0">
                <a:sym typeface="Symbol"/>
              </a:rPr>
              <a:t> (ac)</a:t>
            </a:r>
            <a:endParaRPr lang="en-US" sz="1800" dirty="0" smtClean="0">
              <a:latin typeface="Tahoma"/>
              <a:ea typeface="Tahoma"/>
              <a:cs typeface="Tahoma"/>
              <a:sym typeface="Symbol"/>
            </a:endParaRPr>
          </a:p>
          <a:p>
            <a:pPr marL="452437" indent="-342900">
              <a:buNone/>
              <a:tabLst>
                <a:tab pos="515938" algn="l"/>
              </a:tabLst>
            </a:pPr>
            <a:r>
              <a:rPr lang="en-US" sz="1800" dirty="0" smtClean="0">
                <a:latin typeface="Tahoma"/>
                <a:ea typeface="Tahoma"/>
                <a:cs typeface="Tahoma"/>
              </a:rPr>
              <a:t>14.		 ¬ ((¬ p </a:t>
            </a:r>
            <a:r>
              <a:rPr lang="pt-BR" sz="1800" dirty="0" smtClean="0">
                <a:sym typeface="Symbol"/>
              </a:rPr>
              <a:t> r) v (p  </a:t>
            </a:r>
            <a:r>
              <a:rPr lang="en-US" sz="1800" dirty="0" smtClean="0">
                <a:latin typeface="Tahoma"/>
                <a:ea typeface="Tahoma"/>
                <a:cs typeface="Tahoma"/>
              </a:rPr>
              <a:t>¬ q)) ^ r</a:t>
            </a:r>
          </a:p>
          <a:p>
            <a:pPr marL="117475" indent="-7938">
              <a:buNone/>
              <a:tabLst>
                <a:tab pos="515938" algn="l"/>
              </a:tabLst>
            </a:pPr>
            <a:r>
              <a:rPr lang="en-US" sz="1800" dirty="0" smtClean="0">
                <a:latin typeface="Tahoma"/>
                <a:ea typeface="Tahoma"/>
                <a:cs typeface="Tahoma"/>
              </a:rPr>
              <a:t>15.	((a </a:t>
            </a:r>
            <a:r>
              <a:rPr lang="pt-BR" sz="1800" dirty="0" smtClean="0">
                <a:sym typeface="Symbol"/>
              </a:rPr>
              <a:t>b) ^ (b c))  (a c)</a:t>
            </a:r>
            <a:endParaRPr lang="en-US" sz="1800" dirty="0" smtClean="0">
              <a:latin typeface="Tahoma"/>
              <a:ea typeface="Tahoma"/>
              <a:cs typeface="Tahoma"/>
            </a:endParaRPr>
          </a:p>
          <a:p>
            <a:pPr marL="117475" indent="-7938">
              <a:buNone/>
              <a:tabLst>
                <a:tab pos="515938" algn="l"/>
              </a:tabLst>
            </a:pPr>
            <a:r>
              <a:rPr lang="en-US" sz="1800" dirty="0" smtClean="0">
                <a:latin typeface="Tahoma"/>
                <a:ea typeface="Tahoma"/>
                <a:cs typeface="Tahoma"/>
              </a:rPr>
              <a:t>16.	((a </a:t>
            </a:r>
            <a:r>
              <a:rPr lang="pt-BR" sz="1800" dirty="0" smtClean="0">
                <a:sym typeface="Symbol"/>
              </a:rPr>
              <a:t>b) v (b  c))  (a  c)</a:t>
            </a:r>
            <a:endParaRPr lang="en-US" sz="1800" dirty="0" smtClean="0"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</a:t>
            </a:r>
            <a:r>
              <a:rPr lang="en-US" dirty="0" err="1" smtClean="0"/>
              <a:t>Tautologi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r>
              <a:rPr lang="en-US" dirty="0" err="1" smtClean="0"/>
              <a:t>Tautologi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(T)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pasangan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variabel-variabel</a:t>
            </a:r>
            <a:r>
              <a:rPr lang="en-US" dirty="0" smtClean="0"/>
              <a:t> </a:t>
            </a:r>
            <a:r>
              <a:rPr lang="en-US" dirty="0" err="1" smtClean="0"/>
              <a:t>proposional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6376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</a:rPr>
              <a:t>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sym typeface="Symbol"/>
              </a:rPr>
              <a:t></a:t>
            </a:r>
            <a:r>
              <a:rPr lang="en-US" sz="2000" dirty="0" smtClean="0">
                <a:solidFill>
                  <a:schemeClr val="tx1"/>
                </a:solidFill>
              </a:rPr>
              <a:t> ~(</a:t>
            </a:r>
            <a:r>
              <a:rPr lang="en-US" sz="2000" i="1" dirty="0" smtClean="0">
                <a:solidFill>
                  <a:schemeClr val="tx1"/>
                </a:solidFill>
              </a:rPr>
              <a:t>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sym typeface="Symbol"/>
              </a:rPr>
              <a:t>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</a:rPr>
              <a:t>q</a:t>
            </a:r>
            <a:r>
              <a:rPr lang="en-US" sz="2000" dirty="0" smtClean="0">
                <a:solidFill>
                  <a:schemeClr val="tx1"/>
                </a:solidFill>
              </a:rPr>
              <a:t>) </a:t>
            </a:r>
            <a:r>
              <a:rPr lang="en-US" sz="2000" dirty="0" err="1" smtClean="0">
                <a:solidFill>
                  <a:schemeClr val="tx1"/>
                </a:solidFill>
              </a:rPr>
              <a:t>adalah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sebuah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tautologi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ph idx="1"/>
          </p:nvPr>
        </p:nvGraphicFramePr>
        <p:xfrm>
          <a:off x="1836738" y="2760662"/>
          <a:ext cx="5422900" cy="2116138"/>
        </p:xfrm>
        <a:graphic>
          <a:graphicData uri="http://schemas.openxmlformats.org/presentationml/2006/ole">
            <p:oleObj spid="_x0000_s2050" name="Document" r:id="rId3" imgW="5483860" imgH="2139663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yang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kebenarannya</a:t>
            </a:r>
            <a:r>
              <a:rPr lang="en-US" dirty="0" smtClean="0"/>
              <a:t>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mempedulikan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dalamnya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tautologi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,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pasangan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membuktikan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 </a:t>
            </a:r>
            <a:r>
              <a:rPr lang="en-US" dirty="0" err="1" smtClean="0"/>
              <a:t>tadi</a:t>
            </a:r>
            <a:r>
              <a:rPr lang="en-US" dirty="0" smtClean="0"/>
              <a:t> valid.</a:t>
            </a:r>
          </a:p>
          <a:p>
            <a:endParaRPr lang="en-US" dirty="0" smtClean="0"/>
          </a:p>
          <a:p>
            <a:r>
              <a:rPr lang="en-US" dirty="0" err="1" smtClean="0"/>
              <a:t>Argumen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premis-premis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premis-premis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4675" indent="-465138">
              <a:buNone/>
            </a:pPr>
            <a:r>
              <a:rPr lang="en-US" sz="2800" dirty="0" smtClean="0"/>
              <a:t>1. </a:t>
            </a:r>
            <a:r>
              <a:rPr lang="en-US" sz="2800" dirty="0" err="1" smtClean="0"/>
              <a:t>Buktikan</a:t>
            </a:r>
            <a:r>
              <a:rPr lang="en-US" sz="2800" dirty="0" smtClean="0"/>
              <a:t> </a:t>
            </a:r>
            <a:r>
              <a:rPr lang="en-US" sz="2800" dirty="0" err="1" smtClean="0"/>
              <a:t>kalimat</a:t>
            </a:r>
            <a:r>
              <a:rPr lang="en-US" sz="2800" dirty="0" smtClean="0"/>
              <a:t> </a:t>
            </a:r>
            <a:r>
              <a:rPr lang="en-US" sz="2800" dirty="0" err="1" smtClean="0"/>
              <a:t>dibawah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tautologi</a:t>
            </a:r>
            <a:r>
              <a:rPr lang="en-US" sz="2800" dirty="0" smtClean="0"/>
              <a:t>.</a:t>
            </a:r>
          </a:p>
          <a:p>
            <a:pPr marL="574675" indent="0">
              <a:buNone/>
            </a:pP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Tono</a:t>
            </a:r>
            <a:r>
              <a:rPr lang="en-US" sz="2800" dirty="0" smtClean="0"/>
              <a:t> </a:t>
            </a:r>
            <a:r>
              <a:rPr lang="en-US" sz="2800" dirty="0" err="1" smtClean="0"/>
              <a:t>pergi</a:t>
            </a:r>
            <a:r>
              <a:rPr lang="en-US" sz="2800" dirty="0" smtClean="0"/>
              <a:t> </a:t>
            </a:r>
            <a:r>
              <a:rPr lang="en-US" sz="2800" dirty="0" err="1" smtClean="0"/>
              <a:t>kuliah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Tini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pergi</a:t>
            </a:r>
            <a:r>
              <a:rPr lang="en-US" sz="2800" dirty="0" smtClean="0"/>
              <a:t> </a:t>
            </a:r>
            <a:r>
              <a:rPr lang="en-US" sz="2800" dirty="0" err="1" smtClean="0"/>
              <a:t>kuliah</a:t>
            </a:r>
            <a:r>
              <a:rPr lang="en-US" sz="2800" dirty="0" smtClean="0"/>
              <a:t>.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Siska</a:t>
            </a:r>
            <a:r>
              <a:rPr lang="en-US" sz="2800" dirty="0" smtClean="0"/>
              <a:t> </a:t>
            </a:r>
            <a:r>
              <a:rPr lang="en-US" sz="2800" dirty="0" err="1" smtClean="0"/>
              <a:t>tidur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Tini</a:t>
            </a:r>
            <a:r>
              <a:rPr lang="en-US" sz="2800" dirty="0" smtClean="0"/>
              <a:t> </a:t>
            </a:r>
            <a:r>
              <a:rPr lang="en-US" sz="2800" dirty="0" err="1" smtClean="0"/>
              <a:t>pergi</a:t>
            </a:r>
            <a:r>
              <a:rPr lang="en-US" sz="2800" dirty="0" smtClean="0"/>
              <a:t> </a:t>
            </a:r>
            <a:r>
              <a:rPr lang="en-US" sz="2800" dirty="0" err="1" smtClean="0"/>
              <a:t>kuliah</a:t>
            </a:r>
            <a:r>
              <a:rPr lang="en-US" sz="2800" dirty="0" smtClean="0"/>
              <a:t>.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demikian</a:t>
            </a:r>
            <a:r>
              <a:rPr lang="en-US" sz="2800" dirty="0" smtClean="0"/>
              <a:t>,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Tono</a:t>
            </a:r>
            <a:r>
              <a:rPr lang="en-US" sz="2800" dirty="0" smtClean="0"/>
              <a:t> </a:t>
            </a:r>
            <a:r>
              <a:rPr lang="en-US" sz="2800" dirty="0" err="1" smtClean="0"/>
              <a:t>pergi</a:t>
            </a:r>
            <a:r>
              <a:rPr lang="en-US" sz="2800" dirty="0" smtClean="0"/>
              <a:t> </a:t>
            </a:r>
            <a:r>
              <a:rPr lang="en-US" sz="2800" dirty="0" err="1" smtClean="0"/>
              <a:t>kuliah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Siska</a:t>
            </a:r>
            <a:r>
              <a:rPr lang="en-US" sz="2800" dirty="0" smtClean="0"/>
              <a:t> </a:t>
            </a:r>
            <a:r>
              <a:rPr lang="en-US" sz="2800" dirty="0" err="1" smtClean="0"/>
              <a:t>tidur</a:t>
            </a:r>
            <a:r>
              <a:rPr lang="en-US" sz="2800" dirty="0" smtClean="0"/>
              <a:t>, </a:t>
            </a:r>
            <a:r>
              <a:rPr lang="en-US" sz="2800" dirty="0" err="1" smtClean="0"/>
              <a:t>makaTini</a:t>
            </a:r>
            <a:r>
              <a:rPr lang="en-US" sz="2800" dirty="0" smtClean="0"/>
              <a:t> </a:t>
            </a:r>
            <a:r>
              <a:rPr lang="en-US" sz="2800" dirty="0" err="1" smtClean="0"/>
              <a:t>pergi</a:t>
            </a:r>
            <a:r>
              <a:rPr lang="en-US" sz="2800" dirty="0" smtClean="0"/>
              <a:t> </a:t>
            </a:r>
            <a:r>
              <a:rPr lang="en-US" sz="2800" dirty="0" err="1" smtClean="0"/>
              <a:t>kuliah</a:t>
            </a:r>
            <a:r>
              <a:rPr lang="en-US" sz="2800" dirty="0" smtClean="0"/>
              <a:t>.</a:t>
            </a:r>
          </a:p>
          <a:p>
            <a:pPr marL="117475" indent="-7938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premis-premis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.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2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premis-premis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3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800" dirty="0" err="1" smtClean="0"/>
              <a:t>Diubah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proposisional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>A = </a:t>
            </a:r>
            <a:r>
              <a:rPr lang="en-US" sz="2800" dirty="0" err="1" smtClean="0"/>
              <a:t>Tono</a:t>
            </a:r>
            <a:r>
              <a:rPr lang="en-US" sz="2800" dirty="0" smtClean="0"/>
              <a:t> </a:t>
            </a:r>
            <a:r>
              <a:rPr lang="en-US" sz="2800" dirty="0" err="1" smtClean="0"/>
              <a:t>pergi</a:t>
            </a:r>
            <a:r>
              <a:rPr lang="en-US" sz="2800" dirty="0" smtClean="0"/>
              <a:t> </a:t>
            </a:r>
            <a:r>
              <a:rPr lang="en-US" sz="2800" dirty="0" err="1" smtClean="0"/>
              <a:t>kuliah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smtClean="0"/>
              <a:t>B = </a:t>
            </a:r>
            <a:r>
              <a:rPr lang="en-US" sz="2800" dirty="0" err="1" smtClean="0"/>
              <a:t>Tini</a:t>
            </a:r>
            <a:r>
              <a:rPr lang="en-US" sz="2800" dirty="0" smtClean="0"/>
              <a:t> </a:t>
            </a:r>
            <a:r>
              <a:rPr lang="en-US" sz="2800" dirty="0" err="1" smtClean="0"/>
              <a:t>pergi</a:t>
            </a:r>
            <a:r>
              <a:rPr lang="en-US" sz="2800" dirty="0" smtClean="0"/>
              <a:t> </a:t>
            </a:r>
            <a:r>
              <a:rPr lang="en-US" sz="2800" dirty="0" err="1" smtClean="0"/>
              <a:t>kuliah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smtClean="0"/>
              <a:t>C = </a:t>
            </a:r>
            <a:r>
              <a:rPr lang="en-US" sz="2800" dirty="0" err="1" smtClean="0"/>
              <a:t>Siska</a:t>
            </a:r>
            <a:r>
              <a:rPr lang="en-US" sz="2800" dirty="0" smtClean="0"/>
              <a:t> </a:t>
            </a:r>
            <a:r>
              <a:rPr lang="en-US" sz="2800" dirty="0" err="1" smtClean="0"/>
              <a:t>tidur</a:t>
            </a:r>
            <a:r>
              <a:rPr lang="en-US" sz="2800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65338" indent="-1955800">
              <a:buNone/>
            </a:pPr>
            <a:r>
              <a:rPr lang="en-US" sz="2400" dirty="0" err="1" smtClean="0"/>
              <a:t>Premis</a:t>
            </a:r>
            <a:r>
              <a:rPr lang="en-US" sz="2400" dirty="0" smtClean="0"/>
              <a:t> 1     :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Tono</a:t>
            </a:r>
            <a:r>
              <a:rPr lang="en-US" sz="2400" dirty="0" smtClean="0"/>
              <a:t> </a:t>
            </a:r>
            <a:r>
              <a:rPr lang="en-US" sz="2400" dirty="0" err="1" smtClean="0"/>
              <a:t>pergi</a:t>
            </a:r>
            <a:r>
              <a:rPr lang="en-US" sz="2400" dirty="0" smtClean="0"/>
              <a:t> </a:t>
            </a:r>
            <a:r>
              <a:rPr lang="en-US" sz="2400" dirty="0" err="1" smtClean="0"/>
              <a:t>kuliah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Tini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pergi</a:t>
            </a:r>
            <a:r>
              <a:rPr lang="en-US" sz="2400" dirty="0" smtClean="0"/>
              <a:t> </a:t>
            </a:r>
            <a:r>
              <a:rPr lang="en-US" sz="2400" dirty="0" err="1" smtClean="0"/>
              <a:t>kuliah</a:t>
            </a:r>
            <a:r>
              <a:rPr lang="en-US" sz="2400" dirty="0" smtClean="0"/>
              <a:t>. </a:t>
            </a:r>
          </a:p>
          <a:p>
            <a:pPr marL="2065338" indent="-1955800">
              <a:buNone/>
            </a:pPr>
            <a:r>
              <a:rPr lang="en-US" sz="2400" dirty="0" err="1" smtClean="0"/>
              <a:t>Premis</a:t>
            </a:r>
            <a:r>
              <a:rPr lang="en-US" sz="2400" dirty="0" smtClean="0"/>
              <a:t> 2     :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Siska</a:t>
            </a:r>
            <a:r>
              <a:rPr lang="en-US" sz="2400" dirty="0" smtClean="0"/>
              <a:t> </a:t>
            </a:r>
            <a:r>
              <a:rPr lang="en-US" sz="2400" dirty="0" err="1" smtClean="0"/>
              <a:t>tidur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Tini</a:t>
            </a:r>
            <a:r>
              <a:rPr lang="en-US" sz="2400" dirty="0" smtClean="0"/>
              <a:t> </a:t>
            </a:r>
            <a:r>
              <a:rPr lang="en-US" sz="2400" dirty="0" err="1" smtClean="0"/>
              <a:t>pergi</a:t>
            </a:r>
            <a:r>
              <a:rPr lang="en-US" sz="2400" dirty="0" smtClean="0"/>
              <a:t> </a:t>
            </a:r>
            <a:r>
              <a:rPr lang="en-US" sz="2400" dirty="0" err="1" smtClean="0"/>
              <a:t>kuliah</a:t>
            </a:r>
            <a:r>
              <a:rPr lang="en-US" sz="2400" dirty="0" smtClean="0"/>
              <a:t>. </a:t>
            </a:r>
          </a:p>
          <a:p>
            <a:pPr marL="2065338" indent="-1955800">
              <a:buNone/>
            </a:pPr>
            <a:r>
              <a:rPr lang="en-US" sz="2400" dirty="0" err="1" smtClean="0"/>
              <a:t>Kesimpulan</a:t>
            </a:r>
            <a:r>
              <a:rPr lang="en-US" sz="2400" dirty="0" smtClean="0"/>
              <a:t>: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demikian</a:t>
            </a:r>
            <a:r>
              <a:rPr lang="en-US" sz="2400" dirty="0" smtClean="0"/>
              <a:t>,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Tono</a:t>
            </a:r>
            <a:r>
              <a:rPr lang="en-US" sz="2400" dirty="0" smtClean="0"/>
              <a:t> </a:t>
            </a:r>
            <a:r>
              <a:rPr lang="en-US" sz="2400" dirty="0" err="1" smtClean="0"/>
              <a:t>pergi</a:t>
            </a:r>
            <a:r>
              <a:rPr lang="en-US" sz="2400" dirty="0" smtClean="0"/>
              <a:t> </a:t>
            </a:r>
            <a:r>
              <a:rPr lang="en-US" sz="2400" dirty="0" err="1" smtClean="0"/>
              <a:t>kuliah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Siska</a:t>
            </a:r>
            <a:r>
              <a:rPr lang="en-US" sz="2400" dirty="0" smtClean="0"/>
              <a:t> </a:t>
            </a:r>
            <a:r>
              <a:rPr lang="en-US" sz="2400" dirty="0" err="1" smtClean="0"/>
              <a:t>tidur</a:t>
            </a:r>
            <a:r>
              <a:rPr lang="en-US" sz="2400" dirty="0" smtClean="0"/>
              <a:t>, </a:t>
            </a:r>
            <a:r>
              <a:rPr lang="en-US" sz="2400" dirty="0" err="1" smtClean="0"/>
              <a:t>makaTini</a:t>
            </a:r>
            <a:r>
              <a:rPr lang="en-US" sz="2400" dirty="0" smtClean="0"/>
              <a:t> </a:t>
            </a:r>
            <a:r>
              <a:rPr lang="en-US" sz="2400" dirty="0" err="1" smtClean="0"/>
              <a:t>pergi</a:t>
            </a:r>
            <a:r>
              <a:rPr lang="en-US" sz="2400" dirty="0" smtClean="0"/>
              <a:t> </a:t>
            </a:r>
            <a:r>
              <a:rPr lang="en-US" sz="2400" dirty="0" err="1" smtClean="0"/>
              <a:t>kuliah</a:t>
            </a:r>
            <a:r>
              <a:rPr lang="en-US" sz="2400" dirty="0" smtClean="0"/>
              <a:t>.</a:t>
            </a:r>
          </a:p>
          <a:p>
            <a:pPr marL="2065338" indent="-1955800">
              <a:buNone/>
            </a:pPr>
            <a:endParaRPr lang="en-US" sz="2400" dirty="0" smtClean="0"/>
          </a:p>
          <a:p>
            <a:pPr>
              <a:buNone/>
            </a:pPr>
            <a:r>
              <a:rPr lang="en-US" dirty="0" smtClean="0"/>
              <a:t>	A</a:t>
            </a:r>
            <a:r>
              <a:rPr lang="en-US" dirty="0" smtClean="0">
                <a:sym typeface="Symbol"/>
              </a:rPr>
              <a:t></a:t>
            </a:r>
            <a:r>
              <a:rPr lang="en-US" dirty="0" smtClean="0"/>
              <a:t>B (</a:t>
            </a:r>
            <a:r>
              <a:rPr lang="en-US" dirty="0" err="1" smtClean="0"/>
              <a:t>premis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</a:t>
            </a:r>
            <a:r>
              <a:rPr lang="en-US" dirty="0" smtClean="0">
                <a:sym typeface="Symbol"/>
              </a:rPr>
              <a:t>  </a:t>
            </a:r>
            <a:r>
              <a:rPr lang="en-US" dirty="0" smtClean="0"/>
              <a:t>B (</a:t>
            </a:r>
            <a:r>
              <a:rPr lang="en-US" dirty="0" err="1" smtClean="0"/>
              <a:t>premis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(A V C)</a:t>
            </a:r>
            <a:r>
              <a:rPr lang="en-US" dirty="0" smtClean="0">
                <a:sym typeface="Symbol"/>
              </a:rPr>
              <a:t>  </a:t>
            </a:r>
            <a:r>
              <a:rPr lang="en-US" dirty="0" smtClean="0"/>
              <a:t>B (</a:t>
            </a:r>
            <a:r>
              <a:rPr lang="en-US" dirty="0" err="1" smtClean="0"/>
              <a:t>kesimpulan</a:t>
            </a:r>
            <a:r>
              <a:rPr lang="en-US" dirty="0" smtClean="0"/>
              <a:t>) </a:t>
            </a:r>
            <a:br>
              <a:rPr lang="en-US" dirty="0" smtClean="0"/>
            </a:b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Selanjutnya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ditulis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b="1" dirty="0" smtClean="0"/>
              <a:t>((A</a:t>
            </a:r>
            <a:r>
              <a:rPr lang="en-US" sz="2400" dirty="0" smtClean="0">
                <a:sym typeface="Symbol"/>
              </a:rPr>
              <a:t>  </a:t>
            </a:r>
            <a:r>
              <a:rPr lang="en-US" sz="2400" b="1" dirty="0" smtClean="0"/>
              <a:t>B) ^ (C</a:t>
            </a:r>
            <a:r>
              <a:rPr lang="en-US" sz="2400" dirty="0" smtClean="0">
                <a:sym typeface="Symbol"/>
              </a:rPr>
              <a:t>  </a:t>
            </a:r>
            <a:r>
              <a:rPr lang="en-US" sz="2400" b="1" dirty="0" smtClean="0"/>
              <a:t>B)) </a:t>
            </a:r>
            <a:r>
              <a:rPr lang="en-US" sz="2400" dirty="0" smtClean="0">
                <a:sym typeface="Symbol"/>
              </a:rPr>
              <a:t>  </a:t>
            </a:r>
            <a:r>
              <a:rPr lang="en-US" sz="2400" b="1" dirty="0" smtClean="0"/>
              <a:t>((A V C)</a:t>
            </a:r>
            <a:r>
              <a:rPr lang="en-US" sz="2400" dirty="0" smtClean="0">
                <a:sym typeface="Symbol"/>
              </a:rPr>
              <a:t>  </a:t>
            </a:r>
            <a:r>
              <a:rPr lang="en-US" sz="2400" b="1" dirty="0" smtClean="0"/>
              <a:t>B)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((A</a:t>
            </a:r>
            <a:r>
              <a:rPr lang="en-US" sz="3600" dirty="0" smtClean="0">
                <a:sym typeface="Symbol"/>
              </a:rPr>
              <a:t>  </a:t>
            </a:r>
            <a:r>
              <a:rPr lang="en-US" sz="3600" dirty="0" smtClean="0"/>
              <a:t>B) ^ (C</a:t>
            </a:r>
            <a:r>
              <a:rPr lang="en-US" sz="3600" dirty="0" smtClean="0">
                <a:sym typeface="Symbol"/>
              </a:rPr>
              <a:t>  </a:t>
            </a:r>
            <a:r>
              <a:rPr lang="en-US" sz="3600" dirty="0" smtClean="0"/>
              <a:t>B)) </a:t>
            </a:r>
            <a:r>
              <a:rPr lang="en-US" sz="3600" dirty="0" smtClean="0">
                <a:sym typeface="Symbol"/>
              </a:rPr>
              <a:t>  </a:t>
            </a:r>
            <a:r>
              <a:rPr lang="en-US" sz="3600" dirty="0" smtClean="0"/>
              <a:t>((A v C)</a:t>
            </a:r>
            <a:r>
              <a:rPr lang="en-US" sz="3600" dirty="0" smtClean="0">
                <a:sym typeface="Symbol"/>
              </a:rPr>
              <a:t>  </a:t>
            </a:r>
            <a:r>
              <a:rPr lang="en-US" sz="3600" dirty="0" smtClean="0"/>
              <a:t>B)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1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r>
                        <a:rPr lang="en-US" sz="1400" dirty="0" smtClean="0">
                          <a:sym typeface="Symbol"/>
                        </a:rPr>
                        <a:t>B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r>
                        <a:rPr lang="en-US" sz="1400" dirty="0" smtClean="0">
                          <a:sym typeface="Symbol"/>
                        </a:rPr>
                        <a:t>B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</a:t>
                      </a:r>
                      <a:r>
                        <a:rPr lang="en-US" sz="1400" dirty="0" smtClean="0">
                          <a:sym typeface="Symbol"/>
                        </a:rPr>
                        <a:t>B) ^ (CB)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v 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 v C)</a:t>
                      </a:r>
                      <a:r>
                        <a:rPr lang="en-US" sz="1400" dirty="0" smtClean="0">
                          <a:sym typeface="Symbol"/>
                        </a:rPr>
                        <a:t>  </a:t>
                      </a:r>
                      <a:r>
                        <a:rPr lang="en-US" sz="1400" dirty="0" smtClean="0"/>
                        <a:t>B)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((A</a:t>
                      </a:r>
                      <a:r>
                        <a:rPr lang="en-US" sz="1400" dirty="0" smtClean="0">
                          <a:sym typeface="Symbol"/>
                        </a:rPr>
                        <a:t>  </a:t>
                      </a:r>
                      <a:r>
                        <a:rPr lang="en-US" sz="1400" dirty="0" smtClean="0"/>
                        <a:t>B) ^ (C</a:t>
                      </a:r>
                      <a:r>
                        <a:rPr lang="en-US" sz="1400" dirty="0" smtClean="0">
                          <a:sym typeface="Symbol"/>
                        </a:rPr>
                        <a:t>  </a:t>
                      </a:r>
                      <a:r>
                        <a:rPr lang="en-US" sz="1400" dirty="0" smtClean="0"/>
                        <a:t>B)) </a:t>
                      </a:r>
                      <a:r>
                        <a:rPr lang="en-US" sz="1400" dirty="0" smtClean="0">
                          <a:sym typeface="Symbol"/>
                        </a:rPr>
                        <a:t>  </a:t>
                      </a:r>
                      <a:r>
                        <a:rPr lang="en-US" sz="1400" dirty="0" smtClean="0"/>
                        <a:t>((A v C)</a:t>
                      </a:r>
                      <a:r>
                        <a:rPr lang="en-US" sz="1400" dirty="0" smtClean="0">
                          <a:sym typeface="Symbol"/>
                        </a:rPr>
                        <a:t>  </a:t>
                      </a:r>
                      <a:r>
                        <a:rPr lang="en-US" sz="1400" dirty="0" smtClean="0"/>
                        <a:t>B)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 err="1" smtClean="0"/>
              <a:t>Tautologi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b="1" dirty="0" smtClean="0"/>
          </a:p>
          <a:p>
            <a:pPr marL="117475" indent="-7938">
              <a:buNone/>
            </a:pP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diakibatkan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tautologi</a:t>
            </a:r>
            <a:r>
              <a:rPr lang="en-US" sz="2400" dirty="0" smtClean="0"/>
              <a:t>, </a:t>
            </a:r>
            <a:r>
              <a:rPr lang="en-US" sz="2400" dirty="0" err="1" smtClean="0"/>
              <a:t>yakni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1. </a:t>
            </a:r>
            <a:r>
              <a:rPr lang="en-US" sz="2400" dirty="0" err="1" smtClean="0"/>
              <a:t>Implikasi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logis</a:t>
            </a:r>
            <a:r>
              <a:rPr lang="en-US" sz="2400" dirty="0" smtClean="0"/>
              <a:t>.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A </a:t>
            </a:r>
            <a:r>
              <a:rPr lang="en-US" sz="2400" dirty="0" err="1" smtClean="0"/>
              <a:t>dan</a:t>
            </a:r>
            <a:r>
              <a:rPr lang="en-US" sz="2400" dirty="0" smtClean="0"/>
              <a:t> B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ekspresi</a:t>
            </a:r>
            <a:r>
              <a:rPr lang="en-US" sz="2400" dirty="0" smtClean="0"/>
              <a:t> </a:t>
            </a:r>
            <a:r>
              <a:rPr lang="en-US" sz="2400" dirty="0" err="1" smtClean="0"/>
              <a:t>logika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dikatakan</a:t>
            </a:r>
            <a:r>
              <a:rPr lang="en-US" sz="2400" dirty="0" smtClean="0"/>
              <a:t> A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logis</a:t>
            </a:r>
            <a:r>
              <a:rPr lang="en-US" sz="2400" dirty="0" smtClean="0"/>
              <a:t> </a:t>
            </a:r>
            <a:r>
              <a:rPr lang="en-US" sz="2400" dirty="0" err="1" smtClean="0"/>
              <a:t>mengimplementasikan</a:t>
            </a:r>
            <a:r>
              <a:rPr lang="en-US" sz="2400" dirty="0" smtClean="0"/>
              <a:t> B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ditulis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A -&gt;B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2. </a:t>
            </a:r>
            <a:r>
              <a:rPr lang="en-US" sz="2400" dirty="0" err="1" smtClean="0"/>
              <a:t>Ekuivalen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logis</a:t>
            </a:r>
            <a:r>
              <a:rPr lang="en-US" sz="2400" dirty="0" smtClean="0"/>
              <a:t>.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A </a:t>
            </a:r>
            <a:r>
              <a:rPr lang="en-US" sz="2400" dirty="0" err="1" smtClean="0"/>
              <a:t>dan</a:t>
            </a:r>
            <a:r>
              <a:rPr lang="en-US" sz="2400" dirty="0" smtClean="0"/>
              <a:t> B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ekspresi</a:t>
            </a:r>
            <a:r>
              <a:rPr lang="en-US" sz="2400" dirty="0" smtClean="0"/>
              <a:t> </a:t>
            </a:r>
            <a:r>
              <a:rPr lang="en-US" sz="2400" dirty="0" err="1" smtClean="0"/>
              <a:t>logika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dikatakan</a:t>
            </a:r>
            <a:r>
              <a:rPr lang="en-US" sz="2400" dirty="0" smtClean="0"/>
              <a:t> A </a:t>
            </a:r>
            <a:r>
              <a:rPr lang="en-US" sz="2400" dirty="0" err="1" smtClean="0"/>
              <a:t>ekuivalen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logis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B,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ditulis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: A = B.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sini</a:t>
            </a:r>
            <a:r>
              <a:rPr lang="en-US" sz="2400" dirty="0" smtClean="0"/>
              <a:t> </a:t>
            </a:r>
            <a:r>
              <a:rPr lang="en-US" sz="2400" dirty="0" err="1" smtClean="0"/>
              <a:t>disyaratkan</a:t>
            </a:r>
            <a:r>
              <a:rPr lang="en-US" sz="2400" dirty="0" smtClean="0"/>
              <a:t> A = B,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A &lt;-&gt; B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tautologi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marL="117475" indent="-7938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56388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pv~p</a:t>
            </a:r>
            <a:endParaRPr lang="id-ID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</TotalTime>
  <Words>381</Words>
  <Application>Microsoft Office PowerPoint</Application>
  <PresentationFormat>On-screen Show (4:3)</PresentationFormat>
  <Paragraphs>139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Document</vt:lpstr>
      <vt:lpstr>BAB 4  Tautologi</vt:lpstr>
      <vt:lpstr>A. Tautologi</vt:lpstr>
      <vt:lpstr>Contoh .  p  ~(p  q) adalah sebuah tautologi </vt:lpstr>
      <vt:lpstr>Slide 4</vt:lpstr>
      <vt:lpstr>contoh</vt:lpstr>
      <vt:lpstr>Slide 6</vt:lpstr>
      <vt:lpstr>Slide 7</vt:lpstr>
      <vt:lpstr>((A  B) ^ (C  B))   ((A v C)  B)</vt:lpstr>
      <vt:lpstr>Pemanfaatan Tautologi</vt:lpstr>
      <vt:lpstr>Kontradiksi</vt:lpstr>
      <vt:lpstr>Contoh. (p  q)  ~(p  q) adalah sebuah kontradiksi </vt:lpstr>
      <vt:lpstr>Contingent</vt:lpstr>
      <vt:lpstr>Kuis Tentukan Soal dibawah ini apakah termasuk Tautologi, kontradiksi, atau kontingen.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1 (argumen)</dc:title>
  <dc:creator>Acer</dc:creator>
  <cp:lastModifiedBy>ferdian</cp:lastModifiedBy>
  <cp:revision>234</cp:revision>
  <dcterms:created xsi:type="dcterms:W3CDTF">2011-10-08T04:56:45Z</dcterms:created>
  <dcterms:modified xsi:type="dcterms:W3CDTF">2013-08-01T06:13:31Z</dcterms:modified>
</cp:coreProperties>
</file>