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79" r:id="rId3"/>
    <p:sldId id="282" r:id="rId4"/>
    <p:sldId id="283" r:id="rId5"/>
    <p:sldId id="280" r:id="rId6"/>
    <p:sldId id="285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7" autoAdjust="0"/>
    <p:restoredTop sz="94750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345B8-4FF7-47B3-A836-5C876A3F853B}" type="datetimeFigureOut">
              <a:rPr lang="en-US" smtClean="0"/>
              <a:pPr/>
              <a:t>1/1/2001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F8FB6-33CD-49B7-AC88-F898D5B792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1/1/2001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1/1/2001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1/1/2001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1/1/2001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1/1/2001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1/1/2001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1/1/2001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1/1/2001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1/1/2001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1/1/2001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3CD6-86E8-4FBC-AE68-EE677538CF20}" type="datetimeFigureOut">
              <a:rPr lang="en-US" smtClean="0"/>
              <a:pPr/>
              <a:t>1/1/2001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2CC3CD6-86E8-4FBC-AE68-EE677538CF20}" type="datetimeFigureOut">
              <a:rPr lang="en-US" smtClean="0"/>
              <a:pPr/>
              <a:t>1/1/2001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1A10188-E8A0-4D96-9240-35483B92C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27441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BAB 5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nl-NL" dirty="0" smtClean="0">
                <a:solidFill>
                  <a:schemeClr val="tx1"/>
                </a:solidFill>
              </a:rPr>
              <a:t>Konvers, Invers dan Kontraposisi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3600" dirty="0" smtClean="0">
                <a:solidFill>
                  <a:schemeClr val="tx1"/>
                </a:solidFill>
              </a:rPr>
              <a:t>Konvers, Invers dan Kontraposisi dari suatu implikasi.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48072"/>
          </a:xfrm>
        </p:spPr>
        <p:txBody>
          <a:bodyPr>
            <a:normAutofit/>
          </a:bodyPr>
          <a:lstStyle/>
          <a:p>
            <a:pPr>
              <a:buNone/>
              <a:tabLst>
                <a:tab pos="5080000" algn="l"/>
              </a:tabLst>
            </a:pPr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implikasi</a:t>
            </a:r>
            <a:r>
              <a:rPr lang="en-US" dirty="0" smtClean="0"/>
              <a:t> 	p </a:t>
            </a:r>
            <a:r>
              <a:rPr lang="en-US" dirty="0" smtClean="0">
                <a:sym typeface="Symbol"/>
              </a:rPr>
              <a:t> q</a:t>
            </a:r>
          </a:p>
          <a:p>
            <a:pPr>
              <a:buNone/>
              <a:tabLst>
                <a:tab pos="5080000" algn="l"/>
              </a:tabLst>
            </a:pPr>
            <a:r>
              <a:rPr lang="en-US" dirty="0" err="1" smtClean="0">
                <a:sym typeface="Symbol"/>
              </a:rPr>
              <a:t>Maka</a:t>
            </a:r>
            <a:r>
              <a:rPr lang="en-US" dirty="0" smtClean="0">
                <a:sym typeface="Symbol"/>
              </a:rPr>
              <a:t>:</a:t>
            </a:r>
          </a:p>
          <a:p>
            <a:pPr>
              <a:tabLst>
                <a:tab pos="5080000" algn="l"/>
              </a:tabLst>
            </a:pPr>
            <a:r>
              <a:rPr lang="en-US" dirty="0" err="1" smtClean="0">
                <a:sym typeface="Symbol"/>
              </a:rPr>
              <a:t>Konversnya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adalah</a:t>
            </a:r>
            <a:r>
              <a:rPr lang="en-US" dirty="0" smtClean="0">
                <a:sym typeface="Symbol"/>
              </a:rPr>
              <a:t> 	q  p</a:t>
            </a:r>
          </a:p>
          <a:p>
            <a:pPr>
              <a:tabLst>
                <a:tab pos="5080000" algn="l"/>
              </a:tabLst>
            </a:pPr>
            <a:r>
              <a:rPr lang="en-US" dirty="0" err="1" smtClean="0">
                <a:sym typeface="Symbol"/>
              </a:rPr>
              <a:t>Inversnya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adalah</a:t>
            </a:r>
            <a:r>
              <a:rPr lang="en-US" dirty="0" smtClean="0">
                <a:sym typeface="Symbol"/>
              </a:rPr>
              <a:t> 	</a:t>
            </a:r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¬p </a:t>
            </a:r>
            <a:r>
              <a:rPr lang="en-US" dirty="0" smtClean="0">
                <a:sym typeface="Symbol"/>
              </a:rPr>
              <a:t> </a:t>
            </a:r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¬q</a:t>
            </a:r>
          </a:p>
          <a:p>
            <a:pPr>
              <a:tabLst>
                <a:tab pos="5080000" algn="l"/>
              </a:tabLst>
            </a:pPr>
            <a:r>
              <a:rPr lang="en-US" dirty="0" err="1" smtClean="0">
                <a:latin typeface="Tahoma"/>
                <a:ea typeface="Tahoma"/>
                <a:cs typeface="Tahoma"/>
                <a:sym typeface="Symbol"/>
              </a:rPr>
              <a:t>Kontraposisinya</a:t>
            </a:r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dirty="0" err="1" smtClean="0">
                <a:latin typeface="Tahoma"/>
                <a:ea typeface="Tahoma"/>
                <a:cs typeface="Tahoma"/>
                <a:sym typeface="Symbol"/>
              </a:rPr>
              <a:t>adalah</a:t>
            </a:r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 	¬q </a:t>
            </a:r>
            <a:r>
              <a:rPr lang="en-US" dirty="0" smtClean="0">
                <a:sym typeface="Symbol"/>
              </a:rPr>
              <a:t>  </a:t>
            </a:r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¬p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Hubungan</a:t>
            </a:r>
            <a:r>
              <a:rPr lang="en-US" sz="2800" dirty="0" smtClean="0"/>
              <a:t> </a:t>
            </a:r>
            <a:r>
              <a:rPr lang="en-US" sz="2800" dirty="0" err="1" smtClean="0"/>
              <a:t>Konvers</a:t>
            </a:r>
            <a:r>
              <a:rPr lang="en-US" sz="2800" dirty="0" smtClean="0"/>
              <a:t>, </a:t>
            </a:r>
            <a:r>
              <a:rPr lang="en-US" sz="2800" dirty="0" err="1" smtClean="0"/>
              <a:t>Invers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Kontraposisi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Implikasi</a:t>
            </a:r>
            <a:r>
              <a:rPr lang="en-US" sz="2800" dirty="0" smtClean="0"/>
              <a:t> “p </a:t>
            </a:r>
            <a:r>
              <a:rPr lang="en-US" sz="2800" dirty="0" smtClean="0">
                <a:sym typeface="Symbol"/>
              </a:rPr>
              <a:t> q</a:t>
            </a:r>
            <a:r>
              <a:rPr lang="en-US" sz="2800" i="1" dirty="0" smtClean="0"/>
              <a:t>”</a:t>
            </a:r>
            <a:endParaRPr lang="en-US" sz="2800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 l="19546" t="43496" r="19546" b="19648"/>
          <a:stretch>
            <a:fillRect/>
          </a:stretch>
        </p:blipFill>
        <p:spPr bwMode="auto">
          <a:xfrm>
            <a:off x="533400" y="1447800"/>
            <a:ext cx="7924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85800" y="4267200"/>
            <a:ext cx="74676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 smtClean="0"/>
              <a:t>Catatan</a:t>
            </a:r>
            <a:r>
              <a:rPr lang="en-US" b="1" dirty="0" smtClean="0"/>
              <a:t> :</a:t>
            </a:r>
          </a:p>
          <a:p>
            <a:pPr marL="115888" indent="-6350">
              <a:buNone/>
            </a:pP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implikasi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ekivalen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kontraposisi</a:t>
            </a:r>
            <a:r>
              <a:rPr lang="en-US" dirty="0" smtClean="0"/>
              <a:t>.</a:t>
            </a:r>
          </a:p>
          <a:p>
            <a:pPr marL="115888" indent="-6350" algn="ctr">
              <a:buNone/>
            </a:pPr>
            <a:r>
              <a:rPr lang="en-US" sz="2000" b="1" dirty="0" smtClean="0"/>
              <a:t>p </a:t>
            </a:r>
            <a:r>
              <a:rPr lang="en-US" sz="2000" b="1" dirty="0" smtClean="0">
                <a:sym typeface="Symbol"/>
              </a:rPr>
              <a:t> q  </a:t>
            </a:r>
            <a:r>
              <a:rPr lang="en-US" sz="2000" b="1" dirty="0" smtClean="0">
                <a:latin typeface="Tahoma"/>
                <a:ea typeface="Tahoma"/>
                <a:cs typeface="Tahoma"/>
                <a:sym typeface="Symbol"/>
              </a:rPr>
              <a:t>¬q </a:t>
            </a:r>
            <a:r>
              <a:rPr lang="en-US" sz="2000" b="1" dirty="0" smtClean="0">
                <a:sym typeface="Symbol"/>
              </a:rPr>
              <a:t>  </a:t>
            </a:r>
            <a:r>
              <a:rPr lang="en-US" sz="2000" b="1" dirty="0" smtClean="0">
                <a:latin typeface="Tahoma"/>
                <a:ea typeface="Tahoma"/>
                <a:cs typeface="Tahoma"/>
                <a:sym typeface="Symbol"/>
              </a:rPr>
              <a:t>¬p</a:t>
            </a:r>
            <a:endParaRPr lang="en-US" sz="2000" b="1" dirty="0" smtClean="0"/>
          </a:p>
          <a:p>
            <a:pPr marL="115888" indent="-635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362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62000"/>
                <a:gridCol w="838200"/>
                <a:gridCol w="762000"/>
                <a:gridCol w="1219200"/>
                <a:gridCol w="12192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/>
                          <a:ea typeface="Tahoma"/>
                          <a:cs typeface="Tahoma"/>
                          <a:sym typeface="Symbol"/>
                        </a:rPr>
                        <a:t>¬p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/>
                          <a:ea typeface="Tahoma"/>
                          <a:cs typeface="Tahoma"/>
                          <a:sym typeface="Symbol"/>
                        </a:rPr>
                        <a:t>¬q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 </a:t>
                      </a:r>
                      <a:r>
                        <a:rPr lang="en-US" dirty="0" smtClean="0">
                          <a:sym typeface="Symbol"/>
                        </a:rPr>
                        <a:t> 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 </a:t>
                      </a:r>
                      <a:r>
                        <a:rPr lang="en-US" dirty="0" smtClean="0">
                          <a:sym typeface="Symbol"/>
                        </a:rPr>
                        <a:t> 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/>
                          <a:ea typeface="Tahoma"/>
                          <a:cs typeface="Tahoma"/>
                          <a:sym typeface="Symbol"/>
                        </a:rPr>
                        <a:t>¬</a:t>
                      </a:r>
                      <a:r>
                        <a:rPr lang="en-US" dirty="0" smtClean="0"/>
                        <a:t>p </a:t>
                      </a:r>
                      <a:r>
                        <a:rPr lang="en-US" dirty="0" smtClean="0">
                          <a:sym typeface="Symbol"/>
                        </a:rPr>
                        <a:t> </a:t>
                      </a:r>
                      <a:r>
                        <a:rPr lang="en-US" dirty="0" smtClean="0">
                          <a:latin typeface="Tahoma"/>
                          <a:ea typeface="Tahoma"/>
                          <a:cs typeface="Tahoma"/>
                          <a:sym typeface="Symbol"/>
                        </a:rPr>
                        <a:t>¬</a:t>
                      </a:r>
                      <a:r>
                        <a:rPr lang="en-US" dirty="0" smtClean="0">
                          <a:sym typeface="Symbol"/>
                        </a:rPr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/>
                          <a:ea typeface="Tahoma"/>
                          <a:cs typeface="Tahoma"/>
                          <a:sym typeface="Symbol"/>
                        </a:rPr>
                        <a:t>¬q </a:t>
                      </a:r>
                      <a:r>
                        <a:rPr lang="en-US" dirty="0" smtClean="0">
                          <a:sym typeface="Symbol"/>
                        </a:rPr>
                        <a:t> </a:t>
                      </a:r>
                      <a:r>
                        <a:rPr lang="en-US" dirty="0" smtClean="0">
                          <a:latin typeface="Tahoma"/>
                          <a:ea typeface="Tahoma"/>
                          <a:cs typeface="Tahoma"/>
                          <a:sym typeface="Symbol"/>
                        </a:rPr>
                        <a:t>¬p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267200" y="4267994"/>
            <a:ext cx="3886200" cy="761206"/>
            <a:chOff x="4267200" y="4267994"/>
            <a:chExt cx="3886200" cy="381794"/>
          </a:xfrm>
        </p:grpSpPr>
        <p:cxnSp>
          <p:nvCxnSpPr>
            <p:cNvPr id="6" name="Straight Connector 5"/>
            <p:cNvCxnSpPr/>
            <p:nvPr/>
          </p:nvCxnSpPr>
          <p:spPr>
            <a:xfrm rot="5400000">
              <a:off x="4143828" y="4495800"/>
              <a:ext cx="304800" cy="158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267200" y="4648200"/>
              <a:ext cx="3886200" cy="158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7945550" y="4457700"/>
              <a:ext cx="381000" cy="158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105400" y="4191000"/>
            <a:ext cx="1828800" cy="304800"/>
            <a:chOff x="4267200" y="4267994"/>
            <a:chExt cx="3886200" cy="381794"/>
          </a:xfrm>
        </p:grpSpPr>
        <p:cxnSp>
          <p:nvCxnSpPr>
            <p:cNvPr id="15" name="Straight Connector 14"/>
            <p:cNvCxnSpPr/>
            <p:nvPr/>
          </p:nvCxnSpPr>
          <p:spPr>
            <a:xfrm rot="5400000">
              <a:off x="4143828" y="4495800"/>
              <a:ext cx="304800" cy="158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267200" y="4648200"/>
              <a:ext cx="3886200" cy="158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7945550" y="4457700"/>
              <a:ext cx="381000" cy="158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1.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konvers</a:t>
            </a:r>
            <a:r>
              <a:rPr lang="en-US" dirty="0" smtClean="0"/>
              <a:t>, </a:t>
            </a:r>
            <a:r>
              <a:rPr lang="en-US" dirty="0" err="1" smtClean="0"/>
              <a:t>invers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kontraposisi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:  </a:t>
            </a:r>
          </a:p>
          <a:p>
            <a:pPr>
              <a:buNone/>
            </a:pPr>
            <a:r>
              <a:rPr lang="en-US" dirty="0" smtClean="0"/>
              <a:t>“</a:t>
            </a:r>
            <a:r>
              <a:rPr lang="en-US" dirty="0" err="1" smtClean="0"/>
              <a:t>Jika</a:t>
            </a:r>
            <a:r>
              <a:rPr lang="en-US" dirty="0" smtClean="0"/>
              <a:t> Amir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kaya</a:t>
            </a:r>
            <a:r>
              <a:rPr lang="en-US" dirty="0" smtClean="0"/>
              <a:t>” (p </a:t>
            </a:r>
            <a:r>
              <a:rPr lang="en-US" dirty="0" smtClean="0">
                <a:sym typeface="Symbol"/>
              </a:rPr>
              <a:t> q)</a:t>
            </a:r>
            <a:endParaRPr lang="en-US" dirty="0" smtClean="0"/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r>
              <a:rPr lang="en-US" u="sng" dirty="0" err="1" smtClean="0"/>
              <a:t>Penyelesaian</a:t>
            </a:r>
            <a:r>
              <a:rPr lang="en-US" dirty="0" smtClean="0"/>
              <a:t>: </a:t>
            </a:r>
          </a:p>
          <a:p>
            <a:pPr marL="2452688" indent="-2343150">
              <a:buNone/>
              <a:tabLst>
                <a:tab pos="2176463" algn="l"/>
              </a:tabLst>
            </a:pPr>
            <a:r>
              <a:rPr lang="en-US" dirty="0" err="1" smtClean="0"/>
              <a:t>Konvers</a:t>
            </a:r>
            <a:r>
              <a:rPr lang="en-US" dirty="0" smtClean="0"/>
              <a:t>	:  (q </a:t>
            </a:r>
            <a:r>
              <a:rPr lang="en-US" dirty="0" smtClean="0">
                <a:sym typeface="Symbol"/>
              </a:rPr>
              <a:t> p)</a:t>
            </a:r>
            <a:endParaRPr lang="en-US" dirty="0" smtClean="0"/>
          </a:p>
          <a:p>
            <a:pPr marL="2452688" indent="-2343150">
              <a:buNone/>
              <a:tabLst>
                <a:tab pos="2176463" algn="l"/>
              </a:tabLst>
            </a:pPr>
            <a:r>
              <a:rPr lang="en-US" dirty="0" err="1" smtClean="0"/>
              <a:t>Jika</a:t>
            </a:r>
            <a:r>
              <a:rPr lang="en-US" dirty="0" smtClean="0"/>
              <a:t> Amir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kaya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endParaRPr lang="en-US" dirty="0" smtClean="0"/>
          </a:p>
          <a:p>
            <a:pPr marL="2452688" indent="-2343150">
              <a:buNone/>
              <a:tabLst>
                <a:tab pos="2176463" algn="l"/>
              </a:tabLst>
            </a:pPr>
            <a:endParaRPr lang="en-US" dirty="0" smtClean="0"/>
          </a:p>
          <a:p>
            <a:pPr marL="2452688" indent="-2343150">
              <a:buNone/>
              <a:tabLst>
                <a:tab pos="2176463" algn="l"/>
              </a:tabLst>
            </a:pPr>
            <a:r>
              <a:rPr lang="en-US" dirty="0" err="1" smtClean="0"/>
              <a:t>Invers</a:t>
            </a:r>
            <a:r>
              <a:rPr lang="en-US" dirty="0" smtClean="0"/>
              <a:t>	: (</a:t>
            </a:r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¬p </a:t>
            </a:r>
            <a:r>
              <a:rPr lang="en-US" dirty="0" smtClean="0">
                <a:sym typeface="Symbol"/>
              </a:rPr>
              <a:t> </a:t>
            </a:r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¬q)</a:t>
            </a:r>
            <a:endParaRPr lang="en-US" dirty="0" smtClean="0"/>
          </a:p>
          <a:p>
            <a:pPr marL="58738" indent="50800">
              <a:buNone/>
              <a:tabLst>
                <a:tab pos="2176463" algn="l"/>
              </a:tabLst>
            </a:pPr>
            <a:r>
              <a:rPr lang="en-US" dirty="0" err="1" smtClean="0"/>
              <a:t>Jika</a:t>
            </a:r>
            <a:r>
              <a:rPr lang="en-US" dirty="0" smtClean="0"/>
              <a:t>  Amir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kaya</a:t>
            </a:r>
            <a:endParaRPr lang="en-US" dirty="0" smtClean="0"/>
          </a:p>
          <a:p>
            <a:pPr marL="58738" indent="50800">
              <a:buNone/>
              <a:tabLst>
                <a:tab pos="2176463" algn="l"/>
              </a:tabLst>
            </a:pPr>
            <a:endParaRPr lang="en-US" dirty="0" smtClean="0"/>
          </a:p>
          <a:p>
            <a:pPr marL="2452688" indent="-2343150">
              <a:buNone/>
              <a:tabLst>
                <a:tab pos="2176463" algn="l"/>
              </a:tabLst>
            </a:pPr>
            <a:r>
              <a:rPr lang="en-US" dirty="0" err="1" smtClean="0"/>
              <a:t>Kontraposisi</a:t>
            </a:r>
            <a:r>
              <a:rPr lang="en-US" dirty="0" smtClean="0"/>
              <a:t>	: (</a:t>
            </a:r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¬q </a:t>
            </a:r>
            <a:r>
              <a:rPr lang="en-US" dirty="0" smtClean="0">
                <a:sym typeface="Symbol"/>
              </a:rPr>
              <a:t> </a:t>
            </a:r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¬p)</a:t>
            </a:r>
            <a:endParaRPr lang="en-US" dirty="0" smtClean="0"/>
          </a:p>
          <a:p>
            <a:pPr marL="115888" indent="-6350">
              <a:buNone/>
              <a:tabLst>
                <a:tab pos="2176463" algn="l"/>
              </a:tabLst>
            </a:pPr>
            <a:r>
              <a:rPr lang="en-US" dirty="0" err="1" smtClean="0"/>
              <a:t>Jika</a:t>
            </a:r>
            <a:r>
              <a:rPr lang="en-US" dirty="0" smtClean="0"/>
              <a:t> Amir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kaya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5888" indent="-6350">
              <a:buNone/>
            </a:pP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konvers</a:t>
            </a:r>
            <a:r>
              <a:rPr lang="en-US" dirty="0" smtClean="0"/>
              <a:t>, </a:t>
            </a:r>
            <a:r>
              <a:rPr lang="en-US" dirty="0" err="1" smtClean="0"/>
              <a:t>invers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kontraposisi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:  </a:t>
            </a:r>
          </a:p>
          <a:p>
            <a:pPr marL="115888" indent="-6350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 </a:t>
            </a:r>
            <a:r>
              <a:rPr lang="en-US" dirty="0" err="1" smtClean="0"/>
              <a:t>berangka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0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habis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5.</a:t>
            </a:r>
          </a:p>
          <a:p>
            <a:pPr marL="115888" indent="-6350">
              <a:buNone/>
            </a:pPr>
            <a:endParaRPr lang="en-US" dirty="0" smtClean="0"/>
          </a:p>
          <a:p>
            <a:pPr marL="115888" indent="-6350">
              <a:buNone/>
            </a:pPr>
            <a:r>
              <a:rPr lang="en-US" dirty="0" err="1" smtClean="0"/>
              <a:t>Penyelesaian</a:t>
            </a:r>
            <a:r>
              <a:rPr lang="en-US" dirty="0" smtClean="0"/>
              <a:t>:</a:t>
            </a:r>
          </a:p>
          <a:p>
            <a:pPr marL="115888" indent="-6350">
              <a:buNone/>
            </a:pPr>
            <a:r>
              <a:rPr lang="en-US" dirty="0" err="1" smtClean="0"/>
              <a:t>Konvers</a:t>
            </a:r>
            <a:r>
              <a:rPr lang="en-US" dirty="0" smtClean="0"/>
              <a:t>: </a:t>
            </a:r>
          </a:p>
          <a:p>
            <a:pPr marL="115888" indent="-6350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 </a:t>
            </a:r>
            <a:r>
              <a:rPr lang="en-US" dirty="0" err="1" smtClean="0"/>
              <a:t>habis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5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berangka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0</a:t>
            </a:r>
          </a:p>
          <a:p>
            <a:pPr marL="115888" indent="-6350">
              <a:buNone/>
            </a:pPr>
            <a:endParaRPr lang="en-US" dirty="0" smtClean="0"/>
          </a:p>
          <a:p>
            <a:pPr marL="115888" indent="-6350">
              <a:buNone/>
            </a:pPr>
            <a:r>
              <a:rPr lang="en-US" dirty="0" err="1" smtClean="0"/>
              <a:t>Invers</a:t>
            </a:r>
            <a:r>
              <a:rPr lang="en-US" dirty="0" smtClean="0"/>
              <a:t>: </a:t>
            </a:r>
          </a:p>
          <a:p>
            <a:pPr marL="115888" indent="-6350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berangka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0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habis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5.</a:t>
            </a:r>
          </a:p>
          <a:p>
            <a:pPr marL="115888" indent="-6350">
              <a:buNone/>
            </a:pPr>
            <a:endParaRPr lang="en-US" dirty="0" smtClean="0"/>
          </a:p>
          <a:p>
            <a:pPr marL="115888" indent="-6350">
              <a:buNone/>
            </a:pPr>
            <a:r>
              <a:rPr lang="en-US" dirty="0" err="1" smtClean="0"/>
              <a:t>Kontraposisi</a:t>
            </a:r>
            <a:r>
              <a:rPr lang="en-US" dirty="0" smtClean="0"/>
              <a:t>: </a:t>
            </a:r>
          </a:p>
          <a:p>
            <a:pPr marL="115888" indent="-6350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habis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5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berangka</a:t>
            </a:r>
            <a:r>
              <a:rPr lang="en-US" dirty="0" smtClean="0"/>
              <a:t> </a:t>
            </a:r>
            <a:r>
              <a:rPr lang="en-US" dirty="0" err="1" smtClean="0"/>
              <a:t>satuan</a:t>
            </a:r>
            <a:r>
              <a:rPr lang="en-US" dirty="0" smtClean="0"/>
              <a:t>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Pernyataan</a:t>
            </a:r>
            <a:r>
              <a:rPr lang="en-US" sz="2000" dirty="0" smtClean="0"/>
              <a:t> </a:t>
            </a:r>
            <a:r>
              <a:rPr lang="en-US" sz="2000" dirty="0" smtClean="0"/>
              <a:t>“</a:t>
            </a:r>
            <a:r>
              <a:rPr lang="id-ID" sz="2000" dirty="0" smtClean="0"/>
              <a:t>jika 10 : 5 = 2, maka 5 x 2 = 10</a:t>
            </a:r>
            <a:r>
              <a:rPr lang="en-US" sz="2000" dirty="0" smtClean="0"/>
              <a:t>”.</a:t>
            </a:r>
            <a:endParaRPr lang="en-US" sz="2000" dirty="0" smtClean="0"/>
          </a:p>
          <a:p>
            <a:r>
              <a:rPr lang="en-US" sz="2000" dirty="0" err="1" smtClean="0"/>
              <a:t>Tentukan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konvers</a:t>
            </a:r>
            <a:r>
              <a:rPr lang="en-US" sz="2000" dirty="0" smtClean="0"/>
              <a:t>, </a:t>
            </a:r>
            <a:r>
              <a:rPr lang="en-US" sz="2000" dirty="0" err="1" smtClean="0"/>
              <a:t>invers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kontraposisi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pernyataan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!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6557219</TotalTime>
  <Words>243</Words>
  <Application>Microsoft Office PowerPoint</Application>
  <PresentationFormat>On-screen Show (4:3)</PresentationFormat>
  <Paragraphs>80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BAB 5  Konvers, Invers dan Kontraposisi</vt:lpstr>
      <vt:lpstr>Konvers, Invers dan Kontraposisi dari suatu implikasi.</vt:lpstr>
      <vt:lpstr>Hubungan Konvers, Invers, dan Kontraposisi dari Implikasi “p  q”</vt:lpstr>
      <vt:lpstr>Slide 4</vt:lpstr>
      <vt:lpstr> Contoh 1.</vt:lpstr>
      <vt:lpstr>Contoh 2</vt:lpstr>
      <vt:lpstr>Tugas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1 (argumen)</dc:title>
  <dc:creator>Acer</dc:creator>
  <cp:lastModifiedBy>ferdian</cp:lastModifiedBy>
  <cp:revision>242</cp:revision>
  <dcterms:created xsi:type="dcterms:W3CDTF">2011-10-08T04:56:45Z</dcterms:created>
  <dcterms:modified xsi:type="dcterms:W3CDTF">2013-06-19T05:43:32Z</dcterms:modified>
</cp:coreProperties>
</file>