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autoCompressPictures="0" conformance="strict">
  <p:sldMasterIdLst>
    <p:sldMasterId id="2147483648" r:id="rId1"/>
    <p:sldMasterId id="2147483654" r:id="rId2"/>
    <p:sldMasterId id="2147483652" r:id="rId3"/>
    <p:sldMasterId id="2147483677" r:id="rId4"/>
  </p:sldMasterIdLst>
  <p:notesMasterIdLst>
    <p:notesMasterId r:id="rId31"/>
  </p:notesMasterIdLst>
  <p:handoutMasterIdLst>
    <p:handoutMasterId r:id="rId32"/>
  </p:handoutMasterIdLst>
  <p:sldIdLst>
    <p:sldId id="257" r:id="rId5"/>
    <p:sldId id="264" r:id="rId6"/>
    <p:sldId id="277" r:id="rId7"/>
    <p:sldId id="265" r:id="rId8"/>
    <p:sldId id="281" r:id="rId9"/>
    <p:sldId id="289" r:id="rId10"/>
    <p:sldId id="290" r:id="rId11"/>
    <p:sldId id="279" r:id="rId12"/>
    <p:sldId id="268" r:id="rId13"/>
    <p:sldId id="291" r:id="rId14"/>
    <p:sldId id="295" r:id="rId15"/>
    <p:sldId id="292" r:id="rId16"/>
    <p:sldId id="283" r:id="rId17"/>
    <p:sldId id="284" r:id="rId18"/>
    <p:sldId id="293" r:id="rId19"/>
    <p:sldId id="294" r:id="rId20"/>
    <p:sldId id="287" r:id="rId21"/>
    <p:sldId id="288" r:id="rId22"/>
    <p:sldId id="297" r:id="rId23"/>
    <p:sldId id="298" r:id="rId24"/>
    <p:sldId id="299" r:id="rId25"/>
    <p:sldId id="300" r:id="rId26"/>
    <p:sldId id="280" r:id="rId27"/>
    <p:sldId id="267" r:id="rId28"/>
    <p:sldId id="296" r:id="rId29"/>
    <p:sldId id="282" r:id="rId30"/>
  </p:sldIdLst>
  <p:sldSz cx="9144000" cy="6858000" type="screen4x3"/>
  <p:notesSz cx="6858000" cy="9144000"/>
  <p:defaultTextStyle>
    <a:defPPr>
      <a:defRPr lang="fr-FR"/>
    </a:defPPr>
    <a:lvl1pPr algn="l" defTabSz="457200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9535"/>
    <a:srgbClr val="55AB26"/>
    <a:srgbClr val="41A336"/>
    <a:srgbClr val="2E3135"/>
    <a:srgbClr val="0047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 snapToObjects="1"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purl.oclc.org/ooxml/officeDocument/relationships/slide" Target="slides/slide9.xml"/><Relationship Id="rId18" Type="http://purl.oclc.org/ooxml/officeDocument/relationships/slide" Target="slides/slide14.xml"/><Relationship Id="rId26" Type="http://purl.oclc.org/ooxml/officeDocument/relationships/slide" Target="slides/slide22.xml"/><Relationship Id="rId3" Type="http://purl.oclc.org/ooxml/officeDocument/relationships/slideMaster" Target="slideMasters/slideMaster3.xml"/><Relationship Id="rId21" Type="http://purl.oclc.org/ooxml/officeDocument/relationships/slide" Target="slides/slide17.xml"/><Relationship Id="rId34" Type="http://purl.oclc.org/ooxml/officeDocument/relationships/viewProps" Target="viewProps.xml"/><Relationship Id="rId7" Type="http://purl.oclc.org/ooxml/officeDocument/relationships/slide" Target="slides/slide3.xml"/><Relationship Id="rId12" Type="http://purl.oclc.org/ooxml/officeDocument/relationships/slide" Target="slides/slide8.xml"/><Relationship Id="rId17" Type="http://purl.oclc.org/ooxml/officeDocument/relationships/slide" Target="slides/slide13.xml"/><Relationship Id="rId25" Type="http://purl.oclc.org/ooxml/officeDocument/relationships/slide" Target="slides/slide21.xml"/><Relationship Id="rId33" Type="http://purl.oclc.org/ooxml/officeDocument/relationships/presProps" Target="presProps.xml"/><Relationship Id="rId2" Type="http://purl.oclc.org/ooxml/officeDocument/relationships/slideMaster" Target="slideMasters/slideMaster2.xml"/><Relationship Id="rId16" Type="http://purl.oclc.org/ooxml/officeDocument/relationships/slide" Target="slides/slide12.xml"/><Relationship Id="rId20" Type="http://purl.oclc.org/ooxml/officeDocument/relationships/slide" Target="slides/slide16.xml"/><Relationship Id="rId29" Type="http://purl.oclc.org/ooxml/officeDocument/relationships/slide" Target="slides/slide25.xml"/><Relationship Id="rId1" Type="http://purl.oclc.org/ooxml/officeDocument/relationships/slideMaster" Target="slideMasters/slideMaster1.xml"/><Relationship Id="rId6" Type="http://purl.oclc.org/ooxml/officeDocument/relationships/slide" Target="slides/slide2.xml"/><Relationship Id="rId11" Type="http://purl.oclc.org/ooxml/officeDocument/relationships/slide" Target="slides/slide7.xml"/><Relationship Id="rId24" Type="http://purl.oclc.org/ooxml/officeDocument/relationships/slide" Target="slides/slide20.xml"/><Relationship Id="rId32" Type="http://purl.oclc.org/ooxml/officeDocument/relationships/handoutMaster" Target="handoutMasters/handoutMaster1.xml"/><Relationship Id="rId5" Type="http://purl.oclc.org/ooxml/officeDocument/relationships/slide" Target="slides/slide1.xml"/><Relationship Id="rId15" Type="http://purl.oclc.org/ooxml/officeDocument/relationships/slide" Target="slides/slide11.xml"/><Relationship Id="rId23" Type="http://purl.oclc.org/ooxml/officeDocument/relationships/slide" Target="slides/slide19.xml"/><Relationship Id="rId28" Type="http://purl.oclc.org/ooxml/officeDocument/relationships/slide" Target="slides/slide24.xml"/><Relationship Id="rId36" Type="http://purl.oclc.org/ooxml/officeDocument/relationships/tableStyles" Target="tableStyles.xml"/><Relationship Id="rId10" Type="http://purl.oclc.org/ooxml/officeDocument/relationships/slide" Target="slides/slide6.xml"/><Relationship Id="rId19" Type="http://purl.oclc.org/ooxml/officeDocument/relationships/slide" Target="slides/slide15.xml"/><Relationship Id="rId31" Type="http://purl.oclc.org/ooxml/officeDocument/relationships/notesMaster" Target="notesMasters/notesMaster1.xml"/><Relationship Id="rId4" Type="http://purl.oclc.org/ooxml/officeDocument/relationships/slideMaster" Target="slideMasters/slideMaster4.xml"/><Relationship Id="rId9" Type="http://purl.oclc.org/ooxml/officeDocument/relationships/slide" Target="slides/slide5.xml"/><Relationship Id="rId14" Type="http://purl.oclc.org/ooxml/officeDocument/relationships/slide" Target="slides/slide10.xml"/><Relationship Id="rId22" Type="http://purl.oclc.org/ooxml/officeDocument/relationships/slide" Target="slides/slide18.xml"/><Relationship Id="rId27" Type="http://purl.oclc.org/ooxml/officeDocument/relationships/slide" Target="slides/slide23.xml"/><Relationship Id="rId30" Type="http://purl.oclc.org/ooxml/officeDocument/relationships/slide" Target="slides/slide26.xml"/><Relationship Id="rId35" Type="http://purl.oclc.org/ooxml/officeDocument/relationships/theme" Target="theme/theme1.xml"/><Relationship Id="rId8" Type="http://purl.oclc.org/ooxml/officeDocument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6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DE2638D-C9D0-4AA9-AB04-BEA50A53D0F6}" type="datetime1">
              <a:rPr lang="fr-FR" altLang="fr-FR"/>
              <a:pPr/>
              <a:t>31/08/2019</a:t>
            </a:fld>
            <a:endParaRPr lang="fr-FR" alt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1E88D0-4EEE-4E2D-AF86-35A9C4877215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926493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5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A8D75-7362-43DE-8133-DD6A5EB80F21}" type="datetimeFigureOut">
              <a:rPr lang="fr-BE" smtClean="0"/>
              <a:t>31-08-19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25273-5504-4734-A06B-C6C0388F84B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487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14000" y="0"/>
            <a:ext cx="8280000" cy="4554000"/>
          </a:xfrm>
          <a:prstGeom prst="rect">
            <a:avLst/>
          </a:prstGeom>
          <a:noFill/>
        </p:spPr>
        <p:txBody>
          <a:bodyPr anchor="ctr" anchorCtr="0"/>
          <a:lstStyle>
            <a:lvl1pPr algn="ctr">
              <a:lnSpc>
                <a:spcPct val="80%"/>
              </a:lnSpc>
              <a:spcAft>
                <a:spcPts val="0"/>
              </a:spcAft>
              <a:buClr>
                <a:srgbClr val="FF6600"/>
              </a:buClr>
              <a:buNone/>
              <a:defRPr sz="3500" b="0" i="0">
                <a:solidFill>
                  <a:schemeClr val="bg1"/>
                </a:solidFill>
                <a:latin typeface="Verdana"/>
                <a:cs typeface="Verdana"/>
              </a:defRPr>
            </a:lvl1pPr>
            <a:lvl2pPr marL="457200" indent="0" algn="ctr">
              <a:buClr>
                <a:srgbClr val="FF6600"/>
              </a:buClr>
              <a:buFontTx/>
              <a:buNone/>
              <a:defRPr sz="25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Clr>
                <a:srgbClr val="FF6600"/>
              </a:buClr>
              <a:defRPr b="0" i="0">
                <a:latin typeface="Frutiger LT Std 45 Light"/>
                <a:cs typeface="Frutiger LT Std 45 Light"/>
              </a:defRPr>
            </a:lvl3pPr>
            <a:lvl4pPr>
              <a:buClr>
                <a:srgbClr val="FF6600"/>
              </a:buClr>
              <a:defRPr b="0" i="0">
                <a:latin typeface="Frutiger LT Std 45 Light"/>
                <a:cs typeface="Frutiger LT Std 45 Light"/>
              </a:defRPr>
            </a:lvl4pPr>
            <a:lvl5pPr>
              <a:buClr>
                <a:srgbClr val="FF6600"/>
              </a:buClr>
              <a:defRPr b="0" i="0">
                <a:latin typeface="Frutiger LT Std 45 Light"/>
                <a:cs typeface="Frutiger LT Std 45 Light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15410219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799" y="2683279"/>
            <a:ext cx="6944783" cy="1470025"/>
          </a:xfrm>
          <a:prstGeom prst="rect">
            <a:avLst/>
          </a:prstGeom>
        </p:spPr>
        <p:txBody>
          <a:bodyPr anchor="ctr" anchorCtr="0"/>
          <a:lstStyle>
            <a:lvl1pPr algn="r">
              <a:defRPr sz="3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nl-BE" dirty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1796751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683281"/>
            <a:ext cx="6944783" cy="1470025"/>
          </a:xfrm>
          <a:prstGeom prst="rect">
            <a:avLst/>
          </a:prstGeom>
        </p:spPr>
        <p:txBody>
          <a:bodyPr anchor="ctr" anchorCtr="0"/>
          <a:lstStyle>
            <a:lvl1pPr algn="r">
              <a:defRPr sz="3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nl-BE" dirty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554674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2000" b="0" i="0">
                <a:solidFill>
                  <a:srgbClr val="2E3135"/>
                </a:solidFill>
                <a:latin typeface="Verdana"/>
                <a:cs typeface="Verdana"/>
              </a:defRPr>
            </a:lvl1pPr>
          </a:lstStyle>
          <a:p>
            <a:r>
              <a:rPr lang="nl-BE" dirty="0"/>
              <a:t>Cliquez et modifiez le titre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305291"/>
              </a:buClr>
              <a:buFont typeface="Arial"/>
              <a:buNone/>
              <a:defRPr sz="2700">
                <a:solidFill>
                  <a:srgbClr val="474746"/>
                </a:solidFill>
                <a:latin typeface="+mj-lt"/>
              </a:defRPr>
            </a:lvl1pPr>
            <a:lvl2pPr marL="720000" indent="-285750" algn="l">
              <a:buClr>
                <a:srgbClr val="41A336"/>
              </a:buClr>
              <a:buFont typeface="Arial"/>
              <a:buChar char="•"/>
              <a:defRPr sz="1600" b="0" i="0">
                <a:solidFill>
                  <a:srgbClr val="2E3135"/>
                </a:solidFill>
                <a:latin typeface="Verdana"/>
                <a:cs typeface="Verdana"/>
              </a:defRPr>
            </a:lvl2pPr>
            <a:lvl3pPr marL="990000" indent="-228600" algn="l">
              <a:buClr>
                <a:srgbClr val="41A336"/>
              </a:buClr>
              <a:buFont typeface="Arial"/>
              <a:buChar char="•"/>
              <a:defRPr sz="1400" b="0" i="0">
                <a:solidFill>
                  <a:srgbClr val="2E3135"/>
                </a:solidFill>
                <a:latin typeface="Verdana"/>
                <a:cs typeface="Verdana"/>
              </a:defRPr>
            </a:lvl3pPr>
            <a:lvl4pPr marL="1260000" indent="-228600" algn="l">
              <a:buClr>
                <a:srgbClr val="41A336"/>
              </a:buClr>
              <a:buFont typeface="Arial"/>
              <a:buChar char="•"/>
              <a:defRPr sz="1200" b="0" i="0">
                <a:solidFill>
                  <a:srgbClr val="2E3135"/>
                </a:solidFill>
                <a:latin typeface="Verdana"/>
                <a:cs typeface="Verdana"/>
              </a:defRPr>
            </a:lvl4pPr>
            <a:lvl5pPr marL="1530000" indent="-228600" algn="l">
              <a:buClr>
                <a:srgbClr val="41A336"/>
              </a:buClr>
              <a:buFont typeface="Arial"/>
              <a:buChar char="•"/>
              <a:defRPr sz="1000" b="0" i="0">
                <a:solidFill>
                  <a:srgbClr val="2E3135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5164138" y="6286502"/>
            <a:ext cx="2133600" cy="365125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rgbClr val="30529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12476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799" y="2683279"/>
            <a:ext cx="6944783" cy="1470025"/>
          </a:xfrm>
          <a:prstGeom prst="rect">
            <a:avLst/>
          </a:prstGeom>
        </p:spPr>
        <p:txBody>
          <a:bodyPr anchor="ctr" anchorCtr="0"/>
          <a:lstStyle>
            <a:lvl1pPr algn="r">
              <a:defRPr sz="3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nl-BE" dirty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955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4" Type="http://purl.oclc.org/ooxml/officeDocument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theme" Target="../theme/theme2.xml"/><Relationship Id="rId1" Type="http://purl.oclc.org/ooxml/officeDocument/relationships/slideLayout" Target="../slideLayouts/slideLayout3.xml"/><Relationship Id="rId4" Type="http://purl.oclc.org/ooxml/officeDocument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purl.oclc.org/ooxml/officeDocument/relationships/image" Target="../media/image3.emf"/><Relationship Id="rId2" Type="http://purl.oclc.org/ooxml/officeDocument/relationships/theme" Target="../theme/theme3.xml"/><Relationship Id="rId1" Type="http://purl.oclc.org/ooxml/officeDocument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theme" Target="../theme/theme4.xml"/><Relationship Id="rId1" Type="http://purl.oclc.org/ooxml/officeDocument/relationships/slideLayout" Target="../slideLayouts/slideLayout5.xml"/><Relationship Id="rId4" Type="http://purl.oclc.org/ooxml/officeDocument/relationships/image" Target="../media/image1.png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cessus 8"/>
          <p:cNvSpPr/>
          <p:nvPr/>
        </p:nvSpPr>
        <p:spPr>
          <a:xfrm>
            <a:off x="0" y="0"/>
            <a:ext cx="9144000" cy="4554538"/>
          </a:xfrm>
          <a:prstGeom prst="flowChartProcess">
            <a:avLst/>
          </a:prstGeom>
          <a:solidFill>
            <a:srgbClr val="2E31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              </a:t>
            </a:r>
          </a:p>
        </p:txBody>
      </p:sp>
      <p:grpSp>
        <p:nvGrpSpPr>
          <p:cNvPr id="1027" name="Grouper 13"/>
          <p:cNvGrpSpPr>
            <a:grpSpLocks/>
          </p:cNvGrpSpPr>
          <p:nvPr userDrawn="1"/>
        </p:nvGrpSpPr>
        <p:grpSpPr bwMode="auto">
          <a:xfrm>
            <a:off x="6948489" y="4391025"/>
            <a:ext cx="1384300" cy="831850"/>
            <a:chOff x="6948948" y="4391742"/>
            <a:chExt cx="1384302" cy="830915"/>
          </a:xfrm>
        </p:grpSpPr>
        <p:sp>
          <p:nvSpPr>
            <p:cNvPr id="10" name="Processus 9"/>
            <p:cNvSpPr/>
            <p:nvPr userDrawn="1"/>
          </p:nvSpPr>
          <p:spPr>
            <a:xfrm>
              <a:off x="7298199" y="4391742"/>
              <a:ext cx="682626" cy="507429"/>
            </a:xfrm>
            <a:prstGeom prst="flowChartProcess">
              <a:avLst/>
            </a:prstGeom>
            <a:solidFill>
              <a:srgbClr val="2E31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/>
                <a:t>     </a:t>
              </a:r>
            </a:p>
          </p:txBody>
        </p:sp>
        <p:sp>
          <p:nvSpPr>
            <p:cNvPr id="11" name="Connecteur 10"/>
            <p:cNvSpPr/>
            <p:nvPr userDrawn="1"/>
          </p:nvSpPr>
          <p:spPr>
            <a:xfrm>
              <a:off x="6948948" y="4553485"/>
              <a:ext cx="1384302" cy="669172"/>
            </a:xfrm>
            <a:custGeom>
              <a:avLst/>
              <a:gdLst/>
              <a:ahLst/>
              <a:cxnLst/>
              <a:rect l="l" t="t" r="r" b="b"/>
              <a:pathLst>
                <a:path w="1384302" h="668657">
                  <a:moveTo>
                    <a:pt x="350838" y="0"/>
                  </a:moveTo>
                  <a:cubicBezTo>
                    <a:pt x="496159" y="0"/>
                    <a:pt x="620845" y="84197"/>
                    <a:pt x="674105" y="204193"/>
                  </a:cubicBezTo>
                  <a:lnTo>
                    <a:pt x="692151" y="259591"/>
                  </a:lnTo>
                  <a:lnTo>
                    <a:pt x="710197" y="204194"/>
                  </a:lnTo>
                  <a:cubicBezTo>
                    <a:pt x="763457" y="84198"/>
                    <a:pt x="888143" y="1"/>
                    <a:pt x="1033464" y="1"/>
                  </a:cubicBezTo>
                  <a:cubicBezTo>
                    <a:pt x="1227226" y="1"/>
                    <a:pt x="1384302" y="149685"/>
                    <a:pt x="1384302" y="334329"/>
                  </a:cubicBezTo>
                  <a:cubicBezTo>
                    <a:pt x="1384302" y="518973"/>
                    <a:pt x="1227226" y="668657"/>
                    <a:pt x="1033464" y="668657"/>
                  </a:cubicBezTo>
                  <a:cubicBezTo>
                    <a:pt x="888143" y="668657"/>
                    <a:pt x="763457" y="584460"/>
                    <a:pt x="710197" y="464465"/>
                  </a:cubicBezTo>
                  <a:lnTo>
                    <a:pt x="692151" y="409067"/>
                  </a:lnTo>
                  <a:lnTo>
                    <a:pt x="674105" y="464464"/>
                  </a:lnTo>
                  <a:cubicBezTo>
                    <a:pt x="620845" y="584459"/>
                    <a:pt x="496159" y="668656"/>
                    <a:pt x="350838" y="668656"/>
                  </a:cubicBezTo>
                  <a:cubicBezTo>
                    <a:pt x="157076" y="668656"/>
                    <a:pt x="0" y="518972"/>
                    <a:pt x="0" y="334328"/>
                  </a:cubicBezTo>
                  <a:cubicBezTo>
                    <a:pt x="0" y="149684"/>
                    <a:pt x="157076" y="0"/>
                    <a:pt x="3508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pic>
        <p:nvPicPr>
          <p:cNvPr id="1028" name="Image 15" descr="UNamu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4800600"/>
            <a:ext cx="1709738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9" r:id="rId2"/>
  </p:sldLayoutIdLst>
  <p:hf hdr="0" ftr="0" dt="0"/>
  <p:txStyles>
    <p:titleStyle>
      <a:lvl1pPr algn="ctr" defTabSz="457200" rtl="0" eaLnBrk="0" fontAlgn="base" hangingPunct="0">
        <a:spcBef>
          <a:spcPct val="0%"/>
        </a:spcBef>
        <a:spcAft>
          <a:spcPct val="0%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pitchFamily="-109" charset="-128"/>
        </a:defRPr>
      </a:lvl1pPr>
      <a:lvl2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2pPr>
      <a:lvl3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3pPr>
      <a:lvl4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4pPr>
      <a:lvl5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5pPr>
      <a:lvl6pPr marL="4572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purl.oclc.org/ooxml/drawingml/main" xmlns:r="http://purl.oclc.org/ooxml/officeDocument/relationships" xmlns:p="http://purl.oclc.org/ooxml/presentationml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cessus 6"/>
          <p:cNvSpPr/>
          <p:nvPr userDrawn="1"/>
        </p:nvSpPr>
        <p:spPr>
          <a:xfrm>
            <a:off x="0" y="2"/>
            <a:ext cx="9144000" cy="5497513"/>
          </a:xfrm>
          <a:prstGeom prst="flowChartProcess">
            <a:avLst/>
          </a:prstGeom>
          <a:solidFill>
            <a:srgbClr val="55AB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latin typeface="Verdana"/>
                <a:cs typeface="Verdana"/>
              </a:rPr>
              <a:t>               </a:t>
            </a:r>
          </a:p>
        </p:txBody>
      </p:sp>
      <p:pic>
        <p:nvPicPr>
          <p:cNvPr id="3075" name="Image 4" descr="PICTOS_blan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549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grpSp>
        <p:nvGrpSpPr>
          <p:cNvPr id="3076" name="Grouper 12"/>
          <p:cNvGrpSpPr>
            <a:grpSpLocks/>
          </p:cNvGrpSpPr>
          <p:nvPr userDrawn="1"/>
        </p:nvGrpSpPr>
        <p:grpSpPr bwMode="auto">
          <a:xfrm>
            <a:off x="6948489" y="5353050"/>
            <a:ext cx="1384300" cy="814388"/>
            <a:chOff x="6948948" y="5525435"/>
            <a:chExt cx="1384302" cy="813222"/>
          </a:xfrm>
        </p:grpSpPr>
        <p:sp>
          <p:nvSpPr>
            <p:cNvPr id="9" name="Processus 8"/>
            <p:cNvSpPr/>
            <p:nvPr userDrawn="1"/>
          </p:nvSpPr>
          <p:spPr>
            <a:xfrm>
              <a:off x="7298199" y="5525435"/>
              <a:ext cx="682626" cy="507273"/>
            </a:xfrm>
            <a:prstGeom prst="flowChartProcess">
              <a:avLst/>
            </a:prstGeom>
            <a:solidFill>
              <a:srgbClr val="55AB2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>
                  <a:latin typeface="Verdana"/>
                  <a:cs typeface="Verdana"/>
                </a:rPr>
                <a:t>     </a:t>
              </a:r>
            </a:p>
          </p:txBody>
        </p:sp>
        <p:sp>
          <p:nvSpPr>
            <p:cNvPr id="10" name="Connecteur 10"/>
            <p:cNvSpPr/>
            <p:nvPr userDrawn="1"/>
          </p:nvSpPr>
          <p:spPr>
            <a:xfrm>
              <a:off x="6948948" y="5669691"/>
              <a:ext cx="1384302" cy="668966"/>
            </a:xfrm>
            <a:custGeom>
              <a:avLst/>
              <a:gdLst/>
              <a:ahLst/>
              <a:cxnLst/>
              <a:rect l="l" t="t" r="r" b="b"/>
              <a:pathLst>
                <a:path w="1384302" h="668657">
                  <a:moveTo>
                    <a:pt x="350838" y="0"/>
                  </a:moveTo>
                  <a:cubicBezTo>
                    <a:pt x="496159" y="0"/>
                    <a:pt x="620845" y="84197"/>
                    <a:pt x="674105" y="204193"/>
                  </a:cubicBezTo>
                  <a:lnTo>
                    <a:pt x="692151" y="259591"/>
                  </a:lnTo>
                  <a:lnTo>
                    <a:pt x="710197" y="204194"/>
                  </a:lnTo>
                  <a:cubicBezTo>
                    <a:pt x="763457" y="84198"/>
                    <a:pt x="888143" y="1"/>
                    <a:pt x="1033464" y="1"/>
                  </a:cubicBezTo>
                  <a:cubicBezTo>
                    <a:pt x="1227226" y="1"/>
                    <a:pt x="1384302" y="149685"/>
                    <a:pt x="1384302" y="334329"/>
                  </a:cubicBezTo>
                  <a:cubicBezTo>
                    <a:pt x="1384302" y="518973"/>
                    <a:pt x="1227226" y="668657"/>
                    <a:pt x="1033464" y="668657"/>
                  </a:cubicBezTo>
                  <a:cubicBezTo>
                    <a:pt x="888143" y="668657"/>
                    <a:pt x="763457" y="584460"/>
                    <a:pt x="710197" y="464465"/>
                  </a:cubicBezTo>
                  <a:lnTo>
                    <a:pt x="692151" y="409067"/>
                  </a:lnTo>
                  <a:lnTo>
                    <a:pt x="674105" y="464464"/>
                  </a:lnTo>
                  <a:cubicBezTo>
                    <a:pt x="620845" y="584459"/>
                    <a:pt x="496159" y="668656"/>
                    <a:pt x="350838" y="668656"/>
                  </a:cubicBezTo>
                  <a:cubicBezTo>
                    <a:pt x="157076" y="668656"/>
                    <a:pt x="0" y="518972"/>
                    <a:pt x="0" y="334328"/>
                  </a:cubicBezTo>
                  <a:cubicBezTo>
                    <a:pt x="0" y="149684"/>
                    <a:pt x="157076" y="0"/>
                    <a:pt x="3508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Verdana"/>
                <a:cs typeface="Verdana"/>
              </a:endParaRPr>
            </a:p>
          </p:txBody>
        </p:sp>
      </p:grpSp>
      <p:pic>
        <p:nvPicPr>
          <p:cNvPr id="3077" name="Image 11" descr="UNamu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761040"/>
            <a:ext cx="954088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18" name="Espace réservé du contenu 2"/>
          <p:cNvSpPr txBox="1">
            <a:spLocks/>
          </p:cNvSpPr>
          <p:nvPr userDrawn="1"/>
        </p:nvSpPr>
        <p:spPr>
          <a:xfrm>
            <a:off x="457200" y="6516688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%"/>
              </a:spcBef>
              <a:buClr>
                <a:srgbClr val="FF6600"/>
              </a:buClr>
              <a:buFont typeface="Arial" panose="020B0604020202020204" pitchFamily="34" charset="0"/>
              <a:buNone/>
            </a:pPr>
            <a:r>
              <a:rPr lang="nl-BE" altLang="fr-FR" sz="800">
                <a:solidFill>
                  <a:srgbClr val="2E3135"/>
                </a:solidFill>
                <a:latin typeface="Verdana" panose="020B0604030504040204" pitchFamily="34" charset="0"/>
              </a:rPr>
              <a:t>www.unamur.be</a:t>
            </a:r>
            <a:endParaRPr lang="fr-FR" altLang="fr-FR" sz="800">
              <a:solidFill>
                <a:srgbClr val="2E3135"/>
              </a:solidFill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ctr" defTabSz="457200" rtl="0" eaLnBrk="0" fontAlgn="base" hangingPunct="0">
        <a:spcBef>
          <a:spcPct val="0%"/>
        </a:spcBef>
        <a:spcAft>
          <a:spcPct val="0%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pitchFamily="-109" charset="-128"/>
        </a:defRPr>
      </a:lvl1pPr>
      <a:lvl2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2pPr>
      <a:lvl3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3pPr>
      <a:lvl4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4pPr>
      <a:lvl5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5pPr>
      <a:lvl6pPr marL="4572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purl.oclc.org/ooxml/drawingml/main" xmlns:r="http://purl.oclc.org/ooxml/officeDocument/relationships" xmlns:p="http://purl.oclc.org/ooxml/presentationml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6" name="Espace réservé du contenu 2"/>
          <p:cNvSpPr txBox="1">
            <a:spLocks/>
          </p:cNvSpPr>
          <p:nvPr userDrawn="1"/>
        </p:nvSpPr>
        <p:spPr>
          <a:xfrm>
            <a:off x="457200" y="6516688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%"/>
              </a:spcBef>
              <a:buClr>
                <a:srgbClr val="FF6600"/>
              </a:buClr>
              <a:buFont typeface="Arial" panose="020B0604020202020204" pitchFamily="34" charset="0"/>
              <a:buNone/>
            </a:pPr>
            <a:r>
              <a:rPr lang="nl-BE" altLang="fr-FR" sz="800">
                <a:solidFill>
                  <a:schemeClr val="bg1"/>
                </a:solidFill>
                <a:latin typeface="Verdana" panose="020B0604030504040204" pitchFamily="34" charset="0"/>
              </a:rPr>
              <a:t>www.unamur.be</a:t>
            </a:r>
            <a:endParaRPr lang="fr-FR" altLang="fr-FR" sz="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ctr" defTabSz="457200" rtl="0" eaLnBrk="0" fontAlgn="base" hangingPunct="0">
        <a:spcBef>
          <a:spcPct val="0%"/>
        </a:spcBef>
        <a:spcAft>
          <a:spcPct val="0%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pitchFamily="-109" charset="-128"/>
        </a:defRPr>
      </a:lvl1pPr>
      <a:lvl2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2pPr>
      <a:lvl3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3pPr>
      <a:lvl4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4pPr>
      <a:lvl5pPr algn="ctr" defTabSz="457200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pitchFamily="-109" charset="-128"/>
        </a:defRPr>
      </a:lvl5pPr>
      <a:lvl6pPr marL="4572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purl.oclc.org/ooxml/drawingml/main" xmlns:r="http://purl.oclc.org/ooxml/officeDocument/relationships" xmlns:p="http://purl.oclc.org/ooxml/presentationml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cessus 6"/>
          <p:cNvSpPr/>
          <p:nvPr userDrawn="1"/>
        </p:nvSpPr>
        <p:spPr>
          <a:xfrm>
            <a:off x="0" y="0"/>
            <a:ext cx="9144000" cy="5497513"/>
          </a:xfrm>
          <a:prstGeom prst="flowChartProcess">
            <a:avLst/>
          </a:prstGeom>
          <a:solidFill>
            <a:srgbClr val="55AB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fr-FR" dirty="0">
                <a:solidFill>
                  <a:prstClr val="white"/>
                </a:solidFill>
                <a:latin typeface="Verdana"/>
                <a:cs typeface="Verdana"/>
              </a:rPr>
              <a:t>               </a:t>
            </a:r>
          </a:p>
        </p:txBody>
      </p:sp>
      <p:pic>
        <p:nvPicPr>
          <p:cNvPr id="2051" name="Image 4" descr="PICTOS_blan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9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2" name="Grouper 12"/>
          <p:cNvGrpSpPr>
            <a:grpSpLocks/>
          </p:cNvGrpSpPr>
          <p:nvPr userDrawn="1"/>
        </p:nvGrpSpPr>
        <p:grpSpPr bwMode="auto">
          <a:xfrm>
            <a:off x="6948488" y="5353050"/>
            <a:ext cx="1384300" cy="814388"/>
            <a:chOff x="6948948" y="5525435"/>
            <a:chExt cx="1384302" cy="813222"/>
          </a:xfrm>
        </p:grpSpPr>
        <p:sp>
          <p:nvSpPr>
            <p:cNvPr id="9" name="Processus 8"/>
            <p:cNvSpPr/>
            <p:nvPr userDrawn="1"/>
          </p:nvSpPr>
          <p:spPr>
            <a:xfrm>
              <a:off x="7298199" y="5525435"/>
              <a:ext cx="682626" cy="507273"/>
            </a:xfrm>
            <a:prstGeom prst="flowChartProcess">
              <a:avLst/>
            </a:prstGeom>
            <a:solidFill>
              <a:srgbClr val="55AB2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fr-FR" dirty="0">
                  <a:solidFill>
                    <a:prstClr val="white"/>
                  </a:solidFill>
                  <a:latin typeface="Verdana"/>
                  <a:cs typeface="Verdana"/>
                </a:rPr>
                <a:t>     </a:t>
              </a:r>
            </a:p>
          </p:txBody>
        </p:sp>
        <p:sp>
          <p:nvSpPr>
            <p:cNvPr id="10" name="Connecteur 10"/>
            <p:cNvSpPr/>
            <p:nvPr userDrawn="1"/>
          </p:nvSpPr>
          <p:spPr>
            <a:xfrm>
              <a:off x="6948948" y="5669691"/>
              <a:ext cx="1384302" cy="668966"/>
            </a:xfrm>
            <a:custGeom>
              <a:avLst/>
              <a:gdLst/>
              <a:ahLst/>
              <a:cxnLst/>
              <a:rect l="l" t="t" r="r" b="b"/>
              <a:pathLst>
                <a:path w="1384302" h="668657">
                  <a:moveTo>
                    <a:pt x="350838" y="0"/>
                  </a:moveTo>
                  <a:cubicBezTo>
                    <a:pt x="496159" y="0"/>
                    <a:pt x="620845" y="84197"/>
                    <a:pt x="674105" y="204193"/>
                  </a:cubicBezTo>
                  <a:lnTo>
                    <a:pt x="692151" y="259591"/>
                  </a:lnTo>
                  <a:lnTo>
                    <a:pt x="710197" y="204194"/>
                  </a:lnTo>
                  <a:cubicBezTo>
                    <a:pt x="763457" y="84198"/>
                    <a:pt x="888143" y="1"/>
                    <a:pt x="1033464" y="1"/>
                  </a:cubicBezTo>
                  <a:cubicBezTo>
                    <a:pt x="1227226" y="1"/>
                    <a:pt x="1384302" y="149685"/>
                    <a:pt x="1384302" y="334329"/>
                  </a:cubicBezTo>
                  <a:cubicBezTo>
                    <a:pt x="1384302" y="518973"/>
                    <a:pt x="1227226" y="668657"/>
                    <a:pt x="1033464" y="668657"/>
                  </a:cubicBezTo>
                  <a:cubicBezTo>
                    <a:pt x="888143" y="668657"/>
                    <a:pt x="763457" y="584460"/>
                    <a:pt x="710197" y="464465"/>
                  </a:cubicBezTo>
                  <a:lnTo>
                    <a:pt x="692151" y="409067"/>
                  </a:lnTo>
                  <a:lnTo>
                    <a:pt x="674105" y="464464"/>
                  </a:lnTo>
                  <a:cubicBezTo>
                    <a:pt x="620845" y="584459"/>
                    <a:pt x="496159" y="668656"/>
                    <a:pt x="350838" y="668656"/>
                  </a:cubicBezTo>
                  <a:cubicBezTo>
                    <a:pt x="157076" y="668656"/>
                    <a:pt x="0" y="518972"/>
                    <a:pt x="0" y="334328"/>
                  </a:cubicBezTo>
                  <a:cubicBezTo>
                    <a:pt x="0" y="149684"/>
                    <a:pt x="157076" y="0"/>
                    <a:pt x="3508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fr-FR">
                <a:solidFill>
                  <a:prstClr val="white"/>
                </a:solidFill>
                <a:latin typeface="Verdana"/>
                <a:cs typeface="Verdana"/>
              </a:endParaRPr>
            </a:p>
          </p:txBody>
        </p:sp>
      </p:grpSp>
      <p:pic>
        <p:nvPicPr>
          <p:cNvPr id="2053" name="Image 11" descr="UNamu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761038"/>
            <a:ext cx="954088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Espace réservé du contenu 2"/>
          <p:cNvSpPr txBox="1">
            <a:spLocks/>
          </p:cNvSpPr>
          <p:nvPr userDrawn="1"/>
        </p:nvSpPr>
        <p:spPr>
          <a:xfrm>
            <a:off x="457200" y="6516688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%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%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%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%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%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nl-BE" sz="800" dirty="0">
                <a:solidFill>
                  <a:srgbClr val="2E3135"/>
                </a:solidFill>
                <a:latin typeface="Verdana"/>
                <a:cs typeface="Verdana"/>
              </a:rPr>
              <a:t>www.unamur.be</a:t>
            </a:r>
            <a:endParaRPr lang="fr-FR" sz="800" dirty="0">
              <a:solidFill>
                <a:srgbClr val="2E3135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59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lvl1pPr algn="ctr" defTabSz="457200" rtl="0" fontAlgn="base">
        <a:spcBef>
          <a:spcPct val="0%"/>
        </a:spcBef>
        <a:spcAft>
          <a:spcPct val="0%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2pPr>
      <a:lvl3pPr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3pPr>
      <a:lvl4pPr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4pPr>
      <a:lvl5pPr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5pPr>
      <a:lvl6pPr marL="4572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defTabSz="457200" rtl="0" fontAlgn="base">
        <a:spcBef>
          <a:spcPct val="0%"/>
        </a:spcBef>
        <a:spcAft>
          <a:spcPct val="0%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fontAlgn="base">
        <a:spcBef>
          <a:spcPct val="20%"/>
        </a:spcBef>
        <a:spcAft>
          <a:spcPct val="0%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defTabSz="457200" rtl="0" fontAlgn="base">
        <a:spcBef>
          <a:spcPct val="20%"/>
        </a:spcBef>
        <a:spcAft>
          <a:spcPct val="0%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%"/>
        </a:spcBef>
        <a:spcAft>
          <a:spcPct val="0%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%"/>
        </a:spcBef>
        <a:spcAft>
          <a:spcPct val="0%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%"/>
        </a:spcBef>
        <a:spcAft>
          <a:spcPct val="0%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%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purl.oclc.org/ooxml/officeDocument/relationships/image" Target="../media/image8.png"/><Relationship Id="rId1" Type="http://purl.oclc.org/ooxml/officeDocument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purl.oclc.org/ooxml/officeDocument/relationships/image" Target="../media/image9.png"/><Relationship Id="rId1" Type="http://purl.oclc.org/ooxml/officeDocument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purl.oclc.org/ooxml/officeDocument/relationships/image" Target="../media/image10.png"/><Relationship Id="rId1" Type="http://purl.oclc.org/ooxml/officeDocument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purl.oclc.org/ooxml/officeDocument/relationships/image" Target="../media/image11.jpg"/><Relationship Id="rId1" Type="http://purl.oclc.org/ooxml/officeDocument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purl.oclc.org/ooxml/officeDocument/relationships/image" Target="../media/image12.jpg"/><Relationship Id="rId1" Type="http://purl.oclc.org/ooxml/officeDocument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purl.oclc.org/ooxml/officeDocument/relationships/image" Target="../media/image13.jpg"/><Relationship Id="rId1" Type="http://purl.oclc.org/ooxml/officeDocument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image" Target="../media/image4.jpg"/><Relationship Id="rId1" Type="http://purl.oclc.org/ooxml/officeDocument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image" Target="../media/image5.png"/><Relationship Id="rId1" Type="http://purl.oclc.org/ooxml/officeDocument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image" Target="../media/image6.png"/><Relationship Id="rId1" Type="http://purl.oclc.org/ooxml/officeDocument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purl.oclc.org/ooxml/officeDocument/relationships/image" Target="../media/image7.png"/><Relationship Id="rId1" Type="http://purl.oclc.org/ooxml/officeDocument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u contenu 1"/>
          <p:cNvSpPr>
            <a:spLocks noGrp="1"/>
          </p:cNvSpPr>
          <p:nvPr>
            <p:ph idx="1"/>
          </p:nvPr>
        </p:nvSpPr>
        <p:spPr bwMode="auto">
          <a:xfrm>
            <a:off x="414338" y="2055043"/>
            <a:ext cx="8280400" cy="21224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ct val="0%"/>
              </a:spcAft>
            </a:pPr>
            <a:r>
              <a:rPr lang="fr-FR" altLang="fr-FR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Complex</a:t>
            </a:r>
            <a:r>
              <a:rPr lang="fr-FR" altLang="fr-FR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Event </a:t>
            </a:r>
            <a:r>
              <a:rPr lang="fr-FR" altLang="fr-FR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Processing</a:t>
            </a:r>
            <a:r>
              <a:rPr lang="fr-FR" altLang="fr-FR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for Internet of </a:t>
            </a:r>
            <a:r>
              <a:rPr lang="fr-FR" altLang="fr-FR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Things</a:t>
            </a:r>
            <a:endParaRPr lang="fr-FR" altLang="fr-FR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ct val="0%"/>
              </a:spcAft>
            </a:pPr>
            <a:endParaRPr lang="fr-FR" altLang="fr-FR" sz="18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ct val="0%"/>
              </a:spcAft>
            </a:pPr>
            <a:endParaRPr lang="fr-FR" altLang="fr-FR" sz="18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ct val="0%"/>
              </a:spcAft>
            </a:pPr>
            <a:endParaRPr lang="fr-FR" altLang="fr-FR" sz="18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ct val="0%"/>
              </a:spcAft>
            </a:pPr>
            <a:endParaRPr lang="fr-FR" altLang="fr-FR" sz="18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ct val="0%"/>
              </a:spcAft>
            </a:pPr>
            <a:r>
              <a:rPr lang="fr-FR" altLang="fr-FR" sz="18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[IHDCB339] Introduction to the </a:t>
            </a:r>
            <a:r>
              <a:rPr lang="fr-FR" altLang="fr-FR" sz="1800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scientific</a:t>
            </a:r>
            <a:r>
              <a:rPr lang="fr-FR" altLang="fr-FR" sz="18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process</a:t>
            </a:r>
          </a:p>
        </p:txBody>
      </p:sp>
      <p:sp>
        <p:nvSpPr>
          <p:cNvPr id="3" name="Espace réservé du contenu 1">
            <a:extLst>
              <a:ext uri="{FF2B5EF4-FFF2-40B4-BE49-F238E27FC236}">
                <a16:creationId xmlns:a16="http://schemas.microsoft.com/office/drawing/2014/main" id="{2D6281C4-3B23-4E9A-825B-153B7B73B53A}"/>
              </a:ext>
            </a:extLst>
          </p:cNvPr>
          <p:cNvSpPr txBox="1">
            <a:spLocks/>
          </p:cNvSpPr>
          <p:nvPr/>
        </p:nvSpPr>
        <p:spPr bwMode="auto">
          <a:xfrm>
            <a:off x="0" y="4592247"/>
            <a:ext cx="6890994" cy="226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ctr" defTabSz="457200" rtl="0" eaLnBrk="0" fontAlgn="base" hangingPunct="0">
              <a:lnSpc>
                <a:spcPct val="80%"/>
              </a:lnSpc>
              <a:spcBef>
                <a:spcPct val="20%"/>
              </a:spcBef>
              <a:spcAft>
                <a:spcPts val="0"/>
              </a:spcAft>
              <a:buClr>
                <a:srgbClr val="FF6600"/>
              </a:buClr>
              <a:buFont typeface="Arial" panose="020B0604020202020204" pitchFamily="34" charset="0"/>
              <a:buNone/>
              <a:defRPr sz="3500" b="0" i="0" kern="1200">
                <a:solidFill>
                  <a:schemeClr val="bg1"/>
                </a:solidFill>
                <a:latin typeface="Verdana"/>
                <a:ea typeface="ＭＳ Ｐゴシック" charset="0"/>
                <a:cs typeface="Verdana"/>
              </a:defRPr>
            </a:lvl1pPr>
            <a:lvl2pPr marL="457200" indent="0" algn="ctr" defTabSz="457200" rtl="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FF6600"/>
              </a:buClr>
              <a:buFontTx/>
              <a:buNone/>
              <a:defRPr sz="2500" b="0" i="0" kern="1200">
                <a:solidFill>
                  <a:schemeClr val="bg1"/>
                </a:solidFill>
                <a:latin typeface="Verdana"/>
                <a:ea typeface="ＭＳ Ｐゴシック" charset="0"/>
                <a:cs typeface="Verdana"/>
              </a:defRPr>
            </a:lvl2pPr>
            <a:lvl3pPr marL="1143000" indent="-228600" algn="l" defTabSz="457200" rtl="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FF6600"/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ＭＳ Ｐゴシック" charset="0"/>
                <a:cs typeface="Frutiger LT Std 45 Light"/>
              </a:defRPr>
            </a:lvl3pPr>
            <a:lvl4pPr marL="1600200" indent="-228600" algn="l" defTabSz="457200" rtl="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FF6600"/>
              </a:buClr>
              <a:buFont typeface="Arial" panose="020B0604020202020204" pitchFamily="34" charset="0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ＭＳ Ｐゴシック" charset="0"/>
                <a:cs typeface="Frutiger LT Std 45 Light"/>
              </a:defRPr>
            </a:lvl4pPr>
            <a:lvl5pPr marL="2057400" indent="-228600" algn="l" defTabSz="457200" rtl="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FF6600"/>
              </a:buClr>
              <a:buFont typeface="Arial" panose="020B0604020202020204" pitchFamily="34" charset="0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ＭＳ Ｐゴシック" charset="0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spcAft>
                <a:spcPct val="0%"/>
              </a:spcAft>
            </a:pPr>
            <a:endParaRPr lang="fr-FR" altLang="fr-FR" sz="2000" dirty="0">
              <a:solidFill>
                <a:schemeClr val="tx1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algn="l" eaLnBrk="1" hangingPunct="1">
              <a:spcAft>
                <a:spcPct val="0%"/>
              </a:spcAft>
            </a:pPr>
            <a:r>
              <a:rPr lang="fr-FR" altLang="fr-FR" sz="2000" dirty="0" err="1">
                <a:solidFill>
                  <a:srgbClr val="449535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Presented</a:t>
            </a:r>
            <a:r>
              <a:rPr lang="fr-FR" altLang="fr-FR" sz="2000" dirty="0">
                <a:solidFill>
                  <a:srgbClr val="449535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 by</a:t>
            </a:r>
            <a:r>
              <a:rPr lang="fr-FR" altLang="fr-FR" sz="2000" dirty="0">
                <a:solidFill>
                  <a:schemeClr val="tx1">
                    <a:lumMod val="75%"/>
                    <a:lumOff val="25%"/>
                  </a:schemeClr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fr-FR" altLang="fr-FR" sz="2000" b="1" dirty="0">
                <a:solidFill>
                  <a:schemeClr val="tx1">
                    <a:lumMod val="75%"/>
                    <a:lumOff val="25%"/>
                  </a:schemeClr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Kenny Warszawski</a:t>
            </a:r>
          </a:p>
          <a:p>
            <a:pPr algn="l" eaLnBrk="1" hangingPunct="1">
              <a:spcAft>
                <a:spcPct val="0%"/>
              </a:spcAft>
            </a:pPr>
            <a:endParaRPr lang="fr-FR" altLang="fr-FR" sz="2000" dirty="0">
              <a:solidFill>
                <a:schemeClr val="tx1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algn="l" eaLnBrk="1" hangingPunct="1">
              <a:spcAft>
                <a:spcPct val="0%"/>
              </a:spcAft>
            </a:pPr>
            <a:endParaRPr lang="fr-FR" altLang="fr-FR" sz="2000" dirty="0">
              <a:solidFill>
                <a:schemeClr val="tx1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algn="l" eaLnBrk="1" hangingPunct="1">
              <a:spcAft>
                <a:spcPct val="0%"/>
              </a:spcAft>
            </a:pPr>
            <a:endParaRPr lang="fr-FR" altLang="fr-FR" sz="2000" dirty="0">
              <a:solidFill>
                <a:schemeClr val="tx1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algn="l" eaLnBrk="1" hangingPunct="1">
              <a:spcAft>
                <a:spcPct val="0%"/>
              </a:spcAft>
            </a:pPr>
            <a:r>
              <a:rPr lang="fr-FR" altLang="fr-FR" sz="2000" dirty="0">
                <a:solidFill>
                  <a:srgbClr val="449535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Promotors  </a:t>
            </a:r>
            <a:r>
              <a:rPr lang="fr-FR" altLang="fr-FR" sz="2000" dirty="0">
                <a:solidFill>
                  <a:schemeClr val="tx1">
                    <a:lumMod val="75%"/>
                    <a:lumOff val="25%"/>
                  </a:schemeClr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fr-FR" altLang="fr-FR" sz="2000" b="1" dirty="0">
                <a:solidFill>
                  <a:schemeClr val="tx1">
                    <a:lumMod val="75%"/>
                    <a:lumOff val="25%"/>
                  </a:schemeClr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Moussa Amrani</a:t>
            </a:r>
          </a:p>
          <a:p>
            <a:pPr algn="l" eaLnBrk="1" hangingPunct="1">
              <a:spcAft>
                <a:spcPct val="0%"/>
              </a:spcAft>
            </a:pPr>
            <a:r>
              <a:rPr lang="fr-FR" altLang="fr-FR" sz="2000" b="1" dirty="0">
                <a:solidFill>
                  <a:schemeClr val="tx1">
                    <a:lumMod val="75%"/>
                    <a:lumOff val="25%"/>
                  </a:schemeClr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                  Pierre-Yves </a:t>
            </a:r>
            <a:r>
              <a:rPr lang="fr-FR" altLang="fr-FR" sz="2000" b="1" dirty="0" err="1">
                <a:solidFill>
                  <a:schemeClr val="tx1">
                    <a:lumMod val="75%"/>
                    <a:lumOff val="25%"/>
                  </a:schemeClr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Schobbens</a:t>
            </a:r>
            <a:endParaRPr lang="fr-FR" altLang="fr-FR" sz="2000" b="1" dirty="0">
              <a:solidFill>
                <a:schemeClr val="tx1">
                  <a:lumMod val="75%"/>
                  <a:lumOff val="25%"/>
                </a:schemeClr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sz="3600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Complex</a:t>
            </a:r>
            <a:r>
              <a:rPr lang="fr-FR" altLang="fr-FR" sz="36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Event </a:t>
            </a:r>
            <a:r>
              <a:rPr lang="fr-FR" altLang="fr-FR" sz="3600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Processing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5" name="Espace réservé du contenu 4" descr="Une image contenant objet&#10;&#10;Description générée automatiquement">
            <a:extLst>
              <a:ext uri="{FF2B5EF4-FFF2-40B4-BE49-F238E27FC236}">
                <a16:creationId xmlns:a16="http://schemas.microsoft.com/office/drawing/2014/main" id="{E4332862-FB97-489E-8C09-1D094BBCD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174" y="1903479"/>
            <a:ext cx="7509651" cy="3919404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7999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09779CE-66A1-4EC9-9708-4A6A59559076}"/>
              </a:ext>
            </a:extLst>
          </p:cNvPr>
          <p:cNvSpPr txBox="1"/>
          <p:nvPr/>
        </p:nvSpPr>
        <p:spPr>
          <a:xfrm>
            <a:off x="735291" y="1216058"/>
            <a:ext cx="7591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/>
              <a:t>CEP Engine :</a:t>
            </a:r>
          </a:p>
        </p:txBody>
      </p:sp>
    </p:spTree>
    <p:extLst>
      <p:ext uri="{BB962C8B-B14F-4D97-AF65-F5344CB8AC3E}">
        <p14:creationId xmlns:p14="http://schemas.microsoft.com/office/powerpoint/2010/main" val="116079113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sz="3600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Complex</a:t>
            </a:r>
            <a:r>
              <a:rPr lang="fr-FR" altLang="fr-FR" sz="36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Event </a:t>
            </a:r>
            <a:r>
              <a:rPr lang="fr-FR" altLang="fr-FR" sz="3600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Processing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7999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4FBA70A-0149-4A17-B070-E54CDEA87B6B}"/>
              </a:ext>
            </a:extLst>
          </p:cNvPr>
          <p:cNvSpPr txBox="1">
            <a:spLocks/>
          </p:cNvSpPr>
          <p:nvPr/>
        </p:nvSpPr>
        <p:spPr>
          <a:xfrm>
            <a:off x="457200" y="1054905"/>
            <a:ext cx="8229600" cy="531854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305291"/>
              </a:buClr>
              <a:buFont typeface="Arial"/>
              <a:buNone/>
              <a:defRPr sz="2700" kern="1200">
                <a:solidFill>
                  <a:srgbClr val="474746"/>
                </a:solidFill>
                <a:latin typeface="+mj-lt"/>
                <a:ea typeface="ＭＳ Ｐゴシック" charset="0"/>
                <a:cs typeface="ＭＳ Ｐゴシック" pitchFamily="-109" charset="-128"/>
              </a:defRPr>
            </a:lvl1pPr>
            <a:lvl2pPr marL="720000" indent="-285750" algn="l" defTabSz="457200" rtl="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41A336"/>
              </a:buClr>
              <a:buFont typeface="Arial"/>
              <a:buChar char="•"/>
              <a:defRPr sz="16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2pPr>
            <a:lvl3pPr marL="990000" indent="-228600" algn="l" defTabSz="457200" rtl="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41A336"/>
              </a:buClr>
              <a:buFont typeface="Arial"/>
              <a:buChar char="•"/>
              <a:defRPr sz="14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3pPr>
            <a:lvl4pPr marL="1260000" indent="-228600" algn="l" defTabSz="457200" rtl="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41A336"/>
              </a:buClr>
              <a:buFont typeface="Arial"/>
              <a:buChar char="•"/>
              <a:defRPr sz="12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4pPr>
            <a:lvl5pPr marL="1530000" indent="-228600" algn="l" defTabSz="457200" rtl="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41A336"/>
              </a:buClr>
              <a:buFont typeface="Arial"/>
              <a:buChar char="•"/>
              <a:defRPr sz="1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%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fr-FR" u="sng" dirty="0">
                <a:ea typeface="ＭＳ Ｐゴシック" panose="020B0600070205080204" pitchFamily="34" charset="-128"/>
              </a:rPr>
              <a:t>Event Pattern </a:t>
            </a:r>
            <a:r>
              <a:rPr lang="fr-FR" altLang="fr-FR" u="sng" dirty="0" err="1">
                <a:ea typeface="ＭＳ Ｐゴシック" panose="020B0600070205080204" pitchFamily="34" charset="-128"/>
              </a:rPr>
              <a:t>Language</a:t>
            </a:r>
            <a:r>
              <a:rPr lang="fr-FR" altLang="fr-FR" u="sng" dirty="0">
                <a:ea typeface="ＭＳ Ｐゴシック" panose="020B0600070205080204" pitchFamily="34" charset="-128"/>
              </a:rPr>
              <a:t> :</a:t>
            </a:r>
            <a:r>
              <a:rPr lang="fr-FR" altLang="fr-FR" dirty="0">
                <a:ea typeface="ＭＳ Ｐゴシック" panose="020B0600070205080204" pitchFamily="34" charset="-128"/>
              </a:rPr>
              <a:t> </a:t>
            </a:r>
            <a:r>
              <a:rPr lang="en-US" dirty="0"/>
              <a:t>An Event Pattern Language (EPL) is a language used by CEP engines in order to describe the relations between events (Event Correlation) matching a specific pattern.</a:t>
            </a:r>
            <a:r>
              <a:rPr lang="en-US" altLang="fr-FR" dirty="0">
                <a:ea typeface="ＭＳ Ｐゴシック" panose="020B0600070205080204" pitchFamily="34" charset="-128"/>
              </a:rPr>
              <a:t>”</a:t>
            </a:r>
          </a:p>
          <a:p>
            <a:endParaRPr lang="fr-FR" altLang="fr-FR" sz="2000" u="sng" dirty="0">
              <a:ea typeface="ＭＳ Ｐゴシック" panose="020B0600070205080204" pitchFamily="34" charset="-128"/>
            </a:endParaRPr>
          </a:p>
          <a:p>
            <a:r>
              <a:rPr lang="fr-FR" altLang="fr-FR" sz="2800" u="sng" dirty="0" err="1">
                <a:ea typeface="ＭＳ Ｐゴシック" panose="020B0600070205080204" pitchFamily="34" charset="-128"/>
              </a:rPr>
              <a:t>Operators</a:t>
            </a:r>
            <a:r>
              <a:rPr lang="fr-FR" altLang="fr-FR" sz="2800" u="sng" dirty="0">
                <a:ea typeface="ＭＳ Ｐゴシック" panose="020B0600070205080204" pitchFamily="34" charset="-128"/>
              </a:rPr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Projection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Window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Conjunction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Disjunction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Sequence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Repetition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Aggregation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Negation</a:t>
            </a:r>
            <a:endParaRPr lang="en-US" altLang="fr-FR" sz="1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8258230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sz="3600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Complex</a:t>
            </a:r>
            <a:r>
              <a:rPr lang="fr-FR" altLang="fr-FR" sz="36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Event </a:t>
            </a:r>
            <a:r>
              <a:rPr lang="fr-FR" altLang="fr-FR" sz="3600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Processing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4332862-FB97-489E-8C09-1D094BBCD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9528" y="1903507"/>
            <a:ext cx="8944943" cy="1871487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8336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19E4DD4-8AA1-41EF-B5F2-BA19CB04301A}"/>
              </a:ext>
            </a:extLst>
          </p:cNvPr>
          <p:cNvSpPr txBox="1"/>
          <p:nvPr/>
        </p:nvSpPr>
        <p:spPr>
          <a:xfrm>
            <a:off x="320511" y="1272619"/>
            <a:ext cx="8366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/>
              <a:t>Event Condition Action Pattern :</a:t>
            </a:r>
          </a:p>
        </p:txBody>
      </p:sp>
    </p:spTree>
    <p:extLst>
      <p:ext uri="{BB962C8B-B14F-4D97-AF65-F5344CB8AC3E}">
        <p14:creationId xmlns:p14="http://schemas.microsoft.com/office/powerpoint/2010/main" val="1848101355"/>
      </p:ext>
    </p:extLst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90B0BABD-88A5-4154-A6BC-AC0DA5AEFE65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3629321" y="2920230"/>
            <a:ext cx="5363852" cy="1470025"/>
          </a:xfr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fr-FR" sz="4400" dirty="0" err="1">
                <a:latin typeface="Verdana" charset="0"/>
                <a:cs typeface="Verdana" charset="0"/>
              </a:rPr>
              <a:t>Computing</a:t>
            </a:r>
            <a:r>
              <a:rPr lang="fr-FR" sz="4400" dirty="0">
                <a:latin typeface="Verdana" charset="0"/>
                <a:cs typeface="Verdana" charset="0"/>
              </a:rPr>
              <a:t> Levels</a:t>
            </a:r>
            <a:endParaRPr lang="fr-FR" sz="2800" dirty="0">
              <a:solidFill>
                <a:schemeClr val="tx1">
                  <a:lumMod val="65%"/>
                  <a:lumOff val="35%"/>
                </a:schemeClr>
              </a:solidFill>
              <a:latin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800359"/>
      </p:ext>
    </p:extLst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sz="3600" dirty="0" err="1">
                <a:latin typeface="Verdana" charset="0"/>
                <a:cs typeface="Verdana" charset="0"/>
              </a:rPr>
              <a:t>Computing</a:t>
            </a:r>
            <a:r>
              <a:rPr lang="fr-FR" sz="3600" dirty="0">
                <a:latin typeface="Verdana" charset="0"/>
                <a:cs typeface="Verdana" charset="0"/>
              </a:rPr>
              <a:t> Levels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38292"/>
            <a:ext cx="8229600" cy="1755737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altLang="fr-FR" u="sng" dirty="0">
                <a:ea typeface="ＭＳ Ｐゴシック" panose="020B0600070205080204" pitchFamily="34" charset="-128"/>
              </a:rPr>
              <a:t>Cloud </a:t>
            </a:r>
            <a:r>
              <a:rPr lang="fr-FR" altLang="fr-FR" u="sng" dirty="0" err="1">
                <a:ea typeface="ＭＳ Ｐゴシック" panose="020B0600070205080204" pitchFamily="34" charset="-128"/>
              </a:rPr>
              <a:t>Computing</a:t>
            </a:r>
            <a:r>
              <a:rPr lang="fr-FR" altLang="fr-FR" u="sng" dirty="0">
                <a:ea typeface="ＭＳ Ｐゴシック" panose="020B0600070205080204" pitchFamily="34" charset="-128"/>
              </a:rPr>
              <a:t>: </a:t>
            </a:r>
            <a:r>
              <a:rPr lang="en-US" altLang="fr-FR" dirty="0">
                <a:ea typeface="ＭＳ Ｐゴシック" panose="020B0600070205080204" pitchFamily="34" charset="-128"/>
              </a:rPr>
              <a:t>”[…] O</a:t>
            </a:r>
            <a:r>
              <a:rPr lang="en-US" dirty="0"/>
              <a:t>n-demand availability of computer system resources, especially data storage and computing power, without direct active management by the user.</a:t>
            </a:r>
            <a:r>
              <a:rPr lang="en-US" altLang="fr-FR" dirty="0">
                <a:ea typeface="ＭＳ Ｐゴシック" panose="020B0600070205080204" pitchFamily="34" charset="-128"/>
              </a:rPr>
              <a:t>”</a:t>
            </a:r>
            <a:r>
              <a:rPr lang="fr-FR" altLang="fr-FR" u="sng" dirty="0">
                <a:ea typeface="ＭＳ Ｐゴシック" panose="020B0600070205080204" pitchFamily="34" charset="-128"/>
              </a:rPr>
              <a:t> </a:t>
            </a:r>
          </a:p>
          <a:p>
            <a:pPr eaLnBrk="1" hangingPunct="1"/>
            <a:endParaRPr lang="fr-FR" altLang="fr-FR" dirty="0"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623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21908BE-1FFF-4405-9AE2-3E046EFEE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05177"/>
            <a:ext cx="8229600" cy="325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08263"/>
      </p:ext>
    </p:extLst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sz="3600" dirty="0" err="1">
                <a:latin typeface="Verdana" charset="0"/>
                <a:cs typeface="Verdana" charset="0"/>
              </a:rPr>
              <a:t>Computing</a:t>
            </a:r>
            <a:r>
              <a:rPr lang="fr-FR" sz="3600" dirty="0">
                <a:latin typeface="Verdana" charset="0"/>
                <a:cs typeface="Verdana" charset="0"/>
              </a:rPr>
              <a:t> Levels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34497"/>
            <a:ext cx="8229600" cy="18935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altLang="fr-FR" u="sng" dirty="0">
                <a:ea typeface="ＭＳ Ｐゴシック" panose="020B0600070205080204" pitchFamily="34" charset="-128"/>
              </a:rPr>
              <a:t>Fog </a:t>
            </a:r>
            <a:r>
              <a:rPr lang="fr-FR" altLang="fr-FR" u="sng" dirty="0" err="1">
                <a:ea typeface="ＭＳ Ｐゴシック" panose="020B0600070205080204" pitchFamily="34" charset="-128"/>
              </a:rPr>
              <a:t>Computing</a:t>
            </a:r>
            <a:r>
              <a:rPr lang="fr-FR" altLang="fr-FR" u="sng" dirty="0">
                <a:ea typeface="ＭＳ Ｐゴシック" panose="020B0600070205080204" pitchFamily="34" charset="-128"/>
              </a:rPr>
              <a:t>: </a:t>
            </a:r>
            <a:r>
              <a:rPr lang="en-US" altLang="fr-FR" dirty="0">
                <a:ea typeface="ＭＳ Ｐゴシック" panose="020B0600070205080204" pitchFamily="34" charset="-128"/>
              </a:rPr>
              <a:t>”</a:t>
            </a:r>
            <a:r>
              <a:rPr lang="en-US" dirty="0"/>
              <a:t>Both cloud computing and fog computing provide storage, applications, and data to end-users. However, fog computing has a closer proximity to end-users and bigger geographical distribution..</a:t>
            </a:r>
            <a:r>
              <a:rPr lang="en-US" altLang="fr-FR" dirty="0">
                <a:ea typeface="ＭＳ Ｐゴシック" panose="020B0600070205080204" pitchFamily="34" charset="-128"/>
              </a:rPr>
              <a:t>”</a:t>
            </a:r>
            <a:r>
              <a:rPr lang="fr-FR" altLang="fr-FR" u="sng" dirty="0">
                <a:ea typeface="ＭＳ Ｐゴシック" panose="020B0600070205080204" pitchFamily="34" charset="-128"/>
              </a:rPr>
              <a:t> </a:t>
            </a:r>
          </a:p>
          <a:p>
            <a:pPr eaLnBrk="1" hangingPunct="1"/>
            <a:endParaRPr lang="fr-FR" altLang="fr-FR" dirty="0"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8336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C2FADA8-BF67-42C4-86A4-5F6791A4A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2914899"/>
            <a:ext cx="5997019" cy="340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44096"/>
      </p:ext>
    </p:extLst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sz="3600" dirty="0" err="1">
                <a:latin typeface="Verdana" charset="0"/>
                <a:cs typeface="Verdana" charset="0"/>
              </a:rPr>
              <a:t>Computing</a:t>
            </a:r>
            <a:r>
              <a:rPr lang="fr-FR" sz="3600" dirty="0">
                <a:latin typeface="Verdana" charset="0"/>
                <a:cs typeface="Verdana" charset="0"/>
              </a:rPr>
              <a:t> Levels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45483"/>
            <a:ext cx="8229600" cy="182879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altLang="fr-FR" u="sng" dirty="0">
                <a:ea typeface="ＭＳ Ｐゴシック" panose="020B0600070205080204" pitchFamily="34" charset="-128"/>
              </a:rPr>
              <a:t>Edge </a:t>
            </a:r>
            <a:r>
              <a:rPr lang="fr-FR" altLang="fr-FR" u="sng" dirty="0" err="1">
                <a:ea typeface="ＭＳ Ｐゴシック" panose="020B0600070205080204" pitchFamily="34" charset="-128"/>
              </a:rPr>
              <a:t>Computing</a:t>
            </a:r>
            <a:r>
              <a:rPr lang="fr-FR" altLang="fr-FR" u="sng" dirty="0">
                <a:ea typeface="ＭＳ Ｐゴシック" panose="020B0600070205080204" pitchFamily="34" charset="-128"/>
              </a:rPr>
              <a:t>: </a:t>
            </a:r>
            <a:r>
              <a:rPr lang="en-US" altLang="fr-FR" dirty="0">
                <a:ea typeface="ＭＳ Ｐゴシック" panose="020B0600070205080204" pitchFamily="34" charset="-128"/>
              </a:rPr>
              <a:t>”[…] D</a:t>
            </a:r>
            <a:r>
              <a:rPr lang="en-US" dirty="0"/>
              <a:t>istributed computing paradigm which brings computation and data storage closer to the location where it is needed, to improve response times and save bandwidth.</a:t>
            </a:r>
            <a:r>
              <a:rPr lang="en-US" altLang="fr-FR" dirty="0">
                <a:ea typeface="ＭＳ Ｐゴシック" panose="020B0600070205080204" pitchFamily="34" charset="-128"/>
              </a:rPr>
              <a:t>”</a:t>
            </a:r>
            <a:r>
              <a:rPr lang="fr-FR" altLang="fr-FR" u="sng" dirty="0">
                <a:ea typeface="ＭＳ Ｐゴシック" panose="020B0600070205080204" pitchFamily="34" charset="-128"/>
              </a:rPr>
              <a:t> </a:t>
            </a:r>
          </a:p>
          <a:p>
            <a:pPr eaLnBrk="1" hangingPunct="1"/>
            <a:endParaRPr lang="fr-FR" altLang="fr-FR" dirty="0"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7999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BE8C59-2425-4C82-9C3D-111255235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386" y="2974281"/>
            <a:ext cx="5637228" cy="336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06484"/>
      </p:ext>
    </p:extLst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90B0BABD-88A5-4154-A6BC-AC0DA5AEFE65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3629321" y="2920230"/>
            <a:ext cx="5363852" cy="1470025"/>
          </a:xfr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fr-FR" sz="4400" dirty="0" err="1">
                <a:latin typeface="Verdana" charset="0"/>
                <a:cs typeface="Verdana" charset="0"/>
              </a:rPr>
              <a:t>Problematisation</a:t>
            </a:r>
            <a:endParaRPr lang="fr-FR" sz="2800" dirty="0">
              <a:solidFill>
                <a:schemeClr val="tx1">
                  <a:lumMod val="65%"/>
                  <a:lumOff val="35%"/>
                </a:schemeClr>
              </a:solidFill>
              <a:latin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645515"/>
      </p:ext>
    </p:extLst>
  </p:cSld>
  <p:clrMapOvr>
    <a:masterClrMapping/>
  </p:clrMapOvr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sz="3600" dirty="0" err="1">
                <a:latin typeface="Verdana" charset="0"/>
                <a:cs typeface="Verdana" charset="0"/>
              </a:rPr>
              <a:t>Problematisation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21592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Which Internet of Things architecture is adapted for an evolving solution where the connected objects are growing day by day ? </a:t>
            </a:r>
          </a:p>
          <a:p>
            <a:endParaRPr lang="fr-FR" altLang="fr-FR" u="sng" dirty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fr-FR" altLang="fr-FR" u="sng" dirty="0">
                <a:ea typeface="ＭＳ Ｐゴシック" panose="020B0600070205080204" pitchFamily="34" charset="-128"/>
              </a:rPr>
              <a:t>Aspects: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altLang="fr-FR" dirty="0" err="1">
                <a:ea typeface="ＭＳ Ｐゴシック" panose="020B0600070205080204" pitchFamily="34" charset="-128"/>
              </a:rPr>
              <a:t>Scalability</a:t>
            </a:r>
            <a:endParaRPr lang="fr-FR" altLang="fr-FR" dirty="0">
              <a:ea typeface="ＭＳ Ｐゴシック" panose="020B0600070205080204" pitchFamily="34" charset="-128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altLang="fr-FR" dirty="0" err="1">
                <a:ea typeface="ＭＳ Ｐゴシック" panose="020B0600070205080204" pitchFamily="34" charset="-128"/>
              </a:rPr>
              <a:t>Reliability</a:t>
            </a:r>
            <a:endParaRPr lang="fr-FR" altLang="fr-FR" dirty="0">
              <a:ea typeface="ＭＳ Ｐゴシック" panose="020B0600070205080204" pitchFamily="34" charset="-128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altLang="fr-FR" dirty="0" err="1">
                <a:ea typeface="ＭＳ Ｐゴシック" panose="020B0600070205080204" pitchFamily="34" charset="-128"/>
              </a:rPr>
              <a:t>Monitorability</a:t>
            </a:r>
            <a:endParaRPr lang="fr-FR" altLang="fr-FR" dirty="0">
              <a:ea typeface="ＭＳ Ｐゴシック" panose="020B0600070205080204" pitchFamily="34" charset="-128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fr-FR" altLang="fr-FR" dirty="0" err="1">
                <a:ea typeface="ＭＳ Ｐゴシック" panose="020B0600070205080204" pitchFamily="34" charset="-128"/>
              </a:rPr>
              <a:t>Extensibility</a:t>
            </a:r>
            <a:endParaRPr lang="fr-FR" altLang="fr-FR" dirty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fr-FR" altLang="fr-FR" u="sng" dirty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fr-FR" altLang="fr-FR" u="sng" dirty="0"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8336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504505779"/>
      </p:ext>
    </p:extLst>
  </p:cSld>
  <p:clrMapOvr>
    <a:masterClrMapping/>
  </p:clrMapOvr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sz="3600" dirty="0" err="1">
                <a:latin typeface="Verdana" charset="0"/>
                <a:cs typeface="Verdana" charset="0"/>
              </a:rPr>
              <a:t>Problematisation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21592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altLang="fr-FR" u="sng" dirty="0" err="1">
                <a:ea typeface="ＭＳ Ｐゴシック" panose="020B0600070205080204" pitchFamily="34" charset="-128"/>
              </a:rPr>
              <a:t>Scalability</a:t>
            </a:r>
            <a:r>
              <a:rPr lang="fr-FR" altLang="fr-FR" u="sng" dirty="0">
                <a:ea typeface="ＭＳ Ｐゴシック" panose="020B0600070205080204" pitchFamily="34" charset="-128"/>
              </a:rPr>
              <a:t> :</a:t>
            </a:r>
          </a:p>
          <a:p>
            <a:pPr eaLnBrk="1" hangingPunct="1"/>
            <a:endParaRPr lang="fr-FR" altLang="fr-FR" u="sng" dirty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fr-FR" altLang="fr-FR" u="sng" dirty="0"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8336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327058462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sz="36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Content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fr-FR" altLang="fr-FR" dirty="0">
                <a:ea typeface="ＭＳ Ｐゴシック" panose="020B0600070205080204" pitchFamily="34" charset="-128"/>
              </a:rPr>
              <a:t>Introduction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fr-FR" altLang="fr-FR" dirty="0" err="1">
                <a:ea typeface="ＭＳ Ｐゴシック" panose="020B0600070205080204" pitchFamily="34" charset="-128"/>
              </a:rPr>
              <a:t>Complex</a:t>
            </a:r>
            <a:r>
              <a:rPr lang="fr-FR" altLang="fr-FR" dirty="0">
                <a:ea typeface="ＭＳ Ｐゴシック" panose="020B0600070205080204" pitchFamily="34" charset="-128"/>
              </a:rPr>
              <a:t> Event </a:t>
            </a:r>
            <a:r>
              <a:rPr lang="fr-FR" altLang="fr-FR" dirty="0" err="1">
                <a:ea typeface="ＭＳ Ｐゴシック" panose="020B0600070205080204" pitchFamily="34" charset="-128"/>
              </a:rPr>
              <a:t>Processing</a:t>
            </a:r>
            <a:endParaRPr lang="fr-FR" altLang="fr-FR" dirty="0">
              <a:ea typeface="ＭＳ Ｐゴシック" panose="020B0600070205080204" pitchFamily="34" charset="-128"/>
            </a:endParaRP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fr-FR" altLang="fr-FR" dirty="0" err="1">
                <a:ea typeface="ＭＳ Ｐゴシック" panose="020B0600070205080204" pitchFamily="34" charset="-128"/>
              </a:rPr>
              <a:t>Computing</a:t>
            </a:r>
            <a:r>
              <a:rPr lang="fr-FR" altLang="fr-FR" dirty="0">
                <a:ea typeface="ＭＳ Ｐゴシック" panose="020B0600070205080204" pitchFamily="34" charset="-128"/>
              </a:rPr>
              <a:t> Levels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fr-FR" altLang="fr-FR" dirty="0" err="1">
                <a:ea typeface="ＭＳ Ｐゴシック" panose="020B0600070205080204" pitchFamily="34" charset="-128"/>
              </a:rPr>
              <a:t>Problematisation</a:t>
            </a:r>
            <a:endParaRPr lang="fr-FR" altLang="fr-FR" dirty="0">
              <a:ea typeface="ＭＳ Ｐゴシック" panose="020B0600070205080204" pitchFamily="34" charset="-128"/>
            </a:endParaRP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fr-FR" altLang="fr-FR" dirty="0">
                <a:ea typeface="ＭＳ Ｐゴシック" panose="020B0600070205080204" pitchFamily="34" charset="-128"/>
              </a:rPr>
              <a:t>Conclusion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fr-FR" altLang="fr-FR" dirty="0">
                <a:ea typeface="ＭＳ Ｐゴシック" panose="020B0600070205080204" pitchFamily="34" charset="-128"/>
              </a:rPr>
              <a:t>Questions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C4BFE23-B3F5-4A6E-8883-654833289F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36639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sz="3600" dirty="0" err="1">
                <a:latin typeface="Verdana" charset="0"/>
                <a:cs typeface="Verdana" charset="0"/>
              </a:rPr>
              <a:t>Problematisation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21592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altLang="fr-FR" u="sng" dirty="0" err="1">
                <a:ea typeface="ＭＳ Ｐゴシック" panose="020B0600070205080204" pitchFamily="34" charset="-128"/>
              </a:rPr>
              <a:t>Reliability</a:t>
            </a:r>
            <a:r>
              <a:rPr lang="fr-FR" altLang="fr-FR" u="sng" dirty="0">
                <a:ea typeface="ＭＳ Ｐゴシック" panose="020B0600070205080204" pitchFamily="34" charset="-128"/>
              </a:rPr>
              <a:t> :</a:t>
            </a:r>
          </a:p>
          <a:p>
            <a:pPr eaLnBrk="1" hangingPunct="1"/>
            <a:endParaRPr lang="fr-FR" altLang="fr-FR" u="sng" dirty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fr-FR" altLang="fr-FR" u="sng" dirty="0"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8336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418105262"/>
      </p:ext>
    </p:extLst>
  </p:cSld>
  <p:clrMapOvr>
    <a:masterClrMapping/>
  </p:clrMapOvr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sz="3600" dirty="0" err="1">
                <a:latin typeface="Verdana" charset="0"/>
                <a:cs typeface="Verdana" charset="0"/>
              </a:rPr>
              <a:t>Problematisation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21592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altLang="fr-FR" u="sng" dirty="0" err="1">
                <a:ea typeface="ＭＳ Ｐゴシック" panose="020B0600070205080204" pitchFamily="34" charset="-128"/>
              </a:rPr>
              <a:t>Monitorability</a:t>
            </a:r>
            <a:r>
              <a:rPr lang="fr-FR" altLang="fr-FR" u="sng" dirty="0">
                <a:ea typeface="ＭＳ Ｐゴシック" panose="020B0600070205080204" pitchFamily="34" charset="-128"/>
              </a:rPr>
              <a:t> :</a:t>
            </a:r>
          </a:p>
          <a:p>
            <a:pPr eaLnBrk="1" hangingPunct="1"/>
            <a:endParaRPr lang="fr-FR" altLang="fr-FR" u="sng" dirty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fr-FR" altLang="fr-FR" u="sng" dirty="0"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8336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042908257"/>
      </p:ext>
    </p:extLst>
  </p:cSld>
  <p:clrMapOvr>
    <a:masterClrMapping/>
  </p:clrMapOvr>
</p:sld>
</file>

<file path=ppt/slides/slide2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sz="3600" dirty="0" err="1">
                <a:latin typeface="Verdana" charset="0"/>
                <a:cs typeface="Verdana" charset="0"/>
              </a:rPr>
              <a:t>Problematisation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21592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altLang="fr-FR" u="sng" dirty="0" err="1">
                <a:ea typeface="ＭＳ Ｐゴシック" panose="020B0600070205080204" pitchFamily="34" charset="-128"/>
              </a:rPr>
              <a:t>Extensibility</a:t>
            </a:r>
            <a:r>
              <a:rPr lang="fr-FR" altLang="fr-FR" u="sng" dirty="0">
                <a:ea typeface="ＭＳ Ｐゴシック" panose="020B0600070205080204" pitchFamily="34" charset="-128"/>
              </a:rPr>
              <a:t> :</a:t>
            </a:r>
          </a:p>
          <a:p>
            <a:pPr eaLnBrk="1" hangingPunct="1"/>
            <a:endParaRPr lang="fr-FR" altLang="fr-FR" u="sng" dirty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fr-FR" altLang="fr-FR" u="sng" dirty="0"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8336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96925554"/>
      </p:ext>
    </p:extLst>
  </p:cSld>
  <p:clrMapOvr>
    <a:masterClrMapping/>
  </p:clrMapOvr>
</p:sld>
</file>

<file path=ppt/slides/slide2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90B0BABD-88A5-4154-A6BC-AC0DA5AEFE65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3629321" y="2920230"/>
            <a:ext cx="5363852" cy="1470025"/>
          </a:xfr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fr-FR" sz="4400" dirty="0">
                <a:latin typeface="Verdana" charset="0"/>
                <a:cs typeface="Verdana" charset="0"/>
              </a:rPr>
              <a:t>Conclusion</a:t>
            </a:r>
            <a:endParaRPr lang="fr-FR" sz="2800" dirty="0">
              <a:solidFill>
                <a:schemeClr val="tx1">
                  <a:lumMod val="65%"/>
                  <a:lumOff val="35%"/>
                </a:schemeClr>
              </a:solidFill>
              <a:latin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369443"/>
      </p:ext>
    </p:extLst>
  </p:cSld>
  <p:clrMapOvr>
    <a:masterClrMapping/>
  </p:clrMapOvr>
</p:sld>
</file>

<file path=ppt/slides/slide2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sz="36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anose="020B0604020202020204" pitchFamily="34" charset="0"/>
              <a:buNone/>
            </a:pPr>
            <a:endParaRPr lang="fr-FR" altLang="fr-FR" u="sng" dirty="0"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C122CCC-F8C2-4D60-A9DD-DE657B62BE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7174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400025018"/>
      </p:ext>
    </p:extLst>
  </p:cSld>
  <p:clrMapOvr>
    <a:masterClrMapping/>
  </p:clrMapOvr>
</p:sld>
</file>

<file path=ppt/slides/slide2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90B0BABD-88A5-4154-A6BC-AC0DA5AEFE65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3629321" y="2920230"/>
            <a:ext cx="5363852" cy="1470025"/>
          </a:xfr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fr-FR" sz="4400" dirty="0">
                <a:latin typeface="Verdana" charset="0"/>
                <a:cs typeface="Verdana" charset="0"/>
              </a:rPr>
              <a:t>Questions</a:t>
            </a:r>
            <a:endParaRPr lang="fr-FR" sz="2800" dirty="0">
              <a:solidFill>
                <a:schemeClr val="tx1">
                  <a:lumMod val="65%"/>
                  <a:lumOff val="35%"/>
                </a:schemeClr>
              </a:solidFill>
              <a:latin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674521"/>
      </p:ext>
    </p:extLst>
  </p:cSld>
  <p:clrMapOvr>
    <a:masterClrMapping/>
  </p:clrMapOvr>
</p:sld>
</file>

<file path=ppt/slides/slide2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sz="36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Questions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393E4AE-3DD5-4C2A-95A4-E1F54FBBD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3957"/>
            <a:ext cx="8229600" cy="4518448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C122CCC-F8C2-4D60-A9DD-DE657B62BE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6231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03086543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90B0BABD-88A5-4154-A6BC-AC0DA5AEFE65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5238947" y="2920230"/>
            <a:ext cx="3754225" cy="1470025"/>
          </a:xfr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fr-FR" sz="4400" dirty="0">
                <a:latin typeface="Verdana" charset="0"/>
                <a:cs typeface="Verdana" charset="0"/>
              </a:rPr>
              <a:t>Introduction</a:t>
            </a:r>
            <a:endParaRPr lang="fr-FR" sz="2800" dirty="0">
              <a:solidFill>
                <a:schemeClr val="tx1">
                  <a:lumMod val="65%"/>
                  <a:lumOff val="35%"/>
                </a:schemeClr>
              </a:solidFill>
              <a:latin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949332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sz="3600">
                <a:latin typeface="Verdana" panose="020B0604030504040204" pitchFamily="34" charset="0"/>
                <a:ea typeface="ＭＳ Ｐゴシック" panose="020B0600070205080204" pitchFamily="34" charset="-128"/>
              </a:rPr>
              <a:t>Introduction</a:t>
            </a:r>
          </a:p>
        </p:txBody>
      </p:sp>
      <p:pic>
        <p:nvPicPr>
          <p:cNvPr id="5" name="Espace réservé du contenu 4" descr="Internet of Things">
            <a:extLst>
              <a:ext uri="{FF2B5EF4-FFF2-40B4-BE49-F238E27FC236}">
                <a16:creationId xmlns:a16="http://schemas.microsoft.com/office/drawing/2014/main" id="{8600C12E-F067-446C-B923-04ACFF84B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18" y="2123852"/>
            <a:ext cx="8881363" cy="3737895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6011B0-2B29-40B5-A015-700B4F9464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67961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41684614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sz="3600">
                <a:latin typeface="Verdana" panose="020B0604030504040204" pitchFamily="34" charset="0"/>
                <a:ea typeface="ＭＳ Ｐゴシック" panose="020B0600070205080204" pitchFamily="34" charset="-128"/>
              </a:rPr>
              <a:t>Introduction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600C12E-F067-446C-B923-04ACFF84B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23245" y="1219674"/>
            <a:ext cx="8063555" cy="5039723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6011B0-2B29-40B5-A015-700B4F9464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67961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18074804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sz="3600">
                <a:latin typeface="Verdana" panose="020B0604030504040204" pitchFamily="34" charset="0"/>
                <a:ea typeface="ＭＳ Ｐゴシック" panose="020B0600070205080204" pitchFamily="34" charset="-128"/>
              </a:rPr>
              <a:t>Introduction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600C12E-F067-446C-B923-04ACFF84B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12670" y="1640264"/>
            <a:ext cx="6684704" cy="4835950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6011B0-2B29-40B5-A015-700B4F9464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67961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2AF74D-F9CF-4BF8-834E-AC5030F94EA8}"/>
              </a:ext>
            </a:extLst>
          </p:cNvPr>
          <p:cNvSpPr txBox="1"/>
          <p:nvPr/>
        </p:nvSpPr>
        <p:spPr>
          <a:xfrm>
            <a:off x="735291" y="1156028"/>
            <a:ext cx="7591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 err="1"/>
              <a:t>Generic</a:t>
            </a:r>
            <a:r>
              <a:rPr lang="fr-BE" sz="2800" dirty="0"/>
              <a:t> Architecture :</a:t>
            </a:r>
          </a:p>
        </p:txBody>
      </p:sp>
    </p:spTree>
    <p:extLst>
      <p:ext uri="{BB962C8B-B14F-4D97-AF65-F5344CB8AC3E}">
        <p14:creationId xmlns:p14="http://schemas.microsoft.com/office/powerpoint/2010/main" val="898327181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sz="3600">
                <a:latin typeface="Verdana" panose="020B0604030504040204" pitchFamily="34" charset="0"/>
                <a:ea typeface="ＭＳ Ｐゴシック" panose="020B0600070205080204" pitchFamily="34" charset="-128"/>
              </a:rPr>
              <a:t>Introduction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600C12E-F067-446C-B923-04ACFF84B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23245" y="1536569"/>
            <a:ext cx="8063555" cy="4702134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6011B0-2B29-40B5-A015-700B4F9464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67961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29531495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90B0BABD-88A5-4154-A6BC-AC0DA5AEFE65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3629321" y="2920230"/>
            <a:ext cx="5363852" cy="1470025"/>
          </a:xfr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fr-FR" sz="4400" dirty="0" err="1">
                <a:latin typeface="Verdana" charset="0"/>
                <a:cs typeface="Verdana" charset="0"/>
              </a:rPr>
              <a:t>Complex</a:t>
            </a:r>
            <a:r>
              <a:rPr lang="fr-FR" sz="4400" dirty="0">
                <a:latin typeface="Verdana" charset="0"/>
                <a:cs typeface="Verdana" charset="0"/>
              </a:rPr>
              <a:t> Event </a:t>
            </a:r>
            <a:r>
              <a:rPr lang="fr-FR" sz="4400" dirty="0" err="1">
                <a:latin typeface="Verdana" charset="0"/>
                <a:cs typeface="Verdana" charset="0"/>
              </a:rPr>
              <a:t>Processing</a:t>
            </a:r>
            <a:endParaRPr lang="fr-FR" sz="2800" dirty="0">
              <a:solidFill>
                <a:schemeClr val="tx1">
                  <a:lumMod val="65%"/>
                  <a:lumOff val="35%"/>
                </a:schemeClr>
              </a:solidFill>
              <a:latin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281438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fr-FR" altLang="fr-FR" sz="3600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Complex</a:t>
            </a:r>
            <a:r>
              <a:rPr lang="fr-FR" altLang="fr-FR" sz="36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Event </a:t>
            </a:r>
            <a:r>
              <a:rPr lang="fr-FR" altLang="fr-FR" sz="3600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Processing</a:t>
            </a:r>
            <a:endParaRPr lang="fr-FR" altLang="fr-FR" sz="3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u="sng" dirty="0" err="1">
                <a:ea typeface="ＭＳ Ｐゴシック" panose="020B0600070205080204" pitchFamily="34" charset="-128"/>
              </a:rPr>
              <a:t>Definition</a:t>
            </a:r>
            <a:r>
              <a:rPr lang="fr-FR" altLang="fr-FR" u="sng" dirty="0">
                <a:ea typeface="ＭＳ Ｐゴシック" panose="020B0600070205080204" pitchFamily="34" charset="-128"/>
              </a:rPr>
              <a:t> :</a:t>
            </a:r>
            <a:r>
              <a:rPr lang="fr-FR" altLang="fr-FR" dirty="0">
                <a:ea typeface="ＭＳ Ｐゴシック" panose="020B0600070205080204" pitchFamily="34" charset="-128"/>
              </a:rPr>
              <a:t> </a:t>
            </a:r>
            <a:r>
              <a:rPr lang="en-US" altLang="fr-FR" dirty="0">
                <a:ea typeface="ＭＳ Ｐゴシック" panose="020B0600070205080204" pitchFamily="34" charset="-128"/>
              </a:rPr>
              <a:t>”[…] </a:t>
            </a:r>
            <a:r>
              <a:rPr lang="fr-FR" altLang="fr-FR" dirty="0">
                <a:ea typeface="ＭＳ Ｐゴシック" panose="020B0600070205080204" pitchFamily="34" charset="-128"/>
              </a:rPr>
              <a:t>S</a:t>
            </a:r>
            <a:r>
              <a:rPr lang="en-US" dirty="0"/>
              <a:t>et of methods and techniques for tracking and analyzing real-time streams of </a:t>
            </a:r>
            <a:r>
              <a:rPr lang="en-US" dirty="0" err="1"/>
              <a:t>informations</a:t>
            </a:r>
            <a:r>
              <a:rPr lang="en-US" dirty="0"/>
              <a:t> and detecting patterns or correlations of unrelated data (complex events) that are of interest to a particular business.</a:t>
            </a:r>
            <a:r>
              <a:rPr lang="en-US" altLang="fr-FR" dirty="0">
                <a:ea typeface="ＭＳ Ｐゴシック" panose="020B0600070205080204" pitchFamily="34" charset="-128"/>
              </a:rPr>
              <a:t>”</a:t>
            </a:r>
          </a:p>
          <a:p>
            <a:endParaRPr lang="en-US" altLang="fr-FR" u="sng" dirty="0">
              <a:ea typeface="ＭＳ Ｐゴシック" panose="020B0600070205080204" pitchFamily="34" charset="-128"/>
            </a:endParaRPr>
          </a:p>
          <a:p>
            <a:r>
              <a:rPr lang="en-US" altLang="fr-FR" u="sng" dirty="0">
                <a:ea typeface="ＭＳ Ｐゴシック" panose="020B0600070205080204" pitchFamily="34" charset="-128"/>
              </a:rPr>
              <a:t>Important :</a:t>
            </a:r>
            <a:r>
              <a:rPr lang="en-US" altLang="fr-FR" dirty="0">
                <a:ea typeface="ＭＳ Ｐゴシック" panose="020B0600070205080204" pitchFamily="34" charset="-128"/>
              </a:rPr>
              <a:t> </a:t>
            </a:r>
            <a:r>
              <a:rPr lang="en-US" altLang="fr-FR" b="1" dirty="0">
                <a:ea typeface="ＭＳ Ｐゴシック" panose="020B0600070205080204" pitchFamily="34" charset="-128"/>
              </a:rPr>
              <a:t>Event Correlation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fr-FR" dirty="0">
              <a:ea typeface="ＭＳ Ｐゴシック" panose="020B0600070205080204" pitchFamily="34" charset="-128"/>
            </a:endParaRPr>
          </a:p>
          <a:p>
            <a:endParaRPr lang="en-US" altLang="fr-FR" u="sng" dirty="0"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75088-0863-48E7-808D-55EE80351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579992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94173551"/>
      </p:ext>
    </p:extLst>
  </p:cSld>
  <p:clrMapOvr>
    <a:masterClrMapping/>
  </p:clrMapOvr>
</p:sld>
</file>

<file path=ppt/theme/theme1.xml><?xml version="1.0" encoding="utf-8"?>
<a:theme xmlns:a="http://purl.oclc.org/ooxml/drawingml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tint val="100%"/>
                <a:shade val="100%"/>
                <a:satMod val="130%"/>
              </a:schemeClr>
            </a:gs>
            <a:gs pos="100%">
              <a:schemeClr val="phClr">
                <a:tint val="50%"/>
                <a:shade val="100%"/>
                <a:satMod val="350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purl.oclc.org/ooxml/drawingml/main" name="Conception personnalisé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tint val="100%"/>
                <a:shade val="100%"/>
                <a:satMod val="130%"/>
              </a:schemeClr>
            </a:gs>
            <a:gs pos="100%">
              <a:schemeClr val="phClr">
                <a:tint val="50%"/>
                <a:shade val="100%"/>
                <a:satMod val="350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purl.oclc.org/ooxml/drawingml/main" name="1_Conception personnalisé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tint val="100%"/>
                <a:shade val="100%"/>
                <a:satMod val="130%"/>
              </a:schemeClr>
            </a:gs>
            <a:gs pos="100%">
              <a:schemeClr val="phClr">
                <a:tint val="50%"/>
                <a:shade val="100%"/>
                <a:satMod val="350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purl.oclc.org/ooxml/drawingml/main" name="2_Conception personnalisé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tint val="100%"/>
                <a:shade val="100%"/>
                <a:satMod val="130%"/>
              </a:schemeClr>
            </a:gs>
            <a:gs pos="100%">
              <a:schemeClr val="phClr">
                <a:tint val="50%"/>
                <a:shade val="100%"/>
                <a:satMod val="350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purl.oclc.org/ooxml/drawingml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tint val="100%"/>
                <a:shade val="100%"/>
                <a:satMod val="130%"/>
              </a:schemeClr>
            </a:gs>
            <a:gs pos="100%">
              <a:schemeClr val="phClr">
                <a:tint val="50%"/>
                <a:shade val="100%"/>
                <a:satMod val="350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purl.oclc.org/ooxml/officeDocument/extendedProperties" xmlns:vt="http://purl.oclc.org/ooxml/officeDocument/docPropsVTypes">
  <TotalTime>509</TotalTime>
  <Words>244</Words>
  <Application>Microsoft Office PowerPoint</Application>
  <PresentationFormat>Affichage à l'écran (4:3)</PresentationFormat>
  <Paragraphs>95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26</vt:i4>
      </vt:variant>
    </vt:vector>
  </HeadingPairs>
  <TitlesOfParts>
    <vt:vector size="34" baseType="lpstr">
      <vt:lpstr>Arial</vt:lpstr>
      <vt:lpstr>Calibri</vt:lpstr>
      <vt:lpstr>Frutiger LT Std 45 Light</vt:lpstr>
      <vt:lpstr>Verdana</vt:lpstr>
      <vt:lpstr>Thème Office</vt:lpstr>
      <vt:lpstr>Conception personnalisée</vt:lpstr>
      <vt:lpstr>1_Conception personnalisée</vt:lpstr>
      <vt:lpstr>2_Conception personnalisée</vt:lpstr>
      <vt:lpstr>Présentation PowerPoint</vt:lpstr>
      <vt:lpstr>Content</vt:lpstr>
      <vt:lpstr>Introduction</vt:lpstr>
      <vt:lpstr>Introduction</vt:lpstr>
      <vt:lpstr>Introduction</vt:lpstr>
      <vt:lpstr>Introduction</vt:lpstr>
      <vt:lpstr>Introduction</vt:lpstr>
      <vt:lpstr>Complex Event Processing</vt:lpstr>
      <vt:lpstr>Complex Event Processing</vt:lpstr>
      <vt:lpstr>Complex Event Processing</vt:lpstr>
      <vt:lpstr>Complex Event Processing</vt:lpstr>
      <vt:lpstr>Complex Event Processing</vt:lpstr>
      <vt:lpstr>Computing Levels</vt:lpstr>
      <vt:lpstr>Computing Levels</vt:lpstr>
      <vt:lpstr>Computing Levels</vt:lpstr>
      <vt:lpstr>Computing Levels</vt:lpstr>
      <vt:lpstr>Problematisation</vt:lpstr>
      <vt:lpstr>Problematisation</vt:lpstr>
      <vt:lpstr>Problematisation</vt:lpstr>
      <vt:lpstr>Problematisation</vt:lpstr>
      <vt:lpstr>Problematisation</vt:lpstr>
      <vt:lpstr>Problematisation</vt:lpstr>
      <vt:lpstr>Conclusion</vt:lpstr>
      <vt:lpstr>Conclusion</vt:lpstr>
      <vt:lpstr>Questions</vt:lpstr>
      <vt:lpstr>Questions</vt:lpstr>
    </vt:vector>
  </TitlesOfParts>
  <Company>University of Namur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Event Processing for Internet of Things</dc:title>
  <dc:creator>Kenny Warszawski</dc:creator>
  <cp:keywords>CEP, Internet of Things</cp:keywords>
  <cp:lastModifiedBy>Kenny Warszawski</cp:lastModifiedBy>
  <cp:revision>89</cp:revision>
  <dcterms:created xsi:type="dcterms:W3CDTF">2015-10-07T07:31:31Z</dcterms:created>
  <dcterms:modified xsi:type="dcterms:W3CDTF">2019-08-31T17:02:41Z</dcterms:modified>
</cp:coreProperties>
</file>