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48" r:id="rId1"/>
    <p:sldMasterId id="2147483654" r:id="rId2"/>
    <p:sldMasterId id="2147483652" r:id="rId3"/>
    <p:sldMasterId id="2147483677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4" r:id="rId6"/>
    <p:sldId id="277" r:id="rId7"/>
    <p:sldId id="265" r:id="rId8"/>
    <p:sldId id="281" r:id="rId9"/>
    <p:sldId id="289" r:id="rId10"/>
    <p:sldId id="290" r:id="rId11"/>
    <p:sldId id="279" r:id="rId12"/>
    <p:sldId id="268" r:id="rId13"/>
    <p:sldId id="295" r:id="rId14"/>
    <p:sldId id="292" r:id="rId15"/>
    <p:sldId id="283" r:id="rId16"/>
    <p:sldId id="284" r:id="rId17"/>
    <p:sldId id="293" r:id="rId18"/>
    <p:sldId id="294" r:id="rId19"/>
    <p:sldId id="287" r:id="rId20"/>
    <p:sldId id="288" r:id="rId21"/>
    <p:sldId id="297" r:id="rId22"/>
    <p:sldId id="301" r:id="rId23"/>
    <p:sldId id="298" r:id="rId24"/>
    <p:sldId id="299" r:id="rId25"/>
    <p:sldId id="300" r:id="rId26"/>
    <p:sldId id="280" r:id="rId27"/>
    <p:sldId id="267" r:id="rId28"/>
    <p:sldId id="296" r:id="rId29"/>
    <p:sldId id="282" r:id="rId30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35"/>
    <a:srgbClr val="55AB26"/>
    <a:srgbClr val="41A336"/>
    <a:srgbClr val="2E3135"/>
    <a:srgbClr val="004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099%" autoAdjust="0"/>
    <p:restoredTop sz="94.66%"/>
  </p:normalViewPr>
  <p:slideViewPr>
    <p:cSldViewPr snapToGrid="0" snapToObjects="1">
      <p:cViewPr varScale="1">
        <p:scale>
          <a:sx n="81" d="100"/>
          <a:sy n="81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slide" Target="slides/slide22.xml"/><Relationship Id="rId3" Type="http://purl.oclc.org/ooxml/officeDocument/relationships/slideMaster" Target="slideMasters/slideMaster3.xml"/><Relationship Id="rId21" Type="http://purl.oclc.org/ooxml/officeDocument/relationships/slide" Target="slides/slide17.xml"/><Relationship Id="rId34" Type="http://purl.oclc.org/ooxml/officeDocument/relationships/viewProps" Target="viewProps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slide" Target="slides/slide21.xml"/><Relationship Id="rId33" Type="http://purl.oclc.org/ooxml/officeDocument/relationships/presProps" Target="presProps.xml"/><Relationship Id="rId2" Type="http://purl.oclc.org/ooxml/officeDocument/relationships/slideMaster" Target="slideMasters/slideMaster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slide" Target="slides/slide25.xml"/><Relationship Id="rId1" Type="http://purl.oclc.org/ooxml/officeDocument/relationships/slideMaster" Target="slideMasters/slideMaster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slide" Target="slides/slide20.xml"/><Relationship Id="rId32" Type="http://purl.oclc.org/ooxml/officeDocument/relationships/handoutMaster" Target="handoutMasters/handoutMaster1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slide" Target="slides/slide24.xml"/><Relationship Id="rId36" Type="http://purl.oclc.org/ooxml/officeDocument/relationships/tableStyles" Target="tableStyles.xml"/><Relationship Id="rId10" Type="http://purl.oclc.org/ooxml/officeDocument/relationships/slide" Target="slides/slide6.xml"/><Relationship Id="rId19" Type="http://purl.oclc.org/ooxml/officeDocument/relationships/slide" Target="slides/slide15.xml"/><Relationship Id="rId31" Type="http://purl.oclc.org/ooxml/officeDocument/relationships/notesMaster" Target="notesMasters/notesMaster1.xml"/><Relationship Id="rId4" Type="http://purl.oclc.org/ooxml/officeDocument/relationships/slideMaster" Target="slideMasters/slideMaster4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slide" Target="slides/slide23.xml"/><Relationship Id="rId30" Type="http://purl.oclc.org/ooxml/officeDocument/relationships/slide" Target="slides/slide26.xml"/><Relationship Id="rId35" Type="http://purl.oclc.org/ooxml/officeDocument/relationships/theme" Target="theme/theme1.xml"/><Relationship Id="rId8" Type="http://purl.oclc.org/ooxml/officeDocument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6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E2638D-C9D0-4AA9-AB04-BEA50A53D0F6}" type="datetime1">
              <a:rPr lang="fr-FR" altLang="fr-FR"/>
              <a:pPr/>
              <a:t>01/09/2019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1E88D0-4EEE-4E2D-AF86-35A9C487721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649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5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A8D75-7362-43DE-8133-DD6A5EB80F21}" type="datetimeFigureOut">
              <a:rPr lang="fr-BE" smtClean="0"/>
              <a:t>01-09-19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5273-5504-4734-A06B-C6C0388F84B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87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%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41021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79675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83281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467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5164138" y="6286502"/>
            <a:ext cx="213360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30529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247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5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4" Type="http://purl.oclc.org/ooxml/officeDocument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2.xml"/><Relationship Id="rId1" Type="http://purl.oclc.org/ooxml/officeDocument/relationships/slideLayout" Target="../slideLayouts/slideLayout3.xml"/><Relationship Id="rId4" Type="http://purl.oclc.org/ooxml/officeDocument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purl.oclc.org/ooxml/officeDocument/relationships/image" Target="../media/image3.emf"/><Relationship Id="rId2" Type="http://purl.oclc.org/ooxml/officeDocument/relationships/theme" Target="../theme/theme3.xml"/><Relationship Id="rId1" Type="http://purl.oclc.org/ooxml/officeDocument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4.xml"/><Relationship Id="rId1" Type="http://purl.oclc.org/ooxml/officeDocument/relationships/slideLayout" Target="../slideLayouts/slideLayout5.xml"/><Relationship Id="rId4" Type="http://purl.oclc.org/ooxml/officeDocument/relationships/image" Target="../media/image1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             </a:t>
            </a:r>
          </a:p>
        </p:txBody>
      </p:sp>
      <p:grpSp>
        <p:nvGrpSpPr>
          <p:cNvPr id="1027" name="Grouper 13"/>
          <p:cNvGrpSpPr>
            <a:grpSpLocks/>
          </p:cNvGrpSpPr>
          <p:nvPr userDrawn="1"/>
        </p:nvGrpSpPr>
        <p:grpSpPr bwMode="auto">
          <a:xfrm>
            <a:off x="6948489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1028" name="Image 15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2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3075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pSp>
        <p:nvGrpSpPr>
          <p:cNvPr id="3076" name="Grouper 12"/>
          <p:cNvGrpSpPr>
            <a:grpSpLocks/>
          </p:cNvGrpSpPr>
          <p:nvPr userDrawn="1"/>
        </p:nvGrpSpPr>
        <p:grpSpPr bwMode="auto">
          <a:xfrm>
            <a:off x="6948489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3077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40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rgbClr val="2E3135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rgbClr val="2E3135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chemeClr val="bg1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dirty="0">
                <a:solidFill>
                  <a:prstClr val="white"/>
                </a:solidFill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fr-FR" dirty="0">
                  <a:solidFill>
                    <a:prstClr val="white"/>
                  </a:solidFill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fr-FR">
                <a:solidFill>
                  <a:prstClr val="white"/>
                </a:solidFill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nl-BE" sz="800" dirty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fontAlgn="base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0.jpg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1.jpg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15.jpg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6.jpg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image" Target="../media/image17.jpg"/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18.jpg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jpg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414338" y="2055043"/>
            <a:ext cx="8280400" cy="2122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0%"/>
              </a:spcAft>
            </a:pP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for Internet of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Things</a:t>
            </a:r>
            <a:endParaRPr lang="fr-FR" altLang="fr-FR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[IHDCB339] Introduction to the </a:t>
            </a:r>
            <a:r>
              <a:rPr lang="fr-FR" altLang="fr-FR" sz="18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scientific</a:t>
            </a: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process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2D6281C4-3B23-4E9A-825B-153B7B73B53A}"/>
              </a:ext>
            </a:extLst>
          </p:cNvPr>
          <p:cNvSpPr txBox="1">
            <a:spLocks/>
          </p:cNvSpPr>
          <p:nvPr/>
        </p:nvSpPr>
        <p:spPr bwMode="auto">
          <a:xfrm>
            <a:off x="0" y="4592247"/>
            <a:ext cx="6890994" cy="22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ctr" defTabSz="457200" rtl="0" eaLnBrk="0" fontAlgn="base" hangingPunct="0">
              <a:lnSpc>
                <a:spcPct val="80%"/>
              </a:lnSpc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 panose="020B0604020202020204" pitchFamily="34" charset="0"/>
              <a:buNone/>
              <a:defRPr sz="3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indent="0" algn="ctr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Tx/>
              <a:buNone/>
              <a:defRPr sz="2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3pPr>
            <a:lvl4pPr marL="16002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4pPr>
            <a:lvl5pPr marL="20574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 err="1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Presented</a:t>
            </a: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by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Kenny Warszawski</a:t>
            </a: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Promotors  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Moussa Amrani</a:t>
            </a: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                 Pierre-Yves </a:t>
            </a:r>
            <a:r>
              <a:rPr lang="fr-FR" altLang="fr-FR" sz="2000" b="1" dirty="0" err="1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Schobbens</a:t>
            </a:r>
            <a:endParaRPr lang="fr-FR" altLang="fr-FR" sz="2000" b="1" dirty="0">
              <a:solidFill>
                <a:schemeClr val="tx1">
                  <a:lumMod val="75%"/>
                  <a:lumOff val="25%"/>
                </a:schemeClr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4FBA70A-0149-4A17-B070-E54CDEA87B6B}"/>
              </a:ext>
            </a:extLst>
          </p:cNvPr>
          <p:cNvSpPr txBox="1">
            <a:spLocks/>
          </p:cNvSpPr>
          <p:nvPr/>
        </p:nvSpPr>
        <p:spPr>
          <a:xfrm>
            <a:off x="457200" y="1054905"/>
            <a:ext cx="8229600" cy="55250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ＭＳ Ｐゴシック" pitchFamily="-109" charset="-128"/>
              </a:defRPr>
            </a:lvl1pPr>
            <a:lvl2pPr marL="720000" indent="-28575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6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99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4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126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2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u="sng" dirty="0">
                <a:ea typeface="ＭＳ Ｐゴシック" panose="020B0600070205080204" pitchFamily="34" charset="-128"/>
              </a:rPr>
              <a:t>Event Pattern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Language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An Event Pattern Language (EPL) is a language used by CEP engines in order to describe the relations between events (Event Correlation) matching a specific pattern.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pPr>
              <a:spcBef>
                <a:spcPts val="0"/>
              </a:spcBef>
            </a:pPr>
            <a:endParaRPr lang="fr-FR" altLang="fr-FR" sz="2000" u="sng" dirty="0">
              <a:ea typeface="ＭＳ Ｐゴシック" panose="020B0600070205080204" pitchFamily="34" charset="-128"/>
            </a:endParaRPr>
          </a:p>
          <a:p>
            <a:r>
              <a:rPr lang="fr-FR" altLang="fr-FR" sz="2800" u="sng" dirty="0" err="1">
                <a:ea typeface="ＭＳ Ｐゴシック" panose="020B0600070205080204" pitchFamily="34" charset="-128"/>
              </a:rPr>
              <a:t>Operators</a:t>
            </a:r>
            <a:r>
              <a:rPr lang="fr-FR" altLang="fr-FR" sz="2800" u="sng" dirty="0">
                <a:ea typeface="ＭＳ Ｐゴシック" panose="020B0600070205080204" pitchFamily="34" charset="-128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Projection    =&gt; Extraction of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Conjunction =&gt; ‘AND’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Disjunction   =&gt; ‘OR’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Sequence      =&gt;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Repetition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Aggregation  =&gt; Specific operation on attributes (</a:t>
            </a:r>
            <a:r>
              <a:rPr lang="en-US" sz="1800" b="1" dirty="0" err="1"/>
              <a:t>e.g</a:t>
            </a:r>
            <a:r>
              <a:rPr lang="en-US" sz="1800" b="1" dirty="0"/>
              <a:t>: average)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Negation        =&gt; ‘NOT’</a:t>
            </a:r>
            <a:endParaRPr lang="en-US" altLang="fr-FR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8258230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9528" y="2839250"/>
            <a:ext cx="8944943" cy="1871487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9E4DD4-8AA1-41EF-B5F2-BA19CB04301A}"/>
              </a:ext>
            </a:extLst>
          </p:cNvPr>
          <p:cNvSpPr txBox="1"/>
          <p:nvPr/>
        </p:nvSpPr>
        <p:spPr>
          <a:xfrm>
            <a:off x="320511" y="1876261"/>
            <a:ext cx="83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Event Condition Action Pattern :</a:t>
            </a:r>
          </a:p>
        </p:txBody>
      </p:sp>
    </p:spTree>
    <p:extLst>
      <p:ext uri="{BB962C8B-B14F-4D97-AF65-F5344CB8AC3E}">
        <p14:creationId xmlns:p14="http://schemas.microsoft.com/office/powerpoint/2010/main" val="1848101355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Computing</a:t>
            </a:r>
            <a:r>
              <a:rPr lang="fr-FR" sz="4400" dirty="0">
                <a:latin typeface="Verdana" charset="0"/>
                <a:cs typeface="Verdana" charset="0"/>
              </a:rPr>
              <a:t> Levels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00359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8292"/>
            <a:ext cx="8229600" cy="17557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Cloud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O</a:t>
            </a:r>
            <a:r>
              <a:rPr lang="en-US" dirty="0"/>
              <a:t>n-demand availability of computer system resources, especially data storage and computing power, without direct active management by the user.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908BE-1FFF-4405-9AE2-3E046EF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5177"/>
            <a:ext cx="8229600" cy="32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8263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497"/>
            <a:ext cx="8229600" cy="18935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Fog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Both cloud computing and fog computing provide storage, applications, and data to end-users. However, fog computing has a closer proximity to end-users and bigger geographical distribution..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C2FADA8-BF67-42C4-86A4-5F6791A4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914899"/>
            <a:ext cx="5997019" cy="34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409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5483"/>
            <a:ext cx="8229600" cy="182879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Edge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D</a:t>
            </a:r>
            <a:r>
              <a:rPr lang="en-US" dirty="0"/>
              <a:t>istributed computing paradigm which brings computation and data storage closer to the location where it is needed, to improve response times and save bandwidth.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E8C59-2425-4C82-9C3D-11125523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2974281"/>
            <a:ext cx="5637228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6484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Problematisation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4551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Which Internet of Things architecture is adapted for an evolving solution where the connected objects are growing day by day ?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endParaRPr lang="en-US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u="sng" dirty="0">
                <a:ea typeface="ＭＳ Ｐゴシック" panose="020B0600070205080204" pitchFamily="34" charset="-128"/>
              </a:rPr>
              <a:t>Aspects: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Scalability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Reliability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Monitorability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Extensibility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04505779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b="1" dirty="0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Hardware </a:t>
            </a:r>
            <a:r>
              <a:rPr lang="fr-BE" dirty="0" err="1"/>
              <a:t>scalability</a:t>
            </a:r>
            <a:r>
              <a:rPr lang="fr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2CB39E5-1BCC-4CCB-8092-4F7292D3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3" y="2499437"/>
            <a:ext cx="7808434" cy="3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8462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b="1" dirty="0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Software </a:t>
            </a:r>
            <a:r>
              <a:rPr lang="fr-BE" dirty="0" err="1"/>
              <a:t>scalability</a:t>
            </a:r>
            <a:r>
              <a:rPr lang="fr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endParaRPr lang="fr-BE" dirty="0"/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B39E5-1BCC-4CCB-8092-4F7292D3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6150" y="2499437"/>
            <a:ext cx="4791699" cy="37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592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Introduction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ea typeface="ＭＳ Ｐゴシック" panose="020B0600070205080204" pitchFamily="34" charset="-128"/>
              </a:rPr>
              <a:t>Processing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dirty="0">
                <a:ea typeface="ＭＳ Ｐゴシック" panose="020B0600070205080204" pitchFamily="34" charset="-128"/>
              </a:rPr>
              <a:t> Levels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Problematisation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Conclusion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4BFE23-B3F5-4A6E-8883-65483328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3663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6430"/>
            <a:ext cx="8229600" cy="294406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b="1" u="sng" dirty="0" err="1">
                <a:ea typeface="ＭＳ Ｐゴシック" panose="020B0600070205080204" pitchFamily="34" charset="-128"/>
              </a:rPr>
              <a:t>Reliability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An IoT solution should be fault tolerant and as much the hardware and the applications must me robust.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75E2B9-0FAD-4743-AF9F-EA0D95F9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.255%"/>
          <a:stretch/>
        </p:blipFill>
        <p:spPr>
          <a:xfrm>
            <a:off x="617455" y="2441542"/>
            <a:ext cx="8229599" cy="384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8105262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b="1" u="sng" dirty="0" err="1">
                <a:ea typeface="ＭＳ Ｐゴシック" panose="020B0600070205080204" pitchFamily="34" charset="-128"/>
              </a:rPr>
              <a:t>Monitorability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0C36B86-1E1F-4467-AC68-5B9BEE74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1796806"/>
            <a:ext cx="7503637" cy="46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8257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b="1" u="sng" dirty="0" err="1">
                <a:ea typeface="ＭＳ Ｐゴシック" panose="020B0600070205080204" pitchFamily="34" charset="-128"/>
              </a:rPr>
              <a:t>Extensibility</a:t>
            </a:r>
            <a:r>
              <a:rPr lang="fr-FR" altLang="fr-FR" b="1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b="1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b="1" u="sng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7" name="Image 6" descr="Une image contenant roue, transport&#10;&#10;Description générée automatiquement">
            <a:extLst>
              <a:ext uri="{FF2B5EF4-FFF2-40B4-BE49-F238E27FC236}">
                <a16:creationId xmlns:a16="http://schemas.microsoft.com/office/drawing/2014/main" id="{27A5889D-4379-48CB-BFD9-3C191466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8" y="1752544"/>
            <a:ext cx="5583664" cy="4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554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Conclusion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69443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C6A63A-33B2-49DE-B063-C44E970C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97" y="1140643"/>
            <a:ext cx="8595006" cy="515646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174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00025018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Questions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4521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93E4AE-3DD5-4C2A-95A4-E1F54FBB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957"/>
            <a:ext cx="8229600" cy="4518448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1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3086543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5238947" y="2920230"/>
            <a:ext cx="3754225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Introduction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93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 descr="Internet of Things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8" y="2312388"/>
            <a:ext cx="8881363" cy="4041278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7ECAC9-3FFA-47A4-B0C2-619BC5627FBD}"/>
              </a:ext>
            </a:extLst>
          </p:cNvPr>
          <p:cNvSpPr txBox="1"/>
          <p:nvPr/>
        </p:nvSpPr>
        <p:spPr>
          <a:xfrm>
            <a:off x="216816" y="1027522"/>
            <a:ext cx="87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“System of interrelated computing devices, mechanical and digital machines, objects, animals or people that are provided with unique identifiers (UIDs) and the ability to transfer data over a network without requiring human-to-human or human-to-computer interaction.”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168461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219674"/>
            <a:ext cx="8063555" cy="5039723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807480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12670" y="1640264"/>
            <a:ext cx="6684704" cy="483595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2AF74D-F9CF-4BF8-834E-AC5030F94EA8}"/>
              </a:ext>
            </a:extLst>
          </p:cNvPr>
          <p:cNvSpPr txBox="1"/>
          <p:nvPr/>
        </p:nvSpPr>
        <p:spPr>
          <a:xfrm>
            <a:off x="735291" y="115602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Generic</a:t>
            </a:r>
            <a:r>
              <a:rPr lang="fr-BE" sz="2800" dirty="0"/>
              <a:t> Architecture :</a:t>
            </a:r>
          </a:p>
        </p:txBody>
      </p:sp>
    </p:spTree>
    <p:extLst>
      <p:ext uri="{BB962C8B-B14F-4D97-AF65-F5344CB8AC3E}">
        <p14:creationId xmlns:p14="http://schemas.microsoft.com/office/powerpoint/2010/main" val="89832718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536569"/>
            <a:ext cx="8063555" cy="470213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953149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Complex</a:t>
            </a:r>
            <a:r>
              <a:rPr lang="fr-FR" sz="4400" dirty="0">
                <a:latin typeface="Verdana" charset="0"/>
                <a:cs typeface="Verdana" charset="0"/>
              </a:rPr>
              <a:t> Event </a:t>
            </a:r>
            <a:r>
              <a:rPr lang="fr-FR" sz="4400" dirty="0" err="1">
                <a:latin typeface="Verdana" charset="0"/>
                <a:cs typeface="Verdana" charset="0"/>
              </a:rPr>
              <a:t>Processing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8143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u="sng" dirty="0" err="1">
                <a:ea typeface="ＭＳ Ｐゴシック" panose="020B0600070205080204" pitchFamily="34" charset="-128"/>
              </a:rPr>
              <a:t>Definition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”[…] </a:t>
            </a:r>
            <a:r>
              <a:rPr lang="fr-FR" altLang="fr-FR" dirty="0">
                <a:ea typeface="ＭＳ Ｐゴシック" panose="020B0600070205080204" pitchFamily="34" charset="-128"/>
              </a:rPr>
              <a:t>S</a:t>
            </a:r>
            <a:r>
              <a:rPr lang="en-US" dirty="0"/>
              <a:t>et of methods and techniques for tracking and analyzing real-time streams of </a:t>
            </a:r>
            <a:r>
              <a:rPr lang="en-US" dirty="0" err="1"/>
              <a:t>informations</a:t>
            </a:r>
            <a:r>
              <a:rPr lang="en-US" dirty="0"/>
              <a:t> and detecting patterns or correlations of unrelated data (complex events) that are of interest to a particular business.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  <a:p>
            <a:r>
              <a:rPr lang="en-US" altLang="fr-FR" u="sng" dirty="0">
                <a:ea typeface="ＭＳ Ｐゴシック" panose="020B0600070205080204" pitchFamily="34" charset="-128"/>
              </a:rPr>
              <a:t>Important :</a:t>
            </a:r>
            <a:r>
              <a:rPr lang="en-US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b="1" dirty="0">
                <a:ea typeface="ＭＳ Ｐゴシック" panose="020B0600070205080204" pitchFamily="34" charset="-128"/>
              </a:rPr>
              <a:t>Event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fr-FR" dirty="0">
              <a:ea typeface="ＭＳ Ｐゴシック" panose="020B0600070205080204" pitchFamily="34" charset="-128"/>
            </a:endParaRP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4173551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purl.oclc.org/ooxml/drawingml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purl.oclc.org/ooxml/drawingml/main" name="1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purl.oclc.org/ooxml/drawingml/main" name="2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purl.oclc.org/ooxml/officeDocument/extendedProperties" xmlns:vt="http://purl.oclc.org/ooxml/officeDocument/docPropsVTypes">
  <TotalTime>1180</TotalTime>
  <Words>340</Words>
  <Application>Microsoft Office PowerPoint</Application>
  <PresentationFormat>Affichage à l'écran (4:3)</PresentationFormat>
  <Paragraphs>114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Frutiger LT Std 45 Light</vt:lpstr>
      <vt:lpstr>Verdana</vt:lpstr>
      <vt:lpstr>Thème Office</vt:lpstr>
      <vt:lpstr>Conception personnalisée</vt:lpstr>
      <vt:lpstr>1_Conception personnalisée</vt:lpstr>
      <vt:lpstr>2_Conception personnalisée</vt:lpstr>
      <vt:lpstr>Présentation PowerPoint</vt:lpstr>
      <vt:lpstr>Contents</vt:lpstr>
      <vt:lpstr>Introduction</vt:lpstr>
      <vt:lpstr>Introduction</vt:lpstr>
      <vt:lpstr>Introduction</vt:lpstr>
      <vt:lpstr>Introduction</vt:lpstr>
      <vt:lpstr>Introduction</vt:lpstr>
      <vt:lpstr>Complex Event Processing</vt:lpstr>
      <vt:lpstr>Complex Event Processing</vt:lpstr>
      <vt:lpstr>Complex Event Processing</vt:lpstr>
      <vt:lpstr>Complex Event Processing</vt:lpstr>
      <vt:lpstr>Computing Levels</vt:lpstr>
      <vt:lpstr>Computing Levels</vt:lpstr>
      <vt:lpstr>Computing Levels</vt:lpstr>
      <vt:lpstr>Computing Levels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Conclusion</vt:lpstr>
      <vt:lpstr>Conclusion</vt:lpstr>
      <vt:lpstr>Questions</vt:lpstr>
      <vt:lpstr>Questions</vt:lpstr>
    </vt:vector>
  </TitlesOfParts>
  <Company>University of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for Internet of Things</dc:title>
  <dc:creator>Kenny Warszawski</dc:creator>
  <cp:keywords>CEP, Internet of Things</cp:keywords>
  <cp:lastModifiedBy>Kenny Warszawski</cp:lastModifiedBy>
  <cp:revision>118</cp:revision>
  <dcterms:created xsi:type="dcterms:W3CDTF">2015-10-07T07:31:31Z</dcterms:created>
  <dcterms:modified xsi:type="dcterms:W3CDTF">2019-09-01T20:09:42Z</dcterms:modified>
</cp:coreProperties>
</file>