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autoCompressPictures="0" conformance="strict">
  <p:sldMasterIdLst>
    <p:sldMasterId id="2147483648" r:id="rId1"/>
    <p:sldMasterId id="2147483654" r:id="rId2"/>
    <p:sldMasterId id="2147483652" r:id="rId3"/>
    <p:sldMasterId id="2147483677" r:id="rId4"/>
  </p:sldMasterIdLst>
  <p:notesMasterIdLst>
    <p:notesMasterId r:id="rId32"/>
  </p:notesMasterIdLst>
  <p:handoutMasterIdLst>
    <p:handoutMasterId r:id="rId33"/>
  </p:handoutMasterIdLst>
  <p:sldIdLst>
    <p:sldId id="257" r:id="rId5"/>
    <p:sldId id="264" r:id="rId6"/>
    <p:sldId id="277" r:id="rId7"/>
    <p:sldId id="265" r:id="rId8"/>
    <p:sldId id="281" r:id="rId9"/>
    <p:sldId id="289" r:id="rId10"/>
    <p:sldId id="290" r:id="rId11"/>
    <p:sldId id="279" r:id="rId12"/>
    <p:sldId id="268" r:id="rId13"/>
    <p:sldId id="291" r:id="rId14"/>
    <p:sldId id="295" r:id="rId15"/>
    <p:sldId id="292" r:id="rId16"/>
    <p:sldId id="283" r:id="rId17"/>
    <p:sldId id="284" r:id="rId18"/>
    <p:sldId id="293" r:id="rId19"/>
    <p:sldId id="294" r:id="rId20"/>
    <p:sldId id="287" r:id="rId21"/>
    <p:sldId id="288" r:id="rId22"/>
    <p:sldId id="297" r:id="rId23"/>
    <p:sldId id="301" r:id="rId24"/>
    <p:sldId id="298" r:id="rId25"/>
    <p:sldId id="299" r:id="rId26"/>
    <p:sldId id="300" r:id="rId27"/>
    <p:sldId id="280" r:id="rId28"/>
    <p:sldId id="267" r:id="rId29"/>
    <p:sldId id="296" r:id="rId30"/>
    <p:sldId id="282" r:id="rId31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535"/>
    <a:srgbClr val="55AB26"/>
    <a:srgbClr val="41A336"/>
    <a:srgbClr val="2E3135"/>
    <a:srgbClr val="004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9.xml"/><Relationship Id="rId18" Type="http://purl.oclc.org/ooxml/officeDocument/relationships/slide" Target="slides/slide14.xml"/><Relationship Id="rId26" Type="http://purl.oclc.org/ooxml/officeDocument/relationships/slide" Target="slides/slide22.xml"/><Relationship Id="rId21" Type="http://purl.oclc.org/ooxml/officeDocument/relationships/slide" Target="slides/slide17.xml"/><Relationship Id="rId34" Type="http://purl.oclc.org/ooxml/officeDocument/relationships/presProps" Target="presProps.xml"/><Relationship Id="rId7" Type="http://purl.oclc.org/ooxml/officeDocument/relationships/slide" Target="slides/slide3.xml"/><Relationship Id="rId12" Type="http://purl.oclc.org/ooxml/officeDocument/relationships/slide" Target="slides/slide8.xml"/><Relationship Id="rId17" Type="http://purl.oclc.org/ooxml/officeDocument/relationships/slide" Target="slides/slide13.xml"/><Relationship Id="rId25" Type="http://purl.oclc.org/ooxml/officeDocument/relationships/slide" Target="slides/slide21.xml"/><Relationship Id="rId33" Type="http://purl.oclc.org/ooxml/officeDocument/relationships/handoutMaster" Target="handoutMasters/handoutMaster1.xml"/><Relationship Id="rId2" Type="http://purl.oclc.org/ooxml/officeDocument/relationships/slideMaster" Target="slideMasters/slideMaster2.xml"/><Relationship Id="rId16" Type="http://purl.oclc.org/ooxml/officeDocument/relationships/slide" Target="slides/slide12.xml"/><Relationship Id="rId20" Type="http://purl.oclc.org/ooxml/officeDocument/relationships/slide" Target="slides/slide16.xml"/><Relationship Id="rId29" Type="http://purl.oclc.org/ooxml/officeDocument/relationships/slide" Target="slides/slide25.xml"/><Relationship Id="rId1" Type="http://purl.oclc.org/ooxml/officeDocument/relationships/slideMaster" Target="slideMasters/slideMaster1.xml"/><Relationship Id="rId6" Type="http://purl.oclc.org/ooxml/officeDocument/relationships/slide" Target="slides/slide2.xml"/><Relationship Id="rId11" Type="http://purl.oclc.org/ooxml/officeDocument/relationships/slide" Target="slides/slide7.xml"/><Relationship Id="rId24" Type="http://purl.oclc.org/ooxml/officeDocument/relationships/slide" Target="slides/slide20.xml"/><Relationship Id="rId32" Type="http://purl.oclc.org/ooxml/officeDocument/relationships/notesMaster" Target="notesMasters/notesMaster1.xml"/><Relationship Id="rId37" Type="http://purl.oclc.org/ooxml/officeDocument/relationships/tableStyles" Target="tableStyles.xml"/><Relationship Id="rId5" Type="http://purl.oclc.org/ooxml/officeDocument/relationships/slide" Target="slides/slide1.xml"/><Relationship Id="rId15" Type="http://purl.oclc.org/ooxml/officeDocument/relationships/slide" Target="slides/slide11.xml"/><Relationship Id="rId23" Type="http://purl.oclc.org/ooxml/officeDocument/relationships/slide" Target="slides/slide19.xml"/><Relationship Id="rId28" Type="http://purl.oclc.org/ooxml/officeDocument/relationships/slide" Target="slides/slide24.xml"/><Relationship Id="rId36" Type="http://purl.oclc.org/ooxml/officeDocument/relationships/theme" Target="theme/theme1.xml"/><Relationship Id="rId10" Type="http://purl.oclc.org/ooxml/officeDocument/relationships/slide" Target="slides/slide6.xml"/><Relationship Id="rId19" Type="http://purl.oclc.org/ooxml/officeDocument/relationships/slide" Target="slides/slide15.xml"/><Relationship Id="rId31" Type="http://purl.oclc.org/ooxml/officeDocument/relationships/slide" Target="slides/slide27.xml"/><Relationship Id="rId4" Type="http://purl.oclc.org/ooxml/officeDocument/relationships/slideMaster" Target="slideMasters/slideMaster4.xml"/><Relationship Id="rId9" Type="http://purl.oclc.org/ooxml/officeDocument/relationships/slide" Target="slides/slide5.xml"/><Relationship Id="rId14" Type="http://purl.oclc.org/ooxml/officeDocument/relationships/slide" Target="slides/slide10.xml"/><Relationship Id="rId22" Type="http://purl.oclc.org/ooxml/officeDocument/relationships/slide" Target="slides/slide18.xml"/><Relationship Id="rId27" Type="http://purl.oclc.org/ooxml/officeDocument/relationships/slide" Target="slides/slide23.xml"/><Relationship Id="rId30" Type="http://purl.oclc.org/ooxml/officeDocument/relationships/slide" Target="slides/slide26.xml"/><Relationship Id="rId35" Type="http://purl.oclc.org/ooxml/officeDocument/relationships/viewProps" Target="viewProps.xml"/><Relationship Id="rId8" Type="http://purl.oclc.org/ooxml/officeDocument/relationships/slide" Target="slides/slide4.xml"/><Relationship Id="rId3" Type="http://purl.oclc.org/ooxml/officeDocument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6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E2638D-C9D0-4AA9-AB04-BEA50A53D0F6}" type="datetime1">
              <a:rPr lang="fr-FR" altLang="fr-FR"/>
              <a:pPr/>
              <a:t>31/08/2019</a:t>
            </a:fld>
            <a:endParaRPr lang="fr-FR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1E88D0-4EEE-4E2D-AF86-35A9C487721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26493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5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A8D75-7362-43DE-8133-DD6A5EB80F21}" type="datetimeFigureOut">
              <a:rPr lang="fr-BE" smtClean="0"/>
              <a:t>31-08-19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25273-5504-4734-A06B-C6C0388F84B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87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14000" y="0"/>
            <a:ext cx="8280000" cy="4554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lnSpc>
                <a:spcPct val="80%"/>
              </a:lnSpc>
              <a:spcAft>
                <a:spcPts val="0"/>
              </a:spcAft>
              <a:buClr>
                <a:srgbClr val="FF6600"/>
              </a:buClr>
              <a:buNone/>
              <a:defRPr sz="3500" b="0" i="0">
                <a:solidFill>
                  <a:schemeClr val="bg1"/>
                </a:solidFill>
                <a:latin typeface="Verdana"/>
                <a:cs typeface="Verdana"/>
              </a:defRPr>
            </a:lvl1pPr>
            <a:lvl2pPr marL="457200" indent="0" algn="ctr">
              <a:buClr>
                <a:srgbClr val="FF6600"/>
              </a:buClr>
              <a:buFontTx/>
              <a:buNone/>
              <a:defRPr sz="25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3pPr>
            <a:lvl4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4pPr>
            <a:lvl5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1541021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799" y="2683279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796751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83281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54674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1pPr>
          </a:lstStyle>
          <a:p>
            <a:r>
              <a:rPr lang="nl-BE" dirty="0"/>
              <a:t>Cliquez et modifiez le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720000" indent="-285750" algn="l">
              <a:buClr>
                <a:srgbClr val="41A336"/>
              </a:buClr>
              <a:buFont typeface="Arial"/>
              <a:buChar char="•"/>
              <a:defRPr sz="16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990000" indent="-228600" algn="l">
              <a:buClr>
                <a:srgbClr val="41A336"/>
              </a:buClr>
              <a:buFont typeface="Arial"/>
              <a:buChar char="•"/>
              <a:defRPr sz="14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1260000" indent="-228600" algn="l">
              <a:buClr>
                <a:srgbClr val="41A336"/>
              </a:buClr>
              <a:buFont typeface="Arial"/>
              <a:buChar char="•"/>
              <a:defRPr sz="12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5164138" y="6286502"/>
            <a:ext cx="2133600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30529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2476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799" y="2683279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955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4" Type="http://purl.oclc.org/ooxml/officeDocument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theme" Target="../theme/theme2.xml"/><Relationship Id="rId1" Type="http://purl.oclc.org/ooxml/officeDocument/relationships/slideLayout" Target="../slideLayouts/slideLayout3.xml"/><Relationship Id="rId4" Type="http://purl.oclc.org/ooxml/officeDocument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purl.oclc.org/ooxml/officeDocument/relationships/image" Target="../media/image3.emf"/><Relationship Id="rId2" Type="http://purl.oclc.org/ooxml/officeDocument/relationships/theme" Target="../theme/theme3.xml"/><Relationship Id="rId1" Type="http://purl.oclc.org/ooxml/officeDocument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theme" Target="../theme/theme4.xml"/><Relationship Id="rId1" Type="http://purl.oclc.org/ooxml/officeDocument/relationships/slideLayout" Target="../slideLayouts/slideLayout5.xml"/><Relationship Id="rId4" Type="http://purl.oclc.org/ooxml/officeDocument/relationships/image" Target="../media/image1.png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cessus 8"/>
          <p:cNvSpPr/>
          <p:nvPr/>
        </p:nvSpPr>
        <p:spPr>
          <a:xfrm>
            <a:off x="0" y="0"/>
            <a:ext cx="9144000" cy="4554538"/>
          </a:xfrm>
          <a:prstGeom prst="flowChartProcess">
            <a:avLst/>
          </a:prstGeom>
          <a:solidFill>
            <a:srgbClr val="2E31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              </a:t>
            </a:r>
          </a:p>
        </p:txBody>
      </p:sp>
      <p:grpSp>
        <p:nvGrpSpPr>
          <p:cNvPr id="1027" name="Grouper 13"/>
          <p:cNvGrpSpPr>
            <a:grpSpLocks/>
          </p:cNvGrpSpPr>
          <p:nvPr userDrawn="1"/>
        </p:nvGrpSpPr>
        <p:grpSpPr bwMode="auto">
          <a:xfrm>
            <a:off x="6948489" y="4391025"/>
            <a:ext cx="1384300" cy="831850"/>
            <a:chOff x="6948948" y="4391742"/>
            <a:chExt cx="1384302" cy="830915"/>
          </a:xfrm>
        </p:grpSpPr>
        <p:sp>
          <p:nvSpPr>
            <p:cNvPr id="10" name="Processus 9"/>
            <p:cNvSpPr/>
            <p:nvPr userDrawn="1"/>
          </p:nvSpPr>
          <p:spPr>
            <a:xfrm>
              <a:off x="7298199" y="4391742"/>
              <a:ext cx="682626" cy="507429"/>
            </a:xfrm>
            <a:prstGeom prst="flowChartProcess">
              <a:avLst/>
            </a:prstGeom>
            <a:solidFill>
              <a:srgbClr val="2E31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     </a:t>
              </a:r>
            </a:p>
          </p:txBody>
        </p:sp>
        <p:sp>
          <p:nvSpPr>
            <p:cNvPr id="11" name="Connecteur 10"/>
            <p:cNvSpPr/>
            <p:nvPr userDrawn="1"/>
          </p:nvSpPr>
          <p:spPr>
            <a:xfrm>
              <a:off x="6948948" y="4553485"/>
              <a:ext cx="1384302" cy="669172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pic>
        <p:nvPicPr>
          <p:cNvPr id="1028" name="Image 15" descr="UNamu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4800600"/>
            <a:ext cx="1709738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</p:sldLayoutIdLst>
  <p:hf hdr="0" ftr="0" dt="0"/>
  <p:txStyles>
    <p:titleStyle>
      <a:lvl1pPr algn="ctr" defTabSz="457200" rtl="0" eaLnBrk="0" fontAlgn="base" hangingPunct="0">
        <a:spcBef>
          <a:spcPct val="0%"/>
        </a:spcBef>
        <a:spcAft>
          <a:spcPct val="0%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pitchFamily="-109" charset="-128"/>
        </a:defRPr>
      </a:lvl1pPr>
      <a:lvl2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2pPr>
      <a:lvl3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3pPr>
      <a:lvl4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4pPr>
      <a:lvl5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5pPr>
      <a:lvl6pPr marL="4572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purl.oclc.org/ooxml/drawingml/main" xmlns:r="http://purl.oclc.org/ooxml/officeDocument/relationships" xmlns:p="http://purl.oclc.org/ooxml/presentationml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 userDrawn="1"/>
        </p:nvSpPr>
        <p:spPr>
          <a:xfrm>
            <a:off x="0" y="2"/>
            <a:ext cx="9144000" cy="5497513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3075" name="Image 4" descr="PICTOS_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pSp>
        <p:nvGrpSpPr>
          <p:cNvPr id="3076" name="Grouper 12"/>
          <p:cNvGrpSpPr>
            <a:grpSpLocks/>
          </p:cNvGrpSpPr>
          <p:nvPr userDrawn="1"/>
        </p:nvGrpSpPr>
        <p:grpSpPr bwMode="auto">
          <a:xfrm>
            <a:off x="6948489" y="5353050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Verdana"/>
                <a:cs typeface="Verdana"/>
              </a:endParaRPr>
            </a:p>
          </p:txBody>
        </p:sp>
      </p:grpSp>
      <p:pic>
        <p:nvPicPr>
          <p:cNvPr id="3077" name="Image 11" descr="UNamu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761040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%"/>
              </a:spcBef>
              <a:buClr>
                <a:srgbClr val="FF6600"/>
              </a:buClr>
              <a:buFont typeface="Arial" panose="020B0604020202020204" pitchFamily="34" charset="0"/>
              <a:buNone/>
            </a:pPr>
            <a:r>
              <a:rPr lang="nl-BE" altLang="fr-FR" sz="800">
                <a:solidFill>
                  <a:srgbClr val="2E3135"/>
                </a:solidFill>
                <a:latin typeface="Verdana" panose="020B0604030504040204" pitchFamily="34" charset="0"/>
              </a:rPr>
              <a:t>www.unamur.be</a:t>
            </a:r>
            <a:endParaRPr lang="fr-FR" altLang="fr-FR" sz="800">
              <a:solidFill>
                <a:srgbClr val="2E3135"/>
              </a:solidFill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defTabSz="457200" rtl="0" eaLnBrk="0" fontAlgn="base" hangingPunct="0">
        <a:spcBef>
          <a:spcPct val="0%"/>
        </a:spcBef>
        <a:spcAft>
          <a:spcPct val="0%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pitchFamily="-109" charset="-128"/>
        </a:defRPr>
      </a:lvl1pPr>
      <a:lvl2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2pPr>
      <a:lvl3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3pPr>
      <a:lvl4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4pPr>
      <a:lvl5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5pPr>
      <a:lvl6pPr marL="4572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purl.oclc.org/ooxml/drawingml/main" xmlns:r="http://purl.oclc.org/ooxml/officeDocument/relationships" xmlns:p="http://purl.oclc.org/ooxml/presentationml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6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%"/>
              </a:spcBef>
              <a:buClr>
                <a:srgbClr val="FF6600"/>
              </a:buClr>
              <a:buFont typeface="Arial" panose="020B0604020202020204" pitchFamily="34" charset="0"/>
              <a:buNone/>
            </a:pPr>
            <a:r>
              <a:rPr lang="nl-BE" altLang="fr-FR" sz="800">
                <a:solidFill>
                  <a:schemeClr val="bg1"/>
                </a:solidFill>
                <a:latin typeface="Verdana" panose="020B0604030504040204" pitchFamily="34" charset="0"/>
              </a:rPr>
              <a:t>www.unamur.be</a:t>
            </a:r>
            <a:endParaRPr lang="fr-FR" altLang="fr-FR" sz="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ctr" defTabSz="457200" rtl="0" eaLnBrk="0" fontAlgn="base" hangingPunct="0">
        <a:spcBef>
          <a:spcPct val="0%"/>
        </a:spcBef>
        <a:spcAft>
          <a:spcPct val="0%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pitchFamily="-109" charset="-128"/>
        </a:defRPr>
      </a:lvl1pPr>
      <a:lvl2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2pPr>
      <a:lvl3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3pPr>
      <a:lvl4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4pPr>
      <a:lvl5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5pPr>
      <a:lvl6pPr marL="4572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purl.oclc.org/ooxml/drawingml/main" xmlns:r="http://purl.oclc.org/ooxml/officeDocument/relationships" xmlns:p="http://purl.oclc.org/ooxml/presentationml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 userDrawn="1"/>
        </p:nvSpPr>
        <p:spPr>
          <a:xfrm>
            <a:off x="0" y="0"/>
            <a:ext cx="9144000" cy="5497513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fr-FR" dirty="0">
                <a:solidFill>
                  <a:prstClr val="white"/>
                </a:solidFill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2051" name="Image 4" descr="PICTOS_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er 12"/>
          <p:cNvGrpSpPr>
            <a:grpSpLocks/>
          </p:cNvGrpSpPr>
          <p:nvPr userDrawn="1"/>
        </p:nvGrpSpPr>
        <p:grpSpPr bwMode="auto">
          <a:xfrm>
            <a:off x="6948488" y="5353050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fr-FR" dirty="0">
                  <a:solidFill>
                    <a:prstClr val="white"/>
                  </a:solidFill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fr-FR">
                <a:solidFill>
                  <a:prstClr val="white"/>
                </a:solidFill>
                <a:latin typeface="Verdana"/>
                <a:cs typeface="Verdana"/>
              </a:endParaRPr>
            </a:p>
          </p:txBody>
        </p:sp>
      </p:grpSp>
      <p:pic>
        <p:nvPicPr>
          <p:cNvPr id="2053" name="Image 11" descr="UNamu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761038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%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%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%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%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%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nl-BE" sz="800" dirty="0">
                <a:solidFill>
                  <a:srgbClr val="2E3135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rgbClr val="2E313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59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457200" rtl="0" fontAlgn="base">
        <a:spcBef>
          <a:spcPct val="0%"/>
        </a:spcBef>
        <a:spcAft>
          <a:spcPct val="0%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fontAlgn="base">
        <a:spcBef>
          <a:spcPct val="20%"/>
        </a:spcBef>
        <a:spcAft>
          <a:spcPct val="0%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fontAlgn="base">
        <a:spcBef>
          <a:spcPct val="20%"/>
        </a:spcBef>
        <a:spcAft>
          <a:spcPct val="0%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%"/>
        </a:spcBef>
        <a:spcAft>
          <a:spcPct val="0%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%"/>
        </a:spcBef>
        <a:spcAft>
          <a:spcPct val="0%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%"/>
        </a:spcBef>
        <a:spcAft>
          <a:spcPct val="0%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purl.oclc.org/ooxml/officeDocument/relationships/image" Target="../media/image11.jpg"/><Relationship Id="rId1" Type="http://purl.oclc.org/ooxml/officeDocument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image" Target="../media/image12.jpg"/><Relationship Id="rId1" Type="http://purl.oclc.org/ooxml/officeDocument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image" Target="../media/image14.png"/><Relationship Id="rId1" Type="http://purl.oclc.org/ooxml/officeDocument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image" Target="../media/image15.png"/><Relationship Id="rId1" Type="http://purl.oclc.org/ooxml/officeDocument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image" Target="../media/image16.jpg"/><Relationship Id="rId1" Type="http://purl.oclc.org/ooxml/officeDocument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purl.oclc.org/ooxml/officeDocument/relationships/image" Target="../media/image17.jpg"/><Relationship Id="rId1" Type="http://purl.oclc.org/ooxml/officeDocument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purl.oclc.org/ooxml/officeDocument/relationships/image" Target="../media/image18.jpg"/><Relationship Id="rId1" Type="http://purl.oclc.org/ooxml/officeDocument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jpg"/><Relationship Id="rId1" Type="http://purl.oclc.org/ooxml/officeDocument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414338" y="2055043"/>
            <a:ext cx="8280400" cy="21224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ct val="0%"/>
              </a:spcAft>
            </a:pPr>
            <a:r>
              <a:rPr lang="fr-FR" altLang="fr-FR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r>
              <a:rPr lang="fr-FR" altLang="fr-FR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for Internet of </a:t>
            </a:r>
            <a:r>
              <a:rPr lang="fr-FR" altLang="fr-FR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Things</a:t>
            </a:r>
            <a:endParaRPr lang="fr-FR" altLang="fr-FR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endParaRPr lang="fr-FR" altLang="fr-FR" sz="18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endParaRPr lang="fr-FR" altLang="fr-FR" sz="18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endParaRPr lang="fr-FR" altLang="fr-FR" sz="18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endParaRPr lang="fr-FR" altLang="fr-FR" sz="18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r>
              <a:rPr lang="fr-FR" altLang="fr-FR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[IHDCB339] Introduction to the </a:t>
            </a:r>
            <a:r>
              <a:rPr lang="fr-FR" altLang="fr-FR" sz="18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scientific</a:t>
            </a:r>
            <a:r>
              <a:rPr lang="fr-FR" altLang="fr-FR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process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id="{2D6281C4-3B23-4E9A-825B-153B7B73B53A}"/>
              </a:ext>
            </a:extLst>
          </p:cNvPr>
          <p:cNvSpPr txBox="1">
            <a:spLocks/>
          </p:cNvSpPr>
          <p:nvPr/>
        </p:nvSpPr>
        <p:spPr bwMode="auto">
          <a:xfrm>
            <a:off x="0" y="4592247"/>
            <a:ext cx="6890994" cy="226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ctr" defTabSz="457200" rtl="0" eaLnBrk="0" fontAlgn="base" hangingPunct="0">
              <a:lnSpc>
                <a:spcPct val="80%"/>
              </a:lnSpc>
              <a:spcBef>
                <a:spcPct val="20%"/>
              </a:spcBef>
              <a:spcAft>
                <a:spcPts val="0"/>
              </a:spcAft>
              <a:buClr>
                <a:srgbClr val="FF6600"/>
              </a:buClr>
              <a:buFont typeface="Arial" panose="020B0604020202020204" pitchFamily="34" charset="0"/>
              <a:buNone/>
              <a:defRPr sz="3500" b="0" i="0" kern="1200">
                <a:solidFill>
                  <a:schemeClr val="bg1"/>
                </a:solidFill>
                <a:latin typeface="Verdana"/>
                <a:ea typeface="ＭＳ Ｐゴシック" charset="0"/>
                <a:cs typeface="Verdana"/>
              </a:defRPr>
            </a:lvl1pPr>
            <a:lvl2pPr marL="457200" indent="0" algn="ctr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6600"/>
              </a:buClr>
              <a:buFontTx/>
              <a:buNone/>
              <a:defRPr sz="2500" b="0" i="0" kern="1200">
                <a:solidFill>
                  <a:schemeClr val="bg1"/>
                </a:solidFill>
                <a:latin typeface="Verdana"/>
                <a:ea typeface="ＭＳ Ｐゴシック" charset="0"/>
                <a:cs typeface="Verdana"/>
              </a:defRPr>
            </a:lvl2pPr>
            <a:lvl3pPr marL="11430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6600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ＭＳ Ｐゴシック" charset="0"/>
                <a:cs typeface="Frutiger LT Std 45 Light"/>
              </a:defRPr>
            </a:lvl3pPr>
            <a:lvl4pPr marL="16002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6600"/>
              </a:buClr>
              <a:buFont typeface="Arial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ＭＳ Ｐゴシック" charset="0"/>
                <a:cs typeface="Frutiger LT Std 45 Light"/>
              </a:defRPr>
            </a:lvl4pPr>
            <a:lvl5pPr marL="20574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6600"/>
              </a:buClr>
              <a:buFont typeface="Arial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ＭＳ Ｐゴシック" charset="0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spcAft>
                <a:spcPct val="0%"/>
              </a:spcAft>
            </a:pPr>
            <a:endParaRPr lang="fr-FR" altLang="fr-FR" sz="2000" dirty="0">
              <a:solidFill>
                <a:schemeClr val="tx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spcAft>
                <a:spcPct val="0%"/>
              </a:spcAft>
            </a:pPr>
            <a:r>
              <a:rPr lang="fr-FR" altLang="fr-FR" sz="2000" dirty="0" err="1">
                <a:solidFill>
                  <a:srgbClr val="449535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Presented</a:t>
            </a:r>
            <a:r>
              <a:rPr lang="fr-FR" altLang="fr-FR" sz="2000" dirty="0">
                <a:solidFill>
                  <a:srgbClr val="449535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by</a:t>
            </a:r>
            <a:r>
              <a:rPr lang="fr-FR" altLang="fr-FR" sz="2000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fr-FR" altLang="fr-FR" sz="2000" b="1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Kenny Warszawski</a:t>
            </a:r>
          </a:p>
          <a:p>
            <a:pPr algn="l" eaLnBrk="1" hangingPunct="1">
              <a:spcAft>
                <a:spcPct val="0%"/>
              </a:spcAft>
            </a:pPr>
            <a:endParaRPr lang="fr-FR" altLang="fr-FR" sz="2000" dirty="0">
              <a:solidFill>
                <a:schemeClr val="tx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spcAft>
                <a:spcPct val="0%"/>
              </a:spcAft>
            </a:pPr>
            <a:endParaRPr lang="fr-FR" altLang="fr-FR" sz="2000" dirty="0">
              <a:solidFill>
                <a:schemeClr val="tx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spcAft>
                <a:spcPct val="0%"/>
              </a:spcAft>
            </a:pPr>
            <a:endParaRPr lang="fr-FR" altLang="fr-FR" sz="2000" dirty="0">
              <a:solidFill>
                <a:schemeClr val="tx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spcAft>
                <a:spcPct val="0%"/>
              </a:spcAft>
            </a:pPr>
            <a:r>
              <a:rPr lang="fr-FR" altLang="fr-FR" sz="2000" dirty="0">
                <a:solidFill>
                  <a:srgbClr val="449535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Promotors  </a:t>
            </a:r>
            <a:r>
              <a:rPr lang="fr-FR" altLang="fr-FR" sz="2000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fr-FR" altLang="fr-FR" sz="2000" b="1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Moussa Amrani</a:t>
            </a:r>
          </a:p>
          <a:p>
            <a:pPr algn="l" eaLnBrk="1" hangingPunct="1">
              <a:spcAft>
                <a:spcPct val="0%"/>
              </a:spcAft>
            </a:pPr>
            <a:r>
              <a:rPr lang="fr-FR" altLang="fr-FR" sz="2000" b="1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                 Pierre-Yves </a:t>
            </a:r>
            <a:r>
              <a:rPr lang="fr-FR" altLang="fr-FR" sz="2000" b="1" dirty="0" err="1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Schobbens</a:t>
            </a:r>
            <a:endParaRPr lang="fr-FR" altLang="fr-FR" sz="2000" b="1" dirty="0">
              <a:solidFill>
                <a:schemeClr val="tx1">
                  <a:lumMod val="75%"/>
                  <a:lumOff val="25%"/>
                </a:schemeClr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" name="Espace réservé du contenu 4" descr="Une image contenant objet&#10;&#10;Description générée automatiquement">
            <a:extLst>
              <a:ext uri="{FF2B5EF4-FFF2-40B4-BE49-F238E27FC236}">
                <a16:creationId xmlns:a16="http://schemas.microsoft.com/office/drawing/2014/main" id="{E4332862-FB97-489E-8C09-1D094BBCD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174" y="1903479"/>
            <a:ext cx="7509651" cy="3919404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999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9779CE-66A1-4EC9-9708-4A6A59559076}"/>
              </a:ext>
            </a:extLst>
          </p:cNvPr>
          <p:cNvSpPr txBox="1"/>
          <p:nvPr/>
        </p:nvSpPr>
        <p:spPr>
          <a:xfrm>
            <a:off x="735291" y="1216058"/>
            <a:ext cx="759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CEP Engine :</a:t>
            </a:r>
          </a:p>
        </p:txBody>
      </p:sp>
    </p:spTree>
    <p:extLst>
      <p:ext uri="{BB962C8B-B14F-4D97-AF65-F5344CB8AC3E}">
        <p14:creationId xmlns:p14="http://schemas.microsoft.com/office/powerpoint/2010/main" val="116079113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999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4FBA70A-0149-4A17-B070-E54CDEA87B6B}"/>
              </a:ext>
            </a:extLst>
          </p:cNvPr>
          <p:cNvSpPr txBox="1">
            <a:spLocks/>
          </p:cNvSpPr>
          <p:nvPr/>
        </p:nvSpPr>
        <p:spPr>
          <a:xfrm>
            <a:off x="457200" y="1054905"/>
            <a:ext cx="8229600" cy="531854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ＭＳ Ｐゴシック" pitchFamily="-109" charset="-128"/>
              </a:defRPr>
            </a:lvl1pPr>
            <a:lvl2pPr marL="720000" indent="-28575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41A336"/>
              </a:buClr>
              <a:buFont typeface="Arial"/>
              <a:buChar char="•"/>
              <a:defRPr sz="16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9900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41A336"/>
              </a:buClr>
              <a:buFont typeface="Arial"/>
              <a:buChar char="•"/>
              <a:defRPr sz="14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12600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41A336"/>
              </a:buClr>
              <a:buFont typeface="Arial"/>
              <a:buChar char="•"/>
              <a:defRPr sz="12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u="sng" dirty="0">
                <a:ea typeface="ＭＳ Ｐゴシック" panose="020B0600070205080204" pitchFamily="34" charset="-128"/>
              </a:rPr>
              <a:t>Event Pattern </a:t>
            </a:r>
            <a:r>
              <a:rPr lang="fr-FR" altLang="fr-FR" u="sng" dirty="0" err="1">
                <a:ea typeface="ＭＳ Ｐゴシック" panose="020B0600070205080204" pitchFamily="34" charset="-128"/>
              </a:rPr>
              <a:t>Language</a:t>
            </a:r>
            <a:r>
              <a:rPr lang="fr-FR" altLang="fr-FR" u="sng" dirty="0">
                <a:ea typeface="ＭＳ Ｐゴシック" panose="020B0600070205080204" pitchFamily="34" charset="-128"/>
              </a:rPr>
              <a:t> :</a:t>
            </a:r>
            <a:r>
              <a:rPr lang="fr-FR" altLang="fr-FR" dirty="0">
                <a:ea typeface="ＭＳ Ｐゴシック" panose="020B0600070205080204" pitchFamily="34" charset="-128"/>
              </a:rPr>
              <a:t> </a:t>
            </a:r>
            <a:r>
              <a:rPr lang="en-US" dirty="0"/>
              <a:t>An Event Pattern Language (EPL) is a language used by CEP engines in order to describe the relations between events (Event Correlation) matching a specific pattern.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</a:p>
          <a:p>
            <a:endParaRPr lang="fr-FR" altLang="fr-FR" sz="2000" u="sng" dirty="0">
              <a:ea typeface="ＭＳ Ｐゴシック" panose="020B0600070205080204" pitchFamily="34" charset="-128"/>
            </a:endParaRPr>
          </a:p>
          <a:p>
            <a:r>
              <a:rPr lang="fr-FR" altLang="fr-FR" sz="2800" u="sng" dirty="0" err="1">
                <a:ea typeface="ＭＳ Ｐゴシック" panose="020B0600070205080204" pitchFamily="34" charset="-128"/>
              </a:rPr>
              <a:t>Operators</a:t>
            </a:r>
            <a:r>
              <a:rPr lang="fr-FR" altLang="fr-FR" sz="2800" u="sng" dirty="0">
                <a:ea typeface="ＭＳ Ｐゴシック" panose="020B0600070205080204" pitchFamily="34" charset="-128"/>
              </a:rPr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Projection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Conjunction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Disjunction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Repetition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Aggregation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Negation</a:t>
            </a:r>
            <a:endParaRPr lang="en-US" altLang="fr-FR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8258230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4332862-FB97-489E-8C09-1D094BBCD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9528" y="2839250"/>
            <a:ext cx="8944943" cy="1871487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9E4DD4-8AA1-41EF-B5F2-BA19CB04301A}"/>
              </a:ext>
            </a:extLst>
          </p:cNvPr>
          <p:cNvSpPr txBox="1"/>
          <p:nvPr/>
        </p:nvSpPr>
        <p:spPr>
          <a:xfrm>
            <a:off x="320511" y="1876261"/>
            <a:ext cx="8366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Event Condition Action Pattern :</a:t>
            </a:r>
          </a:p>
        </p:txBody>
      </p:sp>
    </p:spTree>
    <p:extLst>
      <p:ext uri="{BB962C8B-B14F-4D97-AF65-F5344CB8AC3E}">
        <p14:creationId xmlns:p14="http://schemas.microsoft.com/office/powerpoint/2010/main" val="1848101355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 err="1">
                <a:latin typeface="Verdana" charset="0"/>
                <a:cs typeface="Verdana" charset="0"/>
              </a:rPr>
              <a:t>Computing</a:t>
            </a:r>
            <a:r>
              <a:rPr lang="fr-FR" sz="4400" dirty="0">
                <a:latin typeface="Verdana" charset="0"/>
                <a:cs typeface="Verdana" charset="0"/>
              </a:rPr>
              <a:t> Levels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00359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Computing</a:t>
            </a:r>
            <a:r>
              <a:rPr lang="fr-FR" sz="3600" dirty="0">
                <a:latin typeface="Verdana" charset="0"/>
                <a:cs typeface="Verdana" charset="0"/>
              </a:rPr>
              <a:t> Levels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8292"/>
            <a:ext cx="8229600" cy="175573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u="sng" dirty="0">
                <a:ea typeface="ＭＳ Ｐゴシック" panose="020B0600070205080204" pitchFamily="34" charset="-128"/>
              </a:rPr>
              <a:t>Cloud </a:t>
            </a:r>
            <a:r>
              <a:rPr lang="fr-FR" altLang="fr-FR" u="sng" dirty="0" err="1">
                <a:ea typeface="ＭＳ Ｐゴシック" panose="020B0600070205080204" pitchFamily="34" charset="-128"/>
              </a:rPr>
              <a:t>Computing</a:t>
            </a:r>
            <a:r>
              <a:rPr lang="fr-FR" altLang="fr-FR" u="sng" dirty="0">
                <a:ea typeface="ＭＳ Ｐゴシック" panose="020B0600070205080204" pitchFamily="34" charset="-128"/>
              </a:rPr>
              <a:t>: </a:t>
            </a:r>
            <a:r>
              <a:rPr lang="en-US" altLang="fr-FR" dirty="0">
                <a:ea typeface="ＭＳ Ｐゴシック" panose="020B0600070205080204" pitchFamily="34" charset="-128"/>
              </a:rPr>
              <a:t>”[…] O</a:t>
            </a:r>
            <a:r>
              <a:rPr lang="en-US" dirty="0"/>
              <a:t>n-demand availability of computer system resources, especially data storage and computing power, without direct active management by the user.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fr-FR" altLang="fr-FR" u="sng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23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1908BE-1FFF-4405-9AE2-3E046EFE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05177"/>
            <a:ext cx="8229600" cy="32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08263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Computing</a:t>
            </a:r>
            <a:r>
              <a:rPr lang="fr-FR" sz="3600" dirty="0">
                <a:latin typeface="Verdana" charset="0"/>
                <a:cs typeface="Verdana" charset="0"/>
              </a:rPr>
              <a:t> Levels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4497"/>
            <a:ext cx="8229600" cy="18935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u="sng" dirty="0">
                <a:ea typeface="ＭＳ Ｐゴシック" panose="020B0600070205080204" pitchFamily="34" charset="-128"/>
              </a:rPr>
              <a:t>Fog </a:t>
            </a:r>
            <a:r>
              <a:rPr lang="fr-FR" altLang="fr-FR" u="sng" dirty="0" err="1">
                <a:ea typeface="ＭＳ Ｐゴシック" panose="020B0600070205080204" pitchFamily="34" charset="-128"/>
              </a:rPr>
              <a:t>Computing</a:t>
            </a:r>
            <a:r>
              <a:rPr lang="fr-FR" altLang="fr-FR" u="sng" dirty="0">
                <a:ea typeface="ＭＳ Ｐゴシック" panose="020B0600070205080204" pitchFamily="34" charset="-128"/>
              </a:rPr>
              <a:t>: 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en-US" dirty="0"/>
              <a:t>Both cloud computing and fog computing provide storage, applications, and data to end-users. However, fog computing has a closer proximity to end-users and bigger geographical distribution..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fr-FR" altLang="fr-FR" u="sng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C2FADA8-BF67-42C4-86A4-5F6791A4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914899"/>
            <a:ext cx="5997019" cy="34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44096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Computing</a:t>
            </a:r>
            <a:r>
              <a:rPr lang="fr-FR" sz="3600" dirty="0">
                <a:latin typeface="Verdana" charset="0"/>
                <a:cs typeface="Verdana" charset="0"/>
              </a:rPr>
              <a:t> Levels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5483"/>
            <a:ext cx="8229600" cy="182879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u="sng" dirty="0">
                <a:ea typeface="ＭＳ Ｐゴシック" panose="020B0600070205080204" pitchFamily="34" charset="-128"/>
              </a:rPr>
              <a:t>Edge </a:t>
            </a:r>
            <a:r>
              <a:rPr lang="fr-FR" altLang="fr-FR" u="sng" dirty="0" err="1">
                <a:ea typeface="ＭＳ Ｐゴシック" panose="020B0600070205080204" pitchFamily="34" charset="-128"/>
              </a:rPr>
              <a:t>Computing</a:t>
            </a:r>
            <a:r>
              <a:rPr lang="fr-FR" altLang="fr-FR" u="sng" dirty="0">
                <a:ea typeface="ＭＳ Ｐゴシック" panose="020B0600070205080204" pitchFamily="34" charset="-128"/>
              </a:rPr>
              <a:t>: </a:t>
            </a:r>
            <a:r>
              <a:rPr lang="en-US" altLang="fr-FR" dirty="0">
                <a:ea typeface="ＭＳ Ｐゴシック" panose="020B0600070205080204" pitchFamily="34" charset="-128"/>
              </a:rPr>
              <a:t>”[…] D</a:t>
            </a:r>
            <a:r>
              <a:rPr lang="en-US" dirty="0"/>
              <a:t>istributed computing paradigm which brings computation and data storage closer to the location where it is needed, to improve response times and save bandwidth.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fr-FR" altLang="fr-FR" u="sng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999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BE8C59-2425-4C82-9C3D-11125523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86" y="2974281"/>
            <a:ext cx="5637228" cy="3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06484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 err="1">
                <a:latin typeface="Verdana" charset="0"/>
                <a:cs typeface="Verdana" charset="0"/>
              </a:rPr>
              <a:t>Problematisation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45515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Which Internet of Things architecture is adapted for an evolving solution where the connected objects are growing day by day ? </a:t>
            </a:r>
          </a:p>
          <a:p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fr-FR" altLang="fr-FR" u="sng" dirty="0">
                <a:ea typeface="ＭＳ Ｐゴシック" panose="020B0600070205080204" pitchFamily="34" charset="-128"/>
              </a:rPr>
              <a:t>Aspects: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altLang="fr-FR" dirty="0" err="1">
                <a:ea typeface="ＭＳ Ｐゴシック" panose="020B0600070205080204" pitchFamily="34" charset="-128"/>
              </a:rPr>
              <a:t>Scalability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altLang="fr-FR" dirty="0" err="1">
                <a:ea typeface="ＭＳ Ｐゴシック" panose="020B0600070205080204" pitchFamily="34" charset="-128"/>
              </a:rPr>
              <a:t>Reliability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altLang="fr-FR" dirty="0" err="1">
                <a:ea typeface="ＭＳ Ｐゴシック" panose="020B0600070205080204" pitchFamily="34" charset="-128"/>
              </a:rPr>
              <a:t>Monitorability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altLang="fr-FR" dirty="0" err="1">
                <a:ea typeface="ＭＳ Ｐゴシック" panose="020B0600070205080204" pitchFamily="34" charset="-128"/>
              </a:rPr>
              <a:t>Extensibility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04505779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b="1" u="sng" dirty="0" err="1">
                <a:ea typeface="ＭＳ Ｐゴシック" panose="020B0600070205080204" pitchFamily="34" charset="-128"/>
              </a:rPr>
              <a:t>Scalability</a:t>
            </a:r>
            <a:r>
              <a:rPr lang="fr-FR" altLang="fr-FR" b="1" u="sng" dirty="0">
                <a:ea typeface="ＭＳ Ｐゴシック" panose="020B0600070205080204" pitchFamily="34" charset="-128"/>
              </a:rPr>
              <a:t> :</a:t>
            </a:r>
            <a:r>
              <a:rPr lang="fr-FR" altLang="fr-FR" b="1" dirty="0">
                <a:ea typeface="ＭＳ Ｐゴシック" panose="020B0600070205080204" pitchFamily="34" charset="-128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Hardware </a:t>
            </a:r>
            <a:r>
              <a:rPr lang="fr-BE" dirty="0" err="1"/>
              <a:t>scalability</a:t>
            </a:r>
            <a:r>
              <a:rPr lang="fr-BE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endParaRPr lang="fr-BE" dirty="0"/>
          </a:p>
          <a:p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5" name="Image 4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32CB39E5-1BCC-4CCB-8092-4F7292D3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83" y="2499437"/>
            <a:ext cx="7808434" cy="37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58462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Content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>
                <a:ea typeface="ＭＳ Ｐゴシック" panose="020B0600070205080204" pitchFamily="34" charset="-128"/>
              </a:rPr>
              <a:t>Introduction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 err="1">
                <a:ea typeface="ＭＳ Ｐゴシック" panose="020B0600070205080204" pitchFamily="34" charset="-128"/>
              </a:rPr>
              <a:t>Complex</a:t>
            </a:r>
            <a:r>
              <a:rPr lang="fr-FR" altLang="fr-FR" dirty="0">
                <a:ea typeface="ＭＳ Ｐゴシック" panose="020B0600070205080204" pitchFamily="34" charset="-128"/>
              </a:rPr>
              <a:t> Event </a:t>
            </a:r>
            <a:r>
              <a:rPr lang="fr-FR" altLang="fr-FR" dirty="0" err="1">
                <a:ea typeface="ＭＳ Ｐゴシック" panose="020B0600070205080204" pitchFamily="34" charset="-128"/>
              </a:rPr>
              <a:t>Processing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 err="1">
                <a:ea typeface="ＭＳ Ｐゴシック" panose="020B0600070205080204" pitchFamily="34" charset="-128"/>
              </a:rPr>
              <a:t>Computing</a:t>
            </a:r>
            <a:r>
              <a:rPr lang="fr-FR" altLang="fr-FR" dirty="0">
                <a:ea typeface="ＭＳ Ｐゴシック" panose="020B0600070205080204" pitchFamily="34" charset="-128"/>
              </a:rPr>
              <a:t> Levels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 err="1">
                <a:ea typeface="ＭＳ Ｐゴシック" panose="020B0600070205080204" pitchFamily="34" charset="-128"/>
              </a:rPr>
              <a:t>Problematisation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>
                <a:ea typeface="ＭＳ Ｐゴシック" panose="020B0600070205080204" pitchFamily="34" charset="-128"/>
              </a:rPr>
              <a:t>Conclusion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>
                <a:ea typeface="ＭＳ Ｐゴシック" panose="020B0600070205080204" pitchFamily="34" charset="-128"/>
              </a:rPr>
              <a:t>Questions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C4BFE23-B3F5-4A6E-8883-654833289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36639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b="1" u="sng" dirty="0" err="1">
                <a:ea typeface="ＭＳ Ｐゴシック" panose="020B0600070205080204" pitchFamily="34" charset="-128"/>
              </a:rPr>
              <a:t>Scalability</a:t>
            </a:r>
            <a:r>
              <a:rPr lang="fr-FR" altLang="fr-FR" b="1" u="sng" dirty="0">
                <a:ea typeface="ＭＳ Ｐゴシック" panose="020B0600070205080204" pitchFamily="34" charset="-128"/>
              </a:rPr>
              <a:t> :</a:t>
            </a:r>
            <a:r>
              <a:rPr lang="fr-FR" altLang="fr-FR" b="1" dirty="0">
                <a:ea typeface="ＭＳ Ｐゴシック" panose="020B0600070205080204" pitchFamily="34" charset="-128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Software </a:t>
            </a:r>
            <a:r>
              <a:rPr lang="fr-BE" dirty="0" err="1"/>
              <a:t>scalability</a:t>
            </a:r>
            <a:r>
              <a:rPr lang="fr-BE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endParaRPr lang="fr-BE" dirty="0"/>
          </a:p>
          <a:p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CB39E5-1BCC-4CCB-8092-4F7292D3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76150" y="2499437"/>
            <a:ext cx="4791699" cy="37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75922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6430"/>
            <a:ext cx="8229600" cy="2944069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b="1" u="sng" dirty="0" err="1">
                <a:ea typeface="ＭＳ Ｐゴシック" panose="020B0600070205080204" pitchFamily="34" charset="-128"/>
              </a:rPr>
              <a:t>Reliability</a:t>
            </a:r>
            <a:r>
              <a:rPr lang="fr-FR" altLang="fr-FR" b="1" u="sng" dirty="0">
                <a:ea typeface="ＭＳ Ｐゴシック" panose="020B0600070205080204" pitchFamily="34" charset="-128"/>
              </a:rPr>
              <a:t> :</a:t>
            </a:r>
            <a:r>
              <a:rPr lang="fr-FR" altLang="fr-FR" dirty="0">
                <a:ea typeface="ＭＳ Ｐゴシック" panose="020B0600070205080204" pitchFamily="34" charset="-128"/>
              </a:rPr>
              <a:t> 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en-US" dirty="0"/>
              <a:t>An IoT solution should be fault tolerant and as much the hardware and the applications must me robust.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75E2B9-0FAD-4743-AF9F-EA0D95F98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.255%"/>
          <a:stretch/>
        </p:blipFill>
        <p:spPr>
          <a:xfrm>
            <a:off x="617455" y="2441542"/>
            <a:ext cx="8229599" cy="384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18105262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b="1" u="sng" dirty="0" err="1">
                <a:ea typeface="ＭＳ Ｐゴシック" panose="020B0600070205080204" pitchFamily="34" charset="-128"/>
              </a:rPr>
              <a:t>Monitorability</a:t>
            </a:r>
            <a:r>
              <a:rPr lang="fr-FR" altLang="fr-FR" b="1" u="sng" dirty="0">
                <a:ea typeface="ＭＳ Ｐゴシック" panose="020B0600070205080204" pitchFamily="34" charset="-128"/>
              </a:rPr>
              <a:t> :</a:t>
            </a: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0C36B86-1E1F-4467-AC68-5B9BEE74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93" y="1796806"/>
            <a:ext cx="7503637" cy="46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08257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b="1" u="sng" dirty="0" err="1">
                <a:ea typeface="ＭＳ Ｐゴシック" panose="020B0600070205080204" pitchFamily="34" charset="-128"/>
              </a:rPr>
              <a:t>Extensibility</a:t>
            </a:r>
            <a:r>
              <a:rPr lang="fr-FR" altLang="fr-FR" b="1" u="sng" dirty="0">
                <a:ea typeface="ＭＳ Ｐゴシック" panose="020B0600070205080204" pitchFamily="34" charset="-128"/>
              </a:rPr>
              <a:t> :</a:t>
            </a:r>
          </a:p>
          <a:p>
            <a:pPr eaLnBrk="1" hangingPunct="1"/>
            <a:endParaRPr lang="fr-FR" altLang="fr-FR" b="1" u="sng" dirty="0">
              <a:ea typeface="ＭＳ Ｐゴシック" panose="020B0600070205080204" pitchFamily="34" charset="-128"/>
            </a:endParaRPr>
          </a:p>
          <a:p>
            <a:pPr eaLnBrk="1" hangingPunct="1"/>
            <a:endParaRPr lang="fr-FR" altLang="fr-FR" b="1" u="sng" dirty="0">
              <a:ea typeface="ＭＳ Ｐゴシック" panose="020B0600070205080204" pitchFamily="34" charset="-128"/>
            </a:endParaRP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7" name="Image 6" descr="Une image contenant roue, transport&#10;&#10;Description générée automatiquement">
            <a:extLst>
              <a:ext uri="{FF2B5EF4-FFF2-40B4-BE49-F238E27FC236}">
                <a16:creationId xmlns:a16="http://schemas.microsoft.com/office/drawing/2014/main" id="{27A5889D-4379-48CB-BFD9-3C191466F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68" y="1752544"/>
            <a:ext cx="5583664" cy="47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5554"/>
      </p:ext>
    </p:extLst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>
                <a:latin typeface="Verdana" charset="0"/>
                <a:cs typeface="Verdana" charset="0"/>
              </a:rPr>
              <a:t>Conclusion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69443"/>
      </p:ext>
    </p:extLst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122CCC-F8C2-4D60-A9DD-DE657B62BE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174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400025018"/>
      </p:ext>
    </p:extLst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>
                <a:latin typeface="Verdana" charset="0"/>
                <a:cs typeface="Verdana" charset="0"/>
              </a:rPr>
              <a:t>Questions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74521"/>
      </p:ext>
    </p:extLst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Questions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93E4AE-3DD5-4C2A-95A4-E1F54FBBD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957"/>
            <a:ext cx="8229600" cy="4518448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122CCC-F8C2-4D60-A9DD-DE657B62BE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231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03086543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5238947" y="2920230"/>
            <a:ext cx="3754225" cy="1470025"/>
          </a:xfr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>
                <a:latin typeface="Verdana" charset="0"/>
                <a:cs typeface="Verdana" charset="0"/>
              </a:rPr>
              <a:t>Introduction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493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>
                <a:latin typeface="Verdana" panose="020B060403050404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pic>
        <p:nvPicPr>
          <p:cNvPr id="5" name="Espace réservé du contenu 4" descr="Internet of Things">
            <a:extLst>
              <a:ext uri="{FF2B5EF4-FFF2-40B4-BE49-F238E27FC236}">
                <a16:creationId xmlns:a16="http://schemas.microsoft.com/office/drawing/2014/main" id="{8600C12E-F067-446C-B923-04ACFF84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18" y="2123852"/>
            <a:ext cx="8881363" cy="3737895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6011B0-2B29-40B5-A015-700B4F946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796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1684614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>
                <a:latin typeface="Verdana" panose="020B060403050404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00C12E-F067-446C-B923-04ACFF84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3245" y="1219674"/>
            <a:ext cx="8063555" cy="5039723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6011B0-2B29-40B5-A015-700B4F946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796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18074804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>
                <a:latin typeface="Verdana" panose="020B060403050404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00C12E-F067-446C-B923-04ACFF84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12670" y="1640264"/>
            <a:ext cx="6684704" cy="4835950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6011B0-2B29-40B5-A015-700B4F946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796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2AF74D-F9CF-4BF8-834E-AC5030F94EA8}"/>
              </a:ext>
            </a:extLst>
          </p:cNvPr>
          <p:cNvSpPr txBox="1"/>
          <p:nvPr/>
        </p:nvSpPr>
        <p:spPr>
          <a:xfrm>
            <a:off x="735291" y="1156028"/>
            <a:ext cx="759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err="1"/>
              <a:t>Generic</a:t>
            </a:r>
            <a:r>
              <a:rPr lang="fr-BE" sz="2800" dirty="0"/>
              <a:t> Architecture :</a:t>
            </a:r>
          </a:p>
        </p:txBody>
      </p:sp>
    </p:spTree>
    <p:extLst>
      <p:ext uri="{BB962C8B-B14F-4D97-AF65-F5344CB8AC3E}">
        <p14:creationId xmlns:p14="http://schemas.microsoft.com/office/powerpoint/2010/main" val="898327181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>
                <a:latin typeface="Verdana" panose="020B060403050404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00C12E-F067-446C-B923-04ACFF84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3245" y="1536569"/>
            <a:ext cx="8063555" cy="4702134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6011B0-2B29-40B5-A015-700B4F946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796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9531495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 err="1">
                <a:latin typeface="Verdana" charset="0"/>
                <a:cs typeface="Verdana" charset="0"/>
              </a:rPr>
              <a:t>Complex</a:t>
            </a:r>
            <a:r>
              <a:rPr lang="fr-FR" sz="4400" dirty="0">
                <a:latin typeface="Verdana" charset="0"/>
                <a:cs typeface="Verdana" charset="0"/>
              </a:rPr>
              <a:t> Event </a:t>
            </a:r>
            <a:r>
              <a:rPr lang="fr-FR" sz="4400" dirty="0" err="1">
                <a:latin typeface="Verdana" charset="0"/>
                <a:cs typeface="Verdana" charset="0"/>
              </a:rPr>
              <a:t>Processing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81438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u="sng" dirty="0" err="1">
                <a:ea typeface="ＭＳ Ｐゴシック" panose="020B0600070205080204" pitchFamily="34" charset="-128"/>
              </a:rPr>
              <a:t>Definition</a:t>
            </a:r>
            <a:r>
              <a:rPr lang="fr-FR" altLang="fr-FR" u="sng" dirty="0">
                <a:ea typeface="ＭＳ Ｐゴシック" panose="020B0600070205080204" pitchFamily="34" charset="-128"/>
              </a:rPr>
              <a:t> :</a:t>
            </a:r>
            <a:r>
              <a:rPr lang="fr-FR" altLang="fr-FR" dirty="0">
                <a:ea typeface="ＭＳ Ｐゴシック" panose="020B0600070205080204" pitchFamily="34" charset="-128"/>
              </a:rPr>
              <a:t> </a:t>
            </a:r>
            <a:r>
              <a:rPr lang="en-US" altLang="fr-FR" dirty="0">
                <a:ea typeface="ＭＳ Ｐゴシック" panose="020B0600070205080204" pitchFamily="34" charset="-128"/>
              </a:rPr>
              <a:t>”[…] </a:t>
            </a:r>
            <a:r>
              <a:rPr lang="fr-FR" altLang="fr-FR" dirty="0">
                <a:ea typeface="ＭＳ Ｐゴシック" panose="020B0600070205080204" pitchFamily="34" charset="-128"/>
              </a:rPr>
              <a:t>S</a:t>
            </a:r>
            <a:r>
              <a:rPr lang="en-US" dirty="0"/>
              <a:t>et of methods and techniques for tracking and analyzing real-time streams of </a:t>
            </a:r>
            <a:r>
              <a:rPr lang="en-US" dirty="0" err="1"/>
              <a:t>informations</a:t>
            </a:r>
            <a:r>
              <a:rPr lang="en-US" dirty="0"/>
              <a:t> and detecting patterns or correlations of unrelated data (complex events) that are of interest to a particular business.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</a:p>
          <a:p>
            <a:endParaRPr lang="en-US" altLang="fr-FR" u="sng" dirty="0">
              <a:ea typeface="ＭＳ Ｐゴシック" panose="020B0600070205080204" pitchFamily="34" charset="-128"/>
            </a:endParaRPr>
          </a:p>
          <a:p>
            <a:r>
              <a:rPr lang="en-US" altLang="fr-FR" u="sng" dirty="0">
                <a:ea typeface="ＭＳ Ｐゴシック" panose="020B0600070205080204" pitchFamily="34" charset="-128"/>
              </a:rPr>
              <a:t>Important :</a:t>
            </a:r>
            <a:r>
              <a:rPr lang="en-US" altLang="fr-FR" dirty="0">
                <a:ea typeface="ＭＳ Ｐゴシック" panose="020B0600070205080204" pitchFamily="34" charset="-128"/>
              </a:rPr>
              <a:t> </a:t>
            </a:r>
            <a:r>
              <a:rPr lang="en-US" altLang="fr-FR" b="1" dirty="0">
                <a:ea typeface="ＭＳ Ｐゴシック" panose="020B0600070205080204" pitchFamily="34" charset="-128"/>
              </a:rPr>
              <a:t>Event Correlation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fr-FR" dirty="0">
              <a:ea typeface="ＭＳ Ｐゴシック" panose="020B0600070205080204" pitchFamily="34" charset="-128"/>
            </a:endParaRPr>
          </a:p>
          <a:p>
            <a:endParaRPr lang="en-US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999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4173551"/>
      </p:ext>
    </p:extLst>
  </p:cSld>
  <p:clrMapOvr>
    <a:masterClrMapping/>
  </p:clrMapOvr>
</p:sld>
</file>

<file path=ppt/theme/theme1.xml><?xml version="1.0" encoding="utf-8"?>
<a:theme xmlns:a="http://purl.oclc.org/ooxml/drawingml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purl.oclc.org/ooxml/drawingml/main" name="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purl.oclc.org/ooxml/drawingml/main" name="1_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purl.oclc.org/ooxml/drawingml/main" name="2_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purl.oclc.org/ooxml/drawingml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purl.oclc.org/ooxml/officeDocument/extendedProperties" xmlns:vt="http://purl.oclc.org/ooxml/officeDocument/docPropsVTypes">
  <TotalTime>535</TotalTime>
  <Words>272</Words>
  <Application>Microsoft Office PowerPoint</Application>
  <PresentationFormat>Affichage à l'écran (4:3)</PresentationFormat>
  <Paragraphs>116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Arial</vt:lpstr>
      <vt:lpstr>Calibri</vt:lpstr>
      <vt:lpstr>Frutiger LT Std 45 Light</vt:lpstr>
      <vt:lpstr>Verdana</vt:lpstr>
      <vt:lpstr>Thème Office</vt:lpstr>
      <vt:lpstr>Conception personnalisée</vt:lpstr>
      <vt:lpstr>1_Conception personnalisée</vt:lpstr>
      <vt:lpstr>2_Conception personnalisée</vt:lpstr>
      <vt:lpstr>Présentation PowerPoint</vt:lpstr>
      <vt:lpstr>Content</vt:lpstr>
      <vt:lpstr>Introduction</vt:lpstr>
      <vt:lpstr>Introduction</vt:lpstr>
      <vt:lpstr>Introduction</vt:lpstr>
      <vt:lpstr>Introduction</vt:lpstr>
      <vt:lpstr>Introduction</vt:lpstr>
      <vt:lpstr>Complex Event Processing</vt:lpstr>
      <vt:lpstr>Complex Event Processing</vt:lpstr>
      <vt:lpstr>Complex Event Processing</vt:lpstr>
      <vt:lpstr>Complex Event Processing</vt:lpstr>
      <vt:lpstr>Complex Event Processing</vt:lpstr>
      <vt:lpstr>Computing Levels</vt:lpstr>
      <vt:lpstr>Computing Levels</vt:lpstr>
      <vt:lpstr>Computing Levels</vt:lpstr>
      <vt:lpstr>Computing Levels</vt:lpstr>
      <vt:lpstr>Problematisation</vt:lpstr>
      <vt:lpstr>Problematisation</vt:lpstr>
      <vt:lpstr>Problematisation</vt:lpstr>
      <vt:lpstr>Problematisation</vt:lpstr>
      <vt:lpstr>Problematisation</vt:lpstr>
      <vt:lpstr>Problematisation</vt:lpstr>
      <vt:lpstr>Problematisation</vt:lpstr>
      <vt:lpstr>Conclusion</vt:lpstr>
      <vt:lpstr>Conclusion</vt:lpstr>
      <vt:lpstr>Questions</vt:lpstr>
      <vt:lpstr>Questions</vt:lpstr>
    </vt:vector>
  </TitlesOfParts>
  <Company>University of Namur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Event Processing for Internet of Things</dc:title>
  <dc:creator>Kenny Warszawski</dc:creator>
  <cp:keywords>CEP, Internet of Things</cp:keywords>
  <cp:lastModifiedBy>Kenny Warszawski</cp:lastModifiedBy>
  <cp:revision>104</cp:revision>
  <dcterms:created xsi:type="dcterms:W3CDTF">2015-10-07T07:31:31Z</dcterms:created>
  <dcterms:modified xsi:type="dcterms:W3CDTF">2019-08-31T17:31:16Z</dcterms:modified>
</cp:coreProperties>
</file>