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1" r:id="rId1"/>
  </p:sldMasterIdLst>
  <p:notesMasterIdLst>
    <p:notesMasterId r:id="rId29"/>
  </p:notesMasterIdLst>
  <p:handoutMasterIdLst>
    <p:handoutMasterId r:id="rId30"/>
  </p:handoutMasterIdLst>
  <p:sldIdLst>
    <p:sldId id="507" r:id="rId2"/>
    <p:sldId id="508" r:id="rId3"/>
    <p:sldId id="509" r:id="rId4"/>
    <p:sldId id="510" r:id="rId5"/>
    <p:sldId id="511"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wrebswrd@gmail.com" initials="l" lastIdx="3" clrIdx="0">
    <p:extLst>
      <p:ext uri="{19B8F6BF-5375-455C-9EA6-DF929625EA0E}">
        <p15:presenceInfo xmlns:p15="http://schemas.microsoft.com/office/powerpoint/2012/main" userId="e11b4673e5f697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C92"/>
    <a:srgbClr val="044871"/>
    <a:srgbClr val="636466"/>
    <a:srgbClr val="505153"/>
    <a:srgbClr val="E6001C"/>
    <a:srgbClr val="792205"/>
    <a:srgbClr val="940010"/>
    <a:srgbClr val="380221"/>
    <a:srgbClr val="063C64"/>
    <a:srgbClr val="CFDC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74" autoAdjust="0"/>
    <p:restoredTop sz="75953" autoAdjust="0"/>
  </p:normalViewPr>
  <p:slideViewPr>
    <p:cSldViewPr snapToGrid="0" showGuides="1">
      <p:cViewPr varScale="1">
        <p:scale>
          <a:sx n="112" d="100"/>
          <a:sy n="112" d="100"/>
        </p:scale>
        <p:origin x="192" y="27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7" d="100"/>
          <a:sy n="87" d="100"/>
        </p:scale>
        <p:origin x="1320" y="26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D:\AndroidFuzz\paper\CVEcoun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AndroidFuzz\paper\CVEcou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AndroidFuzz\paper\FuzzStatu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CN"/>
        </a:p>
      </c:txPr>
    </c:title>
    <c:autoTitleDeleted val="0"/>
    <c:plotArea>
      <c:layout/>
      <c:barChart>
        <c:barDir val="bar"/>
        <c:grouping val="clustered"/>
        <c:varyColors val="0"/>
        <c:ser>
          <c:idx val="0"/>
          <c:order val="0"/>
          <c:tx>
            <c:strRef>
              <c:f>Sheet1!$B$1</c:f>
              <c:strCache>
                <c:ptCount val="1"/>
                <c:pt idx="0">
                  <c:v>CVE 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Sheet1!$A$2:$A$13</c:f>
              <c:strCache>
                <c:ptCount val="12"/>
                <c:pt idx="0">
                  <c:v>IOCTL_KGSL_DRAWCTXT_CREATE</c:v>
                </c:pt>
                <c:pt idx="1">
                  <c:v>IOCTL_KGSL_MAP_USER_MEM</c:v>
                </c:pt>
                <c:pt idx="2">
                  <c:v>IOCTL_KGSL_GPUMEM_ALLOC</c:v>
                </c:pt>
                <c:pt idx="3">
                  <c:v>IOCTL_KGSL_GPUMEM_ALLOC_ID</c:v>
                </c:pt>
                <c:pt idx="4">
                  <c:v>IOCTL_KGSL_GPUMEM_FREE_ID</c:v>
                </c:pt>
                <c:pt idx="5">
                  <c:v>IOCTL_KGSL_SYNCSOURCE_DESTROY</c:v>
                </c:pt>
                <c:pt idx="6">
                  <c:v>IOCTL_KGSL_GPUOBJ_ALLOC</c:v>
                </c:pt>
                <c:pt idx="7">
                  <c:v>IOCTL_KGSL_GPUOBJ_IMPORT</c:v>
                </c:pt>
                <c:pt idx="8">
                  <c:v>IOCTL_KGSL_GPUOBJ_SYNC</c:v>
                </c:pt>
                <c:pt idx="9">
                  <c:v>IOCTL_KGSL_SPARSE_PHYS_ALLOC</c:v>
                </c:pt>
                <c:pt idx="10">
                  <c:v>IOCTL_KGSL_SPARSE_VIRT_ALLOC</c:v>
                </c:pt>
                <c:pt idx="11">
                  <c:v>IOCTL_KGSL_SPARSE_BIND</c:v>
                </c:pt>
              </c:strCache>
            </c:strRef>
          </c:cat>
          <c:val>
            <c:numRef>
              <c:f>Sheet1!$B$2:$B$13</c:f>
              <c:numCache>
                <c:formatCode>General</c:formatCode>
                <c:ptCount val="12"/>
                <c:pt idx="0">
                  <c:v>1</c:v>
                </c:pt>
                <c:pt idx="1">
                  <c:v>2</c:v>
                </c:pt>
                <c:pt idx="2">
                  <c:v>2</c:v>
                </c:pt>
                <c:pt idx="3">
                  <c:v>1</c:v>
                </c:pt>
                <c:pt idx="4">
                  <c:v>1</c:v>
                </c:pt>
                <c:pt idx="5">
                  <c:v>1</c:v>
                </c:pt>
                <c:pt idx="6">
                  <c:v>1</c:v>
                </c:pt>
                <c:pt idx="7">
                  <c:v>3</c:v>
                </c:pt>
                <c:pt idx="8">
                  <c:v>1</c:v>
                </c:pt>
                <c:pt idx="9">
                  <c:v>1</c:v>
                </c:pt>
                <c:pt idx="10">
                  <c:v>1</c:v>
                </c:pt>
                <c:pt idx="11">
                  <c:v>2</c:v>
                </c:pt>
              </c:numCache>
            </c:numRef>
          </c:val>
          <c:extLst>
            <c:ext xmlns:c16="http://schemas.microsoft.com/office/drawing/2014/chart" uri="{C3380CC4-5D6E-409C-BE32-E72D297353CC}">
              <c16:uniqueId val="{00000000-9905-4064-BA26-98AD62F518A1}"/>
            </c:ext>
          </c:extLst>
        </c:ser>
        <c:dLbls>
          <c:dLblPos val="inEnd"/>
          <c:showLegendKey val="0"/>
          <c:showVal val="1"/>
          <c:showCatName val="0"/>
          <c:showSerName val="0"/>
          <c:showPercent val="0"/>
          <c:showBubbleSize val="0"/>
        </c:dLbls>
        <c:gapWidth val="100"/>
        <c:axId val="233246655"/>
        <c:axId val="233252479"/>
      </c:barChart>
      <c:catAx>
        <c:axId val="233246655"/>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CN"/>
          </a:p>
        </c:txPr>
        <c:crossAx val="233252479"/>
        <c:crosses val="autoZero"/>
        <c:auto val="1"/>
        <c:lblAlgn val="ctr"/>
        <c:lblOffset val="100"/>
        <c:noMultiLvlLbl val="0"/>
      </c:catAx>
      <c:valAx>
        <c:axId val="233252479"/>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CN"/>
          </a:p>
        </c:txPr>
        <c:crossAx val="23324665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Vulnerability type</a:t>
            </a:r>
            <a:endParaRPr lang="zh-C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CN"/>
        </a:p>
      </c:txPr>
    </c:title>
    <c:autoTitleDeleted val="0"/>
    <c:plotArea>
      <c:layout/>
      <c:pieChart>
        <c:varyColors val="1"/>
        <c:ser>
          <c:idx val="0"/>
          <c:order val="0"/>
          <c:tx>
            <c:strRef>
              <c:f>Sheet1!$B$37</c:f>
              <c:strCache>
                <c:ptCount val="1"/>
                <c:pt idx="0">
                  <c:v>count</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1-F80D-4F43-84B9-2B8F9621606A}"/>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3-F80D-4F43-84B9-2B8F9621606A}"/>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extLst>
              <c:ext xmlns:c16="http://schemas.microsoft.com/office/drawing/2014/chart" uri="{C3380CC4-5D6E-409C-BE32-E72D297353CC}">
                <c16:uniqueId val="{00000005-F80D-4F43-84B9-2B8F9621606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N"/>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Sheet1!$A$38:$A$40</c:f>
              <c:strCache>
                <c:ptCount val="3"/>
                <c:pt idx="0">
                  <c:v>UAF</c:v>
                </c:pt>
                <c:pt idx="1">
                  <c:v>EOP</c:v>
                </c:pt>
                <c:pt idx="2">
                  <c:v>RCE</c:v>
                </c:pt>
              </c:strCache>
            </c:strRef>
          </c:cat>
          <c:val>
            <c:numRef>
              <c:f>Sheet1!$B$38:$B$40</c:f>
              <c:numCache>
                <c:formatCode>General</c:formatCode>
                <c:ptCount val="3"/>
                <c:pt idx="0">
                  <c:v>6</c:v>
                </c:pt>
                <c:pt idx="1">
                  <c:v>2</c:v>
                </c:pt>
                <c:pt idx="2">
                  <c:v>1</c:v>
                </c:pt>
              </c:numCache>
            </c:numRef>
          </c:val>
          <c:extLst>
            <c:ext xmlns:c16="http://schemas.microsoft.com/office/drawing/2014/chart" uri="{C3380CC4-5D6E-409C-BE32-E72D297353CC}">
              <c16:uniqueId val="{00000006-F80D-4F43-84B9-2B8F9621606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legend>
    <c:plotVisOnly val="1"/>
    <c:dispBlanksAs val="gap"/>
    <c:showDLblsOverMax val="0"/>
  </c:chart>
  <c:spPr>
    <a:noFill/>
    <a:ln>
      <a:noFill/>
    </a:ln>
    <a:effectLst/>
  </c:spPr>
  <c:txPr>
    <a:bodyPr/>
    <a:lstStyle/>
    <a:p>
      <a:pPr>
        <a:defRPr/>
      </a:pPr>
      <a:endParaRPr lang="en-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a:effectLst/>
              </a:rPr>
              <a:t>Fuzz status statistics</a:t>
            </a:r>
            <a:endParaRPr lang="zh-CN" altLang="zh-CN" sz="1800" b="1">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N"/>
        </a:p>
      </c:txPr>
    </c:title>
    <c:autoTitleDeleted val="0"/>
    <c:plotArea>
      <c:layout/>
      <c:barChart>
        <c:barDir val="col"/>
        <c:grouping val="clustered"/>
        <c:varyColors val="0"/>
        <c:ser>
          <c:idx val="1"/>
          <c:order val="1"/>
          <c:tx>
            <c:strRef>
              <c:f>Sheet1!$C$1</c:f>
              <c:strCache>
                <c:ptCount val="1"/>
                <c:pt idx="0">
                  <c:v>Crash count</c:v>
                </c:pt>
              </c:strCache>
            </c:strRef>
          </c:tx>
          <c:spPr>
            <a:solidFill>
              <a:schemeClr val="accent2"/>
            </a:solidFill>
            <a:ln>
              <a:noFill/>
            </a:ln>
            <a:effectLst/>
          </c:spPr>
          <c:invertIfNegative val="0"/>
          <c:cat>
            <c:strRef>
              <c:f>Sheet1!$A$2:$A$18</c:f>
              <c:strCache>
                <c:ptCount val="17"/>
                <c:pt idx="0">
                  <c:v>0xc0100940</c:v>
                </c:pt>
                <c:pt idx="1">
                  <c:v>0xc0100941</c:v>
                </c:pt>
                <c:pt idx="2">
                  <c:v>0xc0180902</c:v>
                </c:pt>
                <c:pt idx="3">
                  <c:v>0xc0080913</c:v>
                </c:pt>
                <c:pt idx="4">
                  <c:v>0xc0300945</c:v>
                </c:pt>
                <c:pt idx="5">
                  <c:v>0x40200946</c:v>
                </c:pt>
                <c:pt idx="6">
                  <c:v>0xc0200948</c:v>
                </c:pt>
                <c:pt idx="7">
                  <c:v>0xc0300947</c:v>
                </c:pt>
                <c:pt idx="8">
                  <c:v>0xc040094a</c:v>
                </c:pt>
                <c:pt idx="9">
                  <c:v>0xc0200933</c:v>
                </c:pt>
                <c:pt idx="10">
                  <c:v>0xc0200950</c:v>
                </c:pt>
                <c:pt idx="11">
                  <c:v>0x40040914</c:v>
                </c:pt>
                <c:pt idx="12">
                  <c:v>0x400c0907</c:v>
                </c:pt>
                <c:pt idx="13">
                  <c:v>0xc00c0902</c:v>
                </c:pt>
                <c:pt idx="14">
                  <c:v>0xc0140933</c:v>
                </c:pt>
                <c:pt idx="15">
                  <c:v>0x40100949</c:v>
                </c:pt>
                <c:pt idx="16">
                  <c:v>0xc018092f</c:v>
                </c:pt>
              </c:strCache>
            </c:strRef>
          </c:cat>
          <c:val>
            <c:numRef>
              <c:f>Sheet1!$C$2:$C$18</c:f>
              <c:numCache>
                <c:formatCode>General</c:formatCode>
                <c:ptCount val="17"/>
                <c:pt idx="0">
                  <c:v>0</c:v>
                </c:pt>
                <c:pt idx="1">
                  <c:v>0</c:v>
                </c:pt>
                <c:pt idx="2">
                  <c:v>0</c:v>
                </c:pt>
                <c:pt idx="3">
                  <c:v>0</c:v>
                </c:pt>
                <c:pt idx="4">
                  <c:v>20</c:v>
                </c:pt>
                <c:pt idx="5">
                  <c:v>0</c:v>
                </c:pt>
                <c:pt idx="6">
                  <c:v>0</c:v>
                </c:pt>
                <c:pt idx="7">
                  <c:v>0</c:v>
                </c:pt>
                <c:pt idx="8">
                  <c:v>0</c:v>
                </c:pt>
                <c:pt idx="9">
                  <c:v>0</c:v>
                </c:pt>
                <c:pt idx="10">
                  <c:v>13</c:v>
                </c:pt>
                <c:pt idx="11">
                  <c:v>0</c:v>
                </c:pt>
                <c:pt idx="12">
                  <c:v>0</c:v>
                </c:pt>
                <c:pt idx="13">
                  <c:v>0</c:v>
                </c:pt>
                <c:pt idx="14">
                  <c:v>0</c:v>
                </c:pt>
                <c:pt idx="15">
                  <c:v>0</c:v>
                </c:pt>
                <c:pt idx="16">
                  <c:v>18</c:v>
                </c:pt>
              </c:numCache>
            </c:numRef>
          </c:val>
          <c:extLst>
            <c:ext xmlns:c16="http://schemas.microsoft.com/office/drawing/2014/chart" uri="{C3380CC4-5D6E-409C-BE32-E72D297353CC}">
              <c16:uniqueId val="{00000000-25AB-40FA-8977-1986CBC3BA12}"/>
            </c:ext>
          </c:extLst>
        </c:ser>
        <c:dLbls>
          <c:showLegendKey val="0"/>
          <c:showVal val="0"/>
          <c:showCatName val="0"/>
          <c:showSerName val="0"/>
          <c:showPercent val="0"/>
          <c:showBubbleSize val="0"/>
        </c:dLbls>
        <c:gapWidth val="51"/>
        <c:overlap val="-27"/>
        <c:axId val="138702383"/>
        <c:axId val="138718191"/>
      </c:barChart>
      <c:barChart>
        <c:barDir val="col"/>
        <c:grouping val="clustered"/>
        <c:varyColors val="0"/>
        <c:ser>
          <c:idx val="0"/>
          <c:order val="0"/>
          <c:tx>
            <c:strRef>
              <c:f>Sheet1!$B$1</c:f>
              <c:strCache>
                <c:ptCount val="1"/>
                <c:pt idx="0">
                  <c:v>Fuzz count</c:v>
                </c:pt>
              </c:strCache>
            </c:strRef>
          </c:tx>
          <c:spPr>
            <a:solidFill>
              <a:schemeClr val="tx1"/>
            </a:solidFill>
            <a:ln>
              <a:noFill/>
            </a:ln>
            <a:effectLst/>
          </c:spPr>
          <c:invertIfNegative val="0"/>
          <c:cat>
            <c:strRef>
              <c:f>Sheet1!$A$2:$A$18</c:f>
              <c:strCache>
                <c:ptCount val="17"/>
                <c:pt idx="0">
                  <c:v>0xc0100940</c:v>
                </c:pt>
                <c:pt idx="1">
                  <c:v>0xc0100941</c:v>
                </c:pt>
                <c:pt idx="2">
                  <c:v>0xc0180902</c:v>
                </c:pt>
                <c:pt idx="3">
                  <c:v>0xc0080913</c:v>
                </c:pt>
                <c:pt idx="4">
                  <c:v>0xc0300945</c:v>
                </c:pt>
                <c:pt idx="5">
                  <c:v>0x40200946</c:v>
                </c:pt>
                <c:pt idx="6">
                  <c:v>0xc0200948</c:v>
                </c:pt>
                <c:pt idx="7">
                  <c:v>0xc0300947</c:v>
                </c:pt>
                <c:pt idx="8">
                  <c:v>0xc040094a</c:v>
                </c:pt>
                <c:pt idx="9">
                  <c:v>0xc0200933</c:v>
                </c:pt>
                <c:pt idx="10">
                  <c:v>0xc0200950</c:v>
                </c:pt>
                <c:pt idx="11">
                  <c:v>0x40040914</c:v>
                </c:pt>
                <c:pt idx="12">
                  <c:v>0x400c0907</c:v>
                </c:pt>
                <c:pt idx="13">
                  <c:v>0xc00c0902</c:v>
                </c:pt>
                <c:pt idx="14">
                  <c:v>0xc0140933</c:v>
                </c:pt>
                <c:pt idx="15">
                  <c:v>0x40100949</c:v>
                </c:pt>
                <c:pt idx="16">
                  <c:v>0xc018092f</c:v>
                </c:pt>
              </c:strCache>
            </c:strRef>
          </c:cat>
          <c:val>
            <c:numRef>
              <c:f>Sheet1!$B$2:$B$18</c:f>
              <c:numCache>
                <c:formatCode>General</c:formatCode>
                <c:ptCount val="17"/>
                <c:pt idx="0">
                  <c:v>65</c:v>
                </c:pt>
                <c:pt idx="1">
                  <c:v>65</c:v>
                </c:pt>
                <c:pt idx="2">
                  <c:v>508</c:v>
                </c:pt>
                <c:pt idx="3">
                  <c:v>88</c:v>
                </c:pt>
                <c:pt idx="4">
                  <c:v>5650</c:v>
                </c:pt>
                <c:pt idx="5">
                  <c:v>1190</c:v>
                </c:pt>
                <c:pt idx="6">
                  <c:v>484</c:v>
                </c:pt>
                <c:pt idx="7">
                  <c:v>478</c:v>
                </c:pt>
                <c:pt idx="8">
                  <c:v>4063</c:v>
                </c:pt>
                <c:pt idx="9">
                  <c:v>971</c:v>
                </c:pt>
                <c:pt idx="10">
                  <c:v>1128</c:v>
                </c:pt>
                <c:pt idx="11">
                  <c:v>34</c:v>
                </c:pt>
                <c:pt idx="12">
                  <c:v>4</c:v>
                </c:pt>
                <c:pt idx="13">
                  <c:v>21</c:v>
                </c:pt>
                <c:pt idx="14">
                  <c:v>830</c:v>
                </c:pt>
                <c:pt idx="15">
                  <c:v>2</c:v>
                </c:pt>
                <c:pt idx="16">
                  <c:v>5476</c:v>
                </c:pt>
              </c:numCache>
            </c:numRef>
          </c:val>
          <c:extLst>
            <c:ext xmlns:c16="http://schemas.microsoft.com/office/drawing/2014/chart" uri="{C3380CC4-5D6E-409C-BE32-E72D297353CC}">
              <c16:uniqueId val="{00000001-25AB-40FA-8977-1986CBC3BA12}"/>
            </c:ext>
          </c:extLst>
        </c:ser>
        <c:dLbls>
          <c:showLegendKey val="0"/>
          <c:showVal val="0"/>
          <c:showCatName val="0"/>
          <c:showSerName val="0"/>
          <c:showPercent val="0"/>
          <c:showBubbleSize val="0"/>
        </c:dLbls>
        <c:gapWidth val="184"/>
        <c:overlap val="-27"/>
        <c:axId val="138693647"/>
        <c:axId val="254706335"/>
      </c:barChart>
      <c:catAx>
        <c:axId val="13870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crossAx val="138718191"/>
        <c:crosses val="autoZero"/>
        <c:auto val="1"/>
        <c:lblAlgn val="ctr"/>
        <c:lblOffset val="100"/>
        <c:noMultiLvlLbl val="0"/>
      </c:catAx>
      <c:valAx>
        <c:axId val="138718191"/>
        <c:scaling>
          <c:orientation val="minMax"/>
          <c:max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crossAx val="138702383"/>
        <c:crosses val="autoZero"/>
        <c:crossBetween val="between"/>
      </c:valAx>
      <c:valAx>
        <c:axId val="25470633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crossAx val="138693647"/>
        <c:crosses val="max"/>
        <c:crossBetween val="between"/>
      </c:valAx>
      <c:catAx>
        <c:axId val="138693647"/>
        <c:scaling>
          <c:orientation val="minMax"/>
        </c:scaling>
        <c:delete val="1"/>
        <c:axPos val="b"/>
        <c:numFmt formatCode="General" sourceLinked="1"/>
        <c:majorTickMark val="out"/>
        <c:minorTickMark val="none"/>
        <c:tickLblPos val="nextTo"/>
        <c:crossAx val="25470633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legend>
    <c:plotVisOnly val="1"/>
    <c:dispBlanksAs val="gap"/>
    <c:showDLblsOverMax val="0"/>
  </c:chart>
  <c:spPr>
    <a:noFill/>
    <a:ln>
      <a:noFill/>
    </a:ln>
    <a:effectLst/>
  </c:spPr>
  <c:txPr>
    <a:bodyPr/>
    <a:lstStyle/>
    <a:p>
      <a:pPr>
        <a:defRPr/>
      </a:pPr>
      <a:endParaRPr lang="en-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8-11T22:08:02.230" idx="1">
    <p:pos x="2354" y="198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8-11T22:09:27.043" idx="2">
    <p:pos x="10" y="10"/>
    <p:text/>
    <p:extLst>
      <p:ext uri="{C676402C-5697-4E1C-873F-D02D1690AC5C}">
        <p15:threadingInfo xmlns:p15="http://schemas.microsoft.com/office/powerpoint/2012/main" timeZoneBias="-480"/>
      </p:ext>
    </p:extLst>
  </p:cm>
  <p:cm authorId="1" dt="2020-08-11T22:10:01.514" idx="3">
    <p:pos x="106" y="106"/>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AAEA3F34-D608-9B45-9515-8294AFD5FCED}" type="datetimeFigureOut">
              <a:rPr lang="en-US"/>
              <a:pPr>
                <a:defRPr/>
              </a:pPr>
              <a:t>8/11/20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E336447-6DB0-0540-9ABE-EC13206E9C2A}" type="slidenum">
              <a:rPr lang="en-US"/>
              <a:pPr>
                <a:defRPr/>
              </a:pPr>
              <a:t>‹#›</a:t>
            </a:fld>
            <a:endParaRPr lang="en-US"/>
          </a:p>
        </p:txBody>
      </p:sp>
    </p:spTree>
    <p:extLst>
      <p:ext uri="{BB962C8B-B14F-4D97-AF65-F5344CB8AC3E}">
        <p14:creationId xmlns:p14="http://schemas.microsoft.com/office/powerpoint/2010/main" val="30864494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B12C7F38-5E21-E34B-9E19-C845B34FFFAE}" type="datetimeFigureOut">
              <a:rPr lang="en-US"/>
              <a:pPr>
                <a:defRPr/>
              </a:pPr>
              <a:t>8/11/20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9953C0A-3EDA-BF4A-885C-A67518CE7F8B}" type="slidenum">
              <a:rPr lang="en-US"/>
              <a:pPr>
                <a:defRPr/>
              </a:pPr>
              <a:t>‹#›</a:t>
            </a:fld>
            <a:endParaRPr lang="en-US"/>
          </a:p>
        </p:txBody>
      </p:sp>
    </p:spTree>
    <p:extLst>
      <p:ext uri="{BB962C8B-B14F-4D97-AF65-F5344CB8AC3E}">
        <p14:creationId xmlns:p14="http://schemas.microsoft.com/office/powerpoint/2010/main" val="27747326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Ok , now let’s start</a:t>
            </a:r>
            <a:r>
              <a:rPr lang="en-US" altLang="zh-CN" baseline="0" dirty="0"/>
              <a:t> the topic. </a:t>
            </a:r>
          </a:p>
          <a:p>
            <a:r>
              <a:rPr lang="en-US" altLang="zh-CN" sz="1200" kern="1200" dirty="0">
                <a:solidFill>
                  <a:schemeClr val="tx1"/>
                </a:solidFill>
                <a:effectLst/>
                <a:latin typeface="+mn-lt"/>
                <a:ea typeface="ＭＳ Ｐゴシック" charset="-128"/>
                <a:cs typeface="ＭＳ Ｐゴシック" charset="0"/>
              </a:rPr>
              <a:t>As shown in the above figure, we can see that the Android Security Bulletin disclosed the vulnerabilities from January to March 2019, each of them has a lot of kernel vulnerabilities. And in the vulnerability disclosure in March, CVE-2019-2025 can gain the root access of all the Pixel series mobile phones. Therefore, the research on the android kernel vulnerability is very important.</a:t>
            </a:r>
            <a:endParaRPr lang="zh-CN" altLang="en-US" dirty="0"/>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1</a:t>
            </a:fld>
            <a:endParaRPr lang="en-US"/>
          </a:p>
        </p:txBody>
      </p:sp>
    </p:spTree>
    <p:extLst>
      <p:ext uri="{BB962C8B-B14F-4D97-AF65-F5344CB8AC3E}">
        <p14:creationId xmlns:p14="http://schemas.microsoft.com/office/powerpoint/2010/main" val="1246241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The kernel attack interface is shown in the figure, all drivers can be used as our attack interface, such as </a:t>
            </a:r>
            <a:r>
              <a:rPr lang="en-US" altLang="zh-CN" baseline="0" dirty="0" err="1"/>
              <a:t>qseecom</a:t>
            </a:r>
            <a:r>
              <a:rPr lang="en-US" altLang="zh-CN" baseline="0" dirty="0"/>
              <a:t>, v4l2 and </a:t>
            </a:r>
            <a:r>
              <a:rPr lang="en-US" altLang="zh-CN" baseline="0" dirty="0" err="1"/>
              <a:t>kgsl</a:t>
            </a:r>
            <a:r>
              <a:rPr lang="en-US" altLang="zh-CN" baseline="0" dirty="0"/>
              <a:t>, and so on, you can also choose some memory operation functions, such as </a:t>
            </a:r>
            <a:r>
              <a:rPr lang="en-US" altLang="zh-CN" baseline="0" dirty="0" err="1"/>
              <a:t>copy_from_user</a:t>
            </a:r>
            <a:r>
              <a:rPr lang="en-US" altLang="zh-CN" baseline="0" dirty="0"/>
              <a:t>, </a:t>
            </a:r>
            <a:r>
              <a:rPr lang="en-US" altLang="zh-CN" baseline="0" dirty="0" err="1"/>
              <a:t>memecpy</a:t>
            </a:r>
            <a:r>
              <a:rPr lang="en-US" altLang="zh-CN" baseline="0" dirty="0"/>
              <a:t> and </a:t>
            </a:r>
            <a:r>
              <a:rPr lang="en-US" altLang="zh-CN" baseline="0" dirty="0" err="1"/>
              <a:t>mmap</a:t>
            </a:r>
            <a:r>
              <a:rPr lang="en-US" altLang="zh-CN" baseline="0" dirty="0"/>
              <a:t>.</a:t>
            </a:r>
          </a:p>
          <a:p>
            <a:r>
              <a:rPr lang="en-US" altLang="zh-CN" baseline="0" dirty="0"/>
              <a:t>But here we choose the </a:t>
            </a:r>
            <a:r>
              <a:rPr lang="en-US" altLang="zh-CN" baseline="0" dirty="0" err="1"/>
              <a:t>kgsl</a:t>
            </a:r>
            <a:r>
              <a:rPr lang="en-US" altLang="zh-CN" baseline="0" dirty="0"/>
              <a:t> driver as the target attack interface.</a:t>
            </a:r>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10</a:t>
            </a:fld>
            <a:endParaRPr lang="en-US"/>
          </a:p>
        </p:txBody>
      </p:sp>
    </p:spTree>
    <p:extLst>
      <p:ext uri="{BB962C8B-B14F-4D97-AF65-F5344CB8AC3E}">
        <p14:creationId xmlns:p14="http://schemas.microsoft.com/office/powerpoint/2010/main" val="3214543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Why we choose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a:t>
            </a:r>
          </a:p>
          <a:p>
            <a:r>
              <a:rPr lang="en-US" altLang="zh-CN" sz="1200" kern="1200" dirty="0">
                <a:solidFill>
                  <a:schemeClr val="tx1"/>
                </a:solidFill>
                <a:effectLst/>
                <a:latin typeface="+mn-lt"/>
                <a:ea typeface="ＭＳ Ｐゴシック" charset="-128"/>
                <a:cs typeface="ＭＳ Ｐゴシック" charset="0"/>
              </a:rPr>
              <a:t>As shown in the figure,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is mainly called by OpenGL ES. It is mainly responsible for the rendering of 3D images in android, and it is mainly used in games, which have many 3D scenes. However, the implementation of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in the kernel is done by OpenGL ES, the OpenGL ES is the HAL layer, which is provided by Qualcomm and has no source code. The next layer is the kgsl-3d0 driver in the kernel, and it has source code, the driver in the phone is /dev/kgsl-3d0.</a:t>
            </a:r>
            <a:endParaRPr lang="zh-CN"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There are a total of 37 functions in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a:t>
            </a:r>
            <a:endParaRPr lang="zh-CN" altLang="en-US" dirty="0"/>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11</a:t>
            </a:fld>
            <a:endParaRPr lang="en-US"/>
          </a:p>
        </p:txBody>
      </p:sp>
    </p:spTree>
    <p:extLst>
      <p:ext uri="{BB962C8B-B14F-4D97-AF65-F5344CB8AC3E}">
        <p14:creationId xmlns:p14="http://schemas.microsoft.com/office/powerpoint/2010/main" val="958917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We have statistics on the historical vulnerabilities of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as shown in the figure.</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ＭＳ Ｐゴシック" charset="-128"/>
                <a:cs typeface="ＭＳ Ｐゴシック" charset="0"/>
              </a:rPr>
              <a:t>Through the statistics of historical vulnerabilities of kgsl-3d0 driver, and found that there are a large number of security issues. As can be seen from the above pictures, there are many UAF vulnerabilities in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which very harmful. Analyzing of these vulnerabilities found that these vulnerabilities were mainly focused on memory allocation and resource race.</a:t>
            </a:r>
            <a:endParaRPr lang="zh-CN"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Tracing back to KGSL's threat history, there are many security issues. For example, Integer overflow include CVE-2012-4220, CVE-2012-4221, and CVE-2012-4222. There are still many vulnerabilities that can gain the root privileges of the mobile phone without the user's suspicious, and the harm caused by the vulnerabilities is immeasurable. The typically one is </a:t>
            </a:r>
            <a:r>
              <a:rPr lang="en-US" altLang="zh-CN" sz="1200" kern="1200" dirty="0" err="1">
                <a:solidFill>
                  <a:schemeClr val="tx1"/>
                </a:solidFill>
                <a:effectLst/>
                <a:latin typeface="+mn-lt"/>
                <a:ea typeface="ＭＳ Ｐゴシック" charset="-128"/>
                <a:cs typeface="ＭＳ Ｐゴシック" charset="0"/>
              </a:rPr>
              <a:t>QuadRooter</a:t>
            </a:r>
            <a:r>
              <a:rPr lang="en-US" altLang="zh-CN" sz="1200" kern="1200" dirty="0">
                <a:solidFill>
                  <a:schemeClr val="tx1"/>
                </a:solidFill>
                <a:effectLst/>
                <a:latin typeface="+mn-lt"/>
                <a:ea typeface="ＭＳ Ｐゴシック" charset="-128"/>
                <a:cs typeface="ＭＳ Ｐゴシック" charset="0"/>
              </a:rPr>
              <a:t>.</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ＭＳ Ｐゴシック" charset="-128"/>
                <a:cs typeface="ＭＳ Ｐゴシック" charset="0"/>
              </a:rPr>
              <a:t>Therefore, it is necessary to detect the vulnerability of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a:t>
            </a:r>
            <a:endParaRPr lang="zh-CN" altLang="zh-CN" sz="1200" kern="1200" dirty="0">
              <a:solidFill>
                <a:schemeClr val="tx1"/>
              </a:solidFill>
              <a:effectLst/>
              <a:latin typeface="+mn-lt"/>
              <a:ea typeface="ＭＳ Ｐゴシック"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12</a:t>
            </a:fld>
            <a:endParaRPr lang="en-US"/>
          </a:p>
        </p:txBody>
      </p:sp>
    </p:spTree>
    <p:extLst>
      <p:ext uri="{BB962C8B-B14F-4D97-AF65-F5344CB8AC3E}">
        <p14:creationId xmlns:p14="http://schemas.microsoft.com/office/powerpoint/2010/main" val="2169348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The above picture shows the whole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passive fuzz framework that include the android kernel startup and device registration process. On the left is the Android system startup process. Firstly, the bootloader will start the kernel and pass the device tree to the kernel. The kernel executes the </a:t>
            </a:r>
            <a:r>
              <a:rPr lang="en-US" altLang="zh-CN" sz="1200" kern="1200" dirty="0" err="1">
                <a:solidFill>
                  <a:schemeClr val="tx1"/>
                </a:solidFill>
                <a:effectLst/>
                <a:latin typeface="+mn-lt"/>
                <a:ea typeface="ＭＳ Ｐゴシック" charset="-128"/>
                <a:cs typeface="ＭＳ Ｐゴシック" charset="0"/>
              </a:rPr>
              <a:t>start_kernel</a:t>
            </a:r>
            <a:r>
              <a:rPr lang="en-US" altLang="zh-CN" sz="1200" kern="1200" dirty="0">
                <a:solidFill>
                  <a:schemeClr val="tx1"/>
                </a:solidFill>
                <a:effectLst/>
                <a:latin typeface="+mn-lt"/>
                <a:ea typeface="ＭＳ Ｐゴシック" charset="-128"/>
                <a:cs typeface="ＭＳ Ｐゴシック" charset="0"/>
              </a:rPr>
              <a:t>() function to initialize, and a </a:t>
            </a:r>
            <a:r>
              <a:rPr lang="en-US" altLang="zh-CN" sz="1200" kern="1200" dirty="0" err="1">
                <a:solidFill>
                  <a:schemeClr val="tx1"/>
                </a:solidFill>
                <a:effectLst/>
                <a:latin typeface="+mn-lt"/>
                <a:ea typeface="ＭＳ Ｐゴシック" charset="-128"/>
                <a:cs typeface="ＭＳ Ｐゴシック" charset="0"/>
              </a:rPr>
              <a:t>kernel_init</a:t>
            </a:r>
            <a:r>
              <a:rPr lang="en-US" altLang="zh-CN" sz="1200" kern="1200" dirty="0">
                <a:solidFill>
                  <a:schemeClr val="tx1"/>
                </a:solidFill>
                <a:effectLst/>
                <a:latin typeface="+mn-lt"/>
                <a:ea typeface="ＭＳ Ｐゴシック" charset="-128"/>
                <a:cs typeface="ＭＳ Ｐゴシック" charset="0"/>
              </a:rPr>
              <a:t>() function is responsible for starting the </a:t>
            </a:r>
            <a:r>
              <a:rPr lang="en-US" altLang="zh-CN" sz="1200" kern="1200" dirty="0" err="1">
                <a:solidFill>
                  <a:schemeClr val="tx1"/>
                </a:solidFill>
                <a:effectLst/>
                <a:latin typeface="+mn-lt"/>
                <a:ea typeface="ＭＳ Ｐゴシック" charset="-128"/>
                <a:cs typeface="ＭＳ Ｐゴシック" charset="0"/>
              </a:rPr>
              <a:t>init</a:t>
            </a:r>
            <a:r>
              <a:rPr lang="en-US" altLang="zh-CN" sz="1200" kern="1200" dirty="0">
                <a:solidFill>
                  <a:schemeClr val="tx1"/>
                </a:solidFill>
                <a:effectLst/>
                <a:latin typeface="+mn-lt"/>
                <a:ea typeface="ＭＳ Ｐゴシック" charset="-128"/>
                <a:cs typeface="ＭＳ Ｐゴシック" charset="0"/>
              </a:rPr>
              <a:t> process to start the Android system. Another important function is called </a:t>
            </a:r>
            <a:r>
              <a:rPr lang="en-US" altLang="zh-CN" sz="1200" kern="1200" dirty="0" err="1">
                <a:solidFill>
                  <a:schemeClr val="tx1"/>
                </a:solidFill>
                <a:effectLst/>
                <a:latin typeface="+mn-lt"/>
                <a:ea typeface="ＭＳ Ｐゴシック" charset="-128"/>
                <a:cs typeface="ＭＳ Ｐゴシック" charset="0"/>
              </a:rPr>
              <a:t>do_initcalls</a:t>
            </a:r>
            <a:r>
              <a:rPr lang="en-US" altLang="zh-CN" sz="1200" kern="1200" dirty="0">
                <a:solidFill>
                  <a:schemeClr val="tx1"/>
                </a:solidFill>
                <a:effectLst/>
                <a:latin typeface="+mn-lt"/>
                <a:ea typeface="ＭＳ Ｐゴシック" charset="-128"/>
                <a:cs typeface="ＭＳ Ｐゴシック" charset="0"/>
              </a:rPr>
              <a:t>(), which uses some device probes to find and load the drivers that</a:t>
            </a:r>
            <a:r>
              <a:rPr lang="en-US" altLang="zh-CN" sz="1200" kern="1200" baseline="0" dirty="0">
                <a:solidFill>
                  <a:schemeClr val="tx1"/>
                </a:solidFill>
                <a:effectLst/>
                <a:latin typeface="+mn-lt"/>
                <a:ea typeface="ＭＳ Ｐゴシック" charset="-128"/>
                <a:cs typeface="ＭＳ Ｐゴシック" charset="0"/>
              </a:rPr>
              <a:t> device need when it powers on</a:t>
            </a:r>
            <a:r>
              <a:rPr lang="en-US" altLang="zh-CN" sz="1200" kern="1200" dirty="0">
                <a:solidFill>
                  <a:schemeClr val="tx1"/>
                </a:solidFill>
                <a:effectLst/>
                <a:latin typeface="+mn-lt"/>
                <a:ea typeface="ＭＳ Ｐゴシック" charset="-128"/>
                <a:cs typeface="ＭＳ Ｐゴシック" charset="0"/>
              </a:rPr>
              <a:t>. As shown in the figure, it’s the driver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initialization process, each driver in the kernel has an initialization function, which is responsible for registering and loading the driver, and the initialization function is called in the </a:t>
            </a:r>
            <a:r>
              <a:rPr lang="en-US" altLang="zh-CN" sz="1200" kern="1200" dirty="0" err="1">
                <a:solidFill>
                  <a:schemeClr val="tx1"/>
                </a:solidFill>
                <a:effectLst/>
                <a:latin typeface="+mn-lt"/>
                <a:ea typeface="ＭＳ Ｐゴシック" charset="-128"/>
                <a:cs typeface="ＭＳ Ｐゴシック" charset="0"/>
              </a:rPr>
              <a:t>do_initcalls</a:t>
            </a:r>
            <a:r>
              <a:rPr lang="en-US" altLang="zh-CN" sz="1200" kern="1200" dirty="0">
                <a:solidFill>
                  <a:schemeClr val="tx1"/>
                </a:solidFill>
                <a:effectLst/>
                <a:latin typeface="+mn-lt"/>
                <a:ea typeface="ＭＳ Ｐゴシック" charset="-128"/>
                <a:cs typeface="ＭＳ Ｐゴシック" charset="0"/>
              </a:rPr>
              <a:t>() function, so</a:t>
            </a:r>
            <a:r>
              <a:rPr lang="en-US" altLang="zh-CN" sz="1200" kern="1200" baseline="0" dirty="0">
                <a:solidFill>
                  <a:schemeClr val="tx1"/>
                </a:solidFill>
                <a:effectLst/>
                <a:latin typeface="+mn-lt"/>
                <a:ea typeface="ＭＳ Ｐゴシック" charset="-128"/>
                <a:cs typeface="ＭＳ Ｐゴシック" charset="0"/>
              </a:rPr>
              <a:t> </a:t>
            </a:r>
            <a:r>
              <a:rPr lang="en-US" altLang="zh-CN" sz="1200" kern="1200" baseline="0">
                <a:solidFill>
                  <a:schemeClr val="tx1"/>
                </a:solidFill>
                <a:effectLst/>
                <a:latin typeface="+mn-lt"/>
                <a:ea typeface="ＭＳ Ｐゴシック" charset="-128"/>
                <a:cs typeface="ＭＳ Ｐゴシック" charset="0"/>
              </a:rPr>
              <a:t>that </a:t>
            </a:r>
            <a:r>
              <a:rPr lang="en-US" altLang="zh-CN" sz="1200" kern="1200">
                <a:solidFill>
                  <a:schemeClr val="tx1"/>
                </a:solidFill>
                <a:effectLst/>
                <a:latin typeface="+mn-lt"/>
                <a:ea typeface="ＭＳ Ｐゴシック" charset="-128"/>
                <a:cs typeface="ＭＳ Ｐゴシック" charset="0"/>
              </a:rPr>
              <a:t>kgsl-3d0, and </a:t>
            </a:r>
            <a:r>
              <a:rPr lang="en-US" altLang="zh-CN" sz="1200" kern="1200" dirty="0">
                <a:solidFill>
                  <a:schemeClr val="tx1"/>
                </a:solidFill>
                <a:effectLst/>
                <a:latin typeface="+mn-lt"/>
                <a:ea typeface="ＭＳ Ｐゴシック" charset="-128"/>
                <a:cs typeface="ＭＳ Ｐゴシック" charset="0"/>
              </a:rPr>
              <a:t>the application </a:t>
            </a:r>
            <a:r>
              <a:rPr lang="en-US" altLang="zh-CN" sz="1200" kern="1200">
                <a:solidFill>
                  <a:schemeClr val="tx1"/>
                </a:solidFill>
                <a:effectLst/>
                <a:latin typeface="+mn-lt"/>
                <a:ea typeface="ＭＳ Ｐゴシック" charset="-128"/>
                <a:cs typeface="ＭＳ Ｐゴシック" charset="0"/>
              </a:rPr>
              <a:t>can use the driver.</a:t>
            </a:r>
            <a:endParaRPr lang="en-US"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Finally, our fuzz idea is fuzzing the content what </a:t>
            </a:r>
            <a:r>
              <a:rPr lang="en-US" altLang="zh-CN" sz="1200" kern="1200" dirty="0" err="1">
                <a:solidFill>
                  <a:schemeClr val="tx1"/>
                </a:solidFill>
                <a:effectLst/>
                <a:latin typeface="+mn-lt"/>
                <a:ea typeface="ＭＳ Ｐゴシック" charset="-128"/>
                <a:cs typeface="ＭＳ Ｐゴシック" charset="0"/>
              </a:rPr>
              <a:t>dst</a:t>
            </a:r>
            <a:r>
              <a:rPr lang="en-US" altLang="zh-CN" sz="1200" kern="1200" dirty="0">
                <a:solidFill>
                  <a:schemeClr val="tx1"/>
                </a:solidFill>
                <a:effectLst/>
                <a:latin typeface="+mn-lt"/>
                <a:ea typeface="ＭＳ Ｐゴシック" charset="-128"/>
                <a:cs typeface="ＭＳ Ｐゴシック" charset="0"/>
              </a:rPr>
              <a:t> pointer points to after </a:t>
            </a:r>
            <a:r>
              <a:rPr lang="en-US" altLang="zh-CN" sz="1200" kern="1200" dirty="0" err="1">
                <a:solidFill>
                  <a:schemeClr val="tx1"/>
                </a:solidFill>
                <a:effectLst/>
                <a:latin typeface="+mn-lt"/>
                <a:ea typeface="ＭＳ Ｐゴシック" charset="-128"/>
                <a:cs typeface="ＭＳ Ｐゴシック" charset="0"/>
              </a:rPr>
              <a:t>copy_from_user</a:t>
            </a:r>
            <a:r>
              <a:rPr lang="en-US" altLang="zh-CN" sz="1200" kern="1200" dirty="0">
                <a:solidFill>
                  <a:schemeClr val="tx1"/>
                </a:solidFill>
                <a:effectLst/>
                <a:latin typeface="+mn-lt"/>
                <a:ea typeface="ＭＳ Ｐゴシック" charset="-128"/>
                <a:cs typeface="ＭＳ Ｐゴシック" charset="0"/>
              </a:rPr>
              <a:t>(), and the parameters can be passed in from the user space.</a:t>
            </a:r>
            <a:endParaRPr lang="zh-CN" altLang="zh-CN" sz="1200" kern="1200" dirty="0">
              <a:solidFill>
                <a:schemeClr val="tx1"/>
              </a:solidFill>
              <a:effectLst/>
              <a:latin typeface="+mn-lt"/>
              <a:ea typeface="ＭＳ Ｐゴシック"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13</a:t>
            </a:fld>
            <a:endParaRPr lang="en-US"/>
          </a:p>
        </p:txBody>
      </p:sp>
    </p:spTree>
    <p:extLst>
      <p:ext uri="{BB962C8B-B14F-4D97-AF65-F5344CB8AC3E}">
        <p14:creationId xmlns:p14="http://schemas.microsoft.com/office/powerpoint/2010/main" val="3014715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As shown in the figure is the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function call flow chart, kgsl-3d0 is a driver which in /dev directory, when we use it before, we should open it firstly, and then, we will get a handle</a:t>
            </a:r>
            <a:r>
              <a:rPr lang="en-US" altLang="zh-CN" sz="1200" kern="1200" baseline="0" dirty="0">
                <a:solidFill>
                  <a:schemeClr val="tx1"/>
                </a:solidFill>
                <a:effectLst/>
                <a:latin typeface="+mn-lt"/>
                <a:ea typeface="ＭＳ Ｐゴシック" charset="-128"/>
                <a:cs typeface="ＭＳ Ｐゴシック" charset="0"/>
              </a:rPr>
              <a:t> that can be</a:t>
            </a:r>
            <a:r>
              <a:rPr lang="en-US" altLang="zh-CN" sz="1200" kern="1200" dirty="0">
                <a:solidFill>
                  <a:schemeClr val="tx1"/>
                </a:solidFill>
                <a:effectLst/>
                <a:latin typeface="+mn-lt"/>
                <a:ea typeface="ＭＳ Ｐゴシック" charset="-128"/>
                <a:cs typeface="ＭＳ Ｐゴシック" charset="0"/>
              </a:rPr>
              <a:t> used by “</a:t>
            </a:r>
            <a:r>
              <a:rPr lang="en-US" altLang="zh-CN" sz="1200" kern="1200" dirty="0" err="1">
                <a:solidFill>
                  <a:schemeClr val="tx1"/>
                </a:solidFill>
                <a:effectLst/>
                <a:latin typeface="+mn-lt"/>
                <a:ea typeface="ＭＳ Ｐゴシック" charset="-128"/>
                <a:cs typeface="ＭＳ Ｐゴシック" charset="0"/>
              </a:rPr>
              <a:t>ioctl</a:t>
            </a:r>
            <a:r>
              <a:rPr lang="en-US" altLang="zh-CN" sz="1200" kern="1200" dirty="0">
                <a:solidFill>
                  <a:schemeClr val="tx1"/>
                </a:solidFill>
                <a:effectLst/>
                <a:latin typeface="+mn-lt"/>
                <a:ea typeface="ＭＳ Ｐゴシック" charset="-128"/>
                <a:cs typeface="ＭＳ Ｐゴシック" charset="0"/>
              </a:rPr>
              <a:t>” method. In the kernel, it will go into </a:t>
            </a:r>
            <a:r>
              <a:rPr lang="en-US" altLang="zh-CN" sz="1200" kern="1200" dirty="0" err="1">
                <a:solidFill>
                  <a:schemeClr val="tx1"/>
                </a:solidFill>
                <a:effectLst/>
                <a:latin typeface="+mn-lt"/>
                <a:ea typeface="ＭＳ Ｐゴシック" charset="-128"/>
                <a:cs typeface="ＭＳ Ｐゴシック" charset="0"/>
              </a:rPr>
              <a:t>syscall</a:t>
            </a:r>
            <a:r>
              <a:rPr lang="en-US" altLang="zh-CN" sz="1200" kern="1200" dirty="0">
                <a:solidFill>
                  <a:schemeClr val="tx1"/>
                </a:solidFill>
                <a:effectLst/>
                <a:latin typeface="+mn-lt"/>
                <a:ea typeface="ＭＳ Ｐゴシック" charset="-128"/>
                <a:cs typeface="ＭＳ Ｐゴシック" charset="0"/>
              </a:rPr>
              <a:t> </a:t>
            </a:r>
            <a:r>
              <a:rPr lang="en-US" altLang="zh-CN" sz="1200" kern="1200" dirty="0" err="1">
                <a:solidFill>
                  <a:schemeClr val="tx1"/>
                </a:solidFill>
                <a:effectLst/>
                <a:latin typeface="+mn-lt"/>
                <a:ea typeface="ＭＳ Ｐゴシック" charset="-128"/>
                <a:cs typeface="ＭＳ Ｐゴシック" charset="0"/>
              </a:rPr>
              <a:t>ioctl</a:t>
            </a:r>
            <a:r>
              <a:rPr lang="en-US" altLang="zh-CN" sz="1200" kern="1200" dirty="0">
                <a:solidFill>
                  <a:schemeClr val="tx1"/>
                </a:solidFill>
                <a:effectLst/>
                <a:latin typeface="+mn-lt"/>
                <a:ea typeface="ＭＳ Ｐゴシック" charset="-128"/>
                <a:cs typeface="ＭＳ Ｐゴシック" charset="0"/>
              </a:rPr>
              <a:t> first, after some simple parameter checking, it will enter </a:t>
            </a:r>
            <a:r>
              <a:rPr lang="en-US" altLang="zh-CN" sz="1200" kern="1200" dirty="0" err="1">
                <a:solidFill>
                  <a:schemeClr val="tx1"/>
                </a:solidFill>
                <a:effectLst/>
                <a:latin typeface="+mn-lt"/>
                <a:ea typeface="ＭＳ Ｐゴシック" charset="-128"/>
                <a:cs typeface="ＭＳ Ｐゴシック" charset="0"/>
              </a:rPr>
              <a:t>do_vfs_ioctl</a:t>
            </a:r>
            <a:r>
              <a:rPr lang="en-US" altLang="zh-CN" sz="1200" kern="1200" dirty="0">
                <a:solidFill>
                  <a:schemeClr val="tx1"/>
                </a:solidFill>
                <a:effectLst/>
                <a:latin typeface="+mn-lt"/>
                <a:ea typeface="ＭＳ Ｐゴシック" charset="-128"/>
                <a:cs typeface="ＭＳ Ｐゴシック" charset="0"/>
              </a:rPr>
              <a:t>, and in this function, some distribution work will </a:t>
            </a:r>
            <a:r>
              <a:rPr lang="en-US" altLang="zh-CN" sz="1200" kern="1200" dirty="0" err="1">
                <a:solidFill>
                  <a:schemeClr val="tx1"/>
                </a:solidFill>
                <a:effectLst/>
                <a:latin typeface="+mn-lt"/>
                <a:ea typeface="ＭＳ Ｐゴシック" charset="-128"/>
                <a:cs typeface="ＭＳ Ｐゴシック" charset="0"/>
              </a:rPr>
              <a:t>happended</a:t>
            </a:r>
            <a:r>
              <a:rPr lang="en-US" altLang="zh-CN" sz="1200" kern="1200" dirty="0">
                <a:solidFill>
                  <a:schemeClr val="tx1"/>
                </a:solidFill>
                <a:effectLst/>
                <a:latin typeface="+mn-lt"/>
                <a:ea typeface="ＭＳ Ｐゴシック" charset="-128"/>
                <a:cs typeface="ＭＳ Ｐゴシック" charset="0"/>
              </a:rPr>
              <a:t>. But if there is no matching command code, it will enter the </a:t>
            </a:r>
            <a:r>
              <a:rPr lang="en-US" altLang="zh-CN" sz="1200" kern="1200" dirty="0" err="1">
                <a:solidFill>
                  <a:schemeClr val="tx1"/>
                </a:solidFill>
                <a:effectLst/>
                <a:latin typeface="+mn-lt"/>
                <a:ea typeface="ＭＳ Ｐゴシック" charset="-128"/>
                <a:cs typeface="ＭＳ Ｐゴシック" charset="0"/>
              </a:rPr>
              <a:t>vfs_ioctl</a:t>
            </a:r>
            <a:r>
              <a:rPr lang="en-US" altLang="zh-CN" sz="1200" kern="1200" dirty="0">
                <a:solidFill>
                  <a:schemeClr val="tx1"/>
                </a:solidFill>
                <a:effectLst/>
                <a:latin typeface="+mn-lt"/>
                <a:ea typeface="ＭＳ Ｐゴシック" charset="-128"/>
                <a:cs typeface="ＭＳ Ｐゴシック" charset="0"/>
              </a:rPr>
              <a:t> function, and there is a very important function here called “</a:t>
            </a:r>
            <a:r>
              <a:rPr lang="en-US" altLang="zh-CN" sz="1200" kern="1200" dirty="0" err="1">
                <a:solidFill>
                  <a:schemeClr val="tx1"/>
                </a:solidFill>
                <a:effectLst/>
                <a:latin typeface="+mn-lt"/>
                <a:ea typeface="ＭＳ Ｐゴシック" charset="-128"/>
                <a:cs typeface="ＭＳ Ｐゴシック" charset="0"/>
              </a:rPr>
              <a:t>unlocked_ioctl</a:t>
            </a:r>
            <a:r>
              <a:rPr lang="en-US" altLang="zh-CN" sz="1200" kern="1200" dirty="0">
                <a:solidFill>
                  <a:schemeClr val="tx1"/>
                </a:solidFill>
                <a:effectLst/>
                <a:latin typeface="+mn-lt"/>
                <a:ea typeface="ＭＳ Ｐゴシック" charset="-128"/>
                <a:cs typeface="ＭＳ Ｐゴシック" charset="0"/>
              </a:rPr>
              <a:t>”, which is available to other driver developers to implement, and </a:t>
            </a:r>
            <a:r>
              <a:rPr lang="en-US" altLang="zh-CN" sz="1200" kern="1200" dirty="0" err="1">
                <a:solidFill>
                  <a:schemeClr val="tx1"/>
                </a:solidFill>
                <a:effectLst/>
                <a:latin typeface="+mn-lt"/>
                <a:ea typeface="ＭＳ Ｐゴシック" charset="-128"/>
                <a:cs typeface="ＭＳ Ｐゴシック" charset="0"/>
              </a:rPr>
              <a:t>kgsl_ioctl</a:t>
            </a:r>
            <a:r>
              <a:rPr lang="en-US" altLang="zh-CN" sz="1200" kern="1200" dirty="0">
                <a:solidFill>
                  <a:schemeClr val="tx1"/>
                </a:solidFill>
                <a:effectLst/>
                <a:latin typeface="+mn-lt"/>
                <a:ea typeface="ＭＳ Ｐゴシック" charset="-128"/>
                <a:cs typeface="ＭＳ Ｐゴシック" charset="0"/>
              </a:rPr>
              <a:t> is one of the implementation of this function.</a:t>
            </a:r>
            <a:endParaRPr lang="zh-CN"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Finally, </a:t>
            </a:r>
            <a:r>
              <a:rPr lang="en-US" altLang="zh-CN" sz="1200" kern="1200">
                <a:solidFill>
                  <a:schemeClr val="tx1"/>
                </a:solidFill>
                <a:effectLst/>
                <a:latin typeface="+mn-lt"/>
                <a:ea typeface="ＭＳ Ｐゴシック" charset="-128"/>
                <a:cs typeface="ＭＳ Ｐゴシック" charset="0"/>
              </a:rPr>
              <a:t>the function call </a:t>
            </a:r>
            <a:r>
              <a:rPr lang="en-US" altLang="zh-CN" sz="1200" kern="1200" dirty="0">
                <a:solidFill>
                  <a:schemeClr val="tx1"/>
                </a:solidFill>
                <a:effectLst/>
                <a:latin typeface="+mn-lt"/>
                <a:ea typeface="ＭＳ Ｐゴシック" charset="-128"/>
                <a:cs typeface="ＭＳ Ｐゴシック" charset="0"/>
              </a:rPr>
              <a:t>enters the kgsl-3d0 driver, that including 37 functions, and in </a:t>
            </a:r>
            <a:r>
              <a:rPr lang="en-US" altLang="zh-CN" sz="1200" kern="1200" dirty="0" err="1">
                <a:solidFill>
                  <a:schemeClr val="tx1"/>
                </a:solidFill>
                <a:effectLst/>
                <a:latin typeface="+mn-lt"/>
                <a:ea typeface="ＭＳ Ｐゴシック" charset="-128"/>
                <a:cs typeface="ＭＳ Ｐゴシック" charset="0"/>
              </a:rPr>
              <a:t>kgsl_ioctl_helper</a:t>
            </a:r>
            <a:r>
              <a:rPr lang="en-US" altLang="zh-CN" sz="1200" kern="1200" dirty="0">
                <a:solidFill>
                  <a:schemeClr val="tx1"/>
                </a:solidFill>
                <a:effectLst/>
                <a:latin typeface="+mn-lt"/>
                <a:ea typeface="ＭＳ Ｐゴシック" charset="-128"/>
                <a:cs typeface="ＭＳ Ｐゴシック" charset="0"/>
              </a:rPr>
              <a:t> method, it will determine which function to call based on the command code. There is a functions structure named </a:t>
            </a:r>
            <a:r>
              <a:rPr lang="en-US" altLang="zh-CN" sz="1200" kern="1200" dirty="0" err="1">
                <a:solidFill>
                  <a:schemeClr val="tx1"/>
                </a:solidFill>
                <a:effectLst/>
                <a:latin typeface="+mn-lt"/>
                <a:ea typeface="ＭＳ Ｐゴシック" charset="-128"/>
                <a:cs typeface="ＭＳ Ｐゴシック" charset="0"/>
              </a:rPr>
              <a:t>kgsl_ioctl_funcs</a:t>
            </a:r>
            <a:r>
              <a:rPr lang="en-US" altLang="zh-CN" sz="1200" kern="1200" dirty="0">
                <a:solidFill>
                  <a:schemeClr val="tx1"/>
                </a:solidFill>
                <a:effectLst/>
                <a:latin typeface="+mn-lt"/>
                <a:ea typeface="ＭＳ Ｐゴシック" charset="-128"/>
                <a:cs typeface="ＭＳ Ｐゴシック" charset="0"/>
              </a:rPr>
              <a:t>, including function name and command code, that is to say, we can get function name via command code according to this structure. At last, use </a:t>
            </a:r>
            <a:r>
              <a:rPr lang="en-US" altLang="zh-CN" sz="1200" kern="1200" dirty="0" err="1">
                <a:solidFill>
                  <a:schemeClr val="tx1"/>
                </a:solidFill>
                <a:effectLst/>
                <a:latin typeface="+mn-lt"/>
                <a:ea typeface="ＭＳ Ｐゴシック" charset="-128"/>
                <a:cs typeface="ＭＳ Ｐゴシック" charset="0"/>
              </a:rPr>
              <a:t>cmds</a:t>
            </a:r>
            <a:r>
              <a:rPr lang="en-US" altLang="zh-CN" sz="1200" kern="1200" dirty="0">
                <a:solidFill>
                  <a:schemeClr val="tx1"/>
                </a:solidFill>
                <a:effectLst/>
                <a:latin typeface="+mn-lt"/>
                <a:ea typeface="ＭＳ Ｐゴシック" charset="-128"/>
                <a:cs typeface="ＭＳ Ｐゴシック" charset="0"/>
              </a:rPr>
              <a:t>[</a:t>
            </a:r>
            <a:r>
              <a:rPr lang="en-US" altLang="zh-CN" sz="1200" kern="1200" dirty="0" err="1">
                <a:solidFill>
                  <a:schemeClr val="tx1"/>
                </a:solidFill>
                <a:effectLst/>
                <a:latin typeface="+mn-lt"/>
                <a:ea typeface="ＭＳ Ｐゴシック" charset="-128"/>
                <a:cs typeface="ＭＳ Ｐゴシック" charset="0"/>
              </a:rPr>
              <a:t>nr</a:t>
            </a:r>
            <a:r>
              <a:rPr lang="en-US" altLang="zh-CN" sz="1200" kern="1200" dirty="0">
                <a:solidFill>
                  <a:schemeClr val="tx1"/>
                </a:solidFill>
                <a:effectLst/>
                <a:latin typeface="+mn-lt"/>
                <a:ea typeface="ＭＳ Ｐゴシック" charset="-128"/>
                <a:cs typeface="ＭＳ Ｐゴシック" charset="0"/>
              </a:rPr>
              <a:t>].</a:t>
            </a:r>
            <a:r>
              <a:rPr lang="en-US" altLang="zh-CN" sz="1200" kern="1200" dirty="0" err="1">
                <a:solidFill>
                  <a:schemeClr val="tx1"/>
                </a:solidFill>
                <a:effectLst/>
                <a:latin typeface="+mn-lt"/>
                <a:ea typeface="ＭＳ Ｐゴシック" charset="-128"/>
                <a:cs typeface="ＭＳ Ｐゴシック" charset="0"/>
              </a:rPr>
              <a:t>func</a:t>
            </a:r>
            <a:r>
              <a:rPr lang="en-US" altLang="zh-CN" sz="1200" kern="1200" dirty="0">
                <a:solidFill>
                  <a:schemeClr val="tx1"/>
                </a:solidFill>
                <a:effectLst/>
                <a:latin typeface="+mn-lt"/>
                <a:ea typeface="ＭＳ Ｐゴシック" charset="-128"/>
                <a:cs typeface="ＭＳ Ｐゴシック" charset="0"/>
              </a:rPr>
              <a:t>() method to call the target function.</a:t>
            </a:r>
            <a:endParaRPr lang="zh-CN" altLang="zh-CN" sz="1200" kern="1200" dirty="0">
              <a:solidFill>
                <a:schemeClr val="tx1"/>
              </a:solidFill>
              <a:effectLst/>
              <a:latin typeface="+mn-lt"/>
              <a:ea typeface="ＭＳ Ｐゴシック"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14</a:t>
            </a:fld>
            <a:endParaRPr lang="en-US"/>
          </a:p>
        </p:txBody>
      </p:sp>
    </p:spTree>
    <p:extLst>
      <p:ext uri="{BB962C8B-B14F-4D97-AF65-F5344CB8AC3E}">
        <p14:creationId xmlns:p14="http://schemas.microsoft.com/office/powerpoint/2010/main" val="1559853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The whole kernel space fuzz framework is shown in the figure, it</a:t>
            </a:r>
            <a:r>
              <a:rPr lang="en-US" altLang="zh-CN" sz="1200" kern="1200" baseline="0" dirty="0">
                <a:solidFill>
                  <a:schemeClr val="tx1"/>
                </a:solidFill>
                <a:effectLst/>
                <a:latin typeface="+mn-lt"/>
                <a:ea typeface="ＭＳ Ｐゴシック" charset="-128"/>
                <a:cs typeface="ＭＳ Ｐゴシック" charset="0"/>
              </a:rPr>
              <a:t> use </a:t>
            </a:r>
            <a:r>
              <a:rPr lang="en-US" altLang="zh-CN" sz="1200" kern="1200" dirty="0">
                <a:solidFill>
                  <a:schemeClr val="tx1"/>
                </a:solidFill>
                <a:effectLst/>
                <a:latin typeface="+mn-lt"/>
                <a:ea typeface="ＭＳ Ｐゴシック" charset="-128"/>
                <a:cs typeface="ＭＳ Ｐゴシック" charset="0"/>
              </a:rPr>
              <a:t>the CS mode, and communicating with the android debug bridge. The whole process is divided into four steps:</a:t>
            </a:r>
          </a:p>
          <a:p>
            <a:r>
              <a:rPr lang="en-US" altLang="zh-CN" sz="1200" kern="1200" dirty="0">
                <a:solidFill>
                  <a:schemeClr val="tx1"/>
                </a:solidFill>
                <a:effectLst/>
                <a:latin typeface="+mn-lt"/>
                <a:ea typeface="ＭＳ Ｐゴシック" charset="-128"/>
                <a:cs typeface="ＭＳ Ｐゴシック" charset="0"/>
              </a:rPr>
              <a:t>Firstly</a:t>
            </a:r>
            <a:r>
              <a:rPr lang="en-US" altLang="zh-CN" sz="1200" kern="1200" baseline="0" dirty="0">
                <a:solidFill>
                  <a:schemeClr val="tx1"/>
                </a:solidFill>
                <a:effectLst/>
                <a:latin typeface="+mn-lt"/>
                <a:ea typeface="ＭＳ Ｐゴシック" charset="-128"/>
                <a:cs typeface="ＭＳ Ｐゴシック" charset="0"/>
              </a:rPr>
              <a:t>, start the fuzz program with the “</a:t>
            </a:r>
            <a:r>
              <a:rPr lang="en-US" altLang="zh-CN" sz="1200" kern="1200" baseline="0" dirty="0" err="1">
                <a:solidFill>
                  <a:schemeClr val="tx1"/>
                </a:solidFill>
                <a:effectLst/>
                <a:latin typeface="+mn-lt"/>
                <a:ea typeface="ＭＳ Ｐゴシック" charset="-128"/>
                <a:cs typeface="ＭＳ Ｐゴシック" charset="0"/>
              </a:rPr>
              <a:t>adb</a:t>
            </a:r>
            <a:r>
              <a:rPr lang="en-US" altLang="zh-CN" sz="1200" kern="1200" baseline="0" dirty="0">
                <a:solidFill>
                  <a:schemeClr val="tx1"/>
                </a:solidFill>
                <a:effectLst/>
                <a:latin typeface="+mn-lt"/>
                <a:ea typeface="ＭＳ Ｐゴシック" charset="-128"/>
                <a:cs typeface="ＭＳ Ｐゴシック" charset="0"/>
              </a:rPr>
              <a:t> shell kill -17 1” command.</a:t>
            </a:r>
          </a:p>
          <a:p>
            <a:r>
              <a:rPr lang="en-US" altLang="zh-CN" sz="1200" kern="1200" baseline="0" dirty="0">
                <a:solidFill>
                  <a:schemeClr val="tx1"/>
                </a:solidFill>
                <a:effectLst/>
                <a:latin typeface="+mn-lt"/>
                <a:ea typeface="ＭＳ Ｐゴシック" charset="-128"/>
                <a:cs typeface="ＭＳ Ｐゴシック" charset="0"/>
              </a:rPr>
              <a:t>And then, start some 3D games or programs to call the </a:t>
            </a:r>
            <a:r>
              <a:rPr lang="en-US" altLang="zh-CN" sz="1200" kern="1200" baseline="0" err="1">
                <a:solidFill>
                  <a:schemeClr val="tx1"/>
                </a:solidFill>
                <a:effectLst/>
                <a:latin typeface="+mn-lt"/>
                <a:ea typeface="ＭＳ Ｐゴシック" charset="-128"/>
                <a:cs typeface="ＭＳ Ｐゴシック" charset="0"/>
              </a:rPr>
              <a:t>kgsl</a:t>
            </a:r>
            <a:r>
              <a:rPr lang="en-US" altLang="zh-CN" sz="1200" kern="1200" baseline="0">
                <a:solidFill>
                  <a:schemeClr val="tx1"/>
                </a:solidFill>
                <a:effectLst/>
                <a:latin typeface="+mn-lt"/>
                <a:ea typeface="ＭＳ Ｐゴシック" charset="-128"/>
                <a:cs typeface="ＭＳ Ｐゴシック" charset="0"/>
              </a:rPr>
              <a:t> function</a:t>
            </a:r>
            <a:endParaRPr lang="en-US" altLang="zh-CN" sz="1200" kern="1200" baseline="0" dirty="0">
              <a:solidFill>
                <a:schemeClr val="tx1"/>
              </a:solidFill>
              <a:effectLst/>
              <a:latin typeface="+mn-lt"/>
              <a:ea typeface="ＭＳ Ｐゴシック" charset="-128"/>
              <a:cs typeface="ＭＳ Ｐゴシック" charset="0"/>
            </a:endParaRPr>
          </a:p>
          <a:p>
            <a:r>
              <a:rPr lang="en-US" altLang="zh-CN" sz="1200" kern="1200" baseline="0" dirty="0">
                <a:solidFill>
                  <a:schemeClr val="tx1"/>
                </a:solidFill>
                <a:effectLst/>
                <a:latin typeface="+mn-lt"/>
                <a:ea typeface="ＭＳ Ｐゴシック" charset="-128"/>
                <a:cs typeface="ＭＳ Ｐゴシック" charset="0"/>
              </a:rPr>
              <a:t>Thirdly, fuzz and crash kernel</a:t>
            </a:r>
          </a:p>
          <a:p>
            <a:r>
              <a:rPr lang="en-US" altLang="zh-CN" sz="1200" kern="1200" baseline="0" dirty="0">
                <a:solidFill>
                  <a:schemeClr val="tx1"/>
                </a:solidFill>
                <a:effectLst/>
                <a:latin typeface="+mn-lt"/>
                <a:ea typeface="ＭＳ Ｐゴシック" charset="-128"/>
                <a:cs typeface="ＭＳ Ｐゴシック" charset="0"/>
              </a:rPr>
              <a:t>Finally, monitor and automatically achieve </a:t>
            </a:r>
            <a:r>
              <a:rPr lang="en-US" altLang="zh-CN" sz="1200" kern="1200" baseline="0">
                <a:solidFill>
                  <a:schemeClr val="tx1"/>
                </a:solidFill>
                <a:effectLst/>
                <a:latin typeface="+mn-lt"/>
                <a:ea typeface="ＭＳ Ｐゴシック" charset="-128"/>
                <a:cs typeface="ＭＳ Ｐゴシック" charset="0"/>
              </a:rPr>
              <a:t>panic logs</a:t>
            </a:r>
            <a:endParaRPr lang="zh-CN" altLang="zh-CN" sz="1200" kern="1200" dirty="0">
              <a:solidFill>
                <a:schemeClr val="tx1"/>
              </a:solidFill>
              <a:effectLst/>
              <a:latin typeface="+mn-lt"/>
              <a:ea typeface="ＭＳ Ｐゴシック"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15</a:t>
            </a:fld>
            <a:endParaRPr lang="en-US"/>
          </a:p>
        </p:txBody>
      </p:sp>
    </p:spTree>
    <p:extLst>
      <p:ext uri="{BB962C8B-B14F-4D97-AF65-F5344CB8AC3E}">
        <p14:creationId xmlns:p14="http://schemas.microsoft.com/office/powerpoint/2010/main" val="239015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As shown in the above picture, it is the system call stack of the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driver, which include user space and kernel space. The right side is the system call stack of the </a:t>
            </a:r>
            <a:r>
              <a:rPr lang="en-US" altLang="zh-CN" sz="1200" kern="1200" dirty="0" err="1">
                <a:solidFill>
                  <a:schemeClr val="tx1"/>
                </a:solidFill>
                <a:effectLst/>
                <a:latin typeface="+mn-lt"/>
                <a:ea typeface="ＭＳ Ｐゴシック" charset="-128"/>
                <a:cs typeface="ＭＳ Ｐゴシック" charset="0"/>
              </a:rPr>
              <a:t>kgsl_ioctl_gpuobj_alloc</a:t>
            </a:r>
            <a:r>
              <a:rPr lang="en-US" altLang="zh-CN" sz="1200" kern="1200" dirty="0">
                <a:solidFill>
                  <a:schemeClr val="tx1"/>
                </a:solidFill>
                <a:effectLst/>
                <a:latin typeface="+mn-lt"/>
                <a:ea typeface="ＭＳ Ｐゴシック" charset="-128"/>
                <a:cs typeface="ＭＳ Ｐゴシック" charset="0"/>
              </a:rPr>
              <a:t>() function, which is triggered by libhwui.so. The </a:t>
            </a:r>
            <a:r>
              <a:rPr lang="en-US" altLang="zh-CN" sz="1200" kern="1200" dirty="0" err="1">
                <a:solidFill>
                  <a:schemeClr val="tx1"/>
                </a:solidFill>
                <a:effectLst/>
                <a:latin typeface="+mn-lt"/>
                <a:ea typeface="ＭＳ Ｐゴシック" charset="-128"/>
                <a:cs typeface="ＭＳ Ｐゴシック" charset="0"/>
              </a:rPr>
              <a:t>EglManager</a:t>
            </a:r>
            <a:r>
              <a:rPr lang="en-US" altLang="zh-CN" sz="1200" kern="1200" dirty="0">
                <a:solidFill>
                  <a:schemeClr val="tx1"/>
                </a:solidFill>
                <a:effectLst/>
                <a:latin typeface="+mn-lt"/>
                <a:ea typeface="ＭＳ Ｐゴシック" charset="-128"/>
                <a:cs typeface="ＭＳ Ｐゴシック" charset="0"/>
              </a:rPr>
              <a:t>::initialize() function is called first, then enters libEGL.so, and the android::</a:t>
            </a:r>
            <a:r>
              <a:rPr lang="en-US" altLang="zh-CN" sz="1200" kern="1200" dirty="0" err="1">
                <a:solidFill>
                  <a:schemeClr val="tx1"/>
                </a:solidFill>
                <a:effectLst/>
                <a:latin typeface="+mn-lt"/>
                <a:ea typeface="ＭＳ Ｐゴシック" charset="-128"/>
                <a:cs typeface="ＭＳ Ｐゴシック" charset="0"/>
              </a:rPr>
              <a:t>egl_display_t</a:t>
            </a:r>
            <a:r>
              <a:rPr lang="en-US" altLang="zh-CN" sz="1200" kern="1200" dirty="0">
                <a:solidFill>
                  <a:schemeClr val="tx1"/>
                </a:solidFill>
                <a:effectLst/>
                <a:latin typeface="+mn-lt"/>
                <a:ea typeface="ＭＳ Ｐゴシック" charset="-128"/>
                <a:cs typeface="ＭＳ Ｐゴシック" charset="0"/>
              </a:rPr>
              <a:t>::initialize() function is called. Then, it will enter libGLESv2_adreno.so that is provided by Qualcomm. There are a lot of export functions for the upper layer to call, and it is also the bridge for the user layer to access the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driver. Finally, it will enters libgsl.so which directly executes the system call </a:t>
            </a:r>
            <a:r>
              <a:rPr lang="en-US" altLang="zh-CN" sz="1200" kern="1200" dirty="0" err="1">
                <a:solidFill>
                  <a:schemeClr val="tx1"/>
                </a:solidFill>
                <a:effectLst/>
                <a:latin typeface="+mn-lt"/>
                <a:ea typeface="ＭＳ Ｐゴシック" charset="-128"/>
                <a:cs typeface="ＭＳ Ｐゴシック" charset="0"/>
              </a:rPr>
              <a:t>ioctl</a:t>
            </a:r>
            <a:r>
              <a:rPr lang="en-US" altLang="zh-CN" sz="1200" kern="1200" dirty="0">
                <a:solidFill>
                  <a:schemeClr val="tx1"/>
                </a:solidFill>
                <a:effectLst/>
                <a:latin typeface="+mn-lt"/>
                <a:ea typeface="ＭＳ Ｐゴシック" charset="-128"/>
                <a:cs typeface="ＭＳ Ｐゴシック" charset="0"/>
              </a:rPr>
              <a:t> to access the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driver. Through the tracking call process we found that when each application is initialized, the </a:t>
            </a:r>
            <a:r>
              <a:rPr lang="en-US" altLang="zh-CN" sz="1200" kern="1200" dirty="0" err="1">
                <a:solidFill>
                  <a:schemeClr val="tx1"/>
                </a:solidFill>
                <a:effectLst/>
                <a:latin typeface="+mn-lt"/>
                <a:ea typeface="ＭＳ Ｐゴシック" charset="-128"/>
                <a:cs typeface="ＭＳ Ｐゴシック" charset="0"/>
              </a:rPr>
              <a:t>ioctl_kgsl_driver_entry</a:t>
            </a:r>
            <a:r>
              <a:rPr lang="en-US" altLang="zh-CN" sz="1200" kern="1200" dirty="0">
                <a:solidFill>
                  <a:schemeClr val="tx1"/>
                </a:solidFill>
                <a:effectLst/>
                <a:latin typeface="+mn-lt"/>
                <a:ea typeface="ＭＳ Ｐゴシック" charset="-128"/>
                <a:cs typeface="ＭＳ Ｐゴシック" charset="0"/>
              </a:rPr>
              <a:t> function in this dynamic link library is called firstly to open the kgsl-3d0 driver and get its handle, which can be used to call the functions of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a:t>
            </a:r>
            <a:endParaRPr lang="zh-CN"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Generally, the upper module will call the </a:t>
            </a:r>
            <a:r>
              <a:rPr lang="en-US" altLang="zh-CN" sz="1200" kern="1200" dirty="0" err="1">
                <a:solidFill>
                  <a:schemeClr val="tx1"/>
                </a:solidFill>
                <a:effectLst/>
                <a:latin typeface="+mn-lt"/>
                <a:ea typeface="ＭＳ Ｐゴシック" charset="-128"/>
                <a:cs typeface="ＭＳ Ｐゴシック" charset="0"/>
              </a:rPr>
              <a:t>gsl</a:t>
            </a:r>
            <a:r>
              <a:rPr lang="en-US" altLang="zh-CN" sz="1200" kern="1200" dirty="0">
                <a:solidFill>
                  <a:schemeClr val="tx1"/>
                </a:solidFill>
                <a:effectLst/>
                <a:latin typeface="+mn-lt"/>
                <a:ea typeface="ＭＳ Ｐゴシック" charset="-128"/>
                <a:cs typeface="ＭＳ Ｐゴシック" charset="0"/>
              </a:rPr>
              <a:t>_* type functions of libgsl.so, but sometimes the </a:t>
            </a:r>
            <a:r>
              <a:rPr lang="en-US" altLang="zh-CN" sz="1200" kern="1200" dirty="0" err="1">
                <a:solidFill>
                  <a:schemeClr val="tx1"/>
                </a:solidFill>
                <a:effectLst/>
                <a:latin typeface="+mn-lt"/>
                <a:ea typeface="ＭＳ Ｐゴシック" charset="-128"/>
                <a:cs typeface="ＭＳ Ｐゴシック" charset="0"/>
              </a:rPr>
              <a:t>ioctl_kgsl</a:t>
            </a:r>
            <a:r>
              <a:rPr lang="en-US" altLang="zh-CN" sz="1200" kern="1200" dirty="0">
                <a:solidFill>
                  <a:schemeClr val="tx1"/>
                </a:solidFill>
                <a:effectLst/>
                <a:latin typeface="+mn-lt"/>
                <a:ea typeface="ＭＳ Ｐゴシック" charset="-128"/>
                <a:cs typeface="ＭＳ Ｐゴシック" charset="0"/>
              </a:rPr>
              <a:t>_* type functions will also be called directly, such as </a:t>
            </a:r>
            <a:r>
              <a:rPr lang="en-US" altLang="zh-CN" sz="1200" kern="1200" dirty="0" err="1">
                <a:solidFill>
                  <a:schemeClr val="tx1"/>
                </a:solidFill>
                <a:effectLst/>
                <a:latin typeface="+mn-lt"/>
                <a:ea typeface="ＭＳ Ｐゴシック" charset="-128"/>
                <a:cs typeface="ＭＳ Ｐゴシック" charset="0"/>
              </a:rPr>
              <a:t>ioctl_kgsl_sharedmem_free</a:t>
            </a:r>
            <a:r>
              <a:rPr lang="en-US" altLang="zh-CN" sz="1200" kern="1200" dirty="0">
                <a:solidFill>
                  <a:schemeClr val="tx1"/>
                </a:solidFill>
                <a:effectLst/>
                <a:latin typeface="+mn-lt"/>
                <a:ea typeface="ＭＳ Ｐゴシック" charset="-128"/>
                <a:cs typeface="ＭＳ Ｐゴシック" charset="0"/>
              </a:rPr>
              <a:t>. Finally, the </a:t>
            </a:r>
            <a:r>
              <a:rPr lang="en-US" altLang="zh-CN" sz="1200" kern="1200" dirty="0" err="1">
                <a:solidFill>
                  <a:schemeClr val="tx1"/>
                </a:solidFill>
                <a:effectLst/>
                <a:latin typeface="+mn-lt"/>
                <a:ea typeface="ＭＳ Ｐゴシック" charset="-128"/>
                <a:cs typeface="ＭＳ Ｐゴシック" charset="0"/>
              </a:rPr>
              <a:t>ioctl</a:t>
            </a:r>
            <a:r>
              <a:rPr lang="en-US" altLang="zh-CN" sz="1200" kern="1200" dirty="0">
                <a:solidFill>
                  <a:schemeClr val="tx1"/>
                </a:solidFill>
                <a:effectLst/>
                <a:latin typeface="+mn-lt"/>
                <a:ea typeface="ＭＳ Ｐゴシック" charset="-128"/>
                <a:cs typeface="ＭＳ Ｐゴシック" charset="0"/>
              </a:rPr>
              <a:t>() function is called by the </a:t>
            </a:r>
            <a:r>
              <a:rPr lang="en-US" altLang="zh-CN" sz="1200" kern="1200" dirty="0" err="1">
                <a:solidFill>
                  <a:schemeClr val="tx1"/>
                </a:solidFill>
                <a:effectLst/>
                <a:latin typeface="+mn-lt"/>
                <a:ea typeface="ＭＳ Ｐゴシック" charset="-128"/>
                <a:cs typeface="ＭＳ Ｐゴシック" charset="0"/>
              </a:rPr>
              <a:t>gsl_ldd_control</a:t>
            </a:r>
            <a:r>
              <a:rPr lang="en-US" altLang="zh-CN" sz="1200" kern="1200" dirty="0">
                <a:solidFill>
                  <a:schemeClr val="tx1"/>
                </a:solidFill>
                <a:effectLst/>
                <a:latin typeface="+mn-lt"/>
                <a:ea typeface="ＭＳ Ｐゴシック" charset="-128"/>
                <a:cs typeface="ＭＳ Ｐゴシック" charset="0"/>
              </a:rPr>
              <a:t>() function to access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driver in the kernel, so that the user space parameters can pass into the kernel. Before the dispatch function of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the </a:t>
            </a:r>
            <a:r>
              <a:rPr lang="en-US" altLang="zh-CN" sz="1200" kern="1200" dirty="0" err="1">
                <a:solidFill>
                  <a:schemeClr val="tx1"/>
                </a:solidFill>
                <a:effectLst/>
                <a:latin typeface="+mn-lt"/>
                <a:ea typeface="ＭＳ Ｐゴシック" charset="-128"/>
                <a:cs typeface="ＭＳ Ｐゴシック" charset="0"/>
              </a:rPr>
              <a:t>copy_form_user</a:t>
            </a:r>
            <a:r>
              <a:rPr lang="en-US" altLang="zh-CN" sz="1200" kern="1200" dirty="0">
                <a:solidFill>
                  <a:schemeClr val="tx1"/>
                </a:solidFill>
                <a:effectLst/>
                <a:latin typeface="+mn-lt"/>
                <a:ea typeface="ＭＳ Ｐゴシック" charset="-128"/>
                <a:cs typeface="ＭＳ Ｐゴシック" charset="0"/>
              </a:rPr>
              <a:t>() function will copy the parameters passed in by users to</a:t>
            </a:r>
            <a:r>
              <a:rPr lang="en-US" altLang="zh-CN" sz="1200" kern="1200" baseline="0" dirty="0">
                <a:solidFill>
                  <a:schemeClr val="tx1"/>
                </a:solidFill>
                <a:effectLst/>
                <a:latin typeface="+mn-lt"/>
                <a:ea typeface="ＭＳ Ｐゴシック" charset="-128"/>
                <a:cs typeface="ＭＳ Ｐゴシック" charset="0"/>
              </a:rPr>
              <a:t> kernel space</a:t>
            </a:r>
            <a:r>
              <a:rPr lang="en-US" altLang="zh-CN" sz="1200" kern="1200" dirty="0">
                <a:solidFill>
                  <a:schemeClr val="tx1"/>
                </a:solidFill>
                <a:effectLst/>
                <a:latin typeface="+mn-lt"/>
                <a:ea typeface="ＭＳ Ｐゴシック" charset="-128"/>
                <a:cs typeface="ＭＳ Ｐゴシック" charset="0"/>
              </a:rPr>
              <a:t>, and we can do some fuzz ideas here, causing the kernel panic. </a:t>
            </a:r>
            <a:endParaRPr lang="zh-CN" altLang="en-US" dirty="0"/>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16</a:t>
            </a:fld>
            <a:endParaRPr lang="en-US"/>
          </a:p>
        </p:txBody>
      </p:sp>
    </p:spTree>
    <p:extLst>
      <p:ext uri="{BB962C8B-B14F-4D97-AF65-F5344CB8AC3E}">
        <p14:creationId xmlns:p14="http://schemas.microsoft.com/office/powerpoint/2010/main" val="1409768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ＭＳ Ｐゴシック" charset="-128"/>
                <a:cs typeface="ＭＳ Ｐゴシック" charset="0"/>
              </a:rPr>
              <a:t>As shown in the figure is a kernel panic call stack,</a:t>
            </a:r>
            <a:r>
              <a:rPr lang="en-US" altLang="zh-CN" sz="1200" kern="1200" baseline="0" dirty="0">
                <a:solidFill>
                  <a:schemeClr val="tx1"/>
                </a:solidFill>
                <a:effectLst/>
                <a:latin typeface="+mn-lt"/>
                <a:ea typeface="ＭＳ Ｐゴシック" charset="-128"/>
                <a:cs typeface="ＭＳ Ｐゴシック" charset="0"/>
              </a:rPr>
              <a:t> and t</a:t>
            </a:r>
            <a:r>
              <a:rPr lang="en-US" altLang="zh-CN" sz="1200" kern="1200" dirty="0">
                <a:solidFill>
                  <a:schemeClr val="tx1"/>
                </a:solidFill>
                <a:effectLst/>
                <a:latin typeface="+mn-lt"/>
                <a:ea typeface="ＭＳ Ｐゴシック" charset="-128"/>
                <a:cs typeface="ＭＳ Ｐゴシック" charset="0"/>
              </a:rPr>
              <a:t>he crash occurs in the </a:t>
            </a:r>
            <a:r>
              <a:rPr lang="en-US" altLang="zh-CN" sz="1200" kern="1200" dirty="0" err="1">
                <a:solidFill>
                  <a:schemeClr val="tx1"/>
                </a:solidFill>
                <a:effectLst/>
                <a:latin typeface="+mn-lt"/>
                <a:ea typeface="ＭＳ Ｐゴシック" charset="-128"/>
                <a:cs typeface="ＭＳ Ｐゴシック" charset="0"/>
              </a:rPr>
              <a:t>kgsl_ioctl_gpuobj_alloc</a:t>
            </a:r>
            <a:r>
              <a:rPr lang="en-US" altLang="zh-CN" sz="1200" kern="1200" dirty="0">
                <a:solidFill>
                  <a:schemeClr val="tx1"/>
                </a:solidFill>
                <a:effectLst/>
                <a:latin typeface="+mn-lt"/>
                <a:ea typeface="ＭＳ Ｐゴシック" charset="-128"/>
                <a:cs typeface="ＭＳ Ｐゴシック" charset="0"/>
              </a:rPr>
              <a:t>() function.</a:t>
            </a:r>
            <a:endParaRPr lang="en-US" altLang="zh-CN" sz="1200" dirty="0"/>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17</a:t>
            </a:fld>
            <a:endParaRPr lang="en-US"/>
          </a:p>
        </p:txBody>
      </p:sp>
    </p:spTree>
    <p:extLst>
      <p:ext uri="{BB962C8B-B14F-4D97-AF65-F5344CB8AC3E}">
        <p14:creationId xmlns:p14="http://schemas.microsoft.com/office/powerpoint/2010/main" val="1198523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 let's talk about how to make the kernel passive fuzz automation.</a:t>
            </a:r>
            <a:endParaRPr lang="zh-CN" altLang="en-US" dirty="0"/>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18</a:t>
            </a:fld>
            <a:endParaRPr lang="en-US"/>
          </a:p>
        </p:txBody>
      </p:sp>
    </p:spTree>
    <p:extLst>
      <p:ext uri="{BB962C8B-B14F-4D97-AF65-F5344CB8AC3E}">
        <p14:creationId xmlns:p14="http://schemas.microsoft.com/office/powerpoint/2010/main" val="1062160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Fuzz automation server is deployed on the PC, and communicates with the mobile phone through ADB. The main work of the server is</a:t>
            </a:r>
            <a:r>
              <a:rPr lang="en-US" altLang="zh-CN" sz="1200" kern="1200" baseline="0" dirty="0">
                <a:solidFill>
                  <a:schemeClr val="tx1"/>
                </a:solidFill>
                <a:effectLst/>
                <a:latin typeface="+mn-lt"/>
                <a:ea typeface="ＭＳ Ｐゴシック" charset="-128"/>
                <a:cs typeface="ＭＳ Ｐゴシック" charset="0"/>
              </a:rPr>
              <a:t> shown in the picture</a:t>
            </a:r>
            <a:r>
              <a:rPr lang="en-US" altLang="zh-CN" sz="1200" kern="1200" dirty="0">
                <a:solidFill>
                  <a:schemeClr val="tx1"/>
                </a:solidFill>
                <a:effectLst/>
                <a:latin typeface="+mn-lt"/>
                <a:ea typeface="ＭＳ Ｐゴシック" charset="-128"/>
                <a:cs typeface="ＭＳ Ｐゴシック" charset="0"/>
              </a:rPr>
              <a:t>:</a:t>
            </a:r>
            <a:endParaRPr lang="zh-CN"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1) Monitor the status of the mobile phone, mainly to check whether the mobile phone is restarted to determine whether the mobile phone is panic. We can use command “</a:t>
            </a:r>
            <a:r>
              <a:rPr lang="en-US" altLang="zh-CN" sz="1200" kern="1200" dirty="0" err="1">
                <a:solidFill>
                  <a:schemeClr val="tx1"/>
                </a:solidFill>
                <a:effectLst/>
                <a:latin typeface="+mn-lt"/>
                <a:ea typeface="ＭＳ Ｐゴシック" charset="-128"/>
                <a:cs typeface="ＭＳ Ｐゴシック" charset="0"/>
              </a:rPr>
              <a:t>adb</a:t>
            </a:r>
            <a:r>
              <a:rPr lang="en-US" altLang="zh-CN" sz="1200" kern="1200" dirty="0">
                <a:solidFill>
                  <a:schemeClr val="tx1"/>
                </a:solidFill>
                <a:effectLst/>
                <a:latin typeface="+mn-lt"/>
                <a:ea typeface="ＭＳ Ｐゴシック" charset="-128"/>
                <a:cs typeface="ＭＳ Ｐゴシック" charset="0"/>
              </a:rPr>
              <a:t> devices” to check whether the mobile phone is in the device list, if it is not, it means that the phone is panic or restarting.</a:t>
            </a:r>
            <a:endParaRPr lang="zh-CN"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2) Since the kill function is selected to trigger fuzz, it is necessary to modify kill</a:t>
            </a:r>
            <a:r>
              <a:rPr lang="en-US" altLang="zh-CN" sz="1200" kern="1200" baseline="0" dirty="0">
                <a:solidFill>
                  <a:schemeClr val="tx1"/>
                </a:solidFill>
                <a:effectLst/>
                <a:latin typeface="+mn-lt"/>
                <a:ea typeface="ＭＳ Ｐゴシック" charset="-128"/>
                <a:cs typeface="ＭＳ Ｐゴシック" charset="0"/>
              </a:rPr>
              <a:t> function code</a:t>
            </a:r>
            <a:r>
              <a:rPr lang="en-US" altLang="zh-CN" sz="1200" kern="1200" dirty="0">
                <a:solidFill>
                  <a:schemeClr val="tx1"/>
                </a:solidFill>
                <a:effectLst/>
                <a:latin typeface="+mn-lt"/>
                <a:ea typeface="ＭＳ Ｐゴシック" charset="-128"/>
                <a:cs typeface="ＭＳ Ｐゴシック" charset="0"/>
              </a:rPr>
              <a:t>, and in order to avoid repeating fuzz already panic functions, we need to filter the target functions. So we uses the sig parameter of the kill function to transfer the filtering information to the kernel.</a:t>
            </a:r>
            <a:endParaRPr lang="zh-CN"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3) In the process of fuzz, the mobile phone is often in a suspended state, so it needs to be monitored. The monitoring method is using the </a:t>
            </a:r>
            <a:r>
              <a:rPr lang="en-US" altLang="zh-CN" sz="1200" kern="1200" dirty="0" err="1">
                <a:solidFill>
                  <a:schemeClr val="tx1"/>
                </a:solidFill>
                <a:effectLst/>
                <a:latin typeface="+mn-lt"/>
                <a:ea typeface="ＭＳ Ｐゴシック" charset="-128"/>
                <a:cs typeface="ＭＳ Ｐゴシック" charset="0"/>
              </a:rPr>
              <a:t>printk</a:t>
            </a:r>
            <a:r>
              <a:rPr lang="en-US" altLang="zh-CN" sz="1200" kern="1200" dirty="0">
                <a:solidFill>
                  <a:schemeClr val="tx1"/>
                </a:solidFill>
                <a:effectLst/>
                <a:latin typeface="+mn-lt"/>
                <a:ea typeface="ＭＳ Ｐゴシック" charset="-128"/>
                <a:cs typeface="ＭＳ Ｐゴシック" charset="0"/>
              </a:rPr>
              <a:t> to add the kernel log. Since the kernel log has a level limit, the KERN_NOTICE or KERN_INFO is selected for kernel log, otherwise there will be no kernel log output, and the system provides the “</a:t>
            </a:r>
            <a:r>
              <a:rPr lang="en-US" altLang="zh-CN" sz="1200" kern="1200" dirty="0" err="1">
                <a:solidFill>
                  <a:schemeClr val="tx1"/>
                </a:solidFill>
                <a:effectLst/>
                <a:latin typeface="+mn-lt"/>
                <a:ea typeface="ＭＳ Ｐゴシック" charset="-128"/>
                <a:cs typeface="ＭＳ Ｐゴシック" charset="0"/>
              </a:rPr>
              <a:t>dmesg</a:t>
            </a:r>
            <a:r>
              <a:rPr lang="en-US" altLang="zh-CN" sz="1200" kern="1200" dirty="0">
                <a:solidFill>
                  <a:schemeClr val="tx1"/>
                </a:solidFill>
                <a:effectLst/>
                <a:latin typeface="+mn-lt"/>
                <a:ea typeface="ＭＳ Ｐゴシック" charset="-128"/>
                <a:cs typeface="ＭＳ Ｐゴシック" charset="0"/>
              </a:rPr>
              <a:t>” command to view the kernel log, but it must be use root privileges, so you must first execute “</a:t>
            </a:r>
            <a:r>
              <a:rPr lang="en-US" altLang="zh-CN" sz="1200" kern="1200" dirty="0" err="1">
                <a:solidFill>
                  <a:schemeClr val="tx1"/>
                </a:solidFill>
                <a:effectLst/>
                <a:latin typeface="+mn-lt"/>
                <a:ea typeface="ＭＳ Ｐゴシック" charset="-128"/>
                <a:cs typeface="ＭＳ Ｐゴシック" charset="0"/>
              </a:rPr>
              <a:t>adb</a:t>
            </a:r>
            <a:r>
              <a:rPr lang="en-US" altLang="zh-CN" sz="1200" kern="1200" dirty="0">
                <a:solidFill>
                  <a:schemeClr val="tx1"/>
                </a:solidFill>
                <a:effectLst/>
                <a:latin typeface="+mn-lt"/>
                <a:ea typeface="ＭＳ Ｐゴシック" charset="-128"/>
                <a:cs typeface="ＭＳ Ｐゴシック" charset="0"/>
              </a:rPr>
              <a:t> root” before. After adding the kernel log, you need to listen to the log. The way to listen is to use </a:t>
            </a:r>
            <a:r>
              <a:rPr lang="en-US" altLang="zh-CN" sz="1200" kern="1200" dirty="0" err="1">
                <a:solidFill>
                  <a:schemeClr val="tx1"/>
                </a:solidFill>
                <a:effectLst/>
                <a:latin typeface="+mn-lt"/>
                <a:ea typeface="ＭＳ Ｐゴシック" charset="-128"/>
                <a:cs typeface="ＭＳ Ｐゴシック" charset="0"/>
              </a:rPr>
              <a:t>dmesg</a:t>
            </a:r>
            <a:r>
              <a:rPr lang="en-US" altLang="zh-CN" sz="1200" kern="1200" dirty="0">
                <a:solidFill>
                  <a:schemeClr val="tx1"/>
                </a:solidFill>
                <a:effectLst/>
                <a:latin typeface="+mn-lt"/>
                <a:ea typeface="ＭＳ Ｐゴシック" charset="-128"/>
                <a:cs typeface="ＭＳ Ｐゴシック" charset="0"/>
              </a:rPr>
              <a:t> command to view the current last line kernel log, which is recorded as “</a:t>
            </a:r>
            <a:r>
              <a:rPr lang="en-US" altLang="zh-CN" sz="1200" kern="1200" dirty="0" err="1">
                <a:solidFill>
                  <a:schemeClr val="tx1"/>
                </a:solidFill>
                <a:effectLst/>
                <a:latin typeface="+mn-lt"/>
                <a:ea typeface="ＭＳ Ｐゴシック" charset="-128"/>
                <a:cs typeface="ＭＳ Ｐゴシック" charset="0"/>
              </a:rPr>
              <a:t>startline</a:t>
            </a:r>
            <a:r>
              <a:rPr lang="en-US" altLang="zh-CN" sz="1200" kern="1200" dirty="0">
                <a:solidFill>
                  <a:schemeClr val="tx1"/>
                </a:solidFill>
                <a:effectLst/>
                <a:latin typeface="+mn-lt"/>
                <a:ea typeface="ＭＳ Ｐゴシック" charset="-128"/>
                <a:cs typeface="ＭＳ Ｐゴシック" charset="0"/>
              </a:rPr>
              <a:t>”. After six seconds, check the kernel log again, record it as “</a:t>
            </a:r>
            <a:r>
              <a:rPr lang="en-US" altLang="zh-CN" sz="1200" kern="1200" dirty="0" err="1">
                <a:solidFill>
                  <a:schemeClr val="tx1"/>
                </a:solidFill>
                <a:effectLst/>
                <a:latin typeface="+mn-lt"/>
                <a:ea typeface="ＭＳ Ｐゴシック" charset="-128"/>
                <a:cs typeface="ＭＳ Ｐゴシック" charset="0"/>
              </a:rPr>
              <a:t>endline</a:t>
            </a:r>
            <a:r>
              <a:rPr lang="en-US" altLang="zh-CN" sz="1200" kern="1200" dirty="0">
                <a:solidFill>
                  <a:schemeClr val="tx1"/>
                </a:solidFill>
                <a:effectLst/>
                <a:latin typeface="+mn-lt"/>
                <a:ea typeface="ＭＳ Ｐゴシック" charset="-128"/>
                <a:cs typeface="ＭＳ Ｐゴシック" charset="0"/>
              </a:rPr>
              <a:t>”, and then compare the two. If it is the same, means that the phone is temporarily suspended, listen</a:t>
            </a:r>
            <a:r>
              <a:rPr lang="en-US" altLang="zh-CN" sz="1200" kern="1200" baseline="0" dirty="0">
                <a:solidFill>
                  <a:schemeClr val="tx1"/>
                </a:solidFill>
                <a:effectLst/>
                <a:latin typeface="+mn-lt"/>
                <a:ea typeface="ＭＳ Ｐゴシック" charset="-128"/>
                <a:cs typeface="ＭＳ Ｐゴシック" charset="0"/>
              </a:rPr>
              <a:t> after</a:t>
            </a:r>
            <a:r>
              <a:rPr lang="en-US" altLang="zh-CN" sz="1200" kern="1200" dirty="0">
                <a:solidFill>
                  <a:schemeClr val="tx1"/>
                </a:solidFill>
                <a:effectLst/>
                <a:latin typeface="+mn-lt"/>
                <a:ea typeface="ＭＳ Ｐゴシック" charset="-128"/>
                <a:cs typeface="ＭＳ Ｐゴシック" charset="0"/>
              </a:rPr>
              <a:t> one minute, if it is different, means no hangs, continue to listen. If the number of same times equal 10, it is considered that the mobile phone is hanging and needs to restart, and there is sufficient time for the mobile phone to recover from the suspended state, it can avoid the mobile phone keep in a suspended state.</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ＭＳ Ｐゴシック" charset="-128"/>
                <a:cs typeface="ＭＳ Ｐゴシック" charset="0"/>
              </a:rPr>
              <a:t>4) Collecting the panic log of Android kernel, you need to know first that the panic log of the android kernel is stored in the /sys/fs/</a:t>
            </a:r>
            <a:r>
              <a:rPr lang="en-US" altLang="zh-CN" sz="1200" kern="1200" dirty="0" err="1">
                <a:solidFill>
                  <a:schemeClr val="tx1"/>
                </a:solidFill>
                <a:effectLst/>
                <a:latin typeface="+mn-lt"/>
                <a:ea typeface="ＭＳ Ｐゴシック" charset="-128"/>
                <a:cs typeface="ＭＳ Ｐゴシック" charset="0"/>
              </a:rPr>
              <a:t>pstore</a:t>
            </a:r>
            <a:r>
              <a:rPr lang="en-US" altLang="zh-CN" sz="1200" kern="1200" dirty="0">
                <a:solidFill>
                  <a:schemeClr val="tx1"/>
                </a:solidFill>
                <a:effectLst/>
                <a:latin typeface="+mn-lt"/>
                <a:ea typeface="ＭＳ Ｐゴシック" charset="-128"/>
                <a:cs typeface="ＭＳ Ｐゴシック" charset="0"/>
              </a:rPr>
              <a:t> directory. There are 3 files in the directory: console-ramoops-0, dmesg-ramoops-0, and </a:t>
            </a:r>
            <a:r>
              <a:rPr lang="en-US" altLang="zh-CN" sz="1200" kern="1200" dirty="0" err="1">
                <a:solidFill>
                  <a:schemeClr val="tx1"/>
                </a:solidFill>
                <a:effectLst/>
                <a:latin typeface="+mn-lt"/>
                <a:ea typeface="ＭＳ Ｐゴシック" charset="-128"/>
                <a:cs typeface="ＭＳ Ｐゴシック" charset="0"/>
              </a:rPr>
              <a:t>pmsg-ramoops</a:t>
            </a:r>
            <a:r>
              <a:rPr lang="en-US" altLang="zh-CN" sz="1200" kern="1200" dirty="0">
                <a:solidFill>
                  <a:schemeClr val="tx1"/>
                </a:solidFill>
                <a:effectLst/>
                <a:latin typeface="+mn-lt"/>
                <a:ea typeface="ＭＳ Ｐゴシック" charset="-128"/>
                <a:cs typeface="ＭＳ Ｐゴシック" charset="0"/>
              </a:rPr>
              <a:t>- 0, the panic log is stored in the dmesg-ramoops-0 file. After the kernel panic, the phone will automatically reboot. After that, the panic log will be generated in the /sys/fs/</a:t>
            </a:r>
            <a:r>
              <a:rPr lang="en-US" altLang="zh-CN" sz="1200" kern="1200" dirty="0" err="1">
                <a:solidFill>
                  <a:schemeClr val="tx1"/>
                </a:solidFill>
                <a:effectLst/>
                <a:latin typeface="+mn-lt"/>
                <a:ea typeface="ＭＳ Ｐゴシック" charset="-128"/>
                <a:cs typeface="ＭＳ Ｐゴシック" charset="0"/>
              </a:rPr>
              <a:t>pstore</a:t>
            </a:r>
            <a:r>
              <a:rPr lang="en-US" altLang="zh-CN" sz="1200" kern="1200" dirty="0">
                <a:solidFill>
                  <a:schemeClr val="tx1"/>
                </a:solidFill>
                <a:effectLst/>
                <a:latin typeface="+mn-lt"/>
                <a:ea typeface="ＭＳ Ｐゴシック" charset="-128"/>
                <a:cs typeface="ＭＳ Ｐゴシック" charset="0"/>
              </a:rPr>
              <a:t> directory. And the PC detects mobile phone </a:t>
            </a:r>
            <a:r>
              <a:rPr lang="en-US" altLang="zh-CN" sz="1200" kern="1200" dirty="0" err="1">
                <a:solidFill>
                  <a:schemeClr val="tx1"/>
                </a:solidFill>
                <a:effectLst/>
                <a:latin typeface="+mn-lt"/>
                <a:ea typeface="ＭＳ Ｐゴシック" charset="-128"/>
                <a:cs typeface="ＭＳ Ｐゴシック" charset="0"/>
              </a:rPr>
              <a:t>paniced</a:t>
            </a:r>
            <a:r>
              <a:rPr lang="en-US" altLang="zh-CN" sz="1200" kern="1200" dirty="0">
                <a:solidFill>
                  <a:schemeClr val="tx1"/>
                </a:solidFill>
                <a:effectLst/>
                <a:latin typeface="+mn-lt"/>
                <a:ea typeface="ＭＳ Ｐゴシック" charset="-128"/>
                <a:cs typeface="ＭＳ Ｐゴシック" charset="0"/>
              </a:rPr>
              <a:t>, it will be pull out of the phone and saved by ADB. </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ＭＳ Ｐゴシック" charset="-128"/>
                <a:cs typeface="ＭＳ Ｐゴシック" charset="0"/>
              </a:rPr>
              <a:t>5)At the same time, in order to avoid duplication of these panic logs, an md5 value for each panic log will</a:t>
            </a:r>
            <a:r>
              <a:rPr lang="en-US" altLang="zh-CN" sz="1200" kern="1200" baseline="0" dirty="0">
                <a:solidFill>
                  <a:schemeClr val="tx1"/>
                </a:solidFill>
                <a:effectLst/>
                <a:latin typeface="+mn-lt"/>
                <a:ea typeface="ＭＳ Ｐゴシック" charset="-128"/>
                <a:cs typeface="ＭＳ Ｐゴシック" charset="0"/>
              </a:rPr>
              <a:t> be</a:t>
            </a:r>
            <a:r>
              <a:rPr lang="en-US" altLang="zh-CN" sz="1200" kern="1200" dirty="0">
                <a:solidFill>
                  <a:schemeClr val="tx1"/>
                </a:solidFill>
                <a:effectLst/>
                <a:latin typeface="+mn-lt"/>
                <a:ea typeface="ＭＳ Ｐゴシック" charset="-128"/>
                <a:cs typeface="ＭＳ Ｐゴシック" charset="0"/>
              </a:rPr>
              <a:t> stored in the MongoDB, if there is a duplicate, the panic log will be detected and</a:t>
            </a:r>
            <a:r>
              <a:rPr lang="en-US" altLang="zh-CN" sz="1200" kern="1200" baseline="0" dirty="0">
                <a:solidFill>
                  <a:schemeClr val="tx1"/>
                </a:solidFill>
                <a:effectLst/>
                <a:latin typeface="+mn-lt"/>
                <a:ea typeface="ＭＳ Ｐゴシック" charset="-128"/>
                <a:cs typeface="ＭＳ Ｐゴシック" charset="0"/>
              </a:rPr>
              <a:t> will not be stored</a:t>
            </a:r>
            <a:r>
              <a:rPr lang="en-US" altLang="zh-CN" sz="1200" kern="1200" dirty="0">
                <a:solidFill>
                  <a:schemeClr val="tx1"/>
                </a:solidFill>
                <a:effectLst/>
                <a:latin typeface="+mn-lt"/>
                <a:ea typeface="ＭＳ Ｐゴシック" charset="-128"/>
                <a:cs typeface="ＭＳ Ｐゴシック" charset="0"/>
              </a:rPr>
              <a:t>.</a:t>
            </a:r>
            <a:endParaRPr lang="zh-CN" altLang="zh-CN" sz="1200" kern="1200" dirty="0">
              <a:solidFill>
                <a:schemeClr val="tx1"/>
              </a:solidFill>
              <a:effectLst/>
              <a:latin typeface="+mn-lt"/>
              <a:ea typeface="ＭＳ Ｐゴシック"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19</a:t>
            </a:fld>
            <a:endParaRPr lang="en-US"/>
          </a:p>
        </p:txBody>
      </p:sp>
    </p:spTree>
    <p:extLst>
      <p:ext uri="{BB962C8B-B14F-4D97-AF65-F5344CB8AC3E}">
        <p14:creationId xmlns:p14="http://schemas.microsoft.com/office/powerpoint/2010/main" val="85492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a:t>
            </a:r>
            <a:r>
              <a:rPr lang="en-US" altLang="zh-CN" baseline="0" dirty="0"/>
              <a:t> let’s talk about passive fuzz architecture.</a:t>
            </a:r>
            <a:endParaRPr lang="zh-CN" altLang="en-US" dirty="0"/>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2</a:t>
            </a:fld>
            <a:endParaRPr lang="en-US"/>
          </a:p>
        </p:txBody>
      </p:sp>
    </p:spTree>
    <p:extLst>
      <p:ext uri="{BB962C8B-B14F-4D97-AF65-F5344CB8AC3E}">
        <p14:creationId xmlns:p14="http://schemas.microsoft.com/office/powerpoint/2010/main" val="980423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In the kernel fuzz process, we need to know the status of fuzz, for example, you can view the kernel code coverage when fuzzing, and find out the code branch that passive fuzz does not reached, filtering the functions that have been found or no need to fuzz, Because if it</a:t>
            </a:r>
            <a:r>
              <a:rPr lang="en-US" altLang="zh-CN" sz="1200" kern="1200" baseline="0" dirty="0">
                <a:solidFill>
                  <a:schemeClr val="tx1"/>
                </a:solidFill>
                <a:effectLst/>
                <a:latin typeface="+mn-lt"/>
                <a:ea typeface="ＭＳ Ｐゴシック" charset="-128"/>
                <a:cs typeface="ＭＳ Ｐゴシック" charset="0"/>
              </a:rPr>
              <a:t> is</a:t>
            </a:r>
            <a:r>
              <a:rPr lang="en-US" altLang="zh-CN" sz="1200" kern="1200" dirty="0">
                <a:solidFill>
                  <a:schemeClr val="tx1"/>
                </a:solidFill>
                <a:effectLst/>
                <a:latin typeface="+mn-lt"/>
                <a:ea typeface="ＭＳ Ｐゴシック" charset="-128"/>
                <a:cs typeface="ＭＳ Ｐゴシック" charset="0"/>
              </a:rPr>
              <a:t> always in the same or often in the same function panic, it will make our passive fuzz unable to continue to find other functions that may appear panic, for example, our mobile phone just panic when restarting, what’s more, it crashes</a:t>
            </a:r>
            <a:r>
              <a:rPr lang="en-US" altLang="zh-CN" sz="1200" kern="1200" baseline="0" dirty="0">
                <a:solidFill>
                  <a:schemeClr val="tx1"/>
                </a:solidFill>
                <a:effectLst/>
                <a:latin typeface="+mn-lt"/>
                <a:ea typeface="ＭＳ Ｐゴシック" charset="-128"/>
                <a:cs typeface="ＭＳ Ｐゴシック" charset="0"/>
              </a:rPr>
              <a:t> </a:t>
            </a:r>
            <a:r>
              <a:rPr lang="en-US" altLang="zh-CN" sz="1200" kern="1200" dirty="0">
                <a:solidFill>
                  <a:schemeClr val="tx1"/>
                </a:solidFill>
                <a:effectLst/>
                <a:latin typeface="+mn-lt"/>
                <a:ea typeface="ＭＳ Ｐゴシック" charset="-128"/>
                <a:cs typeface="ＭＳ Ｐゴシック" charset="0"/>
              </a:rPr>
              <a:t>in the same function, in</a:t>
            </a:r>
            <a:r>
              <a:rPr lang="en-US" altLang="zh-CN" sz="1200" kern="1200" baseline="0" dirty="0">
                <a:solidFill>
                  <a:schemeClr val="tx1"/>
                </a:solidFill>
                <a:effectLst/>
                <a:latin typeface="+mn-lt"/>
                <a:ea typeface="ＭＳ Ｐゴシック" charset="-128"/>
                <a:cs typeface="ＭＳ Ｐゴシック" charset="0"/>
              </a:rPr>
              <a:t> this way,</a:t>
            </a:r>
            <a:r>
              <a:rPr lang="en-US" altLang="zh-CN" sz="1200" kern="1200" dirty="0">
                <a:solidFill>
                  <a:schemeClr val="tx1"/>
                </a:solidFill>
                <a:effectLst/>
                <a:latin typeface="+mn-lt"/>
                <a:ea typeface="ＭＳ Ｐゴシック" charset="-128"/>
                <a:cs typeface="ＭＳ Ｐゴシック" charset="0"/>
              </a:rPr>
              <a:t> it can't Found problems with other functions. But if filtering these functions that have panicked, we can avoid such problems. so as to improve the performance of kernel passive fuzz. And there are two ways to get the status, the one is to add the log in the source code of kernel for each function; the other one is to open the KCOV of the kernel, use KCOV to record coverage of the kernel that have been reached, and save them into the database, and then develop IDA Plugin to achieve.</a:t>
            </a:r>
            <a:endParaRPr lang="zh-CN" altLang="zh-CN" sz="1200" kern="1200" dirty="0">
              <a:solidFill>
                <a:schemeClr val="tx1"/>
              </a:solidFill>
              <a:effectLst/>
              <a:latin typeface="+mn-lt"/>
              <a:ea typeface="ＭＳ Ｐゴシック"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20</a:t>
            </a:fld>
            <a:endParaRPr lang="en-US"/>
          </a:p>
        </p:txBody>
      </p:sp>
    </p:spTree>
    <p:extLst>
      <p:ext uri="{BB962C8B-B14F-4D97-AF65-F5344CB8AC3E}">
        <p14:creationId xmlns:p14="http://schemas.microsoft.com/office/powerpoint/2010/main" val="1516937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It</a:t>
            </a:r>
            <a:r>
              <a:rPr lang="en-US" altLang="zh-CN" sz="1200" kern="1200" baseline="0" dirty="0">
                <a:solidFill>
                  <a:schemeClr val="tx1"/>
                </a:solidFill>
                <a:effectLst/>
                <a:latin typeface="+mn-lt"/>
                <a:ea typeface="ＭＳ Ｐゴシック" charset="-128"/>
                <a:cs typeface="ＭＳ Ｐゴシック" charset="0"/>
              </a:rPr>
              <a:t> is what </a:t>
            </a:r>
            <a:r>
              <a:rPr lang="en-US" altLang="zh-CN" sz="1200" kern="1200" baseline="0" dirty="0" err="1">
                <a:solidFill>
                  <a:schemeClr val="tx1"/>
                </a:solidFill>
                <a:effectLst/>
                <a:latin typeface="+mn-lt"/>
                <a:ea typeface="ＭＳ Ｐゴシック" charset="-128"/>
                <a:cs typeface="ＭＳ Ｐゴシック" charset="0"/>
              </a:rPr>
              <a:t>kcov</a:t>
            </a:r>
            <a:r>
              <a:rPr lang="en-US" altLang="zh-CN" sz="1200" kern="1200" baseline="0" dirty="0">
                <a:solidFill>
                  <a:schemeClr val="tx1"/>
                </a:solidFill>
                <a:effectLst/>
                <a:latin typeface="+mn-lt"/>
                <a:ea typeface="ＭＳ Ｐゴシック" charset="-128"/>
                <a:cs typeface="ＭＳ Ｐゴシック" charset="0"/>
              </a:rPr>
              <a:t> looks like in IDA, This is a simple IDA plugin I wrote in python that can mark the reached block and generate a text report file about the function's coverage.</a:t>
            </a:r>
          </a:p>
          <a:p>
            <a:r>
              <a:rPr lang="en-US" altLang="zh-CN" sz="1200" kern="1200" dirty="0">
                <a:solidFill>
                  <a:schemeClr val="tx1"/>
                </a:solidFill>
                <a:effectLst/>
                <a:latin typeface="+mn-lt"/>
                <a:ea typeface="ＭＳ Ｐゴシック" charset="-128"/>
                <a:cs typeface="ＭＳ Ｐゴシック" charset="0"/>
              </a:rPr>
              <a:t>You can also use the lighthouse to show the coverage, it will be more beautiful.</a:t>
            </a:r>
            <a:endParaRPr lang="zh-CN" altLang="zh-CN" sz="1200" kern="1200" dirty="0">
              <a:solidFill>
                <a:schemeClr val="tx1"/>
              </a:solidFill>
              <a:effectLst/>
              <a:latin typeface="+mn-lt"/>
              <a:ea typeface="ＭＳ Ｐゴシック"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21</a:t>
            </a:fld>
            <a:endParaRPr lang="en-US"/>
          </a:p>
        </p:txBody>
      </p:sp>
    </p:spTree>
    <p:extLst>
      <p:ext uri="{BB962C8B-B14F-4D97-AF65-F5344CB8AC3E}">
        <p14:creationId xmlns:p14="http://schemas.microsoft.com/office/powerpoint/2010/main" val="3929373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It</a:t>
            </a:r>
            <a:r>
              <a:rPr lang="en-US" altLang="zh-CN" sz="1200" kern="1200" baseline="0" dirty="0">
                <a:solidFill>
                  <a:schemeClr val="tx1"/>
                </a:solidFill>
                <a:effectLst/>
                <a:latin typeface="+mn-lt"/>
                <a:ea typeface="ＭＳ Ｐゴシック" charset="-128"/>
                <a:cs typeface="ＭＳ Ｐゴシック" charset="0"/>
              </a:rPr>
              <a:t> looks like this, it is a sample diagram of the lighthouse, because we don’t used in our fuzz system.</a:t>
            </a:r>
            <a:endParaRPr lang="zh-CN" altLang="zh-CN" sz="1200" kern="1200" dirty="0">
              <a:solidFill>
                <a:schemeClr val="tx1"/>
              </a:solidFill>
              <a:effectLst/>
              <a:latin typeface="+mn-lt"/>
              <a:ea typeface="ＭＳ Ｐゴシック"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22</a:t>
            </a:fld>
            <a:endParaRPr lang="en-US"/>
          </a:p>
        </p:txBody>
      </p:sp>
    </p:spTree>
    <p:extLst>
      <p:ext uri="{BB962C8B-B14F-4D97-AF65-F5344CB8AC3E}">
        <p14:creationId xmlns:p14="http://schemas.microsoft.com/office/powerpoint/2010/main" val="1772530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This bar chart shows the fuzz status of kgsl-3d0, the left side indicates the number of crashes, The right side shows the number of each fuzzing function.</a:t>
            </a:r>
          </a:p>
          <a:p>
            <a:r>
              <a:rPr lang="en-US" altLang="zh-CN" sz="1200" kern="1200" dirty="0">
                <a:solidFill>
                  <a:schemeClr val="tx1"/>
                </a:solidFill>
                <a:effectLst/>
                <a:latin typeface="+mn-lt"/>
                <a:ea typeface="ＭＳ Ｐゴシック" charset="-128"/>
                <a:cs typeface="ＭＳ Ｐゴシック" charset="0"/>
              </a:rPr>
              <a:t>It can be clearly seen from the above table that a total of 15 functions are triggered, but there are 37 functions in kgsl-3d0 in kernel 4.9.96, and 22 still not reached. In the process of monitoring, we can filter out the functions that are often crashed at the same place, or the trigger frequency is high but without any crash, add their command code to the filter list. So that you can focus on fuzz other functions that maybe crash, thus it can improve fuzz efficiency.</a:t>
            </a:r>
            <a:endParaRPr lang="zh-CN"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At the same time, it can be seen that many methods are rarely triggered, and many methods are not triggered at all, and the vulnerability was found by the methods which was most frequently fuzzed. Therefore, in addition to setting the filter list, it is also necessary to solve the problem what methods coverage. Since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is a 3D graphic driver, we can install and run different kinds of 3D games to improve methods coverage. Or add a trigger program, use the command code and recorded parameters of each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method to call the methods actively, so we can improve the fuzz frequency of these methods, after that we can achieve a better fuzz performance.</a:t>
            </a:r>
            <a:endParaRPr lang="zh-CN" altLang="zh-CN" sz="1200" kern="1200" dirty="0">
              <a:solidFill>
                <a:schemeClr val="tx1"/>
              </a:solidFill>
              <a:effectLst/>
              <a:latin typeface="+mn-lt"/>
              <a:ea typeface="ＭＳ Ｐゴシック" charset="-128"/>
              <a:cs typeface="ＭＳ Ｐゴシック" charset="0"/>
            </a:endParaRPr>
          </a:p>
          <a:p>
            <a:endParaRPr lang="en-US" altLang="zh-CN" dirty="0"/>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23</a:t>
            </a:fld>
            <a:endParaRPr lang="en-US"/>
          </a:p>
        </p:txBody>
      </p:sp>
    </p:spTree>
    <p:extLst>
      <p:ext uri="{BB962C8B-B14F-4D97-AF65-F5344CB8AC3E}">
        <p14:creationId xmlns:p14="http://schemas.microsoft.com/office/powerpoint/2010/main" val="1219037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As shown in the figure, it is the strategy 1 that starting different 3D games to improve the code coverage, but there is a disadvantage, the calling frequency of many methods is still not high, which can not achieve a good fuzz performance. However, in the passive fuzz, a high methods trigger rate is required to find out as many panics as possible, so we need to find out some strategies to improve the fuzz frequency of each method. There are two ways to do this. The first method is to add a for loop to each function that fuzz reached, so that you can increase the fuzz frequency by modifying the parameters of the for loop. The second method is to add an active trigger program. We will add the fuzz status record in passive fuzz, whenever a new function is fuzzed, record its command code and parameters, and then use the record data to achieve the purpose of active triggering by writing a trigger program. </a:t>
            </a:r>
            <a:endParaRPr lang="zh-CN" altLang="zh-CN" sz="1200" kern="1200" dirty="0">
              <a:solidFill>
                <a:schemeClr val="tx1"/>
              </a:solidFill>
              <a:effectLst/>
              <a:latin typeface="+mn-lt"/>
              <a:ea typeface="ＭＳ Ｐゴシック"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24</a:t>
            </a:fld>
            <a:endParaRPr lang="en-US"/>
          </a:p>
        </p:txBody>
      </p:sp>
    </p:spTree>
    <p:extLst>
      <p:ext uri="{BB962C8B-B14F-4D97-AF65-F5344CB8AC3E}">
        <p14:creationId xmlns:p14="http://schemas.microsoft.com/office/powerpoint/2010/main" val="1690651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Add a for loop like this, it can ensure that multiple fuzz are performed under the same context, which can reduce the influence of context changes and improve the fuzz frequency of each function.</a:t>
            </a:r>
            <a:endParaRPr lang="zh-CN" altLang="zh-CN" sz="1200" kern="1200" dirty="0">
              <a:solidFill>
                <a:schemeClr val="tx1"/>
              </a:solidFill>
              <a:effectLst/>
              <a:latin typeface="+mn-lt"/>
              <a:ea typeface="ＭＳ Ｐゴシック"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25</a:t>
            </a:fld>
            <a:endParaRPr lang="en-US"/>
          </a:p>
        </p:txBody>
      </p:sp>
    </p:spTree>
    <p:extLst>
      <p:ext uri="{BB962C8B-B14F-4D97-AF65-F5344CB8AC3E}">
        <p14:creationId xmlns:p14="http://schemas.microsoft.com/office/powerpoint/2010/main" val="2973106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However, the active triggering method also has a disadvantage, that is, the fuzz function is single, and cannot associate the context of each function call, so that it can only find the vulnerability in the internal processing of a single function, and cannot associate it with other functions, such as CVE-2016-3842, the vulnerability involves two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functions that need to be used together. So we combine the two ways to achieve better fuzz performance.</a:t>
            </a:r>
            <a:endParaRPr lang="zh-CN" altLang="zh-CN" sz="1200" kern="1200" dirty="0">
              <a:solidFill>
                <a:schemeClr val="tx1"/>
              </a:solidFill>
              <a:effectLst/>
              <a:latin typeface="+mn-lt"/>
              <a:ea typeface="ＭＳ Ｐゴシック"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26</a:t>
            </a:fld>
            <a:endParaRPr lang="en-US"/>
          </a:p>
        </p:txBody>
      </p:sp>
    </p:spTree>
    <p:extLst>
      <p:ext uri="{BB962C8B-B14F-4D97-AF65-F5344CB8AC3E}">
        <p14:creationId xmlns:p14="http://schemas.microsoft.com/office/powerpoint/2010/main" val="3487898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This is part of CVE-2016-3842's </a:t>
            </a:r>
            <a:r>
              <a:rPr lang="en-US" altLang="zh-CN" sz="1200" kern="1200" dirty="0" err="1">
                <a:solidFill>
                  <a:schemeClr val="tx1"/>
                </a:solidFill>
                <a:effectLst/>
                <a:latin typeface="+mn-lt"/>
                <a:ea typeface="ＭＳ Ｐゴシック" charset="-128"/>
                <a:cs typeface="ＭＳ Ｐゴシック" charset="0"/>
              </a:rPr>
              <a:t>poc</a:t>
            </a:r>
            <a:r>
              <a:rPr lang="en-US" altLang="zh-CN" sz="1200" kern="1200" dirty="0">
                <a:solidFill>
                  <a:schemeClr val="tx1"/>
                </a:solidFill>
                <a:effectLst/>
                <a:latin typeface="+mn-lt"/>
                <a:ea typeface="ＭＳ Ｐゴシック" charset="-128"/>
                <a:cs typeface="ＭＳ Ｐゴシック" charset="0"/>
              </a:rPr>
              <a:t>. It can be seen that the vulnerability is caused by race condition. It needs to involve two </a:t>
            </a:r>
            <a:r>
              <a:rPr lang="en-US" altLang="zh-CN" sz="1200" kern="1200" dirty="0" err="1">
                <a:solidFill>
                  <a:schemeClr val="tx1"/>
                </a:solidFill>
                <a:effectLst/>
                <a:latin typeface="+mn-lt"/>
                <a:ea typeface="ＭＳ Ｐゴシック" charset="-128"/>
                <a:cs typeface="ＭＳ Ｐゴシック" charset="0"/>
              </a:rPr>
              <a:t>kgsl</a:t>
            </a:r>
            <a:r>
              <a:rPr lang="en-US" altLang="zh-CN" sz="1200" kern="1200" dirty="0">
                <a:solidFill>
                  <a:schemeClr val="tx1"/>
                </a:solidFill>
                <a:effectLst/>
                <a:latin typeface="+mn-lt"/>
                <a:ea typeface="ＭＳ Ｐゴシック" charset="-128"/>
                <a:cs typeface="ＭＳ Ｐゴシック" charset="0"/>
              </a:rPr>
              <a:t> functions instead of a single one.</a:t>
            </a:r>
            <a:endParaRPr lang="zh-CN" altLang="zh-CN" sz="1200" kern="1200" dirty="0">
              <a:solidFill>
                <a:schemeClr val="tx1"/>
              </a:solidFill>
              <a:effectLst/>
              <a:latin typeface="+mn-lt"/>
              <a:ea typeface="ＭＳ Ｐゴシック"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27</a:t>
            </a:fld>
            <a:endParaRPr lang="en-US"/>
          </a:p>
        </p:txBody>
      </p:sp>
    </p:spTree>
    <p:extLst>
      <p:ext uri="{BB962C8B-B14F-4D97-AF65-F5344CB8AC3E}">
        <p14:creationId xmlns:p14="http://schemas.microsoft.com/office/powerpoint/2010/main" val="167537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 how to</a:t>
            </a:r>
            <a:r>
              <a:rPr lang="en-US" altLang="zh-CN" baseline="0" dirty="0"/>
              <a:t> achieve passive fuzz? Firstly, we need a kernel interceptor.</a:t>
            </a:r>
          </a:p>
          <a:p>
            <a:r>
              <a:rPr lang="en-US" altLang="zh-CN" sz="1200" kern="1200" dirty="0">
                <a:solidFill>
                  <a:schemeClr val="tx1"/>
                </a:solidFill>
                <a:effectLst/>
                <a:latin typeface="+mn-lt"/>
                <a:ea typeface="ＭＳ Ｐゴシック" charset="-128"/>
                <a:cs typeface="ＭＳ Ｐゴシック" charset="0"/>
              </a:rPr>
              <a:t>The interceptor is built into the kernel as a part of the kernel and has good stability.</a:t>
            </a:r>
          </a:p>
          <a:p>
            <a:r>
              <a:rPr lang="en-US" altLang="zh-CN" sz="1200" kern="1200" dirty="0">
                <a:solidFill>
                  <a:schemeClr val="tx1"/>
                </a:solidFill>
                <a:effectLst/>
                <a:latin typeface="+mn-lt"/>
                <a:ea typeface="ＭＳ Ｐゴシック" charset="-128"/>
                <a:cs typeface="ＭＳ Ｐゴシック" charset="0"/>
              </a:rPr>
              <a:t>When adding the interceptor, you need to pay attention to what considering whether the mobile phone is properly booted, you need to set a start switch for fuzz to avoid this problem after you flashed the kernel with interceptor. So we chooses the </a:t>
            </a:r>
            <a:r>
              <a:rPr lang="en-US" altLang="zh-CN" sz="1200" kern="1200" dirty="0" err="1">
                <a:solidFill>
                  <a:schemeClr val="tx1"/>
                </a:solidFill>
                <a:effectLst/>
                <a:latin typeface="+mn-lt"/>
                <a:ea typeface="ＭＳ Ｐゴシック" charset="-128"/>
                <a:cs typeface="ＭＳ Ｐゴシック" charset="0"/>
              </a:rPr>
              <a:t>linux</a:t>
            </a:r>
            <a:r>
              <a:rPr lang="en-US" altLang="zh-CN" sz="1200" kern="1200" dirty="0">
                <a:solidFill>
                  <a:schemeClr val="tx1"/>
                </a:solidFill>
                <a:effectLst/>
                <a:latin typeface="+mn-lt"/>
                <a:ea typeface="ＭＳ Ｐゴシック" charset="-128"/>
                <a:cs typeface="ＭＳ Ｐゴシック" charset="0"/>
              </a:rPr>
              <a:t> system call “kill”, although a better method is to add a new system call to do it, but it may damage the stability of the system, so we still uses the kill function that have already in system call. The main advantages are:</a:t>
            </a:r>
            <a:endParaRPr lang="zh-CN"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1) The owner of this function is the kernel and it has good stability;</a:t>
            </a:r>
            <a:endParaRPr lang="zh-CN"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2) The function can be called directly in the shell via the kill command, which is easy to use;</a:t>
            </a:r>
            <a:endParaRPr lang="zh-CN"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3) The function has two parameters, which can provide a variety of usages, such as transferring the filter list to</a:t>
            </a:r>
            <a:r>
              <a:rPr lang="en-US" altLang="zh-CN" sz="1200" kern="1200" baseline="0" dirty="0">
                <a:solidFill>
                  <a:schemeClr val="tx1"/>
                </a:solidFill>
                <a:effectLst/>
                <a:latin typeface="+mn-lt"/>
                <a:ea typeface="ＭＳ Ｐゴシック" charset="-128"/>
                <a:cs typeface="ＭＳ Ｐゴシック" charset="0"/>
              </a:rPr>
              <a:t> the kernel</a:t>
            </a:r>
            <a:r>
              <a:rPr lang="en-US" altLang="zh-CN" sz="1200" kern="1200" dirty="0">
                <a:solidFill>
                  <a:schemeClr val="tx1"/>
                </a:solidFill>
                <a:effectLst/>
                <a:latin typeface="+mn-lt"/>
                <a:ea typeface="ＭＳ Ｐゴシック" charset="-128"/>
                <a:cs typeface="ＭＳ Ｐゴシック" charset="0"/>
              </a:rPr>
              <a:t>.</a:t>
            </a:r>
            <a:endParaRPr lang="zh-CN" altLang="zh-CN" sz="1200" kern="1200" dirty="0">
              <a:solidFill>
                <a:schemeClr val="tx1"/>
              </a:solidFill>
              <a:effectLst/>
              <a:latin typeface="+mn-lt"/>
              <a:ea typeface="ＭＳ Ｐゴシック" charset="-128"/>
              <a:cs typeface="ＭＳ Ｐゴシック" charset="0"/>
            </a:endParaRPr>
          </a:p>
          <a:p>
            <a:endParaRPr lang="en-US" altLang="zh-CN" baseline="0" dirty="0"/>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3</a:t>
            </a:fld>
            <a:endParaRPr lang="en-US"/>
          </a:p>
        </p:txBody>
      </p:sp>
    </p:spTree>
    <p:extLst>
      <p:ext uri="{BB962C8B-B14F-4D97-AF65-F5344CB8AC3E}">
        <p14:creationId xmlns:p14="http://schemas.microsoft.com/office/powerpoint/2010/main" val="1222335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But how to</a:t>
            </a:r>
            <a:r>
              <a:rPr lang="en-US" altLang="zh-CN" baseline="0" dirty="0"/>
              <a:t> transfer the filter list to the kernel?</a:t>
            </a:r>
          </a:p>
          <a:p>
            <a:r>
              <a:rPr lang="en-US" altLang="zh-CN" baseline="0" dirty="0"/>
              <a:t>As we all know, the kill function has two parameters, the one is the process </a:t>
            </a:r>
            <a:r>
              <a:rPr lang="en-US" altLang="zh-CN" baseline="0" dirty="0" err="1"/>
              <a:t>pid</a:t>
            </a:r>
            <a:r>
              <a:rPr lang="en-US" altLang="zh-CN" baseline="0" dirty="0"/>
              <a:t> and the other one is the signal. After testing we found that the value of the signal is between 0 and 64, but it cannot be a 32-bit or 64-bit address. However, we can use hexadecimal format to transfer data, so we can only use the value of the signal from 0 to 15.</a:t>
            </a:r>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4</a:t>
            </a:fld>
            <a:endParaRPr lang="en-US"/>
          </a:p>
        </p:txBody>
      </p:sp>
    </p:spTree>
    <p:extLst>
      <p:ext uri="{BB962C8B-B14F-4D97-AF65-F5344CB8AC3E}">
        <p14:creationId xmlns:p14="http://schemas.microsoft.com/office/powerpoint/2010/main" val="2667423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 the filter list information is received in the kernel. As shown in the figure, since the signal only transmits 4 bits each time, if</a:t>
            </a:r>
            <a:r>
              <a:rPr lang="en-US" altLang="zh-CN" baseline="0" dirty="0"/>
              <a:t> you want to transfer</a:t>
            </a:r>
            <a:r>
              <a:rPr lang="en-US" altLang="zh-CN" dirty="0"/>
              <a:t> 32 bits, you need to receive 8 times, so that it can transfer the command code of the </a:t>
            </a:r>
            <a:r>
              <a:rPr lang="en-US" altLang="zh-CN" dirty="0" err="1"/>
              <a:t>ioctl</a:t>
            </a:r>
            <a:r>
              <a:rPr lang="en-US" altLang="zh-CN" dirty="0"/>
              <a:t> function that</a:t>
            </a:r>
            <a:r>
              <a:rPr lang="en-US" altLang="zh-CN" baseline="0" dirty="0"/>
              <a:t> you want to filter</a:t>
            </a:r>
            <a:r>
              <a:rPr lang="en-US" altLang="zh-CN" dirty="0"/>
              <a:t> to the kernel.</a:t>
            </a:r>
            <a:endParaRPr lang="en-US" altLang="zh-CN" baseline="0" dirty="0"/>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5</a:t>
            </a:fld>
            <a:endParaRPr lang="en-US"/>
          </a:p>
        </p:txBody>
      </p:sp>
    </p:spTree>
    <p:extLst>
      <p:ext uri="{BB962C8B-B14F-4D97-AF65-F5344CB8AC3E}">
        <p14:creationId xmlns:p14="http://schemas.microsoft.com/office/powerpoint/2010/main" val="3263943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After</a:t>
            </a:r>
            <a:r>
              <a:rPr lang="en-US" altLang="zh-CN" sz="1200" kern="1200" baseline="0" dirty="0">
                <a:solidFill>
                  <a:schemeClr val="tx1"/>
                </a:solidFill>
                <a:effectLst/>
                <a:latin typeface="+mn-lt"/>
                <a:ea typeface="ＭＳ Ｐゴシック" charset="-128"/>
                <a:cs typeface="ＭＳ Ｐゴシック" charset="0"/>
              </a:rPr>
              <a:t> having the kernel interceptor and fuzz trigger, we need the fuzz strategies as follows.</a:t>
            </a:r>
            <a:endParaRPr lang="en-US" altLang="zh-CN" sz="1200" kern="1200" dirty="0">
              <a:solidFill>
                <a:schemeClr val="tx1"/>
              </a:solidFill>
              <a:effectLst/>
              <a:latin typeface="+mn-lt"/>
              <a:ea typeface="ＭＳ Ｐゴシック" charset="-128"/>
              <a:cs typeface="ＭＳ Ｐゴシック" charset="0"/>
            </a:endParaRPr>
          </a:p>
          <a:p>
            <a:pPr marL="228600" indent="-228600">
              <a:buAutoNum type="arabicParenBoth"/>
            </a:pPr>
            <a:r>
              <a:rPr lang="en-US" altLang="zh-CN" sz="1200" kern="1200" dirty="0">
                <a:solidFill>
                  <a:schemeClr val="tx1"/>
                </a:solidFill>
                <a:effectLst/>
                <a:latin typeface="+mn-lt"/>
                <a:ea typeface="ＭＳ Ｐゴシック" charset="-128"/>
                <a:cs typeface="ＭＳ Ｐゴシック" charset="0"/>
              </a:rPr>
              <a:t>Without changing the length of the parameter</a:t>
            </a:r>
            <a:r>
              <a:rPr lang="zh-CN" altLang="en-US" sz="1200" kern="1200" dirty="0">
                <a:solidFill>
                  <a:schemeClr val="tx1"/>
                </a:solidFill>
                <a:effectLst/>
                <a:latin typeface="+mn-lt"/>
                <a:ea typeface="ＭＳ Ｐゴシック" charset="-128"/>
                <a:cs typeface="ＭＳ Ｐゴシック" charset="0"/>
              </a:rPr>
              <a:t>；</a:t>
            </a:r>
            <a:endParaRPr lang="en-US" altLang="zh-CN" sz="1200" kern="1200" dirty="0">
              <a:solidFill>
                <a:schemeClr val="tx1"/>
              </a:solidFill>
              <a:effectLst/>
              <a:latin typeface="+mn-lt"/>
              <a:ea typeface="ＭＳ Ｐゴシック" charset="-128"/>
              <a:cs typeface="ＭＳ Ｐゴシック" charset="0"/>
            </a:endParaRPr>
          </a:p>
          <a:p>
            <a:pPr>
              <a:lnSpc>
                <a:spcPct val="150000"/>
              </a:lnSpc>
            </a:pPr>
            <a:r>
              <a:rPr lang="en-US" altLang="zh-CN" sz="1200" dirty="0"/>
              <a:t>(2)  Modifying the fixed number of bytes in the parameter,</a:t>
            </a:r>
            <a:r>
              <a:rPr lang="en-US" altLang="zh-CN" sz="1200" baseline="0" dirty="0"/>
              <a:t> for example, modify the length of the parameter by one eighth</a:t>
            </a:r>
            <a:r>
              <a:rPr lang="en-US" altLang="zh-CN" sz="1200" dirty="0"/>
              <a:t>;</a:t>
            </a:r>
          </a:p>
          <a:p>
            <a:r>
              <a:rPr lang="en-US" altLang="zh-CN" sz="1200" kern="1200" dirty="0">
                <a:solidFill>
                  <a:schemeClr val="tx1"/>
                </a:solidFill>
                <a:effectLst/>
                <a:latin typeface="+mn-lt"/>
                <a:ea typeface="ＭＳ Ｐゴシック" charset="-128"/>
                <a:cs typeface="ＭＳ Ｐゴシック" charset="0"/>
              </a:rPr>
              <a:t>(3) </a:t>
            </a:r>
            <a:r>
              <a:rPr lang="en-US" altLang="zh-CN" sz="1200" dirty="0"/>
              <a:t>Only modify one bit or one byte in the</a:t>
            </a:r>
            <a:r>
              <a:rPr lang="en-US" altLang="zh-CN" sz="1200" baseline="0" dirty="0"/>
              <a:t> parameter</a:t>
            </a:r>
            <a:r>
              <a:rPr lang="en-US" altLang="zh-CN" sz="1200" kern="1200" dirty="0">
                <a:solidFill>
                  <a:schemeClr val="tx1"/>
                </a:solidFill>
                <a:effectLst/>
                <a:latin typeface="+mn-lt"/>
                <a:ea typeface="ＭＳ Ｐゴシック" charset="-128"/>
                <a:cs typeface="ＭＳ Ｐゴシック" charset="0"/>
              </a:rPr>
              <a:t>;</a:t>
            </a:r>
            <a:endParaRPr lang="zh-CN"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(4) Modifying the random number of bytes in the parameter;</a:t>
            </a:r>
            <a:endParaRPr lang="zh-CN"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(5) Using the for loop to perform multiple fuzz, in</a:t>
            </a:r>
            <a:r>
              <a:rPr lang="en-US" altLang="zh-CN" sz="1200" kern="1200" baseline="0" dirty="0">
                <a:solidFill>
                  <a:schemeClr val="tx1"/>
                </a:solidFill>
                <a:effectLst/>
                <a:latin typeface="+mn-lt"/>
                <a:ea typeface="ＭＳ Ｐゴシック" charset="-128"/>
                <a:cs typeface="ＭＳ Ｐゴシック" charset="0"/>
              </a:rPr>
              <a:t> order to</a:t>
            </a:r>
            <a:r>
              <a:rPr lang="en-US" altLang="zh-CN" sz="1200" kern="1200" dirty="0">
                <a:solidFill>
                  <a:schemeClr val="tx1"/>
                </a:solidFill>
                <a:effectLst/>
                <a:latin typeface="+mn-lt"/>
                <a:ea typeface="ＭＳ Ｐゴシック" charset="-128"/>
                <a:cs typeface="ＭＳ Ｐゴシック" charset="0"/>
              </a:rPr>
              <a:t> reduce the influence of context switching</a:t>
            </a:r>
            <a:r>
              <a:rPr lang="en-US" altLang="zh-CN" sz="1200" kern="1200" baseline="0" dirty="0">
                <a:solidFill>
                  <a:schemeClr val="tx1"/>
                </a:solidFill>
                <a:effectLst/>
                <a:latin typeface="+mn-lt"/>
                <a:ea typeface="ＭＳ Ｐゴシック" charset="-128"/>
                <a:cs typeface="ＭＳ Ｐゴシック" charset="0"/>
              </a:rPr>
              <a:t> when fuzzing</a:t>
            </a:r>
            <a:r>
              <a:rPr lang="en-US" altLang="zh-CN" sz="1200" kern="1200" dirty="0">
                <a:solidFill>
                  <a:schemeClr val="tx1"/>
                </a:solidFill>
                <a:effectLst/>
                <a:latin typeface="+mn-lt"/>
                <a:ea typeface="ＭＳ Ｐゴシック" charset="-128"/>
                <a:cs typeface="ＭＳ Ｐゴシック" charset="0"/>
              </a:rPr>
              <a:t>;</a:t>
            </a:r>
            <a:endParaRPr lang="zh-CN"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(6) Set the fuzz frequency for each target function, such as thousandth.</a:t>
            </a:r>
          </a:p>
          <a:p>
            <a:r>
              <a:rPr lang="en-US" altLang="zh-CN" sz="1200" kern="1200" dirty="0">
                <a:solidFill>
                  <a:schemeClr val="tx1"/>
                </a:solidFill>
                <a:effectLst/>
                <a:latin typeface="+mn-lt"/>
                <a:ea typeface="ＭＳ Ｐゴシック" charset="-128"/>
                <a:cs typeface="ＭＳ Ｐゴシック" charset="0"/>
              </a:rPr>
              <a:t>Because the fuzz frequency will affect the discovery of some vulnerabilities, for example, we found that increasing the fuzz frequency</a:t>
            </a:r>
            <a:r>
              <a:rPr lang="en-US" altLang="zh-CN" sz="1200" kern="1200" baseline="0" dirty="0">
                <a:solidFill>
                  <a:schemeClr val="tx1"/>
                </a:solidFill>
                <a:effectLst/>
                <a:latin typeface="+mn-lt"/>
                <a:ea typeface="ＭＳ Ｐゴシック" charset="-128"/>
                <a:cs typeface="ＭＳ Ｐゴシック" charset="0"/>
              </a:rPr>
              <a:t> </a:t>
            </a:r>
            <a:r>
              <a:rPr lang="en-US" altLang="zh-CN" sz="1200" kern="1200" dirty="0">
                <a:solidFill>
                  <a:schemeClr val="tx1"/>
                </a:solidFill>
                <a:effectLst/>
                <a:latin typeface="+mn-lt"/>
                <a:ea typeface="ＭＳ Ｐゴシック" charset="-128"/>
                <a:cs typeface="ＭＳ Ｐゴシック" charset="0"/>
              </a:rPr>
              <a:t>will lead to more OOM-type vulnerabilities when fuzzing.</a:t>
            </a:r>
            <a:endParaRPr lang="zh-CN" altLang="zh-CN" sz="1200" kern="1200" dirty="0">
              <a:solidFill>
                <a:schemeClr val="tx1"/>
              </a:solidFill>
              <a:effectLst/>
              <a:latin typeface="+mn-lt"/>
              <a:ea typeface="ＭＳ Ｐゴシック" charset="-128"/>
              <a:cs typeface="ＭＳ Ｐゴシック" charset="0"/>
            </a:endParaRPr>
          </a:p>
          <a:p>
            <a:endParaRPr lang="en-US" altLang="zh-CN" baseline="0" dirty="0"/>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6</a:t>
            </a:fld>
            <a:endParaRPr lang="en-US"/>
          </a:p>
        </p:txBody>
      </p:sp>
    </p:spTree>
    <p:extLst>
      <p:ext uri="{BB962C8B-B14F-4D97-AF65-F5344CB8AC3E}">
        <p14:creationId xmlns:p14="http://schemas.microsoft.com/office/powerpoint/2010/main" val="1557471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What do we need to prepare</a:t>
            </a:r>
          </a:p>
          <a:p>
            <a:r>
              <a:rPr lang="en-US" altLang="zh-CN" sz="1200" kern="1200" dirty="0" err="1">
                <a:solidFill>
                  <a:schemeClr val="tx1"/>
                </a:solidFill>
                <a:effectLst/>
                <a:latin typeface="+mn-lt"/>
                <a:ea typeface="ＭＳ Ｐゴシック" charset="-128"/>
                <a:cs typeface="ＭＳ Ｐゴシック" charset="0"/>
              </a:rPr>
              <a:t>Firsly</a:t>
            </a:r>
            <a:r>
              <a:rPr lang="en-US" altLang="zh-CN" sz="1200" kern="1200" dirty="0">
                <a:solidFill>
                  <a:schemeClr val="tx1"/>
                </a:solidFill>
                <a:effectLst/>
                <a:latin typeface="+mn-lt"/>
                <a:ea typeface="ＭＳ Ｐゴシック" charset="-128"/>
                <a:cs typeface="ＭＳ Ｐゴシック" charset="0"/>
              </a:rPr>
              <a:t>,</a:t>
            </a:r>
            <a:r>
              <a:rPr lang="en-US" altLang="zh-CN" sz="1200" kern="1200" baseline="0" dirty="0">
                <a:solidFill>
                  <a:schemeClr val="tx1"/>
                </a:solidFill>
                <a:effectLst/>
                <a:latin typeface="+mn-lt"/>
                <a:ea typeface="ＭＳ Ｐゴシック" charset="-128"/>
                <a:cs typeface="ＭＳ Ｐゴシック" charset="0"/>
              </a:rPr>
              <a:t> we must know how to open </a:t>
            </a:r>
            <a:r>
              <a:rPr lang="en-US" altLang="zh-CN" sz="1200" kern="1200" baseline="0" dirty="0" err="1">
                <a:solidFill>
                  <a:schemeClr val="tx1"/>
                </a:solidFill>
                <a:effectLst/>
                <a:latin typeface="+mn-lt"/>
                <a:ea typeface="ＭＳ Ｐゴシック" charset="-128"/>
                <a:cs typeface="ＭＳ Ｐゴシック" charset="0"/>
              </a:rPr>
              <a:t>kasan</a:t>
            </a:r>
            <a:r>
              <a:rPr lang="en-US" altLang="zh-CN" sz="1200" kern="1200" baseline="0" dirty="0">
                <a:solidFill>
                  <a:schemeClr val="tx1"/>
                </a:solidFill>
                <a:effectLst/>
                <a:latin typeface="+mn-lt"/>
                <a:ea typeface="ＭＳ Ｐゴシック" charset="-128"/>
                <a:cs typeface="ＭＳ Ｐゴシック" charset="0"/>
              </a:rPr>
              <a:t> in the kernel, and then if the kernel panicked, we need to know where the panic log is stored.</a:t>
            </a:r>
            <a:endParaRPr lang="en-US"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Collecting the panic log of Android kernel, you need to know first that the panic log of the android kernel is stored in the /sys/fs/</a:t>
            </a:r>
            <a:r>
              <a:rPr lang="en-US" altLang="zh-CN" sz="1200" kern="1200" dirty="0" err="1">
                <a:solidFill>
                  <a:schemeClr val="tx1"/>
                </a:solidFill>
                <a:effectLst/>
                <a:latin typeface="+mn-lt"/>
                <a:ea typeface="ＭＳ Ｐゴシック" charset="-128"/>
                <a:cs typeface="ＭＳ Ｐゴシック" charset="0"/>
              </a:rPr>
              <a:t>pstore</a:t>
            </a:r>
            <a:r>
              <a:rPr lang="en-US" altLang="zh-CN" sz="1200" kern="1200" dirty="0">
                <a:solidFill>
                  <a:schemeClr val="tx1"/>
                </a:solidFill>
                <a:effectLst/>
                <a:latin typeface="+mn-lt"/>
                <a:ea typeface="ＭＳ Ｐゴシック" charset="-128"/>
                <a:cs typeface="ＭＳ Ｐゴシック" charset="0"/>
              </a:rPr>
              <a:t> directory. There are 3 files in the directory: console-ramoops-0, dmesg-ramoops-0, and pmsg-ramoops-0, the panic log is stored in the dmesg-ramoops-0 file. </a:t>
            </a:r>
          </a:p>
          <a:p>
            <a:endParaRPr lang="en-US" altLang="zh-CN" baseline="0" dirty="0"/>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7</a:t>
            </a:fld>
            <a:endParaRPr lang="en-US"/>
          </a:p>
        </p:txBody>
      </p:sp>
    </p:spTree>
    <p:extLst>
      <p:ext uri="{BB962C8B-B14F-4D97-AF65-F5344CB8AC3E}">
        <p14:creationId xmlns:p14="http://schemas.microsoft.com/office/powerpoint/2010/main" val="740380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Kernel Address Sanitizer (KASAN) is mainly used to detect out-of-bounds memory access and the use of released memory. Google provides </a:t>
            </a:r>
            <a:r>
              <a:rPr lang="en-US" altLang="zh-CN" sz="1200" kern="1200" dirty="0" err="1">
                <a:solidFill>
                  <a:schemeClr val="tx1"/>
                </a:solidFill>
                <a:effectLst/>
                <a:latin typeface="+mn-lt"/>
                <a:ea typeface="ＭＳ Ｐゴシック" charset="-128"/>
                <a:cs typeface="ＭＳ Ｐゴシック" charset="0"/>
              </a:rPr>
              <a:t>kasan</a:t>
            </a:r>
            <a:r>
              <a:rPr lang="en-US" altLang="zh-CN" sz="1200" kern="1200" dirty="0">
                <a:solidFill>
                  <a:schemeClr val="tx1"/>
                </a:solidFill>
                <a:effectLst/>
                <a:latin typeface="+mn-lt"/>
                <a:ea typeface="ＭＳ Ｐゴシック" charset="-128"/>
                <a:cs typeface="ＭＳ Ｐゴシック" charset="0"/>
              </a:rPr>
              <a:t> configuration file named </a:t>
            </a:r>
            <a:r>
              <a:rPr lang="en-US" altLang="zh-CN" sz="1200" kern="1200" dirty="0" err="1">
                <a:solidFill>
                  <a:schemeClr val="tx1"/>
                </a:solidFill>
                <a:effectLst/>
                <a:latin typeface="+mn-lt"/>
                <a:ea typeface="ＭＳ Ｐゴシック" charset="-128"/>
                <a:cs typeface="ＭＳ Ｐゴシック" charset="0"/>
              </a:rPr>
              <a:t>build.config.kasan</a:t>
            </a:r>
            <a:r>
              <a:rPr lang="en-US" altLang="zh-CN" sz="1200" kern="1200" dirty="0">
                <a:solidFill>
                  <a:schemeClr val="tx1"/>
                </a:solidFill>
                <a:effectLst/>
                <a:latin typeface="+mn-lt"/>
                <a:ea typeface="ＭＳ Ｐゴシック" charset="-128"/>
                <a:cs typeface="ＭＳ Ｐゴシック" charset="0"/>
              </a:rPr>
              <a:t> in kernel 4.9.96, which can be used directly when we build kernel source code. After building successfully, as shown in the picture.</a:t>
            </a:r>
          </a:p>
          <a:p>
            <a:r>
              <a:rPr lang="en-US" altLang="zh-CN" sz="1200" kern="1200" dirty="0">
                <a:solidFill>
                  <a:schemeClr val="tx1"/>
                </a:solidFill>
                <a:effectLst/>
                <a:latin typeface="+mn-lt"/>
                <a:ea typeface="ＭＳ Ｐゴシック" charset="-128"/>
                <a:cs typeface="ＭＳ Ｐゴシック" charset="0"/>
              </a:rPr>
              <a:t>And </a:t>
            </a:r>
            <a:r>
              <a:rPr lang="en-US" altLang="zh-CN" sz="1200" kern="1200" dirty="0" err="1">
                <a:solidFill>
                  <a:schemeClr val="tx1"/>
                </a:solidFill>
                <a:effectLst/>
                <a:latin typeface="+mn-lt"/>
                <a:ea typeface="ＭＳ Ｐゴシック" charset="-128"/>
                <a:cs typeface="ＭＳ Ｐゴシック" charset="0"/>
              </a:rPr>
              <a:t>kasan</a:t>
            </a:r>
            <a:r>
              <a:rPr lang="en-US" altLang="zh-CN" sz="1200" kern="1200" dirty="0">
                <a:solidFill>
                  <a:schemeClr val="tx1"/>
                </a:solidFill>
                <a:effectLst/>
                <a:latin typeface="+mn-lt"/>
                <a:ea typeface="ＭＳ Ｐゴシック" charset="-128"/>
                <a:cs typeface="ＭＳ Ｐゴシック" charset="0"/>
              </a:rPr>
              <a:t> will help us find more vulnerabilities.</a:t>
            </a:r>
            <a:endParaRPr lang="zh-CN" altLang="zh-CN" sz="1200" kern="1200" dirty="0">
              <a:solidFill>
                <a:schemeClr val="tx1"/>
              </a:solidFill>
              <a:effectLst/>
              <a:latin typeface="+mn-lt"/>
              <a:ea typeface="ＭＳ Ｐゴシック"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8</a:t>
            </a:fld>
            <a:endParaRPr lang="en-US"/>
          </a:p>
        </p:txBody>
      </p:sp>
    </p:spTree>
    <p:extLst>
      <p:ext uri="{BB962C8B-B14F-4D97-AF65-F5344CB8AC3E}">
        <p14:creationId xmlns:p14="http://schemas.microsoft.com/office/powerpoint/2010/main" val="369542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ＭＳ Ｐゴシック" charset="-128"/>
                <a:cs typeface="ＭＳ Ｐゴシック" charset="0"/>
              </a:rPr>
              <a:t>When</a:t>
            </a:r>
            <a:r>
              <a:rPr lang="en-US" altLang="zh-CN" sz="1200" kern="1200" baseline="0" dirty="0">
                <a:solidFill>
                  <a:schemeClr val="tx1"/>
                </a:solidFill>
                <a:effectLst/>
                <a:latin typeface="+mn-lt"/>
                <a:ea typeface="ＭＳ Ｐゴシック" charset="-128"/>
                <a:cs typeface="ＭＳ Ｐゴシック" charset="0"/>
              </a:rPr>
              <a:t> we have prepared the kernel with </a:t>
            </a:r>
            <a:r>
              <a:rPr lang="en-US" altLang="zh-CN" dirty="0"/>
              <a:t>interceptor</a:t>
            </a:r>
            <a:r>
              <a:rPr lang="en-US" altLang="zh-CN" baseline="0" dirty="0"/>
              <a:t> and flash it into pixel 3, the touch screen doesn’t work.</a:t>
            </a:r>
            <a:endParaRPr lang="en-US" altLang="zh-CN" sz="1200" kern="1200" dirty="0">
              <a:solidFill>
                <a:schemeClr val="tx1"/>
              </a:solidFill>
              <a:effectLst/>
              <a:latin typeface="+mn-lt"/>
              <a:ea typeface="ＭＳ Ｐゴシック" charset="-128"/>
              <a:cs typeface="ＭＳ Ｐゴシック" charset="0"/>
            </a:endParaRPr>
          </a:p>
          <a:p>
            <a:r>
              <a:rPr lang="en-US" altLang="zh-CN" sz="1200" kern="1200" dirty="0">
                <a:solidFill>
                  <a:schemeClr val="tx1"/>
                </a:solidFill>
                <a:effectLst/>
                <a:latin typeface="+mn-lt"/>
                <a:ea typeface="ＭＳ Ｐゴシック" charset="-128"/>
                <a:cs typeface="ＭＳ Ｐゴシック" charset="0"/>
              </a:rPr>
              <a:t>And when compiling Android source code, we found that although all the replaced *.</a:t>
            </a:r>
            <a:r>
              <a:rPr lang="en-US" altLang="zh-CN" sz="1200" kern="1200" dirty="0" err="1">
                <a:solidFill>
                  <a:schemeClr val="tx1"/>
                </a:solidFill>
                <a:effectLst/>
                <a:latin typeface="+mn-lt"/>
                <a:ea typeface="ＭＳ Ｐゴシック" charset="-128"/>
                <a:cs typeface="ＭＳ Ｐゴシック" charset="0"/>
              </a:rPr>
              <a:t>ko</a:t>
            </a:r>
            <a:r>
              <a:rPr lang="en-US" altLang="zh-CN" sz="1200" kern="1200" dirty="0">
                <a:solidFill>
                  <a:schemeClr val="tx1"/>
                </a:solidFill>
                <a:effectLst/>
                <a:latin typeface="+mn-lt"/>
                <a:ea typeface="ＭＳ Ｐゴシック" charset="-128"/>
                <a:cs typeface="ＭＳ Ｐゴシック" charset="0"/>
              </a:rPr>
              <a:t> files are repackaged into the vendor directory, but no new </a:t>
            </a:r>
            <a:r>
              <a:rPr lang="en-US" altLang="zh-CN" sz="1200" kern="1200" dirty="0" err="1">
                <a:solidFill>
                  <a:schemeClr val="tx1"/>
                </a:solidFill>
                <a:effectLst/>
                <a:latin typeface="+mn-lt"/>
                <a:ea typeface="ＭＳ Ｐゴシック" charset="-128"/>
                <a:cs typeface="ＭＳ Ｐゴシック" charset="0"/>
              </a:rPr>
              <a:t>vendor.img</a:t>
            </a:r>
            <a:r>
              <a:rPr lang="en-US" altLang="zh-CN" sz="1200" kern="1200" dirty="0">
                <a:solidFill>
                  <a:schemeClr val="tx1"/>
                </a:solidFill>
                <a:effectLst/>
                <a:latin typeface="+mn-lt"/>
                <a:ea typeface="ＭＳ Ｐゴシック" charset="-128"/>
                <a:cs typeface="ＭＳ Ｐゴシック" charset="0"/>
              </a:rPr>
              <a:t> generate, that is to say, AOSP does not generate </a:t>
            </a:r>
            <a:r>
              <a:rPr lang="en-US" altLang="zh-CN" sz="1200" kern="1200" dirty="0" err="1">
                <a:solidFill>
                  <a:schemeClr val="tx1"/>
                </a:solidFill>
                <a:effectLst/>
                <a:latin typeface="+mn-lt"/>
                <a:ea typeface="ＭＳ Ｐゴシック" charset="-128"/>
                <a:cs typeface="ＭＳ Ｐゴシック" charset="0"/>
              </a:rPr>
              <a:t>vendor.img</a:t>
            </a:r>
            <a:r>
              <a:rPr lang="en-US" altLang="zh-CN" sz="1200" kern="1200" dirty="0">
                <a:solidFill>
                  <a:schemeClr val="tx1"/>
                </a:solidFill>
                <a:effectLst/>
                <a:latin typeface="+mn-lt"/>
                <a:ea typeface="ＭＳ Ｐゴシック" charset="-128"/>
                <a:cs typeface="ＭＳ Ｐゴシック" charset="0"/>
              </a:rPr>
              <a:t> file, but use the default </a:t>
            </a:r>
            <a:r>
              <a:rPr lang="en-US" altLang="zh-CN" sz="1200" kern="1200" dirty="0" err="1">
                <a:solidFill>
                  <a:schemeClr val="tx1"/>
                </a:solidFill>
                <a:effectLst/>
                <a:latin typeface="+mn-lt"/>
                <a:ea typeface="ＭＳ Ｐゴシック" charset="-128"/>
                <a:cs typeface="ＭＳ Ｐゴシック" charset="0"/>
              </a:rPr>
              <a:t>vendor.img</a:t>
            </a:r>
            <a:r>
              <a:rPr lang="en-US" altLang="zh-CN" sz="1200" kern="1200" dirty="0">
                <a:solidFill>
                  <a:schemeClr val="tx1"/>
                </a:solidFill>
                <a:effectLst/>
                <a:latin typeface="+mn-lt"/>
                <a:ea typeface="ＭＳ Ｐゴシック" charset="-128"/>
                <a:cs typeface="ＭＳ Ｐゴシック" charset="0"/>
              </a:rPr>
              <a:t> provided by Google, so the replaced *.</a:t>
            </a:r>
            <a:r>
              <a:rPr lang="en-US" altLang="zh-CN" sz="1200" kern="1200" dirty="0" err="1">
                <a:solidFill>
                  <a:schemeClr val="tx1"/>
                </a:solidFill>
                <a:effectLst/>
                <a:latin typeface="+mn-lt"/>
                <a:ea typeface="ＭＳ Ｐゴシック" charset="-128"/>
                <a:cs typeface="ＭＳ Ｐゴシック" charset="0"/>
              </a:rPr>
              <a:t>ko</a:t>
            </a:r>
            <a:r>
              <a:rPr lang="en-US" altLang="zh-CN" sz="1200" kern="1200" dirty="0">
                <a:solidFill>
                  <a:schemeClr val="tx1"/>
                </a:solidFill>
                <a:effectLst/>
                <a:latin typeface="+mn-lt"/>
                <a:ea typeface="ＭＳ Ｐゴシック" charset="-128"/>
                <a:cs typeface="ＭＳ Ｐゴシック" charset="0"/>
              </a:rPr>
              <a:t> file is not packaged into the </a:t>
            </a:r>
            <a:r>
              <a:rPr lang="en-US" altLang="zh-CN" sz="1200" kern="1200" dirty="0" err="1">
                <a:solidFill>
                  <a:schemeClr val="tx1"/>
                </a:solidFill>
                <a:effectLst/>
                <a:latin typeface="+mn-lt"/>
                <a:ea typeface="ＭＳ Ｐゴシック" charset="-128"/>
                <a:cs typeface="ＭＳ Ｐゴシック" charset="0"/>
              </a:rPr>
              <a:t>vendor.img</a:t>
            </a:r>
            <a:r>
              <a:rPr lang="en-US" altLang="zh-CN" sz="1200" kern="1200" dirty="0">
                <a:solidFill>
                  <a:schemeClr val="tx1"/>
                </a:solidFill>
                <a:effectLst/>
                <a:latin typeface="+mn-lt"/>
                <a:ea typeface="ＭＳ Ｐゴシック" charset="-128"/>
                <a:cs typeface="ＭＳ Ｐゴシック" charset="0"/>
              </a:rPr>
              <a:t>, so the touch screen does not work.</a:t>
            </a:r>
          </a:p>
          <a:p>
            <a:r>
              <a:rPr lang="en-US" altLang="zh-CN" sz="1200" kern="1200" dirty="0">
                <a:solidFill>
                  <a:schemeClr val="tx1"/>
                </a:solidFill>
                <a:effectLst/>
                <a:latin typeface="+mn-lt"/>
                <a:ea typeface="ＭＳ Ｐゴシック" charset="-128"/>
                <a:cs typeface="ＭＳ Ｐゴシック" charset="0"/>
              </a:rPr>
              <a:t>Attempting to use “</a:t>
            </a:r>
            <a:r>
              <a:rPr lang="en-US" altLang="zh-CN" sz="1200" kern="1200" dirty="0" err="1">
                <a:solidFill>
                  <a:schemeClr val="tx1"/>
                </a:solidFill>
                <a:effectLst/>
                <a:latin typeface="+mn-lt"/>
                <a:ea typeface="ＭＳ Ｐゴシック" charset="-128"/>
                <a:cs typeface="ＭＳ Ｐゴシック" charset="0"/>
              </a:rPr>
              <a:t>insmod</a:t>
            </a:r>
            <a:r>
              <a:rPr lang="en-US" altLang="zh-CN" sz="1200" kern="1200" dirty="0">
                <a:solidFill>
                  <a:schemeClr val="tx1"/>
                </a:solidFill>
                <a:effectLst/>
                <a:latin typeface="+mn-lt"/>
                <a:ea typeface="ＭＳ Ｐゴシック" charset="-128"/>
                <a:cs typeface="ＭＳ Ｐゴシック" charset="0"/>
              </a:rPr>
              <a:t>” command to load the modules in /vendor/lib/modules directory, and find out that why failed. There are two</a:t>
            </a:r>
            <a:r>
              <a:rPr lang="en-US" altLang="zh-CN" sz="1200" kern="1200" baseline="0" dirty="0">
                <a:solidFill>
                  <a:schemeClr val="tx1"/>
                </a:solidFill>
                <a:effectLst/>
                <a:latin typeface="+mn-lt"/>
                <a:ea typeface="ＭＳ Ｐゴシック" charset="-128"/>
                <a:cs typeface="ＭＳ Ｐゴシック" charset="0"/>
              </a:rPr>
              <a:t> problems, the one is “required key not available”, and the other one is “exec format error”.</a:t>
            </a:r>
          </a:p>
          <a:p>
            <a:r>
              <a:rPr lang="en-US" altLang="zh-CN" sz="1200" kern="1200" baseline="0" dirty="0">
                <a:solidFill>
                  <a:schemeClr val="tx1"/>
                </a:solidFill>
                <a:effectLst/>
                <a:latin typeface="+mn-lt"/>
                <a:ea typeface="ＭＳ Ｐゴシック" charset="-128"/>
              </a:rPr>
              <a:t>But how to deal with it?</a:t>
            </a:r>
          </a:p>
          <a:p>
            <a:r>
              <a:rPr lang="en-US" altLang="zh-CN" sz="1200" kern="1200" dirty="0">
                <a:solidFill>
                  <a:schemeClr val="tx1"/>
                </a:solidFill>
                <a:effectLst/>
                <a:latin typeface="+mn-lt"/>
                <a:ea typeface="ＭＳ Ｐゴシック" charset="-128"/>
                <a:cs typeface="ＭＳ Ｐゴシック" charset="0"/>
              </a:rPr>
              <a:t>The solution is to remove the signature authentication of the kernel, and modify the files in the </a:t>
            </a:r>
            <a:r>
              <a:rPr lang="en-US" altLang="zh-CN" sz="1200" kern="1200" dirty="0" err="1">
                <a:solidFill>
                  <a:schemeClr val="tx1"/>
                </a:solidFill>
                <a:effectLst/>
                <a:latin typeface="+mn-lt"/>
                <a:ea typeface="ＭＳ Ｐゴシック" charset="-128"/>
                <a:cs typeface="ＭＳ Ｐゴシック" charset="0"/>
              </a:rPr>
              <a:t>vendor.img</a:t>
            </a:r>
            <a:r>
              <a:rPr lang="en-US" altLang="zh-CN" sz="1200" kern="1200" baseline="0" dirty="0">
                <a:solidFill>
                  <a:schemeClr val="tx1"/>
                </a:solidFill>
                <a:effectLst/>
                <a:latin typeface="+mn-lt"/>
                <a:ea typeface="ＭＳ Ｐゴシック" charset="-128"/>
                <a:cs typeface="ＭＳ Ｐゴシック" charset="0"/>
              </a:rPr>
              <a:t> that provided by Google, last but not least, we need to turn off </a:t>
            </a:r>
            <a:r>
              <a:rPr lang="en-US" altLang="zh-CN" sz="1200" kern="1200" baseline="0" dirty="0" err="1">
                <a:solidFill>
                  <a:schemeClr val="tx1"/>
                </a:solidFill>
                <a:effectLst/>
                <a:latin typeface="+mn-lt"/>
                <a:ea typeface="ＭＳ Ｐゴシック" charset="-128"/>
                <a:cs typeface="ＭＳ Ｐゴシック" charset="0"/>
              </a:rPr>
              <a:t>dm</a:t>
            </a:r>
            <a:r>
              <a:rPr lang="en-US" altLang="zh-CN" sz="1200" kern="1200" baseline="0" dirty="0">
                <a:solidFill>
                  <a:schemeClr val="tx1"/>
                </a:solidFill>
                <a:effectLst/>
                <a:latin typeface="+mn-lt"/>
                <a:ea typeface="ＭＳ Ｐゴシック" charset="-128"/>
                <a:cs typeface="ＭＳ Ｐゴシック" charset="0"/>
              </a:rPr>
              <a:t>-verity checking, otherwise the new </a:t>
            </a:r>
            <a:r>
              <a:rPr lang="en-US" altLang="zh-CN" sz="1200" kern="1200" baseline="0" dirty="0" err="1">
                <a:solidFill>
                  <a:schemeClr val="tx1"/>
                </a:solidFill>
                <a:effectLst/>
                <a:latin typeface="+mn-lt"/>
                <a:ea typeface="ＭＳ Ｐゴシック" charset="-128"/>
                <a:cs typeface="ＭＳ Ｐゴシック" charset="0"/>
              </a:rPr>
              <a:t>vendor.img</a:t>
            </a:r>
            <a:r>
              <a:rPr lang="en-US" altLang="zh-CN" sz="1200" kern="1200" baseline="0" dirty="0">
                <a:solidFill>
                  <a:schemeClr val="tx1"/>
                </a:solidFill>
                <a:effectLst/>
                <a:latin typeface="+mn-lt"/>
                <a:ea typeface="ＭＳ Ｐゴシック" charset="-128"/>
                <a:cs typeface="ＭＳ Ｐゴシック" charset="0"/>
              </a:rPr>
              <a:t> will fail to load.</a:t>
            </a:r>
            <a:endParaRPr lang="en-US" altLang="zh-CN" baseline="0" dirty="0"/>
          </a:p>
        </p:txBody>
      </p:sp>
      <p:sp>
        <p:nvSpPr>
          <p:cNvPr id="4" name="Slide Number Placeholder 3"/>
          <p:cNvSpPr>
            <a:spLocks noGrp="1"/>
          </p:cNvSpPr>
          <p:nvPr>
            <p:ph type="sldNum" sz="quarter" idx="10"/>
          </p:nvPr>
        </p:nvSpPr>
        <p:spPr/>
        <p:txBody>
          <a:bodyPr/>
          <a:lstStyle/>
          <a:p>
            <a:pPr>
              <a:defRPr/>
            </a:pPr>
            <a:fld id="{09953C0A-3EDA-BF4A-885C-A67518CE7F8B}" type="slidenum">
              <a:rPr lang="en-US" smtClean="0"/>
              <a:pPr>
                <a:defRPr/>
              </a:pPr>
              <a:t>9</a:t>
            </a:fld>
            <a:endParaRPr lang="en-US"/>
          </a:p>
        </p:txBody>
      </p:sp>
    </p:spTree>
    <p:extLst>
      <p:ext uri="{BB962C8B-B14F-4D97-AF65-F5344CB8AC3E}">
        <p14:creationId xmlns:p14="http://schemas.microsoft.com/office/powerpoint/2010/main" val="3466637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05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350" b="0">
                <a:solidFill>
                  <a:srgbClr val="FFFEFF"/>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91440" tIns="45720" rIns="91440" bIns="45720" rtlCol="0" anchor="ctr"/>
          <a:lstStyle>
            <a:lvl1pPr>
              <a:defRPr lang="en-US"/>
            </a:lvl1pPr>
          </a:lstStyle>
          <a:p>
            <a:fld id="{CC0D622D-A179-8649-A1F9-1C4C2AC2EC3A}" type="datetimeFigureOut">
              <a:rPr lang="en-CN" smtClean="0"/>
              <a:t>2020/8/11</a:t>
            </a:fld>
            <a:endParaRPr lang="en-CN"/>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CN"/>
          </a:p>
        </p:txBody>
      </p:sp>
      <p:sp>
        <p:nvSpPr>
          <p:cNvPr id="6" name="Slide Number Placeholder 5"/>
          <p:cNvSpPr>
            <a:spLocks noGrp="1"/>
          </p:cNvSpPr>
          <p:nvPr>
            <p:ph type="sldNum" sz="quarter" idx="12"/>
          </p:nvPr>
        </p:nvSpPr>
        <p:spPr>
          <a:xfrm>
            <a:off x="7852410" y="240030"/>
            <a:ext cx="685800" cy="240030"/>
          </a:xfrm>
        </p:spPr>
        <p:txBody>
          <a:bodyPr/>
          <a:lstStyle/>
          <a:p>
            <a:fld id="{7A0400B6-DE8E-9D42-A7F6-F0FFC8F138D1}" type="slidenum">
              <a:rPr lang="en-CN" smtClean="0"/>
              <a:t>‹#›</a:t>
            </a:fld>
            <a:endParaRPr lang="en-CN"/>
          </a:p>
        </p:txBody>
      </p:sp>
      <p:cxnSp>
        <p:nvCxnSpPr>
          <p:cNvPr id="31" name="Straight Connector 30">
            <a:extLst>
              <a:ext uri="{FF2B5EF4-FFF2-40B4-BE49-F238E27FC236}">
                <a16:creationId xmlns:a16="http://schemas.microsoft.com/office/drawing/2014/main" id="{2A488F26-C968-374F-BB89-A05E26652621}"/>
              </a:ext>
            </a:extLst>
          </p:cNvPr>
          <p:cNvCxnSpPr/>
          <p:nvPr userDrawn="1"/>
        </p:nvCxnSpPr>
        <p:spPr>
          <a:xfrm>
            <a:off x="457200" y="1751921"/>
            <a:ext cx="4759325" cy="0"/>
          </a:xfrm>
          <a:prstGeom prst="line">
            <a:avLst/>
          </a:prstGeom>
          <a:ln w="127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pic>
        <p:nvPicPr>
          <p:cNvPr id="32" name="Picture 31">
            <a:extLst>
              <a:ext uri="{FF2B5EF4-FFF2-40B4-BE49-F238E27FC236}">
                <a16:creationId xmlns:a16="http://schemas.microsoft.com/office/drawing/2014/main" id="{822138EF-5443-4448-B40D-706F84B126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358063" y="277687"/>
            <a:ext cx="1466850" cy="493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02978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D622D-A179-8649-A1F9-1C4C2AC2EC3A}" type="datetimeFigureOut">
              <a:rPr lang="en-CN" smtClean="0"/>
              <a:t>2020/8/11</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7A0400B6-DE8E-9D42-A7F6-F0FFC8F138D1}" type="slidenum">
              <a:rPr lang="en-CN" smtClean="0"/>
              <a:t>‹#›</a:t>
            </a:fld>
            <a:endParaRPr lang="en-CN"/>
          </a:p>
        </p:txBody>
      </p:sp>
    </p:spTree>
    <p:extLst>
      <p:ext uri="{BB962C8B-B14F-4D97-AF65-F5344CB8AC3E}">
        <p14:creationId xmlns:p14="http://schemas.microsoft.com/office/powerpoint/2010/main" val="22719314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CC0D622D-A179-8649-A1F9-1C4C2AC2EC3A}" type="datetimeFigureOut">
              <a:rPr lang="en-CN" smtClean="0"/>
              <a:t>2020/8/11</a:t>
            </a:fld>
            <a:endParaRPr lang="en-CN"/>
          </a:p>
        </p:txBody>
      </p:sp>
      <p:sp>
        <p:nvSpPr>
          <p:cNvPr id="5" name="Footer Placeholder 4"/>
          <p:cNvSpPr>
            <a:spLocks noGrp="1"/>
          </p:cNvSpPr>
          <p:nvPr>
            <p:ph type="ftr" sz="quarter" idx="11"/>
          </p:nvPr>
        </p:nvSpPr>
        <p:spPr>
          <a:xfrm>
            <a:off x="603504" y="4670298"/>
            <a:ext cx="7941564" cy="240030"/>
          </a:xfrm>
        </p:spPr>
        <p:txBody>
          <a:bodyPr/>
          <a:lstStyle/>
          <a:p>
            <a:endParaRPr lang="en-CN"/>
          </a:p>
        </p:txBody>
      </p:sp>
      <p:sp>
        <p:nvSpPr>
          <p:cNvPr id="6" name="Slide Number Placeholder 5"/>
          <p:cNvSpPr>
            <a:spLocks noGrp="1"/>
          </p:cNvSpPr>
          <p:nvPr>
            <p:ph type="sldNum" sz="quarter" idx="12"/>
          </p:nvPr>
        </p:nvSpPr>
        <p:spPr>
          <a:xfrm>
            <a:off x="7852410" y="240030"/>
            <a:ext cx="685800" cy="240030"/>
          </a:xfrm>
        </p:spPr>
        <p:txBody>
          <a:bodyPr/>
          <a:lstStyle/>
          <a:p>
            <a:fld id="{7A0400B6-DE8E-9D42-A7F6-F0FFC8F138D1}" type="slidenum">
              <a:rPr lang="en-CN" smtClean="0"/>
              <a:t>‹#›</a:t>
            </a:fld>
            <a:endParaRPr lang="en-CN"/>
          </a:p>
        </p:txBody>
      </p:sp>
    </p:spTree>
    <p:extLst>
      <p:ext uri="{BB962C8B-B14F-4D97-AF65-F5344CB8AC3E}">
        <p14:creationId xmlns:p14="http://schemas.microsoft.com/office/powerpoint/2010/main" val="8683369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Title, Subtitle &amp; Bullets">
    <p:spTree>
      <p:nvGrpSpPr>
        <p:cNvPr id="1" name=""/>
        <p:cNvGrpSpPr/>
        <p:nvPr/>
      </p:nvGrpSpPr>
      <p:grpSpPr>
        <a:xfrm>
          <a:off x="0" y="0"/>
          <a:ext cx="0" cy="0"/>
          <a:chOff x="0" y="0"/>
          <a:chExt cx="0" cy="0"/>
        </a:xfrm>
      </p:grpSpPr>
      <p:sp>
        <p:nvSpPr>
          <p:cNvPr id="4" name="Rectangle 3"/>
          <p:cNvSpPr/>
          <p:nvPr userDrawn="1"/>
        </p:nvSpPr>
        <p:spPr>
          <a:xfrm>
            <a:off x="0" y="4686300"/>
            <a:ext cx="9140825" cy="4524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latin typeface="Calibri" charset="0"/>
              <a:ea typeface="ＭＳ Ｐゴシック" charset="0"/>
              <a:cs typeface="ＭＳ Ｐゴシック" charset="0"/>
            </a:endParaRPr>
          </a:p>
        </p:txBody>
      </p:sp>
      <p:cxnSp>
        <p:nvCxnSpPr>
          <p:cNvPr id="5" name="Straight Arrow Connector 4"/>
          <p:cNvCxnSpPr/>
          <p:nvPr userDrawn="1"/>
        </p:nvCxnSpPr>
        <p:spPr>
          <a:xfrm>
            <a:off x="711200" y="4830763"/>
            <a:ext cx="0" cy="184150"/>
          </a:xfrm>
          <a:prstGeom prst="straightConnector1">
            <a:avLst/>
          </a:prstGeom>
          <a:ln w="12700">
            <a:solidFill>
              <a:srgbClr val="BCBEC0"/>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6" name="TextBox 5"/>
          <p:cNvSpPr txBox="1">
            <a:spLocks noChangeArrowheads="1"/>
          </p:cNvSpPr>
          <p:nvPr userDrawn="1"/>
        </p:nvSpPr>
        <p:spPr bwMode="auto">
          <a:xfrm>
            <a:off x="835025" y="4779963"/>
            <a:ext cx="1530350"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eaLnBrk="1" hangingPunct="1">
              <a:defRPr/>
            </a:pPr>
            <a:r>
              <a:rPr lang="en-US" altLang="en-US" sz="800" dirty="0">
                <a:solidFill>
                  <a:srgbClr val="7F7F7F"/>
                </a:solidFill>
                <a:cs typeface="+mn-cs"/>
              </a:rPr>
              <a:t>Copyright 2018 Trend Micro Inc.</a:t>
            </a:r>
          </a:p>
        </p:txBody>
      </p:sp>
      <p:sp>
        <p:nvSpPr>
          <p:cNvPr id="7" name="TextBox 6"/>
          <p:cNvSpPr txBox="1">
            <a:spLocks noChangeArrowheads="1"/>
          </p:cNvSpPr>
          <p:nvPr userDrawn="1"/>
        </p:nvSpPr>
        <p:spPr bwMode="auto">
          <a:xfrm>
            <a:off x="457200" y="4779963"/>
            <a:ext cx="23177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defRPr/>
            </a:pPr>
            <a:fld id="{297D2F0C-4A77-AD41-AF9F-264D887F88E7}" type="slidenum">
              <a:rPr lang="en-US" sz="800" smtClean="0">
                <a:solidFill>
                  <a:srgbClr val="7F7F7F"/>
                </a:solidFill>
              </a:rPr>
              <a:pPr eaLnBrk="1" hangingPunct="1">
                <a:defRPr/>
              </a:pPr>
              <a:t>‹#›</a:t>
            </a:fld>
            <a:endParaRPr lang="en-US" sz="800">
              <a:solidFill>
                <a:srgbClr val="7F7F7F"/>
              </a:solidFill>
            </a:endParaRPr>
          </a:p>
        </p:txBody>
      </p:sp>
      <p:sp>
        <p:nvSpPr>
          <p:cNvPr id="2" name="Title 1"/>
          <p:cNvSpPr>
            <a:spLocks noGrp="1"/>
          </p:cNvSpPr>
          <p:nvPr>
            <p:ph type="title"/>
          </p:nvPr>
        </p:nvSpPr>
        <p:spPr>
          <a:xfrm>
            <a:off x="573088" y="371920"/>
            <a:ext cx="8004175" cy="531360"/>
          </a:xfrm>
        </p:spPr>
        <p:txBody>
          <a:bodyPr lIns="0" tIns="0" rIns="0" bIns="91440" anchor="b"/>
          <a:lstStyle>
            <a:lvl1pPr>
              <a:defRPr>
                <a:solidFill>
                  <a:schemeClr val="tx2"/>
                </a:solidFill>
              </a:defRPr>
            </a:lvl1pPr>
          </a:lstStyle>
          <a:p>
            <a:r>
              <a:rPr lang="en-US"/>
              <a:t>Click to edit Master title style</a:t>
            </a:r>
            <a:endParaRPr lang="en-US" dirty="0"/>
          </a:p>
        </p:txBody>
      </p:sp>
      <p:sp>
        <p:nvSpPr>
          <p:cNvPr id="12" name="Content Placeholder 2"/>
          <p:cNvSpPr>
            <a:spLocks noGrp="1"/>
          </p:cNvSpPr>
          <p:nvPr>
            <p:ph idx="1"/>
          </p:nvPr>
        </p:nvSpPr>
        <p:spPr>
          <a:xfrm>
            <a:off x="573088" y="1006046"/>
            <a:ext cx="8004175" cy="3667554"/>
          </a:xfrm>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28633" y="4686300"/>
            <a:ext cx="1448630" cy="376335"/>
          </a:xfrm>
          <a:prstGeom prst="rect">
            <a:avLst/>
          </a:prstGeom>
        </p:spPr>
      </p:pic>
    </p:spTree>
    <p:extLst>
      <p:ext uri="{BB962C8B-B14F-4D97-AF65-F5344CB8AC3E}">
        <p14:creationId xmlns:p14="http://schemas.microsoft.com/office/powerpoint/2010/main" val="3308938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Title Only">
    <p:spTree>
      <p:nvGrpSpPr>
        <p:cNvPr id="1" name=""/>
        <p:cNvGrpSpPr/>
        <p:nvPr/>
      </p:nvGrpSpPr>
      <p:grpSpPr>
        <a:xfrm>
          <a:off x="0" y="0"/>
          <a:ext cx="0" cy="0"/>
          <a:chOff x="0" y="0"/>
          <a:chExt cx="0" cy="0"/>
        </a:xfrm>
      </p:grpSpPr>
      <p:sp>
        <p:nvSpPr>
          <p:cNvPr id="3" name="Rectangle 2"/>
          <p:cNvSpPr/>
          <p:nvPr userDrawn="1"/>
        </p:nvSpPr>
        <p:spPr>
          <a:xfrm>
            <a:off x="0" y="4686300"/>
            <a:ext cx="9140825" cy="4524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latin typeface="Calibri" charset="0"/>
              <a:ea typeface="ＭＳ Ｐゴシック" charset="0"/>
              <a:cs typeface="ＭＳ Ｐゴシック" charset="0"/>
            </a:endParaRPr>
          </a:p>
        </p:txBody>
      </p:sp>
      <p:cxnSp>
        <p:nvCxnSpPr>
          <p:cNvPr id="4" name="Straight Arrow Connector 3"/>
          <p:cNvCxnSpPr/>
          <p:nvPr userDrawn="1"/>
        </p:nvCxnSpPr>
        <p:spPr>
          <a:xfrm>
            <a:off x="711200" y="4830763"/>
            <a:ext cx="0" cy="184150"/>
          </a:xfrm>
          <a:prstGeom prst="straightConnector1">
            <a:avLst/>
          </a:prstGeom>
          <a:ln w="12700">
            <a:solidFill>
              <a:srgbClr val="BCBEC0"/>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userDrawn="1"/>
        </p:nvSpPr>
        <p:spPr bwMode="auto">
          <a:xfrm>
            <a:off x="835025" y="4779963"/>
            <a:ext cx="1530350"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eaLnBrk="1" hangingPunct="1">
              <a:defRPr/>
            </a:pPr>
            <a:r>
              <a:rPr lang="en-US" altLang="en-US" sz="800" dirty="0">
                <a:solidFill>
                  <a:srgbClr val="7F7F7F"/>
                </a:solidFill>
                <a:cs typeface="+mn-cs"/>
              </a:rPr>
              <a:t>Copyright 2018 Trend Micro Inc.</a:t>
            </a:r>
          </a:p>
        </p:txBody>
      </p:sp>
      <p:sp>
        <p:nvSpPr>
          <p:cNvPr id="6" name="TextBox 5"/>
          <p:cNvSpPr txBox="1">
            <a:spLocks noChangeArrowheads="1"/>
          </p:cNvSpPr>
          <p:nvPr userDrawn="1"/>
        </p:nvSpPr>
        <p:spPr bwMode="auto">
          <a:xfrm>
            <a:off x="457200" y="4779963"/>
            <a:ext cx="23177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defRPr/>
            </a:pPr>
            <a:fld id="{254965D2-80C0-1A45-9A24-F6B60E31FA3F}" type="slidenum">
              <a:rPr lang="en-US" sz="800" smtClean="0">
                <a:solidFill>
                  <a:srgbClr val="7F7F7F"/>
                </a:solidFill>
              </a:rPr>
              <a:pPr eaLnBrk="1" hangingPunct="1">
                <a:defRPr/>
              </a:pPr>
              <a:t>‹#›</a:t>
            </a:fld>
            <a:endParaRPr lang="en-US" sz="800">
              <a:solidFill>
                <a:srgbClr val="7F7F7F"/>
              </a:solidFill>
            </a:endParaRPr>
          </a:p>
        </p:txBody>
      </p:sp>
      <p:sp>
        <p:nvSpPr>
          <p:cNvPr id="2" name="Title 1"/>
          <p:cNvSpPr>
            <a:spLocks noGrp="1"/>
          </p:cNvSpPr>
          <p:nvPr>
            <p:ph type="title"/>
          </p:nvPr>
        </p:nvSpPr>
        <p:spPr>
          <a:xfrm>
            <a:off x="573088" y="371920"/>
            <a:ext cx="8004175" cy="531359"/>
          </a:xfrm>
        </p:spPr>
        <p:txBody>
          <a:bodyPr lIns="0" tIns="0" rIns="0" bIns="91440" anchor="b"/>
          <a:lstStyle>
            <a:lvl1pPr>
              <a:defRPr sz="3600">
                <a:solidFill>
                  <a:schemeClr val="tx2"/>
                </a:solidFill>
              </a:defRPr>
            </a:lvl1pPr>
          </a:lstStyle>
          <a:p>
            <a:r>
              <a:rPr lang="en-US"/>
              <a:t>Click to edit Master title style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34380" y="4686300"/>
            <a:ext cx="1542883" cy="400820"/>
          </a:xfrm>
          <a:prstGeom prst="rect">
            <a:avLst/>
          </a:prstGeom>
        </p:spPr>
      </p:pic>
    </p:spTree>
    <p:extLst>
      <p:ext uri="{BB962C8B-B14F-4D97-AF65-F5344CB8AC3E}">
        <p14:creationId xmlns:p14="http://schemas.microsoft.com/office/powerpoint/2010/main" val="200114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D622D-A179-8649-A1F9-1C4C2AC2EC3A}" type="datetimeFigureOut">
              <a:rPr lang="en-CN" smtClean="0"/>
              <a:t>2020/8/11</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7A0400B6-DE8E-9D42-A7F6-F0FFC8F138D1}" type="slidenum">
              <a:rPr lang="en-CN" smtClean="0"/>
              <a:t>‹#›</a:t>
            </a:fld>
            <a:endParaRPr lang="en-CN"/>
          </a:p>
        </p:txBody>
      </p:sp>
    </p:spTree>
    <p:extLst>
      <p:ext uri="{BB962C8B-B14F-4D97-AF65-F5344CB8AC3E}">
        <p14:creationId xmlns:p14="http://schemas.microsoft.com/office/powerpoint/2010/main" val="18367532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350">
                <a:solidFill>
                  <a:srgbClr val="FFFEFF"/>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3504" y="240030"/>
            <a:ext cx="2743200" cy="240030"/>
          </a:xfrm>
        </p:spPr>
        <p:txBody>
          <a:bodyPr/>
          <a:lstStyle/>
          <a:p>
            <a:fld id="{CC0D622D-A179-8649-A1F9-1C4C2AC2EC3A}" type="datetimeFigureOut">
              <a:rPr lang="en-CN" smtClean="0"/>
              <a:t>2020/8/11</a:t>
            </a:fld>
            <a:endParaRPr lang="en-CN"/>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CN"/>
          </a:p>
        </p:txBody>
      </p:sp>
      <p:sp>
        <p:nvSpPr>
          <p:cNvPr id="6" name="Slide Number Placeholder 5"/>
          <p:cNvSpPr>
            <a:spLocks noGrp="1"/>
          </p:cNvSpPr>
          <p:nvPr>
            <p:ph type="sldNum" sz="quarter" idx="12"/>
          </p:nvPr>
        </p:nvSpPr>
        <p:spPr>
          <a:xfrm>
            <a:off x="7852410" y="240030"/>
            <a:ext cx="685800" cy="240030"/>
          </a:xfrm>
        </p:spPr>
        <p:txBody>
          <a:bodyPr/>
          <a:lstStyle/>
          <a:p>
            <a:fld id="{7A0400B6-DE8E-9D42-A7F6-F0FFC8F138D1}" type="slidenum">
              <a:rPr lang="en-CN" smtClean="0"/>
              <a:t>‹#›</a:t>
            </a:fld>
            <a:endParaRPr lang="en-CN"/>
          </a:p>
        </p:txBody>
      </p:sp>
    </p:spTree>
    <p:extLst>
      <p:ext uri="{BB962C8B-B14F-4D97-AF65-F5344CB8AC3E}">
        <p14:creationId xmlns:p14="http://schemas.microsoft.com/office/powerpoint/2010/main" val="9859866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CC0D622D-A179-8649-A1F9-1C4C2AC2EC3A}" type="datetimeFigureOut">
              <a:rPr lang="en-CN" smtClean="0"/>
              <a:t>2020/8/11</a:t>
            </a:fld>
            <a:endParaRPr lang="en-CN"/>
          </a:p>
        </p:txBody>
      </p:sp>
      <p:sp>
        <p:nvSpPr>
          <p:cNvPr id="6" name="Footer Placeholder 5"/>
          <p:cNvSpPr>
            <a:spLocks noGrp="1"/>
          </p:cNvSpPr>
          <p:nvPr>
            <p:ph type="ftr" sz="quarter" idx="11"/>
          </p:nvPr>
        </p:nvSpPr>
        <p:spPr>
          <a:xfrm>
            <a:off x="603504" y="4670298"/>
            <a:ext cx="7941564" cy="240030"/>
          </a:xfrm>
        </p:spPr>
        <p:txBody>
          <a:bodyPr/>
          <a:lstStyle/>
          <a:p>
            <a:endParaRPr lang="en-CN"/>
          </a:p>
        </p:txBody>
      </p:sp>
      <p:sp>
        <p:nvSpPr>
          <p:cNvPr id="7" name="Slide Number Placeholder 6"/>
          <p:cNvSpPr>
            <a:spLocks noGrp="1"/>
          </p:cNvSpPr>
          <p:nvPr>
            <p:ph type="sldNum" sz="quarter" idx="12"/>
          </p:nvPr>
        </p:nvSpPr>
        <p:spPr>
          <a:xfrm>
            <a:off x="7852410" y="240030"/>
            <a:ext cx="685800" cy="240030"/>
          </a:xfrm>
        </p:spPr>
        <p:txBody>
          <a:bodyPr/>
          <a:lstStyle/>
          <a:p>
            <a:fld id="{7A0400B6-DE8E-9D42-A7F6-F0FFC8F138D1}" type="slidenum">
              <a:rPr lang="en-CN" smtClean="0"/>
              <a:t>‹#›</a:t>
            </a:fld>
            <a:endParaRPr lang="en-CN"/>
          </a:p>
        </p:txBody>
      </p:sp>
    </p:spTree>
    <p:extLst>
      <p:ext uri="{BB962C8B-B14F-4D97-AF65-F5344CB8AC3E}">
        <p14:creationId xmlns:p14="http://schemas.microsoft.com/office/powerpoint/2010/main" val="102658609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843979" y="1116739"/>
            <a:ext cx="4698263" cy="1272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CC0D622D-A179-8649-A1F9-1C4C2AC2EC3A}" type="datetimeFigureOut">
              <a:rPr lang="en-CN" smtClean="0"/>
              <a:t>2020/8/11</a:t>
            </a:fld>
            <a:endParaRPr lang="en-CN"/>
          </a:p>
        </p:txBody>
      </p:sp>
      <p:sp>
        <p:nvSpPr>
          <p:cNvPr id="8" name="Footer Placeholder 7"/>
          <p:cNvSpPr>
            <a:spLocks noGrp="1"/>
          </p:cNvSpPr>
          <p:nvPr>
            <p:ph type="ftr" sz="quarter" idx="11"/>
          </p:nvPr>
        </p:nvSpPr>
        <p:spPr>
          <a:xfrm>
            <a:off x="603504" y="4670298"/>
            <a:ext cx="7941564" cy="240030"/>
          </a:xfrm>
        </p:spPr>
        <p:txBody>
          <a:bodyPr/>
          <a:lstStyle/>
          <a:p>
            <a:endParaRPr lang="en-CN"/>
          </a:p>
        </p:txBody>
      </p:sp>
      <p:sp>
        <p:nvSpPr>
          <p:cNvPr id="9" name="Slide Number Placeholder 8"/>
          <p:cNvSpPr>
            <a:spLocks noGrp="1"/>
          </p:cNvSpPr>
          <p:nvPr>
            <p:ph type="sldNum" sz="quarter" idx="12"/>
          </p:nvPr>
        </p:nvSpPr>
        <p:spPr>
          <a:xfrm>
            <a:off x="7852410" y="240030"/>
            <a:ext cx="685800" cy="240030"/>
          </a:xfrm>
        </p:spPr>
        <p:txBody>
          <a:bodyPr/>
          <a:lstStyle/>
          <a:p>
            <a:fld id="{7A0400B6-DE8E-9D42-A7F6-F0FFC8F138D1}" type="slidenum">
              <a:rPr lang="en-CN" smtClean="0"/>
              <a:t>‹#›</a:t>
            </a:fld>
            <a:endParaRPr lang="en-CN"/>
          </a:p>
        </p:txBody>
      </p:sp>
    </p:spTree>
    <p:extLst>
      <p:ext uri="{BB962C8B-B14F-4D97-AF65-F5344CB8AC3E}">
        <p14:creationId xmlns:p14="http://schemas.microsoft.com/office/powerpoint/2010/main" val="14918745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0D622D-A179-8649-A1F9-1C4C2AC2EC3A}" type="datetimeFigureOut">
              <a:rPr lang="en-CN" smtClean="0"/>
              <a:t>2020/8/11</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7A0400B6-DE8E-9D42-A7F6-F0FFC8F138D1}" type="slidenum">
              <a:rPr lang="en-CN" smtClean="0"/>
              <a:t>‹#›</a:t>
            </a:fld>
            <a:endParaRPr lang="en-CN"/>
          </a:p>
        </p:txBody>
      </p:sp>
    </p:spTree>
    <p:extLst>
      <p:ext uri="{BB962C8B-B14F-4D97-AF65-F5344CB8AC3E}">
        <p14:creationId xmlns:p14="http://schemas.microsoft.com/office/powerpoint/2010/main" val="20524004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CC0D622D-A179-8649-A1F9-1C4C2AC2EC3A}" type="datetimeFigureOut">
              <a:rPr lang="en-CN" smtClean="0"/>
              <a:t>2020/8/11</a:t>
            </a:fld>
            <a:endParaRPr lang="en-CN"/>
          </a:p>
        </p:txBody>
      </p:sp>
      <p:sp>
        <p:nvSpPr>
          <p:cNvPr id="3" name="Footer Placeholder 2"/>
          <p:cNvSpPr>
            <a:spLocks noGrp="1"/>
          </p:cNvSpPr>
          <p:nvPr>
            <p:ph type="ftr" sz="quarter" idx="11"/>
          </p:nvPr>
        </p:nvSpPr>
        <p:spPr>
          <a:xfrm>
            <a:off x="603504" y="4670298"/>
            <a:ext cx="7941564" cy="240030"/>
          </a:xfrm>
        </p:spPr>
        <p:txBody>
          <a:bodyPr/>
          <a:lstStyle/>
          <a:p>
            <a:endParaRPr lang="en-CN"/>
          </a:p>
        </p:txBody>
      </p:sp>
      <p:sp>
        <p:nvSpPr>
          <p:cNvPr id="4" name="Slide Number Placeholder 3"/>
          <p:cNvSpPr>
            <a:spLocks noGrp="1"/>
          </p:cNvSpPr>
          <p:nvPr>
            <p:ph type="sldNum" sz="quarter" idx="12"/>
          </p:nvPr>
        </p:nvSpPr>
        <p:spPr>
          <a:xfrm>
            <a:off x="7852410" y="240030"/>
            <a:ext cx="685800" cy="240030"/>
          </a:xfrm>
        </p:spPr>
        <p:txBody>
          <a:bodyPr/>
          <a:lstStyle/>
          <a:p>
            <a:fld id="{7A0400B6-DE8E-9D42-A7F6-F0FFC8F138D1}" type="slidenum">
              <a:rPr lang="en-CN" smtClean="0"/>
              <a:t>‹#›</a:t>
            </a:fld>
            <a:endParaRPr lang="en-CN"/>
          </a:p>
        </p:txBody>
      </p:sp>
      <p:sp>
        <p:nvSpPr>
          <p:cNvPr id="5" name="Rectangle 4">
            <a:extLst>
              <a:ext uri="{FF2B5EF4-FFF2-40B4-BE49-F238E27FC236}">
                <a16:creationId xmlns:a16="http://schemas.microsoft.com/office/drawing/2014/main" id="{EDAC00F7-3565-6F4A-96C3-E91A0E5534A0}"/>
              </a:ext>
            </a:extLst>
          </p:cNvPr>
          <p:cNvSpPr/>
          <p:nvPr userDrawn="1"/>
        </p:nvSpPr>
        <p:spPr>
          <a:xfrm>
            <a:off x="0" y="4686300"/>
            <a:ext cx="9140825" cy="4524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latin typeface="Calibri" charset="0"/>
              <a:ea typeface="ＭＳ Ｐゴシック" charset="0"/>
              <a:cs typeface="ＭＳ Ｐゴシック" charset="0"/>
            </a:endParaRPr>
          </a:p>
        </p:txBody>
      </p:sp>
      <p:cxnSp>
        <p:nvCxnSpPr>
          <p:cNvPr id="6" name="Straight Arrow Connector 5">
            <a:extLst>
              <a:ext uri="{FF2B5EF4-FFF2-40B4-BE49-F238E27FC236}">
                <a16:creationId xmlns:a16="http://schemas.microsoft.com/office/drawing/2014/main" id="{0EFD2783-07C2-AD4B-B949-8A9A8BAD2629}"/>
              </a:ext>
            </a:extLst>
          </p:cNvPr>
          <p:cNvCxnSpPr/>
          <p:nvPr userDrawn="1"/>
        </p:nvCxnSpPr>
        <p:spPr>
          <a:xfrm>
            <a:off x="711200" y="4830763"/>
            <a:ext cx="0" cy="184150"/>
          </a:xfrm>
          <a:prstGeom prst="straightConnector1">
            <a:avLst/>
          </a:prstGeom>
          <a:ln w="12700">
            <a:solidFill>
              <a:srgbClr val="BCBEC0"/>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83E9E79-F5BF-E348-9352-F4E115AE1198}"/>
              </a:ext>
            </a:extLst>
          </p:cNvPr>
          <p:cNvSpPr txBox="1">
            <a:spLocks noChangeArrowheads="1"/>
          </p:cNvSpPr>
          <p:nvPr userDrawn="1"/>
        </p:nvSpPr>
        <p:spPr bwMode="auto">
          <a:xfrm>
            <a:off x="835025" y="4779963"/>
            <a:ext cx="1530350"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eaLnBrk="1" hangingPunct="1">
              <a:defRPr/>
            </a:pPr>
            <a:r>
              <a:rPr lang="en-US" altLang="en-US" sz="800" dirty="0">
                <a:solidFill>
                  <a:srgbClr val="7F7F7F"/>
                </a:solidFill>
                <a:cs typeface="+mn-cs"/>
              </a:rPr>
              <a:t>Copyright 2018 Trend Micro Inc.</a:t>
            </a:r>
          </a:p>
        </p:txBody>
      </p:sp>
      <p:sp>
        <p:nvSpPr>
          <p:cNvPr id="8" name="TextBox 7">
            <a:extLst>
              <a:ext uri="{FF2B5EF4-FFF2-40B4-BE49-F238E27FC236}">
                <a16:creationId xmlns:a16="http://schemas.microsoft.com/office/drawing/2014/main" id="{4FCF90AB-071B-B94A-8193-7AB34EFA731A}"/>
              </a:ext>
            </a:extLst>
          </p:cNvPr>
          <p:cNvSpPr txBox="1">
            <a:spLocks noChangeArrowheads="1"/>
          </p:cNvSpPr>
          <p:nvPr userDrawn="1"/>
        </p:nvSpPr>
        <p:spPr bwMode="auto">
          <a:xfrm>
            <a:off x="457200" y="4779963"/>
            <a:ext cx="231775"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defRPr/>
            </a:pPr>
            <a:fld id="{2AE3BCBD-32E3-9B4D-B998-977141E63401}" type="slidenum">
              <a:rPr lang="en-US" sz="800" smtClean="0">
                <a:solidFill>
                  <a:srgbClr val="7F7F7F"/>
                </a:solidFill>
              </a:rPr>
              <a:pPr eaLnBrk="1" hangingPunct="1">
                <a:defRPr/>
              </a:pPr>
              <a:t>‹#›</a:t>
            </a:fld>
            <a:endParaRPr lang="en-US" sz="800">
              <a:solidFill>
                <a:srgbClr val="7F7F7F"/>
              </a:solidFill>
            </a:endParaRPr>
          </a:p>
        </p:txBody>
      </p:sp>
      <p:pic>
        <p:nvPicPr>
          <p:cNvPr id="9" name="Picture 8">
            <a:extLst>
              <a:ext uri="{FF2B5EF4-FFF2-40B4-BE49-F238E27FC236}">
                <a16:creationId xmlns:a16="http://schemas.microsoft.com/office/drawing/2014/main" id="{7BEE0364-A0F4-B248-9489-7B39A9B4589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6158" y="4686300"/>
            <a:ext cx="1542883" cy="400820"/>
          </a:xfrm>
          <a:prstGeom prst="rect">
            <a:avLst/>
          </a:prstGeom>
        </p:spPr>
      </p:pic>
    </p:spTree>
    <p:extLst>
      <p:ext uri="{BB962C8B-B14F-4D97-AF65-F5344CB8AC3E}">
        <p14:creationId xmlns:p14="http://schemas.microsoft.com/office/powerpoint/2010/main" val="200703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C0D622D-A179-8649-A1F9-1C4C2AC2EC3A}" type="datetimeFigureOut">
              <a:rPr lang="en-CN" smtClean="0"/>
              <a:t>2020/8/11</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7A0400B6-DE8E-9D42-A7F6-F0FFC8F138D1}" type="slidenum">
              <a:rPr lang="en-CN" smtClean="0"/>
              <a:t>‹#›</a:t>
            </a:fld>
            <a:endParaRPr lang="en-CN"/>
          </a:p>
        </p:txBody>
      </p:sp>
    </p:spTree>
    <p:extLst>
      <p:ext uri="{BB962C8B-B14F-4D97-AF65-F5344CB8AC3E}">
        <p14:creationId xmlns:p14="http://schemas.microsoft.com/office/powerpoint/2010/main" val="10286904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35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03504" y="240030"/>
            <a:ext cx="2743200" cy="240030"/>
          </a:xfrm>
        </p:spPr>
        <p:txBody>
          <a:bodyPr/>
          <a:lstStyle/>
          <a:p>
            <a:fld id="{CC0D622D-A179-8649-A1F9-1C4C2AC2EC3A}" type="datetimeFigureOut">
              <a:rPr lang="en-CN" smtClean="0"/>
              <a:t>2020/8/11</a:t>
            </a:fld>
            <a:endParaRPr lang="en-CN"/>
          </a:p>
        </p:txBody>
      </p:sp>
      <p:sp>
        <p:nvSpPr>
          <p:cNvPr id="6" name="Footer Placeholder 5"/>
          <p:cNvSpPr>
            <a:spLocks noGrp="1"/>
          </p:cNvSpPr>
          <p:nvPr>
            <p:ph type="ftr" sz="quarter" idx="11"/>
          </p:nvPr>
        </p:nvSpPr>
        <p:spPr>
          <a:xfrm>
            <a:off x="603505" y="4670298"/>
            <a:ext cx="4456652" cy="240030"/>
          </a:xfrm>
        </p:spPr>
        <p:txBody>
          <a:bodyPr/>
          <a:lstStyle/>
          <a:p>
            <a:endParaRPr lang="en-CN"/>
          </a:p>
        </p:txBody>
      </p:sp>
      <p:sp>
        <p:nvSpPr>
          <p:cNvPr id="7" name="Slide Number Placeholder 6"/>
          <p:cNvSpPr>
            <a:spLocks noGrp="1"/>
          </p:cNvSpPr>
          <p:nvPr>
            <p:ph type="sldNum" sz="quarter" idx="12"/>
          </p:nvPr>
        </p:nvSpPr>
        <p:spPr>
          <a:xfrm>
            <a:off x="4371283" y="240030"/>
            <a:ext cx="685800" cy="240030"/>
          </a:xfrm>
        </p:spPr>
        <p:txBody>
          <a:bodyPr/>
          <a:lstStyle/>
          <a:p>
            <a:fld id="{7A0400B6-DE8E-9D42-A7F6-F0FFC8F138D1}" type="slidenum">
              <a:rPr lang="en-CN" smtClean="0"/>
              <a:t>‹#›</a:t>
            </a:fld>
            <a:endParaRPr lang="en-CN"/>
          </a:p>
        </p:txBody>
      </p:sp>
    </p:spTree>
    <p:extLst>
      <p:ext uri="{BB962C8B-B14F-4D97-AF65-F5344CB8AC3E}">
        <p14:creationId xmlns:p14="http://schemas.microsoft.com/office/powerpoint/2010/main" val="10430064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3504" y="240030"/>
            <a:ext cx="2743200" cy="240030"/>
          </a:xfrm>
          <a:prstGeom prst="rect">
            <a:avLst/>
          </a:prstGeom>
        </p:spPr>
        <p:txBody>
          <a:bodyPr vert="horz" lIns="91440" tIns="45720" rIns="91440" bIns="45720" rtlCol="0" anchor="ctr"/>
          <a:lstStyle>
            <a:lvl1pPr algn="l">
              <a:defRPr sz="750">
                <a:solidFill>
                  <a:schemeClr val="tx1">
                    <a:tint val="75000"/>
                  </a:schemeClr>
                </a:solidFill>
              </a:defRPr>
            </a:lvl1pPr>
          </a:lstStyle>
          <a:p>
            <a:fld id="{CC0D622D-A179-8649-A1F9-1C4C2AC2EC3A}" type="datetimeFigureOut">
              <a:rPr lang="en-CN" smtClean="0"/>
              <a:t>2020/8/11</a:t>
            </a:fld>
            <a:endParaRPr lang="en-CN"/>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91440" tIns="45720" rIns="91440" bIns="45720" rtlCol="0" anchor="ctr"/>
          <a:lstStyle>
            <a:lvl1pPr algn="r">
              <a:defRPr sz="75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91440" tIns="45720" rIns="91440" bIns="45720" rtlCol="0" anchor="ctr"/>
          <a:lstStyle>
            <a:lvl1pPr algn="r">
              <a:defRPr sz="750">
                <a:solidFill>
                  <a:schemeClr val="tx1">
                    <a:tint val="75000"/>
                  </a:schemeClr>
                </a:solidFill>
              </a:defRPr>
            </a:lvl1pPr>
          </a:lstStyle>
          <a:p>
            <a:fld id="{7A0400B6-DE8E-9D42-A7F6-F0FFC8F138D1}" type="slidenum">
              <a:rPr lang="en-CN" smtClean="0"/>
              <a:t>‹#›</a:t>
            </a:fld>
            <a:endParaRPr lang="en-CN"/>
          </a:p>
        </p:txBody>
      </p:sp>
    </p:spTree>
    <p:extLst>
      <p:ext uri="{BB962C8B-B14F-4D97-AF65-F5344CB8AC3E}">
        <p14:creationId xmlns:p14="http://schemas.microsoft.com/office/powerpoint/2010/main" val="1584785334"/>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24" r:id="rId13"/>
  </p:sldLayoutIdLst>
  <p:hf sldNum="0" hdr="0" ftr="0" dt="0"/>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35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05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Introduction</a:t>
            </a:r>
            <a:endParaRPr lang="zh-CN" altLang="en-US" dirty="0"/>
          </a:p>
        </p:txBody>
      </p:sp>
      <p:pic>
        <p:nvPicPr>
          <p:cNvPr id="7" name="Content Placeholder 6"/>
          <p:cNvPicPr>
            <a:picLocks noGrp="1" noChangeAspect="1"/>
          </p:cNvPicPr>
          <p:nvPr>
            <p:ph idx="1"/>
          </p:nvPr>
        </p:nvPicPr>
        <p:blipFill>
          <a:blip r:embed="rId3"/>
          <a:stretch>
            <a:fillRect/>
          </a:stretch>
        </p:blipFill>
        <p:spPr>
          <a:xfrm>
            <a:off x="3099816" y="1581912"/>
            <a:ext cx="2753175" cy="2658356"/>
          </a:xfrm>
          <a:prstGeom prst="rect">
            <a:avLst/>
          </a:prstGeom>
        </p:spPr>
      </p:pic>
      <p:sp>
        <p:nvSpPr>
          <p:cNvPr id="3" name="Rectangle 2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5"/>
          <p:cNvPicPr>
            <a:picLocks noChangeAspect="1"/>
          </p:cNvPicPr>
          <p:nvPr/>
        </p:nvPicPr>
        <p:blipFill>
          <a:blip r:embed="rId4"/>
          <a:stretch>
            <a:fillRect/>
          </a:stretch>
        </p:blipFill>
        <p:spPr>
          <a:xfrm>
            <a:off x="5761551" y="1006046"/>
            <a:ext cx="3300344" cy="3667554"/>
          </a:xfrm>
          <a:prstGeom prst="rect">
            <a:avLst/>
          </a:prstGeom>
        </p:spPr>
      </p:pic>
      <p:pic>
        <p:nvPicPr>
          <p:cNvPr id="8" name="Picture 7"/>
          <p:cNvPicPr>
            <a:picLocks noChangeAspect="1"/>
          </p:cNvPicPr>
          <p:nvPr/>
        </p:nvPicPr>
        <p:blipFill>
          <a:blip r:embed="rId5"/>
          <a:stretch>
            <a:fillRect/>
          </a:stretch>
        </p:blipFill>
        <p:spPr>
          <a:xfrm>
            <a:off x="18288" y="1006046"/>
            <a:ext cx="3081528" cy="3599982"/>
          </a:xfrm>
          <a:prstGeom prst="rect">
            <a:avLst/>
          </a:prstGeom>
        </p:spPr>
      </p:pic>
    </p:spTree>
    <p:extLst>
      <p:ext uri="{BB962C8B-B14F-4D97-AF65-F5344CB8AC3E}">
        <p14:creationId xmlns:p14="http://schemas.microsoft.com/office/powerpoint/2010/main" val="3795245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Attack interface</a:t>
            </a:r>
            <a:endParaRPr lang="zh-CN" alt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nvGraphicFramePr>
        <p:xfrm>
          <a:off x="1026267" y="903280"/>
          <a:ext cx="7091465" cy="3929098"/>
        </p:xfrm>
        <a:graphic>
          <a:graphicData uri="http://schemas.openxmlformats.org/presentationml/2006/ole">
            <mc:AlternateContent xmlns:mc="http://schemas.openxmlformats.org/markup-compatibility/2006">
              <mc:Choice xmlns:v="urn:schemas-microsoft-com:vml" Requires="v">
                <p:oleObj spid="_x0000_s14350" name="Visio" r:id="rId4" imgW="8925030" imgH="5438904" progId="Visio.Drawing.15">
                  <p:embed/>
                </p:oleObj>
              </mc:Choice>
              <mc:Fallback>
                <p:oleObj name="Visio" r:id="rId4" imgW="8925030" imgH="5438904" progId="Visio.Drawing.15">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267" y="903280"/>
                        <a:ext cx="7091465" cy="3929098"/>
                      </a:xfrm>
                      <a:prstGeom prst="rect">
                        <a:avLst/>
                      </a:prstGeom>
                      <a:noFill/>
                    </p:spPr>
                  </p:pic>
                </p:oleObj>
              </mc:Fallback>
            </mc:AlternateContent>
          </a:graphicData>
        </a:graphic>
      </p:graphicFrame>
    </p:spTree>
    <p:extLst>
      <p:ext uri="{BB962C8B-B14F-4D97-AF65-F5344CB8AC3E}">
        <p14:creationId xmlns:p14="http://schemas.microsoft.com/office/powerpoint/2010/main" val="3937147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Why </a:t>
            </a:r>
            <a:r>
              <a:rPr lang="en-US" altLang="zh-CN" dirty="0" err="1"/>
              <a:t>kgsl</a:t>
            </a:r>
            <a:endParaRPr lang="zh-CN" altLang="en-US" dirty="0"/>
          </a:p>
        </p:txBody>
      </p:sp>
      <p:sp>
        <p:nvSpPr>
          <p:cNvPr id="3" name="Rectangle 2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Canvas 45"/>
          <p:cNvGrpSpPr>
            <a:grpSpLocks/>
          </p:cNvGrpSpPr>
          <p:nvPr/>
        </p:nvGrpSpPr>
        <p:grpSpPr bwMode="auto">
          <a:xfrm>
            <a:off x="1938337" y="714704"/>
            <a:ext cx="5273675" cy="4088524"/>
            <a:chOff x="0" y="0"/>
            <a:chExt cx="52743" cy="30765"/>
          </a:xfrm>
        </p:grpSpPr>
        <p:sp>
          <p:nvSpPr>
            <p:cNvPr id="9" name="AutoShape 19"/>
            <p:cNvSpPr>
              <a:spLocks noChangeAspect="1" noChangeArrowheads="1"/>
            </p:cNvSpPr>
            <p:nvPr/>
          </p:nvSpPr>
          <p:spPr bwMode="auto">
            <a:xfrm>
              <a:off x="0" y="0"/>
              <a:ext cx="52743" cy="307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24"/>
            <p:cNvSpPr>
              <a:spLocks noChangeArrowheads="1"/>
            </p:cNvSpPr>
            <p:nvPr/>
          </p:nvSpPr>
          <p:spPr bwMode="auto">
            <a:xfrm>
              <a:off x="3244" y="1238"/>
              <a:ext cx="46381" cy="16668"/>
            </a:xfrm>
            <a:prstGeom prst="rect">
              <a:avLst/>
            </a:prstGeom>
            <a:solidFill>
              <a:srgbClr val="FFFFFF"/>
            </a:solidFill>
            <a:ln w="12700">
              <a:solidFill>
                <a:srgbClr val="000000"/>
              </a:solidFill>
              <a:prstDash val="dash"/>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a:ea typeface="DengXian"/>
                  <a:cs typeface="宋体" panose="02010600030101010101" pitchFamily="2" charset="-122"/>
                </a:rPr>
                <a:t>User space</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29"/>
            <p:cNvSpPr>
              <a:spLocks noChangeArrowheads="1"/>
            </p:cNvSpPr>
            <p:nvPr/>
          </p:nvSpPr>
          <p:spPr bwMode="auto">
            <a:xfrm>
              <a:off x="3238" y="25812"/>
              <a:ext cx="46387" cy="3906"/>
            </a:xfrm>
            <a:prstGeom prst="rect">
              <a:avLst/>
            </a:prstGeom>
            <a:solidFill>
              <a:srgbClr val="FFFFFF"/>
            </a:solidFill>
            <a:ln w="12700">
              <a:solidFill>
                <a:srgbClr val="000000"/>
              </a:solidFill>
              <a:prstDash val="dash"/>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a:ea typeface="DengXian"/>
                  <a:cs typeface="宋体" panose="02010600030101010101" pitchFamily="2" charset="-122"/>
                </a:rPr>
                <a:t>Hardware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30"/>
            <p:cNvSpPr>
              <a:spLocks noChangeArrowheads="1"/>
            </p:cNvSpPr>
            <p:nvPr/>
          </p:nvSpPr>
          <p:spPr bwMode="auto">
            <a:xfrm>
              <a:off x="3238" y="19431"/>
              <a:ext cx="46387" cy="5334"/>
            </a:xfrm>
            <a:prstGeom prst="rect">
              <a:avLst/>
            </a:prstGeom>
            <a:solidFill>
              <a:srgbClr val="FFFFFF"/>
            </a:solidFill>
            <a:ln w="12700">
              <a:solidFill>
                <a:srgbClr val="000000"/>
              </a:solidFill>
              <a:prstDash val="dash"/>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a:ea typeface="DengXian"/>
                  <a:cs typeface="宋体" panose="02010600030101010101" pitchFamily="2" charset="-122"/>
                </a:rPr>
                <a:t>Kernel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31"/>
            <p:cNvSpPr>
              <a:spLocks noChangeArrowheads="1"/>
            </p:cNvSpPr>
            <p:nvPr/>
          </p:nvSpPr>
          <p:spPr bwMode="auto">
            <a:xfrm>
              <a:off x="19907" y="26479"/>
              <a:ext cx="9906" cy="2953"/>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a:ea typeface="DengXian"/>
                  <a:cs typeface="宋体" panose="02010600030101010101" pitchFamily="2" charset="-122"/>
                </a:rPr>
                <a:t>Adreno220</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32"/>
            <p:cNvSpPr>
              <a:spLocks noChangeArrowheads="1"/>
            </p:cNvSpPr>
            <p:nvPr/>
          </p:nvSpPr>
          <p:spPr bwMode="auto">
            <a:xfrm>
              <a:off x="18097" y="20478"/>
              <a:ext cx="13430" cy="3334"/>
            </a:xfrm>
            <a:prstGeom prst="rect">
              <a:avLst/>
            </a:prstGeom>
            <a:solidFill>
              <a:srgbClr val="92D050"/>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DengXian"/>
                  <a:ea typeface="DengXian"/>
                  <a:cs typeface="宋体" panose="02010600030101010101" pitchFamily="2" charset="-122"/>
                </a:rPr>
                <a:t>KGSL</a:t>
              </a:r>
            </a:p>
            <a:p>
              <a:pPr lvl="0" algn="ctr" defTabSz="914400"/>
              <a:r>
                <a:rPr lang="en-US" altLang="zh-CN" sz="1200" dirty="0">
                  <a:ea typeface="ＭＳ Ｐゴシック" charset="-128"/>
                </a:rPr>
                <a:t>/dev/kgsl-3d0</a:t>
              </a:r>
              <a:endParaRPr kumimoji="0" lang="en-US" altLang="zh-CN" sz="1200" b="0" i="0" u="none" strike="noStrike" cap="none" normalizeH="0" baseline="0" dirty="0">
                <a:ln>
                  <a:noFill/>
                </a:ln>
                <a:solidFill>
                  <a:schemeClr val="tx1"/>
                </a:solidFill>
                <a:effectLst/>
                <a:latin typeface="Arial" panose="020B0604020202020204" pitchFamily="34" charset="0"/>
              </a:endParaRPr>
            </a:p>
          </p:txBody>
        </p:sp>
        <p:sp>
          <p:nvSpPr>
            <p:cNvPr id="15" name="Rectangle 33"/>
            <p:cNvSpPr>
              <a:spLocks noChangeArrowheads="1"/>
            </p:cNvSpPr>
            <p:nvPr/>
          </p:nvSpPr>
          <p:spPr bwMode="auto">
            <a:xfrm>
              <a:off x="17049" y="1714"/>
              <a:ext cx="17336" cy="2953"/>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a:ea typeface="DengXian"/>
                  <a:cs typeface="宋体" panose="02010600030101010101" pitchFamily="2" charset="-122"/>
                </a:rPr>
                <a:t>OpenGL ES App</a:t>
              </a:r>
              <a:endParaRPr kumimoji="0" lang="en-US" altLang="zh-CN" sz="1200" b="0" i="0" u="none" strike="noStrike" cap="none" normalizeH="0" baseline="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34"/>
            <p:cNvSpPr>
              <a:spLocks noChangeArrowheads="1"/>
            </p:cNvSpPr>
            <p:nvPr/>
          </p:nvSpPr>
          <p:spPr bwMode="auto">
            <a:xfrm>
              <a:off x="17145" y="14097"/>
              <a:ext cx="15144" cy="2857"/>
            </a:xfrm>
            <a:prstGeom prst="rect">
              <a:avLst/>
            </a:prstGeom>
            <a:solidFill>
              <a:srgbClr val="FF0000"/>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a:ea typeface="DengXian"/>
                  <a:cs typeface="宋体" panose="02010600030101010101" pitchFamily="2" charset="-122"/>
                </a:rPr>
                <a:t>OpenGL ES</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35"/>
            <p:cNvSpPr>
              <a:spLocks noChangeArrowheads="1"/>
            </p:cNvSpPr>
            <p:nvPr/>
          </p:nvSpPr>
          <p:spPr bwMode="auto">
            <a:xfrm>
              <a:off x="17335" y="7143"/>
              <a:ext cx="10859" cy="4858"/>
            </a:xfrm>
            <a:prstGeom prst="rect">
              <a:avLst/>
            </a:prstGeom>
            <a:solidFill>
              <a:srgbClr val="92D050"/>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a:ea typeface="DengXian"/>
                  <a:cs typeface="宋体" panose="02010600030101010101" pitchFamily="2" charset="-122"/>
                </a:rPr>
                <a:t>EGL wrapper</a:t>
              </a:r>
              <a:endParaRPr kumimoji="0" lang="en-US" altLang="zh-CN" sz="1200" b="0" i="0" u="none" strike="noStrike" cap="none" normalizeH="0" baseline="0">
                <a:ln>
                  <a:noFill/>
                </a:ln>
                <a:solidFill>
                  <a:schemeClr val="tx1"/>
                </a:solidFill>
                <a:effectLst/>
                <a:cs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a:ln>
                    <a:noFill/>
                  </a:ln>
                  <a:solidFill>
                    <a:schemeClr val="tx1"/>
                  </a:solidFill>
                  <a:effectLst/>
                  <a:latin typeface="DengXian"/>
                  <a:ea typeface="DengXian"/>
                  <a:cs typeface="宋体" panose="02010600030101010101" pitchFamily="2" charset="-122"/>
                </a:rPr>
                <a:t>libEGL.so</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36"/>
            <p:cNvSpPr>
              <a:spLocks noChangeArrowheads="1"/>
            </p:cNvSpPr>
            <p:nvPr/>
          </p:nvSpPr>
          <p:spPr bwMode="auto">
            <a:xfrm>
              <a:off x="33718" y="12198"/>
              <a:ext cx="14478" cy="4756"/>
            </a:xfrm>
            <a:prstGeom prst="rect">
              <a:avLst/>
            </a:prstGeom>
            <a:solidFill>
              <a:srgbClr val="00B050"/>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ea typeface="DengXian"/>
                  <a:cs typeface="Times New Roman" panose="02020603050405020304" pitchFamily="18" charset="0"/>
                </a:rPr>
                <a:t>Software graphic library</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9" name="Down Arrow 37"/>
            <p:cNvSpPr>
              <a:spLocks noChangeArrowheads="1"/>
            </p:cNvSpPr>
            <p:nvPr/>
          </p:nvSpPr>
          <p:spPr bwMode="auto">
            <a:xfrm>
              <a:off x="22002" y="4667"/>
              <a:ext cx="1524" cy="2476"/>
            </a:xfrm>
            <a:prstGeom prst="downArrow">
              <a:avLst>
                <a:gd name="adj1" fmla="val 50000"/>
                <a:gd name="adj2" fmla="val 49989"/>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0" name="Down Arrow 38"/>
            <p:cNvSpPr>
              <a:spLocks noChangeArrowheads="1"/>
            </p:cNvSpPr>
            <p:nvPr/>
          </p:nvSpPr>
          <p:spPr bwMode="auto">
            <a:xfrm>
              <a:off x="29717" y="4667"/>
              <a:ext cx="1810" cy="9239"/>
            </a:xfrm>
            <a:prstGeom prst="downArrow">
              <a:avLst>
                <a:gd name="adj1" fmla="val 50000"/>
                <a:gd name="adj2" fmla="val 49981"/>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1" name="Up-Down Arrow 39"/>
            <p:cNvSpPr>
              <a:spLocks noChangeArrowheads="1"/>
            </p:cNvSpPr>
            <p:nvPr/>
          </p:nvSpPr>
          <p:spPr bwMode="auto">
            <a:xfrm>
              <a:off x="24193" y="16764"/>
              <a:ext cx="1619" cy="3714"/>
            </a:xfrm>
            <a:prstGeom prst="upDownArrow">
              <a:avLst>
                <a:gd name="adj1" fmla="val 50000"/>
                <a:gd name="adj2" fmla="val 50001"/>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2" name="Up-Down Arrow 40"/>
            <p:cNvSpPr>
              <a:spLocks noChangeArrowheads="1"/>
            </p:cNvSpPr>
            <p:nvPr/>
          </p:nvSpPr>
          <p:spPr bwMode="auto">
            <a:xfrm>
              <a:off x="22088" y="12001"/>
              <a:ext cx="1619" cy="1905"/>
            </a:xfrm>
            <a:prstGeom prst="upDownArrow">
              <a:avLst>
                <a:gd name="adj1" fmla="val 50000"/>
                <a:gd name="adj2" fmla="val 50008"/>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3" name="Up-Down Arrow 41"/>
            <p:cNvSpPr>
              <a:spLocks noChangeArrowheads="1"/>
            </p:cNvSpPr>
            <p:nvPr/>
          </p:nvSpPr>
          <p:spPr bwMode="auto">
            <a:xfrm>
              <a:off x="24193" y="23812"/>
              <a:ext cx="1619" cy="2477"/>
            </a:xfrm>
            <a:prstGeom prst="upDownArrow">
              <a:avLst>
                <a:gd name="adj1" fmla="val 50000"/>
                <a:gd name="adj2" fmla="val 50021"/>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4" name="Left-Up Arrow 42"/>
            <p:cNvSpPr>
              <a:spLocks/>
            </p:cNvSpPr>
            <p:nvPr/>
          </p:nvSpPr>
          <p:spPr bwMode="auto">
            <a:xfrm rot="-5400000">
              <a:off x="32195" y="4952"/>
              <a:ext cx="3238" cy="10859"/>
            </a:xfrm>
            <a:custGeom>
              <a:avLst/>
              <a:gdLst>
                <a:gd name="T0" fmla="*/ 0 w 323850"/>
                <a:gd name="T1" fmla="*/ 1004888 h 1085850"/>
                <a:gd name="T2" fmla="*/ 80963 w 323850"/>
                <a:gd name="T3" fmla="*/ 923925 h 1085850"/>
                <a:gd name="T4" fmla="*/ 80963 w 323850"/>
                <a:gd name="T5" fmla="*/ 964406 h 1085850"/>
                <a:gd name="T6" fmla="*/ 202406 w 323850"/>
                <a:gd name="T7" fmla="*/ 964406 h 1085850"/>
                <a:gd name="T8" fmla="*/ 202406 w 323850"/>
                <a:gd name="T9" fmla="*/ 80963 h 1085850"/>
                <a:gd name="T10" fmla="*/ 161925 w 323850"/>
                <a:gd name="T11" fmla="*/ 80963 h 1085850"/>
                <a:gd name="T12" fmla="*/ 242888 w 323850"/>
                <a:gd name="T13" fmla="*/ 0 h 1085850"/>
                <a:gd name="T14" fmla="*/ 323850 w 323850"/>
                <a:gd name="T15" fmla="*/ 80963 h 1085850"/>
                <a:gd name="T16" fmla="*/ 283369 w 323850"/>
                <a:gd name="T17" fmla="*/ 80963 h 1085850"/>
                <a:gd name="T18" fmla="*/ 283369 w 323850"/>
                <a:gd name="T19" fmla="*/ 1045369 h 1085850"/>
                <a:gd name="T20" fmla="*/ 80963 w 323850"/>
                <a:gd name="T21" fmla="*/ 1045369 h 1085850"/>
                <a:gd name="T22" fmla="*/ 80963 w 323850"/>
                <a:gd name="T23" fmla="*/ 1085850 h 1085850"/>
                <a:gd name="T24" fmla="*/ 0 w 323850"/>
                <a:gd name="T25" fmla="*/ 1004888 h 10858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3850" h="1085850">
                  <a:moveTo>
                    <a:pt x="0" y="1004888"/>
                  </a:moveTo>
                  <a:lnTo>
                    <a:pt x="80963" y="923925"/>
                  </a:lnTo>
                  <a:lnTo>
                    <a:pt x="80963" y="964406"/>
                  </a:lnTo>
                  <a:lnTo>
                    <a:pt x="202406" y="964406"/>
                  </a:lnTo>
                  <a:lnTo>
                    <a:pt x="202406" y="80963"/>
                  </a:lnTo>
                  <a:lnTo>
                    <a:pt x="161925" y="80963"/>
                  </a:lnTo>
                  <a:lnTo>
                    <a:pt x="242888" y="0"/>
                  </a:lnTo>
                  <a:lnTo>
                    <a:pt x="323850" y="80963"/>
                  </a:lnTo>
                  <a:lnTo>
                    <a:pt x="283369" y="80963"/>
                  </a:lnTo>
                  <a:lnTo>
                    <a:pt x="283369" y="1045369"/>
                  </a:lnTo>
                  <a:lnTo>
                    <a:pt x="80963" y="1045369"/>
                  </a:lnTo>
                  <a:lnTo>
                    <a:pt x="80963" y="1085850"/>
                  </a:lnTo>
                  <a:lnTo>
                    <a:pt x="0" y="1004888"/>
                  </a:lnTo>
                  <a:close/>
                </a:path>
              </a:pathLst>
            </a:cu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5" name="Rectangle 43"/>
            <p:cNvSpPr>
              <a:spLocks noChangeArrowheads="1"/>
            </p:cNvSpPr>
            <p:nvPr/>
          </p:nvSpPr>
          <p:spPr bwMode="auto">
            <a:xfrm>
              <a:off x="37918" y="20321"/>
              <a:ext cx="8757" cy="3357"/>
            </a:xfrm>
            <a:prstGeom prst="rect">
              <a:avLst/>
            </a:prstGeom>
            <a:solidFill>
              <a:srgbClr val="00B050"/>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DengXian"/>
                  <a:cs typeface="Times New Roman" panose="02020603050405020304" pitchFamily="18" charset="0"/>
                </a:rPr>
                <a:t>PMEM</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6" name="Left-Right Arrow 44"/>
            <p:cNvSpPr>
              <a:spLocks noChangeArrowheads="1"/>
            </p:cNvSpPr>
            <p:nvPr/>
          </p:nvSpPr>
          <p:spPr bwMode="auto">
            <a:xfrm>
              <a:off x="32289" y="21563"/>
              <a:ext cx="4901" cy="1365"/>
            </a:xfrm>
            <a:prstGeom prst="leftRightArrow">
              <a:avLst>
                <a:gd name="adj1" fmla="val 50000"/>
                <a:gd name="adj2" fmla="val 50001"/>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1167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Why </a:t>
            </a:r>
            <a:r>
              <a:rPr lang="en-US" altLang="zh-CN" dirty="0" err="1"/>
              <a:t>kgsl</a:t>
            </a:r>
            <a:endParaRPr lang="zh-CN" altLang="en-US" dirty="0"/>
          </a:p>
        </p:txBody>
      </p:sp>
      <p:graphicFrame>
        <p:nvGraphicFramePr>
          <p:cNvPr id="7" name="Chart 6"/>
          <p:cNvGraphicFramePr/>
          <p:nvPr/>
        </p:nvGraphicFramePr>
        <p:xfrm>
          <a:off x="573088" y="133678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nvGraphicFramePr>
        <p:xfrm>
          <a:off x="4005263" y="1336785"/>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9715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KGSL in detail</a:t>
            </a:r>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Object 5"/>
          <p:cNvGraphicFramePr>
            <a:graphicFrameLocks noChangeAspect="1"/>
          </p:cNvGraphicFramePr>
          <p:nvPr/>
        </p:nvGraphicFramePr>
        <p:xfrm>
          <a:off x="273050" y="903280"/>
          <a:ext cx="8618538" cy="3805245"/>
        </p:xfrm>
        <a:graphic>
          <a:graphicData uri="http://schemas.openxmlformats.org/presentationml/2006/ole">
            <mc:AlternateContent xmlns:mc="http://schemas.openxmlformats.org/markup-compatibility/2006">
              <mc:Choice xmlns:v="urn:schemas-microsoft-com:vml" Requires="v">
                <p:oleObj spid="_x0000_s15374" name="Visio" r:id="rId4" imgW="11744227" imgH="4590921" progId="Visio.Drawing.15">
                  <p:embed/>
                </p:oleObj>
              </mc:Choice>
              <mc:Fallback>
                <p:oleObj name="Visio" r:id="rId4" imgW="11744227" imgH="4590921" progId="Visio.Drawing.15">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050" y="903280"/>
                        <a:ext cx="8618538" cy="3805245"/>
                      </a:xfrm>
                      <a:prstGeom prst="rect">
                        <a:avLst/>
                      </a:prstGeom>
                      <a:noFill/>
                    </p:spPr>
                  </p:pic>
                </p:oleObj>
              </mc:Fallback>
            </mc:AlternateContent>
          </a:graphicData>
        </a:graphic>
      </p:graphicFrame>
    </p:spTree>
    <p:extLst>
      <p:ext uri="{BB962C8B-B14F-4D97-AF65-F5344CB8AC3E}">
        <p14:creationId xmlns:p14="http://schemas.microsoft.com/office/powerpoint/2010/main" val="257818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KGSL in detail</a:t>
            </a:r>
            <a:endParaRPr lang="zh-CN" altLang="en-US" dirty="0"/>
          </a:p>
        </p:txBody>
      </p:sp>
      <p:sp>
        <p:nvSpPr>
          <p:cNvPr id="3" name="Rectangle 1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Group 1"/>
          <p:cNvGrpSpPr>
            <a:grpSpLocks noChangeAspect="1"/>
          </p:cNvGrpSpPr>
          <p:nvPr/>
        </p:nvGrpSpPr>
        <p:grpSpPr bwMode="auto">
          <a:xfrm>
            <a:off x="1938337" y="1122799"/>
            <a:ext cx="5273675" cy="3165475"/>
            <a:chOff x="1800" y="1594"/>
            <a:chExt cx="8306" cy="4984"/>
          </a:xfrm>
        </p:grpSpPr>
        <p:sp>
          <p:nvSpPr>
            <p:cNvPr id="5" name="AutoShape 18"/>
            <p:cNvSpPr>
              <a:spLocks noChangeAspect="1" noChangeArrowheads="1" noTextEdit="1"/>
            </p:cNvSpPr>
            <p:nvPr/>
          </p:nvSpPr>
          <p:spPr bwMode="auto">
            <a:xfrm>
              <a:off x="1800" y="1594"/>
              <a:ext cx="8306" cy="49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7"/>
            <p:cNvSpPr>
              <a:spLocks noChangeArrowheads="1"/>
            </p:cNvSpPr>
            <p:nvPr/>
          </p:nvSpPr>
          <p:spPr bwMode="auto">
            <a:xfrm>
              <a:off x="1935" y="1967"/>
              <a:ext cx="1375" cy="440"/>
            </a:xfrm>
            <a:prstGeom prst="flowChartProcess">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DengXian"/>
                  <a:ea typeface="DengXian"/>
                  <a:cs typeface="Times New Roman" panose="02020603050405020304" pitchFamily="18" charset="0"/>
                </a:rPr>
                <a:t>kgsl-3d0</a:t>
              </a:r>
              <a:endParaRPr kumimoji="0" lang="en-US" altLang="zh-CN" sz="1100" b="1" i="0" u="none" strike="noStrike" cap="none" normalizeH="0" baseline="0" dirty="0">
                <a:ln>
                  <a:noFill/>
                </a:ln>
                <a:solidFill>
                  <a:schemeClr val="tx1"/>
                </a:solidFill>
                <a:effectLst/>
                <a:latin typeface="Arial" panose="020B0604020202020204" pitchFamily="34" charset="0"/>
              </a:endParaRPr>
            </a:p>
          </p:txBody>
        </p:sp>
        <p:sp>
          <p:nvSpPr>
            <p:cNvPr id="8" name="AutoShape 16"/>
            <p:cNvSpPr>
              <a:spLocks noChangeArrowheads="1"/>
            </p:cNvSpPr>
            <p:nvPr/>
          </p:nvSpPr>
          <p:spPr bwMode="auto">
            <a:xfrm>
              <a:off x="4186" y="1967"/>
              <a:ext cx="1709" cy="442"/>
            </a:xfrm>
            <a:prstGeom prst="flowChartProcess">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err="1">
                  <a:ln>
                    <a:noFill/>
                  </a:ln>
                  <a:solidFill>
                    <a:schemeClr val="tx1"/>
                  </a:solidFill>
                  <a:effectLst/>
                  <a:latin typeface="DengXian"/>
                  <a:ea typeface="DengXian"/>
                  <a:cs typeface="Times New Roman" panose="02020603050405020304" pitchFamily="18" charset="0"/>
                </a:rPr>
                <a:t>Sys_ioctl</a:t>
              </a:r>
              <a:endParaRPr kumimoji="0" lang="en-US" altLang="zh-CN" sz="1100" b="1" i="0" u="none" strike="noStrike" cap="none" normalizeH="0" baseline="0" dirty="0">
                <a:ln>
                  <a:noFill/>
                </a:ln>
                <a:solidFill>
                  <a:schemeClr val="tx1"/>
                </a:solidFill>
                <a:effectLst/>
                <a:latin typeface="Arial" panose="020B0604020202020204" pitchFamily="34" charset="0"/>
              </a:endParaRPr>
            </a:p>
          </p:txBody>
        </p:sp>
        <p:sp>
          <p:nvSpPr>
            <p:cNvPr id="11" name="AutoShape 15"/>
            <p:cNvSpPr>
              <a:spLocks noChangeArrowheads="1"/>
            </p:cNvSpPr>
            <p:nvPr/>
          </p:nvSpPr>
          <p:spPr bwMode="auto">
            <a:xfrm>
              <a:off x="4186" y="2922"/>
              <a:ext cx="1709" cy="440"/>
            </a:xfrm>
            <a:prstGeom prst="flowChartProcess">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err="1">
                  <a:ln>
                    <a:noFill/>
                  </a:ln>
                  <a:solidFill>
                    <a:schemeClr val="tx1"/>
                  </a:solidFill>
                  <a:effectLst/>
                  <a:latin typeface="DengXian"/>
                  <a:ea typeface="DengXian"/>
                  <a:cs typeface="Times New Roman" panose="02020603050405020304" pitchFamily="18" charset="0"/>
                </a:rPr>
                <a:t>do_vfs_ioctl</a:t>
              </a:r>
              <a:endParaRPr kumimoji="0" lang="en-US" altLang="zh-CN" sz="1100" b="1" i="0" u="none" strike="noStrike" cap="none" normalizeH="0" baseline="0" dirty="0">
                <a:ln>
                  <a:noFill/>
                </a:ln>
                <a:solidFill>
                  <a:schemeClr val="tx1"/>
                </a:solidFill>
                <a:effectLst/>
                <a:latin typeface="Arial" panose="020B0604020202020204" pitchFamily="34" charset="0"/>
              </a:endParaRPr>
            </a:p>
          </p:txBody>
        </p:sp>
        <p:sp>
          <p:nvSpPr>
            <p:cNvPr id="12" name="AutoShape 14"/>
            <p:cNvSpPr>
              <a:spLocks noChangeArrowheads="1"/>
            </p:cNvSpPr>
            <p:nvPr/>
          </p:nvSpPr>
          <p:spPr bwMode="auto">
            <a:xfrm>
              <a:off x="7238" y="2897"/>
              <a:ext cx="2163" cy="440"/>
            </a:xfrm>
            <a:prstGeom prst="flowChartProcess">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err="1">
                  <a:ln>
                    <a:noFill/>
                  </a:ln>
                  <a:solidFill>
                    <a:schemeClr val="tx1"/>
                  </a:solidFill>
                  <a:effectLst/>
                  <a:latin typeface="DengXian"/>
                  <a:ea typeface="DengXian"/>
                  <a:cs typeface="Times New Roman" panose="02020603050405020304" pitchFamily="18" charset="0"/>
                </a:rPr>
                <a:t>kgsl_ioctl_helper</a:t>
              </a:r>
              <a:endParaRPr kumimoji="0" lang="en-US" altLang="zh-CN" sz="1100" b="1" i="0" u="none" strike="noStrike" cap="none" normalizeH="0" baseline="0" dirty="0">
                <a:ln>
                  <a:noFill/>
                </a:ln>
                <a:solidFill>
                  <a:schemeClr val="tx1"/>
                </a:solidFill>
                <a:effectLst/>
                <a:latin typeface="Arial" panose="020B0604020202020204" pitchFamily="34" charset="0"/>
              </a:endParaRPr>
            </a:p>
          </p:txBody>
        </p:sp>
        <p:sp>
          <p:nvSpPr>
            <p:cNvPr id="13" name="AutoShape 13"/>
            <p:cNvSpPr>
              <a:spLocks noChangeArrowheads="1"/>
            </p:cNvSpPr>
            <p:nvPr/>
          </p:nvSpPr>
          <p:spPr bwMode="auto">
            <a:xfrm>
              <a:off x="4186" y="3815"/>
              <a:ext cx="1709" cy="440"/>
            </a:xfrm>
            <a:prstGeom prst="flowChartProcess">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err="1">
                  <a:ln>
                    <a:noFill/>
                  </a:ln>
                  <a:solidFill>
                    <a:schemeClr val="tx1"/>
                  </a:solidFill>
                  <a:effectLst/>
                  <a:latin typeface="DengXian"/>
                  <a:ea typeface="DengXian"/>
                  <a:cs typeface="Times New Roman" panose="02020603050405020304" pitchFamily="18" charset="0"/>
                </a:rPr>
                <a:t>vfs_ioctl</a:t>
              </a:r>
              <a:endParaRPr kumimoji="0" lang="en-US" altLang="zh-CN" sz="1100" b="1" i="0" u="none" strike="noStrike" cap="none" normalizeH="0" baseline="0" dirty="0">
                <a:ln>
                  <a:noFill/>
                </a:ln>
                <a:solidFill>
                  <a:schemeClr val="tx1"/>
                </a:solidFill>
                <a:effectLst/>
                <a:latin typeface="Arial" panose="020B0604020202020204" pitchFamily="34" charset="0"/>
              </a:endParaRPr>
            </a:p>
          </p:txBody>
        </p:sp>
        <p:sp>
          <p:nvSpPr>
            <p:cNvPr id="14" name="AutoShape 12"/>
            <p:cNvSpPr>
              <a:spLocks noChangeArrowheads="1"/>
            </p:cNvSpPr>
            <p:nvPr/>
          </p:nvSpPr>
          <p:spPr bwMode="auto">
            <a:xfrm>
              <a:off x="7249" y="3917"/>
              <a:ext cx="2163" cy="2499"/>
            </a:xfrm>
            <a:prstGeom prst="flowChartProcess">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err="1">
                  <a:ln>
                    <a:noFill/>
                  </a:ln>
                  <a:solidFill>
                    <a:schemeClr val="tx1"/>
                  </a:solidFill>
                  <a:effectLst/>
                  <a:latin typeface="DengXian"/>
                  <a:ea typeface="DengXian"/>
                  <a:cs typeface="Times New Roman" panose="02020603050405020304" pitchFamily="18" charset="0"/>
                </a:rPr>
                <a:t>cmds</a:t>
              </a:r>
              <a:r>
                <a:rPr kumimoji="0" lang="en-US" altLang="zh-CN" sz="1100" b="1" i="0" u="none" strike="noStrike" cap="none" normalizeH="0" baseline="0" dirty="0">
                  <a:ln>
                    <a:noFill/>
                  </a:ln>
                  <a:solidFill>
                    <a:schemeClr val="tx1"/>
                  </a:solidFill>
                  <a:effectLst/>
                  <a:latin typeface="DengXian"/>
                  <a:ea typeface="DengXian"/>
                  <a:cs typeface="Times New Roman" panose="02020603050405020304" pitchFamily="18" charset="0"/>
                </a:rPr>
                <a:t>[</a:t>
              </a:r>
              <a:r>
                <a:rPr kumimoji="0" lang="en-US" altLang="zh-CN" sz="1100" b="1" i="0" u="none" strike="noStrike" cap="none" normalizeH="0" baseline="0" dirty="0" err="1">
                  <a:ln>
                    <a:noFill/>
                  </a:ln>
                  <a:solidFill>
                    <a:schemeClr val="tx1"/>
                  </a:solidFill>
                  <a:effectLst/>
                  <a:latin typeface="DengXian"/>
                  <a:ea typeface="DengXian"/>
                  <a:cs typeface="Times New Roman" panose="02020603050405020304" pitchFamily="18" charset="0"/>
                </a:rPr>
                <a:t>nr</a:t>
              </a:r>
              <a:r>
                <a:rPr kumimoji="0" lang="en-US" altLang="zh-CN" sz="1100" b="1" i="0" u="none" strike="noStrike" cap="none" normalizeH="0" baseline="0" dirty="0">
                  <a:ln>
                    <a:noFill/>
                  </a:ln>
                  <a:solidFill>
                    <a:schemeClr val="tx1"/>
                  </a:solidFill>
                  <a:effectLst/>
                  <a:latin typeface="DengXian"/>
                  <a:ea typeface="DengXian"/>
                  <a:cs typeface="Times New Roman" panose="02020603050405020304" pitchFamily="18" charset="0"/>
                </a:rPr>
                <a:t>].</a:t>
              </a:r>
              <a:r>
                <a:rPr kumimoji="0" lang="en-US" altLang="zh-CN" sz="1100" b="1" i="0" u="none" strike="noStrike" cap="none" normalizeH="0" baseline="0" dirty="0" err="1">
                  <a:ln>
                    <a:noFill/>
                  </a:ln>
                  <a:solidFill>
                    <a:schemeClr val="tx1"/>
                  </a:solidFill>
                  <a:effectLst/>
                  <a:latin typeface="DengXian"/>
                  <a:ea typeface="DengXian"/>
                  <a:cs typeface="Times New Roman" panose="02020603050405020304" pitchFamily="18" charset="0"/>
                </a:rPr>
                <a:t>func</a:t>
              </a:r>
              <a:endParaRPr kumimoji="0" lang="en-US" altLang="zh-CN" sz="11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err="1">
                  <a:ln>
                    <a:noFill/>
                  </a:ln>
                  <a:solidFill>
                    <a:schemeClr val="tx1"/>
                  </a:solidFill>
                  <a:effectLst/>
                  <a:latin typeface="DengXian"/>
                  <a:ea typeface="DengXian"/>
                  <a:cs typeface="Times New Roman" panose="02020603050405020304" pitchFamily="18" charset="0"/>
                </a:rPr>
                <a:t>func</a:t>
              </a:r>
              <a:r>
                <a:rPr kumimoji="0" lang="en-US" altLang="zh-CN" sz="1100" b="1" i="0" u="none" strike="noStrike" cap="none" normalizeH="0" baseline="0" dirty="0">
                  <a:ln>
                    <a:noFill/>
                  </a:ln>
                  <a:solidFill>
                    <a:schemeClr val="tx1"/>
                  </a:solidFill>
                  <a:effectLst/>
                  <a:latin typeface="DengXian"/>
                  <a:ea typeface="DengXian"/>
                  <a:cs typeface="Times New Roman" panose="02020603050405020304" pitchFamily="18" charset="0"/>
                </a:rPr>
                <a:t>[1]</a:t>
              </a:r>
              <a:endParaRPr kumimoji="0" lang="en-US" altLang="zh-CN" sz="11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err="1">
                  <a:ln>
                    <a:noFill/>
                  </a:ln>
                  <a:solidFill>
                    <a:schemeClr val="tx1"/>
                  </a:solidFill>
                  <a:effectLst/>
                  <a:latin typeface="DengXian"/>
                  <a:ea typeface="DengXian"/>
                  <a:cs typeface="Times New Roman" panose="02020603050405020304" pitchFamily="18" charset="0"/>
                </a:rPr>
                <a:t>func</a:t>
              </a:r>
              <a:r>
                <a:rPr kumimoji="0" lang="en-US" altLang="zh-CN" sz="1100" b="1" i="0" u="none" strike="noStrike" cap="none" normalizeH="0" baseline="0" dirty="0">
                  <a:ln>
                    <a:noFill/>
                  </a:ln>
                  <a:solidFill>
                    <a:schemeClr val="tx1"/>
                  </a:solidFill>
                  <a:effectLst/>
                  <a:latin typeface="DengXian"/>
                  <a:ea typeface="DengXian"/>
                  <a:cs typeface="Times New Roman" panose="02020603050405020304" pitchFamily="18" charset="0"/>
                </a:rPr>
                <a:t>[2]</a:t>
              </a:r>
              <a:endParaRPr kumimoji="0" lang="en-US" altLang="zh-CN" sz="11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DengXian"/>
                  <a:ea typeface="DengXian"/>
                  <a:cs typeface="Times New Roman" panose="02020603050405020304" pitchFamily="18" charset="0"/>
                </a:rPr>
                <a:t>.</a:t>
              </a:r>
              <a:endParaRPr kumimoji="0" lang="en-US" altLang="zh-CN" sz="11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DengXian"/>
                  <a:ea typeface="DengXian"/>
                  <a:cs typeface="Times New Roman" panose="02020603050405020304" pitchFamily="18" charset="0"/>
                </a:rPr>
                <a:t>.</a:t>
              </a:r>
              <a:endParaRPr kumimoji="0" lang="en-US" altLang="zh-CN" sz="11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DengXian"/>
                  <a:ea typeface="DengXian"/>
                  <a:cs typeface="Times New Roman" panose="02020603050405020304" pitchFamily="18" charset="0"/>
                </a:rPr>
                <a:t>.</a:t>
              </a:r>
              <a:endParaRPr kumimoji="0" lang="en-US" altLang="zh-CN" sz="11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err="1">
                  <a:ln>
                    <a:noFill/>
                  </a:ln>
                  <a:solidFill>
                    <a:schemeClr val="tx1"/>
                  </a:solidFill>
                  <a:effectLst/>
                  <a:latin typeface="DengXian"/>
                  <a:ea typeface="DengXian"/>
                  <a:cs typeface="Times New Roman" panose="02020603050405020304" pitchFamily="18" charset="0"/>
                </a:rPr>
                <a:t>func</a:t>
              </a:r>
              <a:r>
                <a:rPr kumimoji="0" lang="en-US" altLang="zh-CN" sz="1100" b="1" i="0" u="none" strike="noStrike" cap="none" normalizeH="0" baseline="0" dirty="0">
                  <a:ln>
                    <a:noFill/>
                  </a:ln>
                  <a:solidFill>
                    <a:schemeClr val="tx1"/>
                  </a:solidFill>
                  <a:effectLst/>
                  <a:latin typeface="DengXian"/>
                  <a:ea typeface="DengXian"/>
                  <a:cs typeface="Times New Roman" panose="02020603050405020304" pitchFamily="18" charset="0"/>
                </a:rPr>
                <a:t>[37]</a:t>
              </a:r>
              <a:endParaRPr kumimoji="0" lang="en-US" altLang="zh-CN" sz="1100" b="1" i="0" u="none" strike="noStrike" cap="none" normalizeH="0" baseline="0" dirty="0">
                <a:ln>
                  <a:noFill/>
                </a:ln>
                <a:solidFill>
                  <a:schemeClr val="tx1"/>
                </a:solidFill>
                <a:effectLst/>
                <a:latin typeface="Arial" panose="020B0604020202020204" pitchFamily="34" charset="0"/>
              </a:endParaRPr>
            </a:p>
          </p:txBody>
        </p:sp>
        <p:sp>
          <p:nvSpPr>
            <p:cNvPr id="15" name="AutoShape 11"/>
            <p:cNvSpPr>
              <a:spLocks noChangeArrowheads="1"/>
            </p:cNvSpPr>
            <p:nvPr/>
          </p:nvSpPr>
          <p:spPr bwMode="auto">
            <a:xfrm>
              <a:off x="7260" y="1969"/>
              <a:ext cx="2109" cy="440"/>
            </a:xfrm>
            <a:prstGeom prst="flowChartProcess">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err="1">
                  <a:ln>
                    <a:noFill/>
                  </a:ln>
                  <a:solidFill>
                    <a:schemeClr val="tx1"/>
                  </a:solidFill>
                  <a:effectLst/>
                  <a:latin typeface="DengXian"/>
                  <a:ea typeface="DengXian"/>
                  <a:cs typeface="Times New Roman" panose="02020603050405020304" pitchFamily="18" charset="0"/>
                </a:rPr>
                <a:t>kgsl_ioctl</a:t>
              </a:r>
              <a:endParaRPr kumimoji="0" lang="en-US" altLang="zh-CN" sz="1100" b="1" i="0" u="none" strike="noStrike" cap="none" normalizeH="0" baseline="0" dirty="0">
                <a:ln>
                  <a:noFill/>
                </a:ln>
                <a:solidFill>
                  <a:schemeClr val="tx1"/>
                </a:solidFill>
                <a:effectLst/>
                <a:latin typeface="Arial" panose="020B0604020202020204" pitchFamily="34" charset="0"/>
              </a:endParaRPr>
            </a:p>
          </p:txBody>
        </p:sp>
        <p:sp>
          <p:nvSpPr>
            <p:cNvPr id="16" name="AutoShape 10"/>
            <p:cNvSpPr>
              <a:spLocks noChangeArrowheads="1"/>
            </p:cNvSpPr>
            <p:nvPr/>
          </p:nvSpPr>
          <p:spPr bwMode="auto">
            <a:xfrm>
              <a:off x="4085" y="4690"/>
              <a:ext cx="1911" cy="440"/>
            </a:xfrm>
            <a:prstGeom prst="flowChartProcess">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err="1">
                  <a:ln>
                    <a:noFill/>
                  </a:ln>
                  <a:solidFill>
                    <a:schemeClr val="tx1"/>
                  </a:solidFill>
                  <a:effectLst/>
                  <a:latin typeface="DengXian"/>
                  <a:ea typeface="DengXian"/>
                  <a:cs typeface="Times New Roman" panose="02020603050405020304" pitchFamily="18" charset="0"/>
                </a:rPr>
                <a:t>unlocked_ioctl</a:t>
              </a:r>
              <a:endParaRPr kumimoji="0" lang="en-US" altLang="zh-CN" sz="1100" b="1" i="0" u="none" strike="noStrike" cap="none" normalizeH="0" baseline="0" dirty="0">
                <a:ln>
                  <a:noFill/>
                </a:ln>
                <a:solidFill>
                  <a:schemeClr val="tx1"/>
                </a:solidFill>
                <a:effectLst/>
                <a:latin typeface="Arial" panose="020B0604020202020204" pitchFamily="34" charset="0"/>
              </a:endParaRPr>
            </a:p>
          </p:txBody>
        </p:sp>
        <p:sp>
          <p:nvSpPr>
            <p:cNvPr id="17" name="AutoShape 9"/>
            <p:cNvSpPr>
              <a:spLocks noChangeShapeType="1"/>
            </p:cNvSpPr>
            <p:nvPr/>
          </p:nvSpPr>
          <p:spPr bwMode="auto">
            <a:xfrm>
              <a:off x="1800" y="1859"/>
              <a:ext cx="8216" cy="0"/>
            </a:xfrm>
            <a:prstGeom prst="straightConnector1">
              <a:avLst/>
            </a:prstGeom>
            <a:noFill/>
            <a:ln w="76200">
              <a:solidFill>
                <a:schemeClr val="tx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8"/>
            <p:cNvSpPr>
              <a:spLocks noChangeShapeType="1"/>
            </p:cNvSpPr>
            <p:nvPr/>
          </p:nvSpPr>
          <p:spPr bwMode="auto">
            <a:xfrm>
              <a:off x="3310" y="2187"/>
              <a:ext cx="876"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7"/>
            <p:cNvSpPr>
              <a:spLocks noChangeShapeType="1"/>
            </p:cNvSpPr>
            <p:nvPr/>
          </p:nvSpPr>
          <p:spPr bwMode="auto">
            <a:xfrm>
              <a:off x="5041" y="2409"/>
              <a:ext cx="1" cy="5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6"/>
            <p:cNvSpPr>
              <a:spLocks noChangeShapeType="1"/>
            </p:cNvSpPr>
            <p:nvPr/>
          </p:nvSpPr>
          <p:spPr bwMode="auto">
            <a:xfrm>
              <a:off x="5041" y="3362"/>
              <a:ext cx="1" cy="45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5"/>
            <p:cNvSpPr>
              <a:spLocks noChangeShapeType="1"/>
            </p:cNvSpPr>
            <p:nvPr/>
          </p:nvSpPr>
          <p:spPr bwMode="auto">
            <a:xfrm>
              <a:off x="5041" y="4255"/>
              <a:ext cx="3" cy="4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4"/>
            <p:cNvSpPr>
              <a:spLocks noChangeShapeType="1"/>
            </p:cNvSpPr>
            <p:nvPr/>
          </p:nvSpPr>
          <p:spPr bwMode="auto">
            <a:xfrm flipV="1">
              <a:off x="5996" y="2189"/>
              <a:ext cx="1264" cy="2722"/>
            </a:xfrm>
            <a:prstGeom prst="bentConnector3">
              <a:avLst>
                <a:gd name="adj1" fmla="val 49926"/>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3"/>
            <p:cNvSpPr>
              <a:spLocks noChangeShapeType="1"/>
            </p:cNvSpPr>
            <p:nvPr/>
          </p:nvSpPr>
          <p:spPr bwMode="auto">
            <a:xfrm>
              <a:off x="8315" y="2409"/>
              <a:ext cx="5" cy="4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2"/>
            <p:cNvSpPr>
              <a:spLocks noChangeShapeType="1"/>
            </p:cNvSpPr>
            <p:nvPr/>
          </p:nvSpPr>
          <p:spPr bwMode="auto">
            <a:xfrm>
              <a:off x="8320" y="3337"/>
              <a:ext cx="11" cy="5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30470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Solution Overview</a:t>
            </a:r>
            <a:endParaRPr lang="zh-CN" altLang="en-US" dirty="0"/>
          </a:p>
        </p:txBody>
      </p:sp>
      <p:sp>
        <p:nvSpPr>
          <p:cNvPr id="3" name="Rectangle 1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Picture 8"/>
          <p:cNvPicPr>
            <a:picLocks noChangeAspect="1"/>
          </p:cNvPicPr>
          <p:nvPr/>
        </p:nvPicPr>
        <p:blipFill>
          <a:blip r:embed="rId3"/>
          <a:stretch>
            <a:fillRect/>
          </a:stretch>
        </p:blipFill>
        <p:spPr>
          <a:xfrm>
            <a:off x="1056248" y="780975"/>
            <a:ext cx="7037853" cy="4119040"/>
          </a:xfrm>
          <a:prstGeom prst="rect">
            <a:avLst/>
          </a:prstGeom>
        </p:spPr>
      </p:pic>
    </p:spTree>
    <p:extLst>
      <p:ext uri="{BB962C8B-B14F-4D97-AF65-F5344CB8AC3E}">
        <p14:creationId xmlns:p14="http://schemas.microsoft.com/office/powerpoint/2010/main" val="1130781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Call stack</a:t>
            </a:r>
            <a:endParaRPr lang="zh-CN" altLang="en-US" dirty="0"/>
          </a:p>
        </p:txBody>
      </p:sp>
      <p:sp>
        <p:nvSpPr>
          <p:cNvPr id="3" name="Rectangle 21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Canvas 52"/>
          <p:cNvGrpSpPr>
            <a:grpSpLocks/>
          </p:cNvGrpSpPr>
          <p:nvPr/>
        </p:nvGrpSpPr>
        <p:grpSpPr bwMode="auto">
          <a:xfrm>
            <a:off x="784167" y="748146"/>
            <a:ext cx="7880465" cy="4264429"/>
            <a:chOff x="0" y="0"/>
            <a:chExt cx="52743" cy="46875"/>
          </a:xfrm>
        </p:grpSpPr>
        <p:sp>
          <p:nvSpPr>
            <p:cNvPr id="6" name="AutoShape 210"/>
            <p:cNvSpPr>
              <a:spLocks noChangeAspect="1" noChangeArrowheads="1"/>
            </p:cNvSpPr>
            <p:nvPr/>
          </p:nvSpPr>
          <p:spPr bwMode="auto">
            <a:xfrm>
              <a:off x="0" y="0"/>
              <a:ext cx="52743" cy="468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64"/>
            <p:cNvSpPr>
              <a:spLocks noChangeArrowheads="1"/>
            </p:cNvSpPr>
            <p:nvPr/>
          </p:nvSpPr>
          <p:spPr bwMode="auto">
            <a:xfrm>
              <a:off x="17681" y="9269"/>
              <a:ext cx="14740" cy="2183"/>
            </a:xfrm>
            <a:prstGeom prst="rect">
              <a:avLst/>
            </a:prstGeom>
            <a:solidFill>
              <a:srgbClr val="5B9BD5"/>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panose="020F0502020204030204" charset="-122"/>
                  <a:ea typeface="DengXian" panose="020F0502020204030204" charset="-122"/>
                  <a:cs typeface="宋体" panose="02010600030101010101" pitchFamily="2" charset="-122"/>
                </a:rPr>
                <a:t>libhwui.so</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8" name="Rectangle 75"/>
            <p:cNvSpPr>
              <a:spLocks noChangeArrowheads="1"/>
            </p:cNvSpPr>
            <p:nvPr/>
          </p:nvSpPr>
          <p:spPr bwMode="auto">
            <a:xfrm>
              <a:off x="17684" y="13630"/>
              <a:ext cx="14737" cy="2178"/>
            </a:xfrm>
            <a:prstGeom prst="rect">
              <a:avLst/>
            </a:prstGeom>
            <a:solidFill>
              <a:srgbClr val="5B9BD5"/>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ea typeface="DengXian" panose="020F0502020204030204" charset="-122"/>
                  <a:cs typeface="Times New Roman" panose="02020603050405020304" pitchFamily="18" charset="0"/>
                </a:rPr>
                <a:t>libGLESv2_adreno.so</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9" name="Rectangle 78"/>
            <p:cNvSpPr>
              <a:spLocks noChangeArrowheads="1"/>
            </p:cNvSpPr>
            <p:nvPr/>
          </p:nvSpPr>
          <p:spPr bwMode="auto">
            <a:xfrm>
              <a:off x="17681" y="11452"/>
              <a:ext cx="14740" cy="2178"/>
            </a:xfrm>
            <a:prstGeom prst="rect">
              <a:avLst/>
            </a:prstGeom>
            <a:solidFill>
              <a:srgbClr val="5B9BD5"/>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DengXian" panose="020F0502020204030204" charset="-122"/>
                  <a:cs typeface="Times New Roman" panose="02020603050405020304" pitchFamily="18" charset="0"/>
                </a:rPr>
                <a:t>libEGL.so</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81"/>
            <p:cNvSpPr>
              <a:spLocks noChangeArrowheads="1"/>
            </p:cNvSpPr>
            <p:nvPr/>
          </p:nvSpPr>
          <p:spPr bwMode="auto">
            <a:xfrm>
              <a:off x="17689" y="15808"/>
              <a:ext cx="14732" cy="2178"/>
            </a:xfrm>
            <a:prstGeom prst="rect">
              <a:avLst/>
            </a:prstGeom>
            <a:solidFill>
              <a:srgbClr val="5B9BD5"/>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DengXian" panose="020F0502020204030204" charset="-122"/>
                  <a:cs typeface="Times New Roman" panose="02020603050405020304" pitchFamily="18" charset="0"/>
                </a:rPr>
                <a:t>libgsl.so</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82"/>
            <p:cNvSpPr>
              <a:spLocks noChangeArrowheads="1"/>
            </p:cNvSpPr>
            <p:nvPr/>
          </p:nvSpPr>
          <p:spPr bwMode="auto">
            <a:xfrm>
              <a:off x="17681" y="18012"/>
              <a:ext cx="14732" cy="2178"/>
            </a:xfrm>
            <a:prstGeom prst="rect">
              <a:avLst/>
            </a:prstGeom>
            <a:solidFill>
              <a:srgbClr val="5B9BD5"/>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DengXian" panose="020F0502020204030204" charset="-122"/>
                  <a:cs typeface="Times New Roman" panose="02020603050405020304" pitchFamily="18" charset="0"/>
                </a:rPr>
                <a:t>libc.so</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83"/>
            <p:cNvSpPr>
              <a:spLocks noChangeArrowheads="1"/>
            </p:cNvSpPr>
            <p:nvPr/>
          </p:nvSpPr>
          <p:spPr bwMode="auto">
            <a:xfrm>
              <a:off x="17681" y="34528"/>
              <a:ext cx="14732" cy="6688"/>
            </a:xfrm>
            <a:prstGeom prst="rect">
              <a:avLst/>
            </a:prstGeom>
            <a:solidFill>
              <a:srgbClr val="5B9BD5"/>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DengXian" panose="020F0502020204030204" charset="-122"/>
                  <a:cs typeface="Times New Roman" panose="02020603050405020304" pitchFamily="18" charset="0"/>
                </a:rPr>
                <a:t>kernel</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84"/>
            <p:cNvSpPr>
              <a:spLocks noChangeArrowheads="1"/>
            </p:cNvSpPr>
            <p:nvPr/>
          </p:nvSpPr>
          <p:spPr bwMode="auto">
            <a:xfrm>
              <a:off x="23064" y="39038"/>
              <a:ext cx="9341" cy="2178"/>
            </a:xfrm>
            <a:prstGeom prst="rect">
              <a:avLst/>
            </a:prstGeom>
            <a:solidFill>
              <a:srgbClr val="FF0000"/>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DengXian" panose="020F0502020204030204" charset="-122"/>
                  <a:cs typeface="Times New Roman" panose="02020603050405020304" pitchFamily="18" charset="0"/>
                </a:rPr>
                <a:t>Kgsl-3d0</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85"/>
            <p:cNvSpPr>
              <a:spLocks noChangeArrowheads="1"/>
            </p:cNvSpPr>
            <p:nvPr/>
          </p:nvSpPr>
          <p:spPr bwMode="auto">
            <a:xfrm>
              <a:off x="37420" y="1893"/>
              <a:ext cx="14732" cy="217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EglManager</a:t>
              </a: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::initialize</a:t>
              </a:r>
              <a:endParaRPr kumimoji="0" lang="en-US" altLang="zh-CN" sz="800" b="0" i="0" u="none" strike="noStrike" cap="none" normalizeH="0" baseline="0" dirty="0">
                <a:ln>
                  <a:noFill/>
                </a:ln>
                <a:solidFill>
                  <a:schemeClr val="tx1"/>
                </a:solidFill>
                <a:effectLst/>
                <a:latin typeface="Arial" panose="020B0604020202020204" pitchFamily="34" charset="0"/>
              </a:endParaRPr>
            </a:p>
          </p:txBody>
        </p:sp>
        <p:sp>
          <p:nvSpPr>
            <p:cNvPr id="15" name="Rectangle 86"/>
            <p:cNvSpPr>
              <a:spLocks noChangeArrowheads="1"/>
            </p:cNvSpPr>
            <p:nvPr/>
          </p:nvSpPr>
          <p:spPr bwMode="auto">
            <a:xfrm>
              <a:off x="37420" y="4065"/>
              <a:ext cx="14732" cy="216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android::</a:t>
              </a: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egl_display_t</a:t>
              </a: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::initialize</a:t>
              </a:r>
              <a:endParaRPr kumimoji="0" lang="en-US" altLang="zh-CN" sz="800" b="0" i="0" u="none" strike="noStrike" cap="none" normalizeH="0" baseline="0" dirty="0">
                <a:ln>
                  <a:noFill/>
                </a:ln>
                <a:solidFill>
                  <a:schemeClr val="tx1"/>
                </a:solidFill>
                <a:effectLst/>
                <a:latin typeface="Arial" panose="020B0604020202020204" pitchFamily="34" charset="0"/>
              </a:endParaRPr>
            </a:p>
          </p:txBody>
        </p:sp>
        <p:sp>
          <p:nvSpPr>
            <p:cNvPr id="16" name="Rectangle 88"/>
            <p:cNvSpPr>
              <a:spLocks noChangeArrowheads="1"/>
            </p:cNvSpPr>
            <p:nvPr/>
          </p:nvSpPr>
          <p:spPr bwMode="auto">
            <a:xfrm>
              <a:off x="37420" y="6213"/>
              <a:ext cx="14732" cy="1889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EglApi</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::Initialize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EglDisplay</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::Initialize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EglDisplay</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CreateDummyEsxContext</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EsxContext</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Init</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EsxContext</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::Create3DCmdMgr</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EsxCmdMgr</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Init</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EsxCmdBuf</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::Create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EsxCmdBuf</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CreateMemPool</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EsxMemPool</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GetMemory</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EsxMemPool</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AllocateMemory</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EsxGfxMem</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::Create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EsxGfxMem</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panose="020F0502020204030204" charset="-122"/>
                  <a:cs typeface="Times New Roman" panose="02020603050405020304" pitchFamily="18" charset="0"/>
                </a:rPr>
                <a:t>Init</a:t>
              </a:r>
              <a:endParaRPr kumimoji="0" lang="en-US" altLang="zh-CN" sz="800" b="0" i="0" u="none" strike="noStrike" cap="none" normalizeH="0" baseline="0" dirty="0">
                <a:ln>
                  <a:noFill/>
                </a:ln>
                <a:solidFill>
                  <a:schemeClr val="tx1"/>
                </a:solidFill>
                <a:effectLst/>
                <a:latin typeface="Arial" panose="020B0604020202020204" pitchFamily="34" charset="0"/>
              </a:endParaRPr>
            </a:p>
          </p:txBody>
        </p:sp>
        <p:sp>
          <p:nvSpPr>
            <p:cNvPr id="17" name="Rectangle 97"/>
            <p:cNvSpPr>
              <a:spLocks noChangeArrowheads="1"/>
            </p:cNvSpPr>
            <p:nvPr/>
          </p:nvSpPr>
          <p:spPr bwMode="auto">
            <a:xfrm>
              <a:off x="37420" y="25110"/>
              <a:ext cx="14732" cy="504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gsl_memory_alloc_pure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ioctl_kgsl_sharedmem_alloc</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gsl_ldd_control</a:t>
              </a:r>
              <a:endParaRPr kumimoji="0" lang="en-US" altLang="zh-CN" sz="800" b="0" i="0" u="none" strike="noStrike" cap="none" normalizeH="0" baseline="0" dirty="0">
                <a:ln>
                  <a:noFill/>
                </a:ln>
                <a:solidFill>
                  <a:schemeClr val="tx1"/>
                </a:solidFill>
                <a:effectLst/>
                <a:latin typeface="Arial" panose="020B0604020202020204" pitchFamily="34" charset="0"/>
              </a:endParaRPr>
            </a:p>
          </p:txBody>
        </p:sp>
        <p:sp>
          <p:nvSpPr>
            <p:cNvPr id="18" name="Rectangle 121"/>
            <p:cNvSpPr>
              <a:spLocks noChangeArrowheads="1"/>
            </p:cNvSpPr>
            <p:nvPr/>
          </p:nvSpPr>
          <p:spPr bwMode="auto">
            <a:xfrm>
              <a:off x="37420" y="32350"/>
              <a:ext cx="14732" cy="340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SyS_ioctl</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do_vfs_ioctl</a:t>
              </a:r>
              <a:endParaRPr kumimoji="0" lang="en-US" altLang="zh-CN" sz="800" b="0" i="0" u="none" strike="noStrike" cap="none" normalizeH="0" baseline="0" dirty="0">
                <a:ln>
                  <a:noFill/>
                </a:ln>
                <a:solidFill>
                  <a:schemeClr val="tx1"/>
                </a:solidFill>
                <a:effectLst/>
                <a:latin typeface="Arial" panose="020B0604020202020204" pitchFamily="34" charset="0"/>
              </a:endParaRPr>
            </a:p>
          </p:txBody>
        </p:sp>
        <p:sp>
          <p:nvSpPr>
            <p:cNvPr id="19" name="Down Arrow 123"/>
            <p:cNvSpPr>
              <a:spLocks noChangeArrowheads="1"/>
            </p:cNvSpPr>
            <p:nvPr/>
          </p:nvSpPr>
          <p:spPr bwMode="auto">
            <a:xfrm>
              <a:off x="23747" y="20600"/>
              <a:ext cx="2320" cy="3075"/>
            </a:xfrm>
            <a:prstGeom prst="downArrow">
              <a:avLst>
                <a:gd name="adj1" fmla="val 50000"/>
                <a:gd name="adj2" fmla="val 50010"/>
              </a:avLst>
            </a:prstGeom>
            <a:solidFill>
              <a:srgbClr val="F4B083"/>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0" name="Rectangle 124"/>
            <p:cNvSpPr>
              <a:spLocks noChangeArrowheads="1"/>
            </p:cNvSpPr>
            <p:nvPr/>
          </p:nvSpPr>
          <p:spPr bwMode="auto">
            <a:xfrm>
              <a:off x="22245" y="24322"/>
              <a:ext cx="5520" cy="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DengXian" panose="020F0502020204030204" charset="-122"/>
                  <a:ea typeface="DengXian" panose="020F0502020204030204" charset="-122"/>
                  <a:cs typeface="宋体" panose="02010600030101010101" pitchFamily="2" charset="-122"/>
                </a:rPr>
                <a:t>ioctl</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1" name="Straight Connector 130"/>
            <p:cNvSpPr>
              <a:spLocks noChangeShapeType="1"/>
            </p:cNvSpPr>
            <p:nvPr/>
          </p:nvSpPr>
          <p:spPr bwMode="auto">
            <a:xfrm flipV="1">
              <a:off x="32421" y="1893"/>
              <a:ext cx="4999" cy="7375"/>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Straight Connector 131"/>
            <p:cNvSpPr>
              <a:spLocks noChangeShapeType="1"/>
            </p:cNvSpPr>
            <p:nvPr/>
          </p:nvSpPr>
          <p:spPr bwMode="auto">
            <a:xfrm flipV="1">
              <a:off x="32421" y="4064"/>
              <a:ext cx="4999" cy="7387"/>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Straight Connector 132"/>
            <p:cNvSpPr>
              <a:spLocks noChangeShapeType="1"/>
            </p:cNvSpPr>
            <p:nvPr/>
          </p:nvSpPr>
          <p:spPr bwMode="auto">
            <a:xfrm flipV="1">
              <a:off x="32421" y="6229"/>
              <a:ext cx="4999" cy="7400"/>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Straight Connector 133"/>
            <p:cNvSpPr>
              <a:spLocks noChangeShapeType="1"/>
            </p:cNvSpPr>
            <p:nvPr/>
          </p:nvSpPr>
          <p:spPr bwMode="auto">
            <a:xfrm>
              <a:off x="32421" y="15807"/>
              <a:ext cx="4999" cy="9298"/>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Straight Connector 134"/>
            <p:cNvSpPr>
              <a:spLocks noChangeShapeType="1"/>
            </p:cNvSpPr>
            <p:nvPr/>
          </p:nvSpPr>
          <p:spPr bwMode="auto">
            <a:xfrm>
              <a:off x="32421" y="17985"/>
              <a:ext cx="4999" cy="12168"/>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135"/>
            <p:cNvSpPr>
              <a:spLocks noChangeArrowheads="1"/>
            </p:cNvSpPr>
            <p:nvPr/>
          </p:nvSpPr>
          <p:spPr bwMode="auto">
            <a:xfrm>
              <a:off x="37420" y="35753"/>
              <a:ext cx="14732" cy="1003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lvl1pPr indent="7048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70485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kgsl_ioctl</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70485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kgsl_ioctl_helper</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704850" algn="l" defTabSz="914400" rtl="0" eaLnBrk="0" fontAlgn="base" latinLnBrk="0" hangingPunct="0">
                <a:lnSpc>
                  <a:spcPct val="100000"/>
                </a:lnSpc>
                <a:spcBef>
                  <a:spcPct val="0"/>
                </a:spcBef>
                <a:spcAft>
                  <a:spcPct val="0"/>
                </a:spcAft>
                <a:buClrTx/>
                <a:buSzTx/>
                <a:buFontTx/>
                <a:buNone/>
                <a:tabLst/>
              </a:pPr>
              <a:r>
                <a:rPr kumimoji="0" lang="en-US" altLang="zh-CN"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IOCTL_KGSL_GPUOBJ_ALLOC</a:t>
              </a:r>
              <a:endParaRPr kumimoji="0" lang="en-US" altLang="zh-CN" sz="600" b="0" i="0" u="none" strike="noStrike" cap="none" normalizeH="0" baseline="0" dirty="0">
                <a:ln>
                  <a:noFill/>
                </a:ln>
                <a:solidFill>
                  <a:schemeClr val="tx1"/>
                </a:solidFill>
                <a:effectLst/>
                <a:cs typeface="宋体" panose="02010600030101010101" pitchFamily="2" charset="-122"/>
              </a:endParaRPr>
            </a:p>
            <a:p>
              <a:pPr marL="0" marR="0" lvl="0" indent="704850" algn="l" defTabSz="914400" rtl="0" eaLnBrk="0" fontAlgn="base" latinLnBrk="0" hangingPunct="0">
                <a:lnSpc>
                  <a:spcPct val="100000"/>
                </a:lnSpc>
                <a:spcBef>
                  <a:spcPct val="0"/>
                </a:spcBef>
                <a:spcAft>
                  <a:spcPct val="0"/>
                </a:spcAft>
                <a:buClrTx/>
                <a:buSzTx/>
                <a:buFontTx/>
                <a:buNone/>
                <a:tabLst/>
              </a:pPr>
              <a:r>
                <a:rPr kumimoji="0" lang="en-US" altLang="zh-CN"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IOCTL_KGSL_DEVICE_GETPROPERTY</a:t>
              </a:r>
              <a:endParaRPr kumimoji="0" lang="en-US" altLang="zh-CN" sz="600" b="0" i="0" u="none" strike="noStrike" cap="none" normalizeH="0" baseline="0" dirty="0">
                <a:ln>
                  <a:noFill/>
                </a:ln>
                <a:solidFill>
                  <a:schemeClr val="tx1"/>
                </a:solidFill>
                <a:effectLst/>
                <a:cs typeface="宋体" panose="02010600030101010101" pitchFamily="2" charset="-122"/>
              </a:endParaRPr>
            </a:p>
            <a:p>
              <a:pPr marL="0" marR="0" lvl="0" indent="704850" algn="l" defTabSz="914400" rtl="0" eaLnBrk="0" fontAlgn="base" latinLnBrk="0" hangingPunct="0">
                <a:lnSpc>
                  <a:spcPct val="100000"/>
                </a:lnSpc>
                <a:spcBef>
                  <a:spcPct val="0"/>
                </a:spcBef>
                <a:spcAft>
                  <a:spcPct val="0"/>
                </a:spcAft>
                <a:buClrTx/>
                <a:buSzTx/>
                <a:buFontTx/>
                <a:buNone/>
                <a:tabLst/>
              </a:pPr>
              <a:r>
                <a:rPr kumimoji="0" lang="en-US" altLang="zh-CN"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IOCTL_KGSL_SUBMIT_COMMANDS</a:t>
              </a:r>
              <a:endParaRPr kumimoji="0" lang="en-US" altLang="zh-CN" sz="600" b="0" i="0" u="none" strike="noStrike" cap="none" normalizeH="0" baseline="0" dirty="0">
                <a:ln>
                  <a:noFill/>
                </a:ln>
                <a:solidFill>
                  <a:schemeClr val="tx1"/>
                </a:solidFill>
                <a:effectLst/>
                <a:cs typeface="宋体" panose="02010600030101010101" pitchFamily="2" charset="-122"/>
              </a:endParaRPr>
            </a:p>
            <a:p>
              <a:pPr marL="0" marR="0" lvl="0" indent="704850" algn="l" defTabSz="914400" rtl="0" eaLnBrk="0" fontAlgn="base" latinLnBrk="0" hangingPunct="0">
                <a:lnSpc>
                  <a:spcPct val="100000"/>
                </a:lnSpc>
                <a:spcBef>
                  <a:spcPct val="0"/>
                </a:spcBef>
                <a:spcAft>
                  <a:spcPct val="0"/>
                </a:spcAft>
                <a:buClrTx/>
                <a:buSzTx/>
                <a:buFontTx/>
                <a:buNone/>
                <a:tabLst/>
              </a:pPr>
              <a:r>
                <a:rPr kumimoji="0" lang="en-US" altLang="zh-CN" sz="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zh-CN" sz="600" b="0" i="0" u="none" strike="noStrike" cap="none" normalizeH="0" baseline="0" dirty="0">
                <a:ln>
                  <a:noFill/>
                </a:ln>
                <a:solidFill>
                  <a:schemeClr val="tx1"/>
                </a:solidFill>
                <a:effectLst/>
              </a:endParaRPr>
            </a:p>
          </p:txBody>
        </p:sp>
        <p:sp>
          <p:nvSpPr>
            <p:cNvPr id="27" name="Straight Connector 136"/>
            <p:cNvSpPr>
              <a:spLocks noChangeShapeType="1"/>
            </p:cNvSpPr>
            <p:nvPr/>
          </p:nvSpPr>
          <p:spPr bwMode="auto">
            <a:xfrm flipV="1">
              <a:off x="32421" y="32347"/>
              <a:ext cx="4632" cy="2178"/>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Straight Connector 137"/>
            <p:cNvSpPr>
              <a:spLocks noChangeShapeType="1"/>
            </p:cNvSpPr>
            <p:nvPr/>
          </p:nvSpPr>
          <p:spPr bwMode="auto">
            <a:xfrm flipV="1">
              <a:off x="32421" y="35747"/>
              <a:ext cx="4999" cy="3287"/>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Straight Connector 138"/>
            <p:cNvSpPr>
              <a:spLocks noChangeShapeType="1"/>
            </p:cNvSpPr>
            <p:nvPr/>
          </p:nvSpPr>
          <p:spPr bwMode="auto">
            <a:xfrm>
              <a:off x="32421" y="41212"/>
              <a:ext cx="4999" cy="4575"/>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139"/>
            <p:cNvSpPr>
              <a:spLocks noChangeArrowheads="1"/>
            </p:cNvSpPr>
            <p:nvPr/>
          </p:nvSpPr>
          <p:spPr bwMode="auto">
            <a:xfrm>
              <a:off x="23080" y="34525"/>
              <a:ext cx="9341" cy="2172"/>
            </a:xfrm>
            <a:prstGeom prst="rect">
              <a:avLst/>
            </a:prstGeom>
            <a:solidFill>
              <a:srgbClr val="FF0000"/>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ea typeface="DengXian" panose="020F0502020204030204" charset="-122"/>
                  <a:cs typeface="Times New Roman" panose="02020603050405020304" pitchFamily="18" charset="0"/>
                </a:rPr>
                <a:t>System call</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31" name="Straight Connector 140"/>
            <p:cNvSpPr>
              <a:spLocks noChangeShapeType="1"/>
            </p:cNvSpPr>
            <p:nvPr/>
          </p:nvSpPr>
          <p:spPr bwMode="auto">
            <a:xfrm flipV="1">
              <a:off x="32413" y="35743"/>
              <a:ext cx="5007" cy="951"/>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Down Arrow 142"/>
            <p:cNvSpPr>
              <a:spLocks noChangeArrowheads="1"/>
            </p:cNvSpPr>
            <p:nvPr/>
          </p:nvSpPr>
          <p:spPr bwMode="auto">
            <a:xfrm>
              <a:off x="26954" y="36917"/>
              <a:ext cx="1501" cy="1973"/>
            </a:xfrm>
            <a:prstGeom prst="downArrow">
              <a:avLst>
                <a:gd name="adj1" fmla="val 50000"/>
                <a:gd name="adj2" fmla="val 49992"/>
              </a:avLst>
            </a:prstGeom>
            <a:solidFill>
              <a:srgbClr val="F4B083"/>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33" name="Rectangle 143"/>
            <p:cNvSpPr>
              <a:spLocks noChangeArrowheads="1"/>
            </p:cNvSpPr>
            <p:nvPr/>
          </p:nvSpPr>
          <p:spPr bwMode="auto">
            <a:xfrm>
              <a:off x="1731" y="20990"/>
              <a:ext cx="11507" cy="1858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lvl1pPr indent="331788">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31788" algn="l" defTabSz="914400" rtl="0" eaLnBrk="0" fontAlgn="base" latinLnBrk="0" hangingPunct="0">
                <a:lnSpc>
                  <a:spcPct val="100000"/>
                </a:lnSpc>
                <a:spcBef>
                  <a:spcPct val="0"/>
                </a:spcBef>
                <a:spcAft>
                  <a:spcPct val="0"/>
                </a:spcAft>
                <a:buClrTx/>
                <a:buSzTx/>
                <a:buFontTx/>
                <a:buNone/>
                <a:tabLst/>
              </a:pPr>
              <a:r>
                <a:rPr kumimoji="0" lang="en-US" altLang="zh-CN" sz="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EXPORT_METHOD:</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331788"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gsl_memory_alloc_pure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331788"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gsl_syncobj_create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331788"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gsl_context_create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331788"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gsl_memory_map_ext_fd_pure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331788"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gsl_memory_free_pure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331788"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gsl_command_issueib_sync</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331788"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gsl_memory_map_ext_fd_pure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331788"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gsl_device_getinfo_ext</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331788"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gsl_device_open</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331788"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gsl_library_open</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331788" algn="l" defTabSz="914400" rtl="0" eaLnBrk="0" fontAlgn="base" latinLnBrk="0" hangingPunct="0">
                <a:lnSpc>
                  <a:spcPct val="100000"/>
                </a:lnSpc>
                <a:spcBef>
                  <a:spcPct val="0"/>
                </a:spcBef>
                <a:spcAft>
                  <a:spcPct val="0"/>
                </a:spcAft>
                <a:buClrTx/>
                <a:buSzTx/>
                <a:buFontTx/>
                <a:buNone/>
                <a:tabLst/>
              </a:pPr>
              <a:r>
                <a:rPr kumimoji="0" lang="en-US" altLang="zh-CN" sz="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zh-CN" sz="800" b="0" i="0" u="none" strike="noStrike" cap="none" normalizeH="0" baseline="0" dirty="0">
                <a:ln>
                  <a:noFill/>
                </a:ln>
                <a:solidFill>
                  <a:schemeClr val="tx1"/>
                </a:solidFill>
                <a:effectLst/>
              </a:endParaRPr>
            </a:p>
          </p:txBody>
        </p:sp>
        <p:sp>
          <p:nvSpPr>
            <p:cNvPr id="34" name="Straight Connector 145"/>
            <p:cNvSpPr>
              <a:spLocks noChangeShapeType="1"/>
            </p:cNvSpPr>
            <p:nvPr/>
          </p:nvSpPr>
          <p:spPr bwMode="auto">
            <a:xfrm flipH="1">
              <a:off x="13238" y="15800"/>
              <a:ext cx="4443" cy="5188"/>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Straight Connector 146"/>
            <p:cNvSpPr>
              <a:spLocks noChangeShapeType="1"/>
            </p:cNvSpPr>
            <p:nvPr/>
          </p:nvSpPr>
          <p:spPr bwMode="auto">
            <a:xfrm flipH="1">
              <a:off x="13238" y="17978"/>
              <a:ext cx="4443" cy="21593"/>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149"/>
            <p:cNvSpPr>
              <a:spLocks noChangeArrowheads="1"/>
            </p:cNvSpPr>
            <p:nvPr/>
          </p:nvSpPr>
          <p:spPr bwMode="auto">
            <a:xfrm>
              <a:off x="4435" y="40530"/>
              <a:ext cx="7984" cy="4400"/>
            </a:xfrm>
            <a:prstGeom prst="rect">
              <a:avLst/>
            </a:prstGeom>
            <a:solidFill>
              <a:srgbClr val="538135"/>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ea typeface="DengXian" panose="020F0502020204030204" charset="-122"/>
                  <a:cs typeface="Times New Roman" panose="02020603050405020304" pitchFamily="18" charset="0"/>
                </a:rPr>
                <a:t>PMEM</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37" name="Left-Up Arrow 151"/>
            <p:cNvSpPr>
              <a:spLocks/>
            </p:cNvSpPr>
            <p:nvPr/>
          </p:nvSpPr>
          <p:spPr bwMode="auto">
            <a:xfrm>
              <a:off x="12624" y="41485"/>
              <a:ext cx="15899" cy="2183"/>
            </a:xfrm>
            <a:custGeom>
              <a:avLst/>
              <a:gdLst>
                <a:gd name="T0" fmla="*/ 0 w 1589963"/>
                <a:gd name="T1" fmla="*/ 163773 h 218364"/>
                <a:gd name="T2" fmla="*/ 54591 w 1589963"/>
                <a:gd name="T3" fmla="*/ 109182 h 218364"/>
                <a:gd name="T4" fmla="*/ 54591 w 1589963"/>
                <a:gd name="T5" fmla="*/ 136478 h 218364"/>
                <a:gd name="T6" fmla="*/ 1508077 w 1589963"/>
                <a:gd name="T7" fmla="*/ 136478 h 218364"/>
                <a:gd name="T8" fmla="*/ 1508077 w 1589963"/>
                <a:gd name="T9" fmla="*/ 54591 h 218364"/>
                <a:gd name="T10" fmla="*/ 1480781 w 1589963"/>
                <a:gd name="T11" fmla="*/ 54591 h 218364"/>
                <a:gd name="T12" fmla="*/ 1535372 w 1589963"/>
                <a:gd name="T13" fmla="*/ 0 h 218364"/>
                <a:gd name="T14" fmla="*/ 1589963 w 1589963"/>
                <a:gd name="T15" fmla="*/ 54591 h 218364"/>
                <a:gd name="T16" fmla="*/ 1562668 w 1589963"/>
                <a:gd name="T17" fmla="*/ 54591 h 218364"/>
                <a:gd name="T18" fmla="*/ 1562668 w 1589963"/>
                <a:gd name="T19" fmla="*/ 191069 h 218364"/>
                <a:gd name="T20" fmla="*/ 54591 w 1589963"/>
                <a:gd name="T21" fmla="*/ 191069 h 218364"/>
                <a:gd name="T22" fmla="*/ 54591 w 1589963"/>
                <a:gd name="T23" fmla="*/ 218364 h 218364"/>
                <a:gd name="T24" fmla="*/ 0 w 1589963"/>
                <a:gd name="T25" fmla="*/ 163773 h 218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89963" h="218364">
                  <a:moveTo>
                    <a:pt x="0" y="163773"/>
                  </a:moveTo>
                  <a:lnTo>
                    <a:pt x="54591" y="109182"/>
                  </a:lnTo>
                  <a:lnTo>
                    <a:pt x="54591" y="136478"/>
                  </a:lnTo>
                  <a:lnTo>
                    <a:pt x="1508077" y="136478"/>
                  </a:lnTo>
                  <a:lnTo>
                    <a:pt x="1508077" y="54591"/>
                  </a:lnTo>
                  <a:lnTo>
                    <a:pt x="1480781" y="54591"/>
                  </a:lnTo>
                  <a:lnTo>
                    <a:pt x="1535372" y="0"/>
                  </a:lnTo>
                  <a:lnTo>
                    <a:pt x="1589963" y="54591"/>
                  </a:lnTo>
                  <a:lnTo>
                    <a:pt x="1562668" y="54591"/>
                  </a:lnTo>
                  <a:lnTo>
                    <a:pt x="1562668" y="191069"/>
                  </a:lnTo>
                  <a:lnTo>
                    <a:pt x="54591" y="191069"/>
                  </a:lnTo>
                  <a:lnTo>
                    <a:pt x="54591" y="218364"/>
                  </a:lnTo>
                  <a:lnTo>
                    <a:pt x="0" y="163773"/>
                  </a:lnTo>
                  <a:close/>
                </a:path>
              </a:pathLst>
            </a:custGeom>
            <a:solidFill>
              <a:srgbClr val="F4B083"/>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38" name="Rectangle 154"/>
            <p:cNvSpPr>
              <a:spLocks noChangeArrowheads="1"/>
            </p:cNvSpPr>
            <p:nvPr/>
          </p:nvSpPr>
          <p:spPr bwMode="auto">
            <a:xfrm>
              <a:off x="1731" y="1048"/>
              <a:ext cx="11506" cy="189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defTabSz="914400" rtl="0" eaLnBrk="0" fontAlgn="base" latinLnBrk="0" hangingPunct="0">
                <a:lnSpc>
                  <a:spcPct val="100000"/>
                </a:lnSpc>
                <a:spcBef>
                  <a:spcPct val="0"/>
                </a:spcBef>
                <a:spcAft>
                  <a:spcPct val="0"/>
                </a:spcAft>
                <a:buClrTx/>
                <a:buSzTx/>
                <a:buFontTx/>
                <a:buNone/>
                <a:tabLst/>
              </a:pPr>
              <a:r>
                <a:rPr kumimoji="0" lang="en-US" altLang="zh-CN" sz="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EXPORT_METHOD:</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266700" defTabSz="914400" rtl="0" eaLnBrk="0" fontAlgn="base" latinLnBrk="0" hangingPunct="0">
                <a:lnSpc>
                  <a:spcPct val="100000"/>
                </a:lnSpc>
                <a:spcBef>
                  <a:spcPct val="0"/>
                </a:spcBef>
                <a:spcAft>
                  <a:spcPct val="0"/>
                </a:spcAft>
                <a:buClrTx/>
                <a:buSzTx/>
                <a:buFontTx/>
                <a:buNone/>
                <a:tabLst/>
              </a:pPr>
              <a:r>
                <a:rPr kumimoji="0" lang="en-US" altLang="zh-CN" sz="8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EsxContext</a:t>
              </a:r>
              <a:r>
                <a:rPr kumimoji="0" lang="en-US" altLang="zh-CN" sz="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zh-CN" sz="800" b="1" i="0" u="none" strike="noStrike" cap="none" normalizeH="0" baseline="0" dirty="0">
                <a:ln>
                  <a:noFill/>
                </a:ln>
                <a:solidFill>
                  <a:schemeClr val="tx1"/>
                </a:solidFill>
                <a:effectLst/>
                <a:cs typeface="宋体" panose="02010600030101010101" pitchFamily="2" charset="-122"/>
              </a:endParaRPr>
            </a:p>
            <a:p>
              <a:pPr marL="0" marR="0" lvl="0" indent="266700"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EsxContext</a:t>
              </a: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::Create3DCmdMgr</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266700" defTabSz="914400" rtl="0" eaLnBrk="0" fontAlgn="base" latinLnBrk="0" hangingPunct="0">
                <a:lnSpc>
                  <a:spcPct val="100000"/>
                </a:lnSpc>
                <a:spcBef>
                  <a:spcPct val="0"/>
                </a:spcBef>
                <a:spcAft>
                  <a:spcPct val="0"/>
                </a:spcAft>
                <a:buClrTx/>
                <a:buSzTx/>
                <a:buFontTx/>
                <a:buNone/>
                <a:tabLst/>
              </a:pPr>
              <a:r>
                <a:rPr kumimoji="0" lang="en-US" altLang="zh-CN" sz="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266700" defTabSz="914400" rtl="0" eaLnBrk="0" fontAlgn="base" latinLnBrk="0" hangingPunct="0">
                <a:lnSpc>
                  <a:spcPct val="100000"/>
                </a:lnSpc>
                <a:spcBef>
                  <a:spcPct val="0"/>
                </a:spcBef>
                <a:spcAft>
                  <a:spcPct val="0"/>
                </a:spcAft>
                <a:buClrTx/>
                <a:buSzTx/>
                <a:buFontTx/>
                <a:buNone/>
                <a:tabLst/>
              </a:pPr>
              <a:r>
                <a:rPr kumimoji="0" lang="en-US" altLang="zh-CN" sz="8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EglApi</a:t>
              </a:r>
              <a:r>
                <a:rPr kumimoji="0" lang="en-US" altLang="zh-CN" sz="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zh-CN" sz="800" b="1" i="0" u="none" strike="noStrike" cap="none" normalizeH="0" baseline="0" dirty="0">
                <a:ln>
                  <a:noFill/>
                </a:ln>
                <a:solidFill>
                  <a:schemeClr val="tx1"/>
                </a:solidFill>
                <a:effectLst/>
                <a:cs typeface="宋体" panose="02010600030101010101" pitchFamily="2" charset="-122"/>
              </a:endParaRPr>
            </a:p>
            <a:p>
              <a:pPr marL="0" marR="0" lvl="0" indent="266700"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EglApi</a:t>
              </a: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CreateContext</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266700"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EglApi</a:t>
              </a: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SwapBuffers</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266700"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zh-CN" sz="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266700" defTabSz="914400" rtl="0" eaLnBrk="0" fontAlgn="base" latinLnBrk="0" hangingPunct="0">
                <a:lnSpc>
                  <a:spcPct val="100000"/>
                </a:lnSpc>
                <a:spcBef>
                  <a:spcPct val="0"/>
                </a:spcBef>
                <a:spcAft>
                  <a:spcPct val="0"/>
                </a:spcAft>
                <a:buClrTx/>
                <a:buSzTx/>
                <a:buFontTx/>
                <a:buNone/>
                <a:tabLst/>
              </a:pPr>
              <a:r>
                <a:rPr kumimoji="0" lang="en-US" altLang="zh-CN" sz="8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EsxContext</a:t>
              </a:r>
              <a:r>
                <a:rPr kumimoji="0" lang="en-US" altLang="zh-CN" sz="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zh-CN" sz="800" b="1" i="0" u="none" strike="noStrike" cap="none" normalizeH="0" baseline="0" dirty="0">
                <a:ln>
                  <a:noFill/>
                </a:ln>
                <a:solidFill>
                  <a:schemeClr val="tx1"/>
                </a:solidFill>
                <a:effectLst/>
                <a:cs typeface="宋体" panose="02010600030101010101" pitchFamily="2" charset="-122"/>
              </a:endParaRPr>
            </a:p>
            <a:p>
              <a:pPr marL="0" marR="0" lvl="0" indent="266700"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EsxContext</a:t>
              </a: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Init</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266700"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zh-CN" sz="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zh-CN" sz="800" b="0" i="0" u="none" strike="noStrike" cap="none" normalizeH="0" baseline="0" dirty="0">
                <a:ln>
                  <a:noFill/>
                </a:ln>
                <a:solidFill>
                  <a:schemeClr val="tx1"/>
                </a:solidFill>
                <a:effectLst/>
              </a:endParaRPr>
            </a:p>
          </p:txBody>
        </p:sp>
        <p:sp>
          <p:nvSpPr>
            <p:cNvPr id="39" name="Rectangle 156"/>
            <p:cNvSpPr>
              <a:spLocks noChangeArrowheads="1"/>
            </p:cNvSpPr>
            <p:nvPr/>
          </p:nvSpPr>
          <p:spPr bwMode="auto">
            <a:xfrm>
              <a:off x="19258" y="27143"/>
              <a:ext cx="11507" cy="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ea typeface="DengXian" panose="020F0502020204030204" charset="-122"/>
                  <a:cs typeface="Times New Roman" panose="02020603050405020304" pitchFamily="18" charset="0"/>
                </a:rPr>
                <a:t>copy_from_user()</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0" name="Straight Connector 157"/>
            <p:cNvSpPr>
              <a:spLocks noChangeShapeType="1"/>
            </p:cNvSpPr>
            <p:nvPr/>
          </p:nvSpPr>
          <p:spPr bwMode="auto">
            <a:xfrm flipH="1" flipV="1">
              <a:off x="13238" y="1049"/>
              <a:ext cx="4443" cy="12579"/>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Straight Connector 158"/>
            <p:cNvSpPr>
              <a:spLocks noChangeShapeType="1"/>
            </p:cNvSpPr>
            <p:nvPr/>
          </p:nvSpPr>
          <p:spPr bwMode="auto">
            <a:xfrm flipH="1">
              <a:off x="13238" y="15800"/>
              <a:ext cx="4443" cy="3876"/>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Down Arrow 160"/>
            <p:cNvSpPr>
              <a:spLocks noChangeArrowheads="1"/>
            </p:cNvSpPr>
            <p:nvPr/>
          </p:nvSpPr>
          <p:spPr bwMode="auto">
            <a:xfrm>
              <a:off x="23909" y="30775"/>
              <a:ext cx="2318" cy="3073"/>
            </a:xfrm>
            <a:prstGeom prst="downArrow">
              <a:avLst>
                <a:gd name="adj1" fmla="val 50000"/>
                <a:gd name="adj2" fmla="val 49990"/>
              </a:avLst>
            </a:prstGeom>
            <a:solidFill>
              <a:srgbClr val="F4B083"/>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grpSp>
    </p:spTree>
    <p:extLst>
      <p:ext uri="{BB962C8B-B14F-4D97-AF65-F5344CB8AC3E}">
        <p14:creationId xmlns:p14="http://schemas.microsoft.com/office/powerpoint/2010/main" val="3003138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Panic call stack</a:t>
            </a:r>
          </a:p>
        </p:txBody>
      </p:sp>
      <p:sp>
        <p:nvSpPr>
          <p:cNvPr id="6"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Canvas 198"/>
          <p:cNvGrpSpPr>
            <a:grpSpLocks/>
          </p:cNvGrpSpPr>
          <p:nvPr/>
        </p:nvGrpSpPr>
        <p:grpSpPr bwMode="auto">
          <a:xfrm>
            <a:off x="1218753" y="637600"/>
            <a:ext cx="6712844" cy="4447309"/>
            <a:chOff x="0" y="0"/>
            <a:chExt cx="52743" cy="39846"/>
          </a:xfrm>
        </p:grpSpPr>
        <p:sp>
          <p:nvSpPr>
            <p:cNvPr id="8" name="AutoShape 30"/>
            <p:cNvSpPr>
              <a:spLocks noChangeAspect="1" noChangeArrowheads="1"/>
            </p:cNvSpPr>
            <p:nvPr/>
          </p:nvSpPr>
          <p:spPr bwMode="auto">
            <a:xfrm>
              <a:off x="0" y="0"/>
              <a:ext cx="52743" cy="398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162"/>
            <p:cNvSpPr>
              <a:spLocks noChangeArrowheads="1"/>
            </p:cNvSpPr>
            <p:nvPr/>
          </p:nvSpPr>
          <p:spPr bwMode="auto">
            <a:xfrm>
              <a:off x="16726" y="4585"/>
              <a:ext cx="14739" cy="2183"/>
            </a:xfrm>
            <a:prstGeom prst="rect">
              <a:avLst/>
            </a:prstGeom>
            <a:solidFill>
              <a:srgbClr val="5B9BD5"/>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charset="-122"/>
                  <a:ea typeface="DengXian" charset="-122"/>
                  <a:cs typeface="宋体" panose="02010600030101010101" pitchFamily="2" charset="-122"/>
                </a:rPr>
                <a:t>libhwui.so</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163"/>
            <p:cNvSpPr>
              <a:spLocks noChangeArrowheads="1"/>
            </p:cNvSpPr>
            <p:nvPr/>
          </p:nvSpPr>
          <p:spPr bwMode="auto">
            <a:xfrm>
              <a:off x="16729" y="8946"/>
              <a:ext cx="14736" cy="2178"/>
            </a:xfrm>
            <a:prstGeom prst="rect">
              <a:avLst/>
            </a:prstGeom>
            <a:solidFill>
              <a:srgbClr val="5B9BD5"/>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ea typeface="DengXian" charset="-122"/>
                  <a:cs typeface="Times New Roman" panose="02020603050405020304" pitchFamily="18" charset="0"/>
                </a:rPr>
                <a:t>libGLESv2_adreno.so</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164"/>
            <p:cNvSpPr>
              <a:spLocks noChangeArrowheads="1"/>
            </p:cNvSpPr>
            <p:nvPr/>
          </p:nvSpPr>
          <p:spPr bwMode="auto">
            <a:xfrm>
              <a:off x="16726" y="6768"/>
              <a:ext cx="14739" cy="2178"/>
            </a:xfrm>
            <a:prstGeom prst="rect">
              <a:avLst/>
            </a:prstGeom>
            <a:solidFill>
              <a:srgbClr val="5B9BD5"/>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DengXian" charset="-122"/>
                  <a:cs typeface="Times New Roman" panose="02020603050405020304" pitchFamily="18" charset="0"/>
                </a:rPr>
                <a:t>libEGL.so</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65"/>
            <p:cNvSpPr>
              <a:spLocks noChangeArrowheads="1"/>
            </p:cNvSpPr>
            <p:nvPr/>
          </p:nvSpPr>
          <p:spPr bwMode="auto">
            <a:xfrm>
              <a:off x="16733" y="11124"/>
              <a:ext cx="14732" cy="2178"/>
            </a:xfrm>
            <a:prstGeom prst="rect">
              <a:avLst/>
            </a:prstGeom>
            <a:solidFill>
              <a:srgbClr val="5B9BD5"/>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DengXian" charset="-122"/>
                  <a:cs typeface="Times New Roman" panose="02020603050405020304" pitchFamily="18" charset="0"/>
                </a:rPr>
                <a:t>libgsl.so</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166"/>
            <p:cNvSpPr>
              <a:spLocks noChangeArrowheads="1"/>
            </p:cNvSpPr>
            <p:nvPr/>
          </p:nvSpPr>
          <p:spPr bwMode="auto">
            <a:xfrm>
              <a:off x="16726" y="13328"/>
              <a:ext cx="14732" cy="2178"/>
            </a:xfrm>
            <a:prstGeom prst="rect">
              <a:avLst/>
            </a:prstGeom>
            <a:solidFill>
              <a:srgbClr val="5B9BD5"/>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DengXian" charset="-122"/>
                  <a:cs typeface="Times New Roman" panose="02020603050405020304" pitchFamily="18" charset="0"/>
                </a:rPr>
                <a:t>libc.so</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167"/>
            <p:cNvSpPr>
              <a:spLocks noChangeArrowheads="1"/>
            </p:cNvSpPr>
            <p:nvPr/>
          </p:nvSpPr>
          <p:spPr bwMode="auto">
            <a:xfrm>
              <a:off x="16726" y="29844"/>
              <a:ext cx="14732" cy="6688"/>
            </a:xfrm>
            <a:prstGeom prst="rect">
              <a:avLst/>
            </a:prstGeom>
            <a:solidFill>
              <a:srgbClr val="5B9BD5"/>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DengXian" charset="-122"/>
                  <a:cs typeface="Times New Roman" panose="02020603050405020304" pitchFamily="18" charset="0"/>
                </a:rPr>
                <a:t>kernel</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5" name="Rectangle 168"/>
            <p:cNvSpPr>
              <a:spLocks noChangeArrowheads="1"/>
            </p:cNvSpPr>
            <p:nvPr/>
          </p:nvSpPr>
          <p:spPr bwMode="auto">
            <a:xfrm>
              <a:off x="22109" y="34354"/>
              <a:ext cx="9341" cy="2178"/>
            </a:xfrm>
            <a:prstGeom prst="rect">
              <a:avLst/>
            </a:prstGeom>
            <a:solidFill>
              <a:srgbClr val="FF0000"/>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DengXian" charset="-122"/>
                  <a:cs typeface="Times New Roman" panose="02020603050405020304" pitchFamily="18" charset="0"/>
                </a:rPr>
                <a:t>Kgsl-3d0</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69"/>
            <p:cNvSpPr>
              <a:spLocks noChangeArrowheads="1"/>
            </p:cNvSpPr>
            <p:nvPr/>
          </p:nvSpPr>
          <p:spPr bwMode="auto">
            <a:xfrm>
              <a:off x="204" y="2413"/>
              <a:ext cx="13307" cy="217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EglManager</a:t>
              </a: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::initialize</a:t>
              </a:r>
              <a:endParaRPr kumimoji="0" lang="en-US" altLang="zh-CN" sz="800" b="0" i="0" u="none" strike="noStrike" cap="none" normalizeH="0" baseline="0" dirty="0">
                <a:ln>
                  <a:noFill/>
                </a:ln>
                <a:solidFill>
                  <a:schemeClr val="tx1"/>
                </a:solidFill>
                <a:effectLst/>
                <a:latin typeface="Arial" panose="020B0604020202020204" pitchFamily="34" charset="0"/>
              </a:endParaRPr>
            </a:p>
          </p:txBody>
        </p:sp>
        <p:sp>
          <p:nvSpPr>
            <p:cNvPr id="17" name="Rectangle 170"/>
            <p:cNvSpPr>
              <a:spLocks noChangeArrowheads="1"/>
            </p:cNvSpPr>
            <p:nvPr/>
          </p:nvSpPr>
          <p:spPr bwMode="auto">
            <a:xfrm>
              <a:off x="204" y="4584"/>
              <a:ext cx="13307" cy="216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android::</a:t>
              </a: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egl_display_t</a:t>
              </a: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::initialize</a:t>
              </a:r>
              <a:endParaRPr kumimoji="0" lang="en-US" altLang="zh-CN" sz="800" b="0" i="0" u="none" strike="noStrike" cap="none" normalizeH="0" baseline="0" dirty="0">
                <a:ln>
                  <a:noFill/>
                </a:ln>
                <a:solidFill>
                  <a:schemeClr val="tx1"/>
                </a:solidFill>
                <a:effectLst/>
                <a:latin typeface="Arial" panose="020B0604020202020204" pitchFamily="34" charset="0"/>
              </a:endParaRPr>
            </a:p>
          </p:txBody>
        </p:sp>
        <p:sp>
          <p:nvSpPr>
            <p:cNvPr id="18" name="Rectangle 171"/>
            <p:cNvSpPr>
              <a:spLocks noChangeArrowheads="1"/>
            </p:cNvSpPr>
            <p:nvPr/>
          </p:nvSpPr>
          <p:spPr bwMode="auto">
            <a:xfrm>
              <a:off x="204" y="6732"/>
              <a:ext cx="13307" cy="1889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EglApi</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charset="-122"/>
                  <a:cs typeface="Times New Roman" panose="02020603050405020304" pitchFamily="18" charset="0"/>
                </a:rPr>
                <a:t>::Initialize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EglDisplay</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charset="-122"/>
                  <a:cs typeface="Times New Roman" panose="02020603050405020304" pitchFamily="18" charset="0"/>
                </a:rPr>
                <a:t>::Initialize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EglDisplay</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charset="-122"/>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CreateDummyEsxContext</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EsxContext</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charset="-122"/>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Init</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EsxContext</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charset="-122"/>
                  <a:cs typeface="Times New Roman" panose="02020603050405020304" pitchFamily="18" charset="0"/>
                </a:rPr>
                <a:t>::Create3DCmdMgr</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EsxCmdMgr</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charset="-122"/>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Init</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EsxCmdBuf</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charset="-122"/>
                  <a:cs typeface="Times New Roman" panose="02020603050405020304" pitchFamily="18" charset="0"/>
                </a:rPr>
                <a:t>::Create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EsxCmdBuf</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charset="-122"/>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CreateMemPool</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EsxMemPool</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charset="-122"/>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GetMemory</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EsxMemPool</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charset="-122"/>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AllocateMemory</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EsxGfxMem</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charset="-122"/>
                  <a:cs typeface="Times New Roman" panose="02020603050405020304" pitchFamily="18" charset="0"/>
                </a:rPr>
                <a:t>::Create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EsxGfxMem</a:t>
              </a:r>
              <a:r>
                <a:rPr kumimoji="0" lang="en-US" altLang="zh-CN" sz="800" b="0" i="0" u="none" strike="noStrike" cap="none" normalizeH="0" baseline="0" dirty="0">
                  <a:ln>
                    <a:noFill/>
                  </a:ln>
                  <a:solidFill>
                    <a:srgbClr val="000000"/>
                  </a:solidFill>
                  <a:effectLst/>
                  <a:latin typeface="Times New Roman" panose="02020603050405020304" pitchFamily="18" charset="0"/>
                  <a:ea typeface="DengXian" charset="-122"/>
                  <a:cs typeface="Times New Roman" panose="02020603050405020304" pitchFamily="18" charset="0"/>
                </a:rPr>
                <a:t>::</a:t>
              </a:r>
              <a:r>
                <a:rPr kumimoji="0" lang="en-US" altLang="zh-CN" sz="800" b="0" i="0" u="none" strike="noStrike" cap="none" normalizeH="0" baseline="0" dirty="0" err="1">
                  <a:ln>
                    <a:noFill/>
                  </a:ln>
                  <a:solidFill>
                    <a:srgbClr val="000000"/>
                  </a:solidFill>
                  <a:effectLst/>
                  <a:latin typeface="Times New Roman" panose="02020603050405020304" pitchFamily="18" charset="0"/>
                  <a:ea typeface="DengXian" charset="-122"/>
                  <a:cs typeface="Times New Roman" panose="02020603050405020304" pitchFamily="18" charset="0"/>
                </a:rPr>
                <a:t>Init</a:t>
              </a:r>
              <a:endParaRPr kumimoji="0" lang="en-US" altLang="zh-CN" sz="800" b="0" i="0" u="none" strike="noStrike" cap="none" normalizeH="0" baseline="0" dirty="0">
                <a:ln>
                  <a:noFill/>
                </a:ln>
                <a:solidFill>
                  <a:schemeClr val="tx1"/>
                </a:solidFill>
                <a:effectLst/>
                <a:latin typeface="Arial" panose="020B0604020202020204" pitchFamily="34" charset="0"/>
              </a:endParaRPr>
            </a:p>
          </p:txBody>
        </p:sp>
        <p:sp>
          <p:nvSpPr>
            <p:cNvPr id="19" name="Rectangle 172"/>
            <p:cNvSpPr>
              <a:spLocks noChangeArrowheads="1"/>
            </p:cNvSpPr>
            <p:nvPr/>
          </p:nvSpPr>
          <p:spPr bwMode="auto">
            <a:xfrm>
              <a:off x="204" y="25629"/>
              <a:ext cx="13307" cy="504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gsl_memory_alloc_pure</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ioctl_kgsl_sharedmem_alloc</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gsl_ldd_control</a:t>
              </a:r>
              <a:endParaRPr kumimoji="0" lang="en-US" altLang="zh-CN" sz="800" b="0" i="0" u="none" strike="noStrike" cap="none" normalizeH="0" baseline="0" dirty="0">
                <a:ln>
                  <a:noFill/>
                </a:ln>
                <a:solidFill>
                  <a:schemeClr val="tx1"/>
                </a:solidFill>
                <a:effectLst/>
                <a:latin typeface="Arial" panose="020B0604020202020204" pitchFamily="34" charset="0"/>
              </a:endParaRPr>
            </a:p>
          </p:txBody>
        </p:sp>
        <p:sp>
          <p:nvSpPr>
            <p:cNvPr id="20" name="Rectangle 173"/>
            <p:cNvSpPr>
              <a:spLocks noChangeArrowheads="1"/>
            </p:cNvSpPr>
            <p:nvPr/>
          </p:nvSpPr>
          <p:spPr bwMode="auto">
            <a:xfrm>
              <a:off x="35714" y="13529"/>
              <a:ext cx="16488" cy="340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SyS_ioctl+0xe4/0x110</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do_vfs_ioctl+0x7a0/0xcf8</a:t>
              </a:r>
              <a:endParaRPr kumimoji="0" lang="en-US" altLang="zh-CN" sz="800" b="0" i="0" u="none" strike="noStrike" cap="none" normalizeH="0" baseline="0" dirty="0">
                <a:ln>
                  <a:noFill/>
                </a:ln>
                <a:solidFill>
                  <a:schemeClr val="tx1"/>
                </a:solidFill>
                <a:effectLst/>
                <a:latin typeface="Arial" panose="020B0604020202020204" pitchFamily="34" charset="0"/>
              </a:endParaRPr>
            </a:p>
          </p:txBody>
        </p:sp>
        <p:sp>
          <p:nvSpPr>
            <p:cNvPr id="21" name="Down Arrow 174"/>
            <p:cNvSpPr>
              <a:spLocks noChangeArrowheads="1"/>
            </p:cNvSpPr>
            <p:nvPr/>
          </p:nvSpPr>
          <p:spPr bwMode="auto">
            <a:xfrm>
              <a:off x="22792" y="15916"/>
              <a:ext cx="2320" cy="3074"/>
            </a:xfrm>
            <a:prstGeom prst="downArrow">
              <a:avLst>
                <a:gd name="adj1" fmla="val 50000"/>
                <a:gd name="adj2" fmla="val 49994"/>
              </a:avLst>
            </a:prstGeom>
            <a:solidFill>
              <a:srgbClr val="F4B083"/>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2" name="Rectangle 175"/>
            <p:cNvSpPr>
              <a:spLocks noChangeArrowheads="1"/>
            </p:cNvSpPr>
            <p:nvPr/>
          </p:nvSpPr>
          <p:spPr bwMode="auto">
            <a:xfrm>
              <a:off x="21290" y="19638"/>
              <a:ext cx="5520" cy="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DengXian" charset="-122"/>
                  <a:ea typeface="DengXian" charset="-122"/>
                  <a:cs typeface="宋体" panose="02010600030101010101" pitchFamily="2" charset="-122"/>
                </a:rPr>
                <a:t>ioctl</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181"/>
            <p:cNvSpPr>
              <a:spLocks noChangeArrowheads="1"/>
            </p:cNvSpPr>
            <p:nvPr/>
          </p:nvSpPr>
          <p:spPr bwMode="auto">
            <a:xfrm>
              <a:off x="35714" y="16936"/>
              <a:ext cx="16488" cy="2073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kgsl_ioctl+0x30/0xe8</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kgsl_ioctl_helper+0x188/0x260</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kgsl_ioctl_gpuobj_alloc+0x38/0x1b4</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gpumem_alloc_entry+0x18c/0x508</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kgsl_allocate_user+0x84/0x2c8</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kgsl_sharedmem_page_alloc_user+0x2f0/0x704</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kgsl_pool_alloc_page+0x48c/0x584</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__alloc_pages_nodemask+0xcb8/0x101c</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out_of_memory+0x254/0x35c</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oom_kill_process+0x134/0x938</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dump_header+0xcc/0x1e8</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dump_stack+0xa4/0xc0</a:t>
              </a:r>
              <a:endParaRPr kumimoji="0" lang="en-US" altLang="zh-CN" sz="800" b="0" i="0" u="none" strike="noStrike" cap="none" normalizeH="0" baseline="0" dirty="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dump_backtrace+0x0/0x4</a:t>
              </a:r>
              <a:endParaRPr kumimoji="0" lang="en-US" altLang="zh-CN" sz="800" b="0" i="0" u="none" strike="noStrike" cap="none" normalizeH="0" baseline="0" dirty="0">
                <a:ln>
                  <a:noFill/>
                </a:ln>
                <a:solidFill>
                  <a:schemeClr val="tx1"/>
                </a:solidFill>
                <a:effectLst/>
                <a:latin typeface="Arial" panose="020B0604020202020204" pitchFamily="34" charset="0"/>
              </a:endParaRPr>
            </a:p>
          </p:txBody>
        </p:sp>
        <p:sp>
          <p:nvSpPr>
            <p:cNvPr id="24" name="Rectangle 185"/>
            <p:cNvSpPr>
              <a:spLocks noChangeArrowheads="1"/>
            </p:cNvSpPr>
            <p:nvPr/>
          </p:nvSpPr>
          <p:spPr bwMode="auto">
            <a:xfrm>
              <a:off x="22125" y="29841"/>
              <a:ext cx="9340" cy="2172"/>
            </a:xfrm>
            <a:prstGeom prst="rect">
              <a:avLst/>
            </a:prstGeom>
            <a:solidFill>
              <a:srgbClr val="FF0000"/>
            </a:solidFill>
            <a:ln w="12700">
              <a:solidFill>
                <a:srgbClr val="1F4D78"/>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ea typeface="DengXian" charset="-122"/>
                  <a:cs typeface="Times New Roman" panose="02020603050405020304" pitchFamily="18" charset="0"/>
                </a:rPr>
                <a:t>System call</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5" name="Down Arrow 187"/>
            <p:cNvSpPr>
              <a:spLocks noChangeArrowheads="1"/>
            </p:cNvSpPr>
            <p:nvPr/>
          </p:nvSpPr>
          <p:spPr bwMode="auto">
            <a:xfrm>
              <a:off x="25999" y="32233"/>
              <a:ext cx="1501" cy="1973"/>
            </a:xfrm>
            <a:prstGeom prst="downArrow">
              <a:avLst>
                <a:gd name="adj1" fmla="val 50000"/>
                <a:gd name="adj2" fmla="val 49992"/>
              </a:avLst>
            </a:prstGeom>
            <a:solidFill>
              <a:srgbClr val="F4B083"/>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6" name="Rectangle 194"/>
            <p:cNvSpPr>
              <a:spLocks noChangeArrowheads="1"/>
            </p:cNvSpPr>
            <p:nvPr/>
          </p:nvSpPr>
          <p:spPr bwMode="auto">
            <a:xfrm>
              <a:off x="18303" y="22459"/>
              <a:ext cx="11507" cy="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DengXian" charset="-122"/>
                  <a:cs typeface="Times New Roman" panose="02020603050405020304" pitchFamily="18" charset="0"/>
                </a:rPr>
                <a:t>copy_from_user()</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7" name="Down Arrow 197"/>
            <p:cNvSpPr>
              <a:spLocks noChangeArrowheads="1"/>
            </p:cNvSpPr>
            <p:nvPr/>
          </p:nvSpPr>
          <p:spPr bwMode="auto">
            <a:xfrm>
              <a:off x="22954" y="26091"/>
              <a:ext cx="2318" cy="3073"/>
            </a:xfrm>
            <a:prstGeom prst="downArrow">
              <a:avLst>
                <a:gd name="adj1" fmla="val 50000"/>
                <a:gd name="adj2" fmla="val 49990"/>
              </a:avLst>
            </a:prstGeom>
            <a:solidFill>
              <a:srgbClr val="F4B083"/>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8" name="Straight Connector 199"/>
            <p:cNvSpPr>
              <a:spLocks noChangeShapeType="1"/>
            </p:cNvSpPr>
            <p:nvPr/>
          </p:nvSpPr>
          <p:spPr bwMode="auto">
            <a:xfrm flipH="1" flipV="1">
              <a:off x="13511" y="2413"/>
              <a:ext cx="3215" cy="2171"/>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Straight Connector 200"/>
            <p:cNvSpPr>
              <a:spLocks noChangeShapeType="1"/>
            </p:cNvSpPr>
            <p:nvPr/>
          </p:nvSpPr>
          <p:spPr bwMode="auto">
            <a:xfrm flipH="1" flipV="1">
              <a:off x="13511" y="4584"/>
              <a:ext cx="3215" cy="2148"/>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Straight Connector 201"/>
            <p:cNvSpPr>
              <a:spLocks noChangeShapeType="1"/>
            </p:cNvSpPr>
            <p:nvPr/>
          </p:nvSpPr>
          <p:spPr bwMode="auto">
            <a:xfrm flipH="1" flipV="1">
              <a:off x="13511" y="6732"/>
              <a:ext cx="3215" cy="2214"/>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Straight Connector 202"/>
            <p:cNvSpPr>
              <a:spLocks noChangeShapeType="1"/>
            </p:cNvSpPr>
            <p:nvPr/>
          </p:nvSpPr>
          <p:spPr bwMode="auto">
            <a:xfrm flipH="1">
              <a:off x="13511" y="11124"/>
              <a:ext cx="3215" cy="14502"/>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Straight Connector 203"/>
            <p:cNvSpPr>
              <a:spLocks noChangeShapeType="1"/>
            </p:cNvSpPr>
            <p:nvPr/>
          </p:nvSpPr>
          <p:spPr bwMode="auto">
            <a:xfrm flipH="1">
              <a:off x="13511" y="13327"/>
              <a:ext cx="3215" cy="17348"/>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Straight Connector 204"/>
            <p:cNvSpPr>
              <a:spLocks noChangeShapeType="1"/>
            </p:cNvSpPr>
            <p:nvPr/>
          </p:nvSpPr>
          <p:spPr bwMode="auto">
            <a:xfrm flipV="1">
              <a:off x="31465" y="13528"/>
              <a:ext cx="4249" cy="16312"/>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Straight Connector 205"/>
            <p:cNvSpPr>
              <a:spLocks noChangeShapeType="1"/>
            </p:cNvSpPr>
            <p:nvPr/>
          </p:nvSpPr>
          <p:spPr bwMode="auto">
            <a:xfrm flipV="1">
              <a:off x="31465" y="16934"/>
              <a:ext cx="4249" cy="15077"/>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Straight Connector 206"/>
            <p:cNvSpPr>
              <a:spLocks noChangeShapeType="1"/>
            </p:cNvSpPr>
            <p:nvPr/>
          </p:nvSpPr>
          <p:spPr bwMode="auto">
            <a:xfrm flipV="1">
              <a:off x="31465" y="16935"/>
              <a:ext cx="4249" cy="17269"/>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Straight Connector 207"/>
            <p:cNvSpPr>
              <a:spLocks noChangeShapeType="1"/>
            </p:cNvSpPr>
            <p:nvPr/>
          </p:nvSpPr>
          <p:spPr bwMode="auto">
            <a:xfrm>
              <a:off x="31465" y="36530"/>
              <a:ext cx="4249" cy="1135"/>
            </a:xfrm>
            <a:prstGeom prst="line">
              <a:avLst/>
            </a:prstGeom>
            <a:noFill/>
            <a:ln w="6350">
              <a:solidFill>
                <a:srgbClr val="000000"/>
              </a:solidFill>
              <a:prstDash val="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407540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rot="2768056">
            <a:off x="1618188" y="2102054"/>
            <a:ext cx="5249286" cy="708062"/>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2400" dirty="0"/>
              <a:t>Android kernel passive fuzz</a:t>
            </a:r>
          </a:p>
        </p:txBody>
      </p:sp>
      <p:sp>
        <p:nvSpPr>
          <p:cNvPr id="7" name="Rectangle 6"/>
          <p:cNvSpPr/>
          <p:nvPr/>
        </p:nvSpPr>
        <p:spPr>
          <a:xfrm rot="18866028">
            <a:off x="1532143" y="2044217"/>
            <a:ext cx="5320414" cy="73912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400" dirty="0"/>
              <a:t>Automatic passive fuzz</a:t>
            </a:r>
          </a:p>
        </p:txBody>
      </p:sp>
      <p:sp>
        <p:nvSpPr>
          <p:cNvPr id="9" name="Rectangle 8"/>
          <p:cNvSpPr/>
          <p:nvPr/>
        </p:nvSpPr>
        <p:spPr>
          <a:xfrm>
            <a:off x="1456509" y="270139"/>
            <a:ext cx="5500246" cy="5551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Rectangle 9"/>
          <p:cNvSpPr/>
          <p:nvPr/>
        </p:nvSpPr>
        <p:spPr>
          <a:xfrm>
            <a:off x="1603074" y="4052099"/>
            <a:ext cx="5500246" cy="5551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8761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make it automatic</a:t>
            </a:r>
          </a:p>
        </p:txBody>
      </p:sp>
      <p:sp>
        <p:nvSpPr>
          <p:cNvPr id="6"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Picture 2"/>
          <p:cNvPicPr>
            <a:picLocks noChangeAspect="1"/>
          </p:cNvPicPr>
          <p:nvPr/>
        </p:nvPicPr>
        <p:blipFill>
          <a:blip r:embed="rId3"/>
          <a:stretch>
            <a:fillRect/>
          </a:stretch>
        </p:blipFill>
        <p:spPr>
          <a:xfrm>
            <a:off x="1802175" y="958145"/>
            <a:ext cx="5545999" cy="3888176"/>
          </a:xfrm>
          <a:prstGeom prst="rect">
            <a:avLst/>
          </a:prstGeom>
        </p:spPr>
      </p:pic>
      <p:sp>
        <p:nvSpPr>
          <p:cNvPr id="7" name="Rectangular Callout 6"/>
          <p:cNvSpPr/>
          <p:nvPr/>
        </p:nvSpPr>
        <p:spPr>
          <a:xfrm>
            <a:off x="6399328" y="3740728"/>
            <a:ext cx="2177935" cy="1105593"/>
          </a:xfrm>
          <a:prstGeom prst="wedgeRectCallout">
            <a:avLst>
              <a:gd name="adj1" fmla="val -76140"/>
              <a:gd name="adj2" fmla="val -72839"/>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2" indent="0">
              <a:spcBef>
                <a:spcPts val="0"/>
              </a:spcBef>
              <a:buNone/>
            </a:pPr>
            <a:r>
              <a:rPr lang="en-US" altLang="zh-CN" sz="2000" dirty="0">
                <a:solidFill>
                  <a:schemeClr val="tx1"/>
                </a:solidFill>
                <a:cs typeface="ＭＳ Ｐゴシック" charset="0"/>
              </a:rPr>
              <a:t>console-ramoops-0</a:t>
            </a:r>
          </a:p>
          <a:p>
            <a:pPr marL="0" lvl="2" indent="0">
              <a:spcBef>
                <a:spcPts val="0"/>
              </a:spcBef>
              <a:buNone/>
            </a:pPr>
            <a:r>
              <a:rPr lang="en-US" altLang="zh-CN" sz="2000" dirty="0">
                <a:solidFill>
                  <a:schemeClr val="tx1"/>
                </a:solidFill>
                <a:cs typeface="ＭＳ Ｐゴシック" charset="0"/>
              </a:rPr>
              <a:t>dmesg-ramoops-0 </a:t>
            </a:r>
          </a:p>
          <a:p>
            <a:pPr marL="0" lvl="2" indent="0">
              <a:spcBef>
                <a:spcPts val="0"/>
              </a:spcBef>
              <a:buNone/>
            </a:pPr>
            <a:r>
              <a:rPr lang="en-US" altLang="zh-CN" sz="2000" dirty="0">
                <a:solidFill>
                  <a:schemeClr val="tx1"/>
                </a:solidFill>
                <a:cs typeface="ＭＳ Ｐゴシック" charset="0"/>
              </a:rPr>
              <a:t>pmsg-ramoops-0</a:t>
            </a:r>
            <a:endParaRPr lang="en-US" altLang="zh-CN" sz="2000" dirty="0">
              <a:solidFill>
                <a:schemeClr val="tx1"/>
              </a:solidFill>
            </a:endParaRPr>
          </a:p>
        </p:txBody>
      </p:sp>
    </p:spTree>
    <p:extLst>
      <p:ext uri="{BB962C8B-B14F-4D97-AF65-F5344CB8AC3E}">
        <p14:creationId xmlns:p14="http://schemas.microsoft.com/office/powerpoint/2010/main" val="329801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rot="2768056">
            <a:off x="1618188" y="2102054"/>
            <a:ext cx="5249286" cy="708062"/>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2400" dirty="0"/>
              <a:t>Android kernel passive fuzz</a:t>
            </a:r>
          </a:p>
        </p:txBody>
      </p:sp>
      <p:sp>
        <p:nvSpPr>
          <p:cNvPr id="7" name="Rectangle 6"/>
          <p:cNvSpPr/>
          <p:nvPr/>
        </p:nvSpPr>
        <p:spPr>
          <a:xfrm rot="18866028">
            <a:off x="1532143" y="2044217"/>
            <a:ext cx="5320414" cy="73912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400" dirty="0"/>
              <a:t>Passive fuzz architecture</a:t>
            </a:r>
          </a:p>
        </p:txBody>
      </p:sp>
      <p:sp>
        <p:nvSpPr>
          <p:cNvPr id="9" name="Rectangle 8"/>
          <p:cNvSpPr/>
          <p:nvPr/>
        </p:nvSpPr>
        <p:spPr>
          <a:xfrm>
            <a:off x="1456509" y="270139"/>
            <a:ext cx="5500246" cy="5551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Rectangle 9"/>
          <p:cNvSpPr/>
          <p:nvPr/>
        </p:nvSpPr>
        <p:spPr>
          <a:xfrm>
            <a:off x="1603074" y="4052099"/>
            <a:ext cx="5500246" cy="5551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3371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a:solidFill>
                  <a:srgbClr val="FF0000"/>
                </a:solidFill>
                <a:latin typeface="+mj-lt"/>
              </a:rPr>
              <a:t>Fuzz status statistics</a:t>
            </a:r>
            <a:endParaRPr lang="zh-CN" altLang="en-US" dirty="0">
              <a:solidFill>
                <a:srgbClr val="FF0000"/>
              </a:solidFill>
              <a:latin typeface="+mj-lt"/>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nvGraphicFramePr>
        <p:xfrm>
          <a:off x="2358957" y="1177050"/>
          <a:ext cx="4426086" cy="3404680"/>
        </p:xfrm>
        <a:graphic>
          <a:graphicData uri="http://schemas.openxmlformats.org/presentationml/2006/ole">
            <mc:AlternateContent xmlns:mc="http://schemas.openxmlformats.org/markup-compatibility/2006">
              <mc:Choice xmlns:v="urn:schemas-microsoft-com:vml" Requires="v">
                <p:oleObj spid="_x0000_s16398" name="Visio" r:id="rId4" imgW="5648459" imgH="4143298" progId="Visio.Drawing.15">
                  <p:embed/>
                </p:oleObj>
              </mc:Choice>
              <mc:Fallback>
                <p:oleObj name="Visio" r:id="rId4" imgW="5648459" imgH="4143298" progId="Visio.Drawing.15">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8957" y="1177050"/>
                        <a:ext cx="4426086" cy="3404680"/>
                      </a:xfrm>
                      <a:prstGeom prst="rect">
                        <a:avLst/>
                      </a:prstGeom>
                      <a:noFill/>
                    </p:spPr>
                  </p:pic>
                </p:oleObj>
              </mc:Fallback>
            </mc:AlternateContent>
          </a:graphicData>
        </a:graphic>
      </p:graphicFrame>
    </p:spTree>
    <p:extLst>
      <p:ext uri="{BB962C8B-B14F-4D97-AF65-F5344CB8AC3E}">
        <p14:creationId xmlns:p14="http://schemas.microsoft.com/office/powerpoint/2010/main" val="3073296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KCOV in IDA</a:t>
            </a:r>
            <a:endParaRPr lang="zh-CN" altLang="en-US" dirty="0"/>
          </a:p>
        </p:txBody>
      </p:sp>
      <p:pic>
        <p:nvPicPr>
          <p:cNvPr id="5" name="Picture 4"/>
          <p:cNvPicPr/>
          <p:nvPr/>
        </p:nvPicPr>
        <p:blipFill>
          <a:blip r:embed="rId3"/>
          <a:stretch>
            <a:fillRect/>
          </a:stretch>
        </p:blipFill>
        <p:spPr>
          <a:xfrm>
            <a:off x="2836543" y="0"/>
            <a:ext cx="5271770" cy="5143500"/>
          </a:xfrm>
          <a:prstGeom prst="rect">
            <a:avLst/>
          </a:prstGeom>
        </p:spPr>
      </p:pic>
    </p:spTree>
    <p:extLst>
      <p:ext uri="{BB962C8B-B14F-4D97-AF65-F5344CB8AC3E}">
        <p14:creationId xmlns:p14="http://schemas.microsoft.com/office/powerpoint/2010/main" val="232097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KCOV in IDA</a:t>
            </a:r>
            <a:endParaRPr lang="zh-CN" altLang="en-US" dirty="0"/>
          </a:p>
        </p:txBody>
      </p:sp>
      <p:pic>
        <p:nvPicPr>
          <p:cNvPr id="17410" name="Picture 2" descr="over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165" y="853402"/>
            <a:ext cx="6764020" cy="3951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663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088" y="293298"/>
            <a:ext cx="8004175" cy="4380302"/>
          </a:xfrm>
        </p:spPr>
        <p:txBody>
          <a:bodyPr/>
          <a:lstStyle/>
          <a:p>
            <a:pPr>
              <a:lnSpc>
                <a:spcPct val="150000"/>
              </a:lnSpc>
            </a:pPr>
            <a:r>
              <a:rPr lang="en-US" altLang="zh-CN" dirty="0">
                <a:solidFill>
                  <a:srgbClr val="FF0000"/>
                </a:solidFill>
              </a:rPr>
              <a:t>Fuzz status statistics</a:t>
            </a:r>
          </a:p>
        </p:txBody>
      </p:sp>
      <p:graphicFrame>
        <p:nvGraphicFramePr>
          <p:cNvPr id="4" name="Chart 3"/>
          <p:cNvGraphicFramePr/>
          <p:nvPr/>
        </p:nvGraphicFramePr>
        <p:xfrm>
          <a:off x="1632558" y="1200149"/>
          <a:ext cx="5885233" cy="34734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999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solidFill>
                  <a:srgbClr val="FF0000"/>
                </a:solidFill>
                <a:latin typeface="+mj-lt"/>
              </a:rPr>
              <a:t>Install and run different kinds of 3D games </a:t>
            </a:r>
            <a:endParaRPr lang="zh-CN" altLang="en-US" sz="2800" dirty="0">
              <a:solidFill>
                <a:srgbClr val="FF0000"/>
              </a:solidFill>
              <a:latin typeface="+mj-lt"/>
            </a:endParaRPr>
          </a:p>
        </p:txBody>
      </p:sp>
      <p:sp>
        <p:nvSpPr>
          <p:cNvPr id="3" name="Content Placeholder 2"/>
          <p:cNvSpPr>
            <a:spLocks noGrp="1"/>
          </p:cNvSpPr>
          <p:nvPr>
            <p:ph idx="1"/>
          </p:nvPr>
        </p:nvSpPr>
        <p:spPr/>
        <p:txBody>
          <a:bodyPr/>
          <a:lstStyle/>
          <a:p>
            <a:pPr marL="0" indent="0">
              <a:lnSpc>
                <a:spcPct val="150000"/>
              </a:lnSpc>
              <a:buNone/>
            </a:pPr>
            <a:endParaRPr lang="en-US" altLang="zh-CN" dirty="0"/>
          </a:p>
          <a:p>
            <a:pPr marL="0" indent="0">
              <a:lnSpc>
                <a:spcPct val="150000"/>
              </a:lnSpc>
              <a:buNone/>
            </a:pPr>
            <a:endParaRPr lang="en-US" altLang="zh-CN" sz="6600" dirty="0"/>
          </a:p>
        </p:txBody>
      </p:sp>
      <p:sp>
        <p:nvSpPr>
          <p:cNvPr id="4" name="Rectangle 2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Canvas 44"/>
          <p:cNvGrpSpPr>
            <a:grpSpLocks/>
          </p:cNvGrpSpPr>
          <p:nvPr/>
        </p:nvGrpSpPr>
        <p:grpSpPr bwMode="auto">
          <a:xfrm>
            <a:off x="1938337" y="1122798"/>
            <a:ext cx="5273675" cy="3550801"/>
            <a:chOff x="0" y="0"/>
            <a:chExt cx="52743" cy="30765"/>
          </a:xfrm>
        </p:grpSpPr>
        <p:sp>
          <p:nvSpPr>
            <p:cNvPr id="7" name="AutoShape 23"/>
            <p:cNvSpPr>
              <a:spLocks noChangeAspect="1" noChangeArrowheads="1"/>
            </p:cNvSpPr>
            <p:nvPr/>
          </p:nvSpPr>
          <p:spPr bwMode="auto">
            <a:xfrm>
              <a:off x="0" y="0"/>
              <a:ext cx="52743" cy="307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21"/>
            <p:cNvSpPr>
              <a:spLocks noChangeArrowheads="1"/>
            </p:cNvSpPr>
            <p:nvPr/>
          </p:nvSpPr>
          <p:spPr bwMode="auto">
            <a:xfrm>
              <a:off x="10477" y="23812"/>
              <a:ext cx="33052" cy="5334"/>
            </a:xfrm>
            <a:prstGeom prst="rect">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a:ea typeface="DengXian"/>
                  <a:cs typeface="宋体" panose="02010600030101010101" pitchFamily="2" charset="-122"/>
                </a:rPr>
                <a:t>Kernel</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9" name="Rectangle 22"/>
            <p:cNvSpPr>
              <a:spLocks noChangeArrowheads="1"/>
            </p:cNvSpPr>
            <p:nvPr/>
          </p:nvSpPr>
          <p:spPr bwMode="auto">
            <a:xfrm>
              <a:off x="30289" y="25527"/>
              <a:ext cx="8382" cy="2667"/>
            </a:xfrm>
            <a:prstGeom prst="rect">
              <a:avLst/>
            </a:prstGeom>
            <a:solidFill>
              <a:srgbClr val="92D050"/>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a:ea typeface="DengXian"/>
                  <a:cs typeface="宋体" panose="02010600030101010101" pitchFamily="2" charset="-122"/>
                </a:rPr>
                <a:t>kgsl</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23"/>
            <p:cNvSpPr>
              <a:spLocks noChangeArrowheads="1"/>
            </p:cNvSpPr>
            <p:nvPr/>
          </p:nvSpPr>
          <p:spPr bwMode="auto">
            <a:xfrm>
              <a:off x="10477" y="11620"/>
              <a:ext cx="33052" cy="3905"/>
            </a:xfrm>
            <a:prstGeom prst="rect">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a:ea typeface="DengXian"/>
                  <a:cs typeface="宋体" panose="02010600030101010101" pitchFamily="2" charset="-122"/>
                </a:rPr>
                <a:t>Application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24"/>
            <p:cNvSpPr>
              <a:spLocks noChangeArrowheads="1"/>
            </p:cNvSpPr>
            <p:nvPr/>
          </p:nvSpPr>
          <p:spPr bwMode="auto">
            <a:xfrm>
              <a:off x="3429" y="1524"/>
              <a:ext cx="7048" cy="4191"/>
            </a:xfrm>
            <a:prstGeom prst="rect">
              <a:avLst/>
            </a:prstGeom>
            <a:solidFill>
              <a:srgbClr val="8497B0"/>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a:ea typeface="DengXian"/>
                  <a:cs typeface="宋体" panose="02010600030101010101" pitchFamily="2" charset="-122"/>
                </a:rPr>
                <a:t>PC</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7"/>
            <p:cNvSpPr>
              <a:spLocks noChangeArrowheads="1"/>
            </p:cNvSpPr>
            <p:nvPr/>
          </p:nvSpPr>
          <p:spPr bwMode="auto">
            <a:xfrm>
              <a:off x="21240" y="12287"/>
              <a:ext cx="6192" cy="2191"/>
            </a:xfrm>
            <a:prstGeom prst="rect">
              <a:avLst/>
            </a:prstGeom>
            <a:solidFill>
              <a:srgbClr val="7C7C7C"/>
            </a:solidFill>
            <a:ln w="12700">
              <a:solidFill>
                <a:srgbClr val="41719C"/>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a:ea typeface="DengXian"/>
                  <a:cs typeface="宋体" panose="02010600030101010101" pitchFamily="2" charset="-122"/>
                </a:rPr>
                <a:t>Game1</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28"/>
            <p:cNvSpPr>
              <a:spLocks noChangeArrowheads="1"/>
            </p:cNvSpPr>
            <p:nvPr/>
          </p:nvSpPr>
          <p:spPr bwMode="auto">
            <a:xfrm>
              <a:off x="29337" y="12192"/>
              <a:ext cx="6191" cy="2286"/>
            </a:xfrm>
            <a:prstGeom prst="rect">
              <a:avLst/>
            </a:prstGeom>
            <a:solidFill>
              <a:srgbClr val="548235"/>
            </a:solidFill>
            <a:ln w="12700">
              <a:solidFill>
                <a:srgbClr val="41719C"/>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ea typeface="DengXian"/>
                  <a:cs typeface="Times New Roman" panose="02020603050405020304" pitchFamily="18" charset="0"/>
                </a:rPr>
                <a:t>Game2</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29"/>
            <p:cNvSpPr>
              <a:spLocks noChangeArrowheads="1"/>
            </p:cNvSpPr>
            <p:nvPr/>
          </p:nvSpPr>
          <p:spPr bwMode="auto">
            <a:xfrm>
              <a:off x="36957" y="12192"/>
              <a:ext cx="6191" cy="2286"/>
            </a:xfrm>
            <a:prstGeom prst="rect">
              <a:avLst/>
            </a:prstGeom>
            <a:solidFill>
              <a:srgbClr val="A6A6A6"/>
            </a:solidFill>
            <a:ln w="12700">
              <a:solidFill>
                <a:srgbClr val="41719C"/>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DengXian"/>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5" name="Straight Connector 30"/>
            <p:cNvSpPr>
              <a:spLocks noChangeShapeType="1"/>
            </p:cNvSpPr>
            <p:nvPr/>
          </p:nvSpPr>
          <p:spPr bwMode="auto">
            <a:xfrm>
              <a:off x="10477" y="3810"/>
              <a:ext cx="30861" cy="0"/>
            </a:xfrm>
            <a:prstGeom prst="line">
              <a:avLst/>
            </a:prstGeom>
            <a:noFill/>
            <a:ln w="28575">
              <a:solidFill>
                <a:srgbClr val="8497B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Down Arrow 31"/>
            <p:cNvSpPr>
              <a:spLocks noChangeArrowheads="1"/>
            </p:cNvSpPr>
            <p:nvPr/>
          </p:nvSpPr>
          <p:spPr bwMode="auto">
            <a:xfrm>
              <a:off x="23241" y="4095"/>
              <a:ext cx="2095" cy="7335"/>
            </a:xfrm>
            <a:prstGeom prst="downArrow">
              <a:avLst>
                <a:gd name="adj1" fmla="val 50000"/>
                <a:gd name="adj2" fmla="val 50022"/>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17" name="Down Arrow 32"/>
            <p:cNvSpPr>
              <a:spLocks noChangeArrowheads="1"/>
            </p:cNvSpPr>
            <p:nvPr/>
          </p:nvSpPr>
          <p:spPr bwMode="auto">
            <a:xfrm>
              <a:off x="31422" y="4095"/>
              <a:ext cx="2096" cy="7335"/>
            </a:xfrm>
            <a:prstGeom prst="downArrow">
              <a:avLst>
                <a:gd name="adj1" fmla="val 50000"/>
                <a:gd name="adj2" fmla="val 49998"/>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18" name="Down Arrow 33"/>
            <p:cNvSpPr>
              <a:spLocks noChangeArrowheads="1"/>
            </p:cNvSpPr>
            <p:nvPr/>
          </p:nvSpPr>
          <p:spPr bwMode="auto">
            <a:xfrm>
              <a:off x="39528" y="4086"/>
              <a:ext cx="2096" cy="7334"/>
            </a:xfrm>
            <a:prstGeom prst="downArrow">
              <a:avLst>
                <a:gd name="adj1" fmla="val 50000"/>
                <a:gd name="adj2" fmla="val 49991"/>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19" name="Rectangle 34"/>
            <p:cNvSpPr>
              <a:spLocks noChangeArrowheads="1"/>
            </p:cNvSpPr>
            <p:nvPr/>
          </p:nvSpPr>
          <p:spPr bwMode="auto">
            <a:xfrm>
              <a:off x="13144" y="1333"/>
              <a:ext cx="18860" cy="2286"/>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a:ea typeface="DengXian"/>
                  <a:cs typeface="宋体" panose="02010600030101010101" pitchFamily="2" charset="-122"/>
                </a:rPr>
                <a:t>adb shell am start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0" name="Rounded Rectangle 35"/>
            <p:cNvSpPr>
              <a:spLocks noChangeArrowheads="1"/>
            </p:cNvSpPr>
            <p:nvPr/>
          </p:nvSpPr>
          <p:spPr bwMode="auto">
            <a:xfrm>
              <a:off x="26289" y="18669"/>
              <a:ext cx="15335" cy="4381"/>
            </a:xfrm>
            <a:prstGeom prst="roundRect">
              <a:avLst>
                <a:gd name="adj" fmla="val 16667"/>
              </a:avLst>
            </a:prstGeom>
            <a:solidFill>
              <a:srgbClr val="FF0000"/>
            </a:solidFill>
            <a:ln w="12700">
              <a:solidFill>
                <a:srgbClr val="41719C"/>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a:ea typeface="DengXian"/>
                  <a:cs typeface="宋体" panose="02010600030101010101" pitchFamily="2" charset="-122"/>
                </a:rPr>
                <a:t>Graphics driver</a:t>
              </a:r>
              <a:endParaRPr kumimoji="0" lang="en-US" altLang="zh-CN" sz="1200" b="0" i="0" u="none" strike="noStrike" cap="none" normalizeH="0" baseline="0">
                <a:ln>
                  <a:noFill/>
                </a:ln>
                <a:solidFill>
                  <a:schemeClr val="tx1"/>
                </a:solidFill>
                <a:effectLst/>
                <a:cs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a:ea typeface="DengXian"/>
                  <a:cs typeface="宋体" panose="02010600030101010101" pitchFamily="2" charset="-122"/>
                </a:rPr>
                <a:t>(OpenGL ES)</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1" name="Up-Down Arrow 36"/>
            <p:cNvSpPr>
              <a:spLocks noChangeArrowheads="1"/>
            </p:cNvSpPr>
            <p:nvPr/>
          </p:nvSpPr>
          <p:spPr bwMode="auto">
            <a:xfrm>
              <a:off x="33909" y="23050"/>
              <a:ext cx="1047" cy="2477"/>
            </a:xfrm>
            <a:prstGeom prst="upDownArrow">
              <a:avLst>
                <a:gd name="adj1" fmla="val 50000"/>
                <a:gd name="adj2" fmla="val 50043"/>
              </a:avLst>
            </a:prstGeom>
            <a:solidFill>
              <a:srgbClr val="92D050"/>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2" name="Down Arrow 37"/>
            <p:cNvSpPr>
              <a:spLocks noChangeArrowheads="1"/>
            </p:cNvSpPr>
            <p:nvPr/>
          </p:nvSpPr>
          <p:spPr bwMode="auto">
            <a:xfrm rot="-2586281">
              <a:off x="25453" y="14192"/>
              <a:ext cx="1444" cy="4644"/>
            </a:xfrm>
            <a:prstGeom prst="downArrow">
              <a:avLst>
                <a:gd name="adj1" fmla="val 50000"/>
                <a:gd name="adj2" fmla="val 49998"/>
              </a:avLst>
            </a:prstGeom>
            <a:solidFill>
              <a:srgbClr val="92D050"/>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3" name="Down Arrow 38"/>
            <p:cNvSpPr>
              <a:spLocks noChangeArrowheads="1"/>
            </p:cNvSpPr>
            <p:nvPr/>
          </p:nvSpPr>
          <p:spPr bwMode="auto">
            <a:xfrm rot="1460367">
              <a:off x="38740" y="14532"/>
              <a:ext cx="1413" cy="4042"/>
            </a:xfrm>
            <a:prstGeom prst="downArrow">
              <a:avLst>
                <a:gd name="adj1" fmla="val 50000"/>
                <a:gd name="adj2" fmla="val 50007"/>
              </a:avLst>
            </a:prstGeom>
            <a:solidFill>
              <a:srgbClr val="92D050"/>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4" name="Down Arrow 39"/>
            <p:cNvSpPr>
              <a:spLocks noChangeArrowheads="1"/>
            </p:cNvSpPr>
            <p:nvPr/>
          </p:nvSpPr>
          <p:spPr bwMode="auto">
            <a:xfrm rot="10800000" flipH="1" flipV="1">
              <a:off x="32099" y="14763"/>
              <a:ext cx="1228" cy="3620"/>
            </a:xfrm>
            <a:prstGeom prst="downArrow">
              <a:avLst>
                <a:gd name="adj1" fmla="val 50000"/>
                <a:gd name="adj2" fmla="val 50032"/>
              </a:avLst>
            </a:prstGeom>
            <a:solidFill>
              <a:srgbClr val="92D050"/>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5" name="Rectangle 40"/>
            <p:cNvSpPr>
              <a:spLocks noChangeArrowheads="1"/>
            </p:cNvSpPr>
            <p:nvPr/>
          </p:nvSpPr>
          <p:spPr bwMode="auto">
            <a:xfrm>
              <a:off x="17335" y="25527"/>
              <a:ext cx="8954" cy="2762"/>
            </a:xfrm>
            <a:prstGeom prst="rect">
              <a:avLst/>
            </a:prstGeom>
            <a:solidFill>
              <a:srgbClr val="BF9000"/>
            </a:solidFill>
            <a:ln w="12700">
              <a:solidFill>
                <a:srgbClr val="41719C"/>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DengXian"/>
                  <a:ea typeface="DengXian"/>
                  <a:cs typeface="宋体" panose="02010600030101010101" pitchFamily="2" charset="-122"/>
                </a:rPr>
                <a:t>Passive fuzz</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6" name="Left-Right Arrow 41"/>
            <p:cNvSpPr>
              <a:spLocks noChangeArrowheads="1"/>
            </p:cNvSpPr>
            <p:nvPr/>
          </p:nvSpPr>
          <p:spPr bwMode="auto">
            <a:xfrm>
              <a:off x="26574" y="26098"/>
              <a:ext cx="3525" cy="1619"/>
            </a:xfrm>
            <a:prstGeom prst="leftRightArrow">
              <a:avLst>
                <a:gd name="adj1" fmla="val 50000"/>
                <a:gd name="adj2" fmla="val 50017"/>
              </a:avLst>
            </a:prstGeom>
            <a:solidFill>
              <a:srgbClr val="92D050"/>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7" name="Rectangle 42"/>
            <p:cNvSpPr>
              <a:spLocks noChangeArrowheads="1"/>
            </p:cNvSpPr>
            <p:nvPr/>
          </p:nvSpPr>
          <p:spPr bwMode="auto">
            <a:xfrm>
              <a:off x="1428" y="20069"/>
              <a:ext cx="7811" cy="9077"/>
            </a:xfrm>
            <a:prstGeom prst="rect">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ea typeface="DengXian"/>
                  <a:cs typeface="Times New Roman" panose="02020603050405020304" pitchFamily="18" charset="0"/>
                </a:rPr>
                <a:t>Status</a:t>
              </a:r>
              <a:endParaRPr kumimoji="0" lang="en-US" altLang="zh-CN" sz="1200" b="0" i="0" u="none" strike="noStrike" cap="none" normalizeH="0" baseline="0">
                <a:ln>
                  <a:noFill/>
                </a:ln>
                <a:solidFill>
                  <a:schemeClr val="tx1"/>
                </a:solidFill>
                <a:effectLst/>
                <a:latin typeface="Arial" panose="020B0604020202020204" pitchFamily="34" charset="0"/>
                <a:cs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DengXian"/>
                  <a:cs typeface="Times New Roman" panose="02020603050405020304" pitchFamily="18" charset="0"/>
                </a:rPr>
                <a:t>record</a:t>
              </a:r>
              <a:endParaRPr kumimoji="0" lang="en-US" altLang="zh-CN" sz="1200" b="0" i="0" u="none" strike="noStrike" cap="none" normalizeH="0" baseline="0">
                <a:ln>
                  <a:noFill/>
                </a:ln>
                <a:solidFill>
                  <a:schemeClr val="tx1"/>
                </a:solidFill>
                <a:effectLst/>
                <a:latin typeface="Arial" panose="020B0604020202020204" pitchFamily="34" charset="0"/>
                <a:cs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DengXian"/>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8" name="Left Arrow 43"/>
            <p:cNvSpPr>
              <a:spLocks noChangeArrowheads="1"/>
            </p:cNvSpPr>
            <p:nvPr/>
          </p:nvSpPr>
          <p:spPr bwMode="auto">
            <a:xfrm>
              <a:off x="9525" y="26955"/>
              <a:ext cx="7334" cy="1124"/>
            </a:xfrm>
            <a:prstGeom prst="leftArrow">
              <a:avLst>
                <a:gd name="adj1" fmla="val 50000"/>
                <a:gd name="adj2" fmla="val 49994"/>
              </a:avLst>
            </a:prstGeom>
            <a:solidFill>
              <a:srgbClr val="92D050"/>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06630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a:solidFill>
                  <a:srgbClr val="FF0000"/>
                </a:solidFill>
                <a:latin typeface="+mj-lt"/>
              </a:rPr>
              <a:t>add a for loop</a:t>
            </a:r>
            <a:endParaRPr lang="zh-CN" altLang="en-US" b="1" dirty="0">
              <a:solidFill>
                <a:srgbClr val="FF0000"/>
              </a:solidFill>
              <a:latin typeface="+mj-lt"/>
            </a:endParaRPr>
          </a:p>
        </p:txBody>
      </p:sp>
      <p:sp>
        <p:nvSpPr>
          <p:cNvPr id="3" name="Rectangle 1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2434108" y="1122799"/>
            <a:ext cx="4282134" cy="3170099"/>
          </a:xfrm>
          <a:prstGeom prst="rect">
            <a:avLst/>
          </a:prstGeom>
          <a:noFill/>
        </p:spPr>
        <p:txBody>
          <a:bodyPr wrap="none" rtlCol="0">
            <a:spAutoFit/>
          </a:bodyPr>
          <a:lstStyle/>
          <a:p>
            <a:r>
              <a:rPr lang="en-US" altLang="zh-CN" sz="2000" dirty="0" err="1">
                <a:latin typeface="Calibri"/>
                <a:cs typeface="Calibri"/>
              </a:rPr>
              <a:t>int</a:t>
            </a:r>
            <a:r>
              <a:rPr lang="en-US" altLang="zh-CN" sz="2000" dirty="0">
                <a:latin typeface="Calibri"/>
                <a:cs typeface="Calibri"/>
              </a:rPr>
              <a:t> </a:t>
            </a:r>
            <a:r>
              <a:rPr lang="en-US" altLang="zh-CN" sz="2000" dirty="0" err="1">
                <a:latin typeface="Calibri"/>
                <a:cs typeface="Calibri"/>
              </a:rPr>
              <a:t>StartFuzz</a:t>
            </a:r>
            <a:r>
              <a:rPr lang="en-US" altLang="zh-CN" sz="2000" dirty="0">
                <a:latin typeface="Calibri"/>
                <a:cs typeface="Calibri"/>
              </a:rPr>
              <a:t> (void *</a:t>
            </a:r>
            <a:r>
              <a:rPr lang="en-US" altLang="zh-CN" sz="2000" dirty="0" err="1">
                <a:latin typeface="Calibri"/>
                <a:cs typeface="Calibri"/>
              </a:rPr>
              <a:t>uptr,unsigned</a:t>
            </a:r>
            <a:r>
              <a:rPr lang="en-US" altLang="zh-CN" sz="2000" dirty="0">
                <a:latin typeface="Calibri"/>
                <a:cs typeface="Calibri"/>
              </a:rPr>
              <a:t> </a:t>
            </a:r>
            <a:r>
              <a:rPr lang="en-US" altLang="zh-CN" sz="2000" dirty="0" err="1">
                <a:latin typeface="Calibri"/>
                <a:cs typeface="Calibri"/>
              </a:rPr>
              <a:t>int</a:t>
            </a:r>
            <a:r>
              <a:rPr lang="en-US" altLang="zh-CN" sz="2000" dirty="0">
                <a:latin typeface="Calibri"/>
                <a:cs typeface="Calibri"/>
              </a:rPr>
              <a:t> n)</a:t>
            </a:r>
          </a:p>
          <a:p>
            <a:r>
              <a:rPr lang="en-US" altLang="zh-CN" sz="2000" dirty="0">
                <a:solidFill>
                  <a:schemeClr val="tx1"/>
                </a:solidFill>
                <a:latin typeface="Calibri"/>
                <a:cs typeface="Calibri"/>
              </a:rPr>
              <a:t>{</a:t>
            </a:r>
          </a:p>
          <a:p>
            <a:r>
              <a:rPr lang="en-US" altLang="zh-CN" sz="2000" dirty="0">
                <a:latin typeface="Calibri"/>
                <a:cs typeface="Calibri"/>
              </a:rPr>
              <a:t>……</a:t>
            </a:r>
          </a:p>
          <a:p>
            <a:r>
              <a:rPr lang="en-US" altLang="zh-CN" sz="2000" dirty="0">
                <a:latin typeface="Calibri"/>
                <a:cs typeface="Calibri"/>
              </a:rPr>
              <a:t>	</a:t>
            </a:r>
            <a:r>
              <a:rPr lang="en-US" altLang="zh-CN" sz="2000" dirty="0" err="1">
                <a:latin typeface="Calibri"/>
                <a:cs typeface="Calibri"/>
              </a:rPr>
              <a:t>int</a:t>
            </a:r>
            <a:r>
              <a:rPr lang="en-US" altLang="zh-CN" sz="2000" dirty="0">
                <a:latin typeface="Calibri"/>
                <a:cs typeface="Calibri"/>
              </a:rPr>
              <a:t> </a:t>
            </a:r>
            <a:r>
              <a:rPr lang="en-US" altLang="zh-CN" sz="2000" dirty="0" err="1">
                <a:latin typeface="Calibri"/>
                <a:cs typeface="Calibri"/>
              </a:rPr>
              <a:t>i</a:t>
            </a:r>
            <a:r>
              <a:rPr lang="en-US" altLang="zh-CN" sz="2000" dirty="0">
                <a:latin typeface="Calibri"/>
                <a:cs typeface="Calibri"/>
              </a:rPr>
              <a:t>;</a:t>
            </a:r>
          </a:p>
          <a:p>
            <a:r>
              <a:rPr lang="en-US" altLang="zh-CN" sz="2000" dirty="0">
                <a:latin typeface="Calibri"/>
                <a:cs typeface="Calibri"/>
              </a:rPr>
              <a:t>	for(</a:t>
            </a:r>
            <a:r>
              <a:rPr lang="en-US" altLang="zh-CN" sz="2000" dirty="0" err="1">
                <a:latin typeface="Calibri"/>
                <a:cs typeface="Calibri"/>
              </a:rPr>
              <a:t>i</a:t>
            </a:r>
            <a:r>
              <a:rPr lang="en-US" altLang="zh-CN" sz="2000" dirty="0">
                <a:latin typeface="Calibri"/>
                <a:cs typeface="Calibri"/>
              </a:rPr>
              <a:t>=0;i&lt;20;i++)</a:t>
            </a:r>
          </a:p>
          <a:p>
            <a:r>
              <a:rPr lang="en-US" altLang="zh-CN" sz="2000" dirty="0">
                <a:latin typeface="Calibri"/>
                <a:cs typeface="Calibri"/>
              </a:rPr>
              <a:t>	{</a:t>
            </a:r>
          </a:p>
          <a:p>
            <a:r>
              <a:rPr lang="en-US" altLang="zh-CN" sz="2000" i="1" dirty="0">
                <a:latin typeface="Calibri"/>
                <a:cs typeface="Calibri"/>
              </a:rPr>
              <a:t>		</a:t>
            </a:r>
            <a:r>
              <a:rPr lang="en-US" altLang="zh-CN" sz="2000" dirty="0" err="1">
                <a:latin typeface="Calibri"/>
                <a:cs typeface="Calibri"/>
              </a:rPr>
              <a:t>Fuzz_N_bytes</a:t>
            </a:r>
            <a:r>
              <a:rPr lang="en-US" altLang="zh-CN" sz="2000" dirty="0">
                <a:latin typeface="Calibri"/>
                <a:cs typeface="Calibri"/>
              </a:rPr>
              <a:t>(</a:t>
            </a:r>
            <a:r>
              <a:rPr lang="en-US" altLang="zh-CN" sz="2000" dirty="0" err="1">
                <a:latin typeface="Calibri"/>
                <a:cs typeface="Calibri"/>
              </a:rPr>
              <a:t>uptr,n</a:t>
            </a:r>
            <a:r>
              <a:rPr lang="en-US" altLang="zh-CN" sz="2000" dirty="0">
                <a:latin typeface="Calibri"/>
                <a:cs typeface="Calibri"/>
              </a:rPr>
              <a:t>);</a:t>
            </a:r>
          </a:p>
          <a:p>
            <a:r>
              <a:rPr lang="en-US" altLang="zh-CN" sz="2000" dirty="0">
                <a:latin typeface="Calibri"/>
                <a:cs typeface="Calibri"/>
              </a:rPr>
              <a:t>	}</a:t>
            </a:r>
          </a:p>
          <a:p>
            <a:r>
              <a:rPr lang="en-US" altLang="zh-CN" sz="2000" dirty="0">
                <a:solidFill>
                  <a:schemeClr val="tx1"/>
                </a:solidFill>
                <a:latin typeface="Calibri"/>
                <a:cs typeface="Calibri"/>
              </a:rPr>
              <a:t>……</a:t>
            </a:r>
          </a:p>
          <a:p>
            <a:r>
              <a:rPr lang="en-US" altLang="zh-CN" sz="2000" dirty="0">
                <a:solidFill>
                  <a:schemeClr val="tx1"/>
                </a:solidFill>
                <a:latin typeface="Calibri"/>
                <a:cs typeface="Calibri"/>
              </a:rPr>
              <a:t>}</a:t>
            </a:r>
            <a:endParaRPr lang="zh-CN" altLang="en-US" sz="2000" dirty="0">
              <a:solidFill>
                <a:schemeClr val="tx1"/>
              </a:solidFill>
              <a:latin typeface="Calibri"/>
              <a:cs typeface="Calibri"/>
            </a:endParaRPr>
          </a:p>
        </p:txBody>
      </p:sp>
    </p:spTree>
    <p:extLst>
      <p:ext uri="{BB962C8B-B14F-4D97-AF65-F5344CB8AC3E}">
        <p14:creationId xmlns:p14="http://schemas.microsoft.com/office/powerpoint/2010/main" val="3946074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a:solidFill>
                  <a:srgbClr val="FF0000"/>
                </a:solidFill>
                <a:latin typeface="+mj-lt"/>
              </a:rPr>
              <a:t>Add a trigger program</a:t>
            </a:r>
            <a:endParaRPr lang="zh-CN" altLang="en-US" b="1" dirty="0">
              <a:solidFill>
                <a:srgbClr val="FF0000"/>
              </a:solidFill>
              <a:latin typeface="+mj-lt"/>
            </a:endParaRPr>
          </a:p>
        </p:txBody>
      </p:sp>
      <p:sp>
        <p:nvSpPr>
          <p:cNvPr id="3" name="Rectangle 1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Canvas 31"/>
          <p:cNvGrpSpPr>
            <a:grpSpLocks/>
          </p:cNvGrpSpPr>
          <p:nvPr/>
        </p:nvGrpSpPr>
        <p:grpSpPr bwMode="auto">
          <a:xfrm>
            <a:off x="1928964" y="1284927"/>
            <a:ext cx="5590872" cy="3257890"/>
            <a:chOff x="0" y="0"/>
            <a:chExt cx="52743" cy="30765"/>
          </a:xfrm>
        </p:grpSpPr>
        <p:sp>
          <p:nvSpPr>
            <p:cNvPr id="6" name="AutoShape 16"/>
            <p:cNvSpPr>
              <a:spLocks noChangeAspect="1" noChangeArrowheads="1"/>
            </p:cNvSpPr>
            <p:nvPr/>
          </p:nvSpPr>
          <p:spPr bwMode="auto">
            <a:xfrm>
              <a:off x="0" y="0"/>
              <a:ext cx="52743" cy="307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32"/>
            <p:cNvSpPr>
              <a:spLocks noChangeArrowheads="1"/>
            </p:cNvSpPr>
            <p:nvPr/>
          </p:nvSpPr>
          <p:spPr bwMode="auto">
            <a:xfrm>
              <a:off x="14573" y="6181"/>
              <a:ext cx="32290" cy="5239"/>
            </a:xfrm>
            <a:prstGeom prst="rect">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panose="020F0502020204030204" charset="-122"/>
                  <a:ea typeface="DengXian" panose="020F0502020204030204" charset="-122"/>
                  <a:cs typeface="宋体" panose="02010600030101010101" pitchFamily="2" charset="-122"/>
                </a:rPr>
                <a:t>Application</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8" name="Rectangle 33"/>
            <p:cNvSpPr>
              <a:spLocks noChangeArrowheads="1"/>
            </p:cNvSpPr>
            <p:nvPr/>
          </p:nvSpPr>
          <p:spPr bwMode="auto">
            <a:xfrm>
              <a:off x="14573" y="14373"/>
              <a:ext cx="32290" cy="15249"/>
            </a:xfrm>
            <a:prstGeom prst="rect">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panose="020F0502020204030204" charset="-122"/>
                  <a:ea typeface="DengXian" panose="020F0502020204030204" charset="-122"/>
                  <a:cs typeface="宋体" panose="02010600030101010101" pitchFamily="2" charset="-122"/>
                </a:rPr>
                <a:t>Kernel</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9" name="Rectangle 34"/>
            <p:cNvSpPr>
              <a:spLocks noChangeArrowheads="1"/>
            </p:cNvSpPr>
            <p:nvPr/>
          </p:nvSpPr>
          <p:spPr bwMode="auto">
            <a:xfrm>
              <a:off x="30384" y="7324"/>
              <a:ext cx="11621" cy="3143"/>
            </a:xfrm>
            <a:prstGeom prst="rect">
              <a:avLst/>
            </a:prstGeom>
            <a:solidFill>
              <a:srgbClr val="FF0000"/>
            </a:solidFill>
            <a:ln w="12700">
              <a:solidFill>
                <a:srgbClr val="41719C"/>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DengXian" panose="020F0502020204030204" charset="-122"/>
                  <a:ea typeface="DengXian" panose="020F0502020204030204" charset="-122"/>
                  <a:cs typeface="宋体" panose="02010600030101010101" pitchFamily="2" charset="-122"/>
                </a:rPr>
                <a:t>Trigger program</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36"/>
            <p:cNvSpPr>
              <a:spLocks noChangeArrowheads="1"/>
            </p:cNvSpPr>
            <p:nvPr/>
          </p:nvSpPr>
          <p:spPr bwMode="auto">
            <a:xfrm>
              <a:off x="30384" y="24269"/>
              <a:ext cx="11621" cy="3143"/>
            </a:xfrm>
            <a:prstGeom prst="rect">
              <a:avLst/>
            </a:prstGeom>
            <a:solidFill>
              <a:srgbClr val="BFBFBF"/>
            </a:solidFill>
            <a:ln w="12700">
              <a:solidFill>
                <a:srgbClr val="41719C"/>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ea typeface="DengXian" panose="020F0502020204030204" charset="-122"/>
                  <a:cs typeface="Times New Roman" panose="02020603050405020304" pitchFamily="18" charset="0"/>
                </a:rPr>
                <a:t>kgsl</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37"/>
            <p:cNvSpPr>
              <a:spLocks noChangeArrowheads="1"/>
            </p:cNvSpPr>
            <p:nvPr/>
          </p:nvSpPr>
          <p:spPr bwMode="auto">
            <a:xfrm>
              <a:off x="30384" y="16268"/>
              <a:ext cx="11621" cy="3143"/>
            </a:xfrm>
            <a:prstGeom prst="rect">
              <a:avLst/>
            </a:prstGeom>
            <a:solidFill>
              <a:srgbClr val="92D050"/>
            </a:solidFill>
            <a:ln w="12700">
              <a:solidFill>
                <a:srgbClr val="41719C"/>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DengXian" panose="020F0502020204030204" charset="-122"/>
                  <a:cs typeface="Times New Roman" panose="02020603050405020304" pitchFamily="18" charset="0"/>
                </a:rPr>
                <a:t>System ioctl</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Up-Down Arrow 38"/>
            <p:cNvSpPr>
              <a:spLocks noChangeArrowheads="1"/>
            </p:cNvSpPr>
            <p:nvPr/>
          </p:nvSpPr>
          <p:spPr bwMode="auto">
            <a:xfrm>
              <a:off x="35337" y="10467"/>
              <a:ext cx="1429" cy="5801"/>
            </a:xfrm>
            <a:prstGeom prst="upDownArrow">
              <a:avLst>
                <a:gd name="adj1" fmla="val 50000"/>
                <a:gd name="adj2" fmla="val 49992"/>
              </a:avLst>
            </a:prstGeom>
            <a:solidFill>
              <a:srgbClr val="92D050"/>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13" name="Up-Down Arrow 39"/>
            <p:cNvSpPr>
              <a:spLocks noChangeArrowheads="1"/>
            </p:cNvSpPr>
            <p:nvPr/>
          </p:nvSpPr>
          <p:spPr bwMode="auto">
            <a:xfrm>
              <a:off x="35433" y="19401"/>
              <a:ext cx="1428" cy="4868"/>
            </a:xfrm>
            <a:prstGeom prst="upDownArrow">
              <a:avLst>
                <a:gd name="adj1" fmla="val 50000"/>
                <a:gd name="adj2" fmla="val 50030"/>
              </a:avLst>
            </a:prstGeom>
            <a:solidFill>
              <a:srgbClr val="92D050"/>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14" name="Rectangle 41"/>
            <p:cNvSpPr>
              <a:spLocks noChangeArrowheads="1"/>
            </p:cNvSpPr>
            <p:nvPr/>
          </p:nvSpPr>
          <p:spPr bwMode="auto">
            <a:xfrm>
              <a:off x="21145" y="17782"/>
              <a:ext cx="6096" cy="9630"/>
            </a:xfrm>
            <a:prstGeom prst="rect">
              <a:avLst/>
            </a:prstGeom>
            <a:solidFill>
              <a:srgbClr val="BF9000"/>
            </a:solidFill>
            <a:ln w="12700">
              <a:solidFill>
                <a:srgbClr val="41719C"/>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panose="020F0502020204030204" charset="-122"/>
                  <a:ea typeface="DengXian" panose="020F0502020204030204" charset="-122"/>
                  <a:cs typeface="宋体" panose="02010600030101010101" pitchFamily="2" charset="-122"/>
                </a:rPr>
                <a:t>Passive</a:t>
              </a:r>
              <a:endParaRPr kumimoji="0" lang="en-US" altLang="zh-CN" sz="1200" b="0" i="0" u="none" strike="noStrike" cap="none" normalizeH="0" baseline="0">
                <a:ln>
                  <a:noFill/>
                </a:ln>
                <a:solidFill>
                  <a:schemeClr val="tx1"/>
                </a:solidFill>
                <a:effectLst/>
                <a:cs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panose="020F0502020204030204" charset="-122"/>
                  <a:ea typeface="DengXian" panose="020F0502020204030204" charset="-122"/>
                  <a:cs typeface="宋体" panose="02010600030101010101" pitchFamily="2" charset="-122"/>
                </a:rPr>
                <a:t>fuzz</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5" name="Left-Right Arrow 42"/>
            <p:cNvSpPr>
              <a:spLocks noChangeArrowheads="1"/>
            </p:cNvSpPr>
            <p:nvPr/>
          </p:nvSpPr>
          <p:spPr bwMode="auto">
            <a:xfrm>
              <a:off x="27336" y="25146"/>
              <a:ext cx="3048" cy="1619"/>
            </a:xfrm>
            <a:prstGeom prst="leftRightArrow">
              <a:avLst>
                <a:gd name="adj1" fmla="val 50000"/>
                <a:gd name="adj2" fmla="val 50012"/>
              </a:avLst>
            </a:prstGeom>
            <a:solidFill>
              <a:srgbClr val="92D050"/>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16" name="Rectangle 45"/>
            <p:cNvSpPr>
              <a:spLocks noChangeArrowheads="1"/>
            </p:cNvSpPr>
            <p:nvPr/>
          </p:nvSpPr>
          <p:spPr bwMode="auto">
            <a:xfrm>
              <a:off x="2286" y="15049"/>
              <a:ext cx="9525" cy="14573"/>
            </a:xfrm>
            <a:prstGeom prst="rect">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panose="020F0502020204030204" charset="-122"/>
                  <a:ea typeface="DengXian" panose="020F0502020204030204" charset="-122"/>
                  <a:cs typeface="宋体" panose="02010600030101010101" pitchFamily="2" charset="-122"/>
                </a:rPr>
                <a:t>Status</a:t>
              </a:r>
              <a:endParaRPr kumimoji="0" lang="en-US" altLang="zh-CN" sz="1200" b="0" i="0" u="none" strike="noStrike" cap="none" normalizeH="0" baseline="0">
                <a:ln>
                  <a:noFill/>
                </a:ln>
                <a:solidFill>
                  <a:schemeClr val="tx1"/>
                </a:solidFill>
                <a:effectLst/>
                <a:cs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panose="020F0502020204030204" charset="-122"/>
                  <a:ea typeface="DengXian" panose="020F0502020204030204" charset="-122"/>
                  <a:cs typeface="宋体" panose="02010600030101010101" pitchFamily="2" charset="-122"/>
                </a:rPr>
                <a:t>record</a:t>
              </a:r>
              <a:endParaRPr kumimoji="0" lang="en-US" altLang="zh-CN" sz="1200" b="0" i="0" u="none" strike="noStrike" cap="none" normalizeH="0" baseline="0">
                <a:ln>
                  <a:noFill/>
                </a:ln>
                <a:solidFill>
                  <a:schemeClr val="tx1"/>
                </a:solidFill>
                <a:effectLst/>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7" name="Flowchart: Decision 46"/>
            <p:cNvSpPr>
              <a:spLocks noChangeArrowheads="1"/>
            </p:cNvSpPr>
            <p:nvPr/>
          </p:nvSpPr>
          <p:spPr bwMode="auto">
            <a:xfrm>
              <a:off x="1428" y="476"/>
              <a:ext cx="12383" cy="6191"/>
            </a:xfrm>
            <a:prstGeom prst="flowChartDecision">
              <a:avLst/>
            </a:prstGeom>
            <a:solidFill>
              <a:srgbClr val="5B9BD5"/>
            </a:solidFill>
            <a:ln w="12700">
              <a:solidFill>
                <a:srgbClr val="41719C"/>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DengXian" panose="020F0502020204030204" charset="-122"/>
                  <a:ea typeface="DengXian" panose="020F0502020204030204" charset="-122"/>
                  <a:cs typeface="宋体" panose="02010600030101010101" pitchFamily="2" charset="-122"/>
                </a:rPr>
                <a:t>new ioctl</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8" name="Bent-Up Arrow 47"/>
            <p:cNvSpPr>
              <a:spLocks/>
            </p:cNvSpPr>
            <p:nvPr/>
          </p:nvSpPr>
          <p:spPr bwMode="auto">
            <a:xfrm flipV="1">
              <a:off x="13811" y="3248"/>
              <a:ext cx="23050" cy="3324"/>
            </a:xfrm>
            <a:custGeom>
              <a:avLst/>
              <a:gdLst>
                <a:gd name="T0" fmla="*/ 0 w 2305049"/>
                <a:gd name="T1" fmla="*/ 249301 h 332401"/>
                <a:gd name="T2" fmla="*/ 2180399 w 2305049"/>
                <a:gd name="T3" fmla="*/ 249301 h 332401"/>
                <a:gd name="T4" fmla="*/ 2180399 w 2305049"/>
                <a:gd name="T5" fmla="*/ 83100 h 332401"/>
                <a:gd name="T6" fmla="*/ 2138849 w 2305049"/>
                <a:gd name="T7" fmla="*/ 83100 h 332401"/>
                <a:gd name="T8" fmla="*/ 2221949 w 2305049"/>
                <a:gd name="T9" fmla="*/ 0 h 332401"/>
                <a:gd name="T10" fmla="*/ 2305049 w 2305049"/>
                <a:gd name="T11" fmla="*/ 83100 h 332401"/>
                <a:gd name="T12" fmla="*/ 2263499 w 2305049"/>
                <a:gd name="T13" fmla="*/ 83100 h 332401"/>
                <a:gd name="T14" fmla="*/ 2263499 w 2305049"/>
                <a:gd name="T15" fmla="*/ 332401 h 332401"/>
                <a:gd name="T16" fmla="*/ 0 w 2305049"/>
                <a:gd name="T17" fmla="*/ 332401 h 332401"/>
                <a:gd name="T18" fmla="*/ 0 w 2305049"/>
                <a:gd name="T19" fmla="*/ 249301 h 3324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05049" h="332401">
                  <a:moveTo>
                    <a:pt x="0" y="249301"/>
                  </a:moveTo>
                  <a:lnTo>
                    <a:pt x="2180399" y="249301"/>
                  </a:lnTo>
                  <a:lnTo>
                    <a:pt x="2180399" y="83100"/>
                  </a:lnTo>
                  <a:lnTo>
                    <a:pt x="2138849" y="83100"/>
                  </a:lnTo>
                  <a:lnTo>
                    <a:pt x="2221949" y="0"/>
                  </a:lnTo>
                  <a:lnTo>
                    <a:pt x="2305049" y="83100"/>
                  </a:lnTo>
                  <a:lnTo>
                    <a:pt x="2263499" y="83100"/>
                  </a:lnTo>
                  <a:lnTo>
                    <a:pt x="2263499" y="332401"/>
                  </a:lnTo>
                  <a:lnTo>
                    <a:pt x="0" y="332401"/>
                  </a:lnTo>
                  <a:lnTo>
                    <a:pt x="0" y="249301"/>
                  </a:lnTo>
                  <a:close/>
                </a:path>
              </a:pathLst>
            </a:custGeom>
            <a:solidFill>
              <a:srgbClr val="92D050"/>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19" name="Up Arrow 48"/>
            <p:cNvSpPr>
              <a:spLocks noChangeArrowheads="1"/>
            </p:cNvSpPr>
            <p:nvPr/>
          </p:nvSpPr>
          <p:spPr bwMode="auto">
            <a:xfrm>
              <a:off x="6857" y="6762"/>
              <a:ext cx="1429" cy="8192"/>
            </a:xfrm>
            <a:prstGeom prst="upArrow">
              <a:avLst>
                <a:gd name="adj1" fmla="val 50000"/>
                <a:gd name="adj2" fmla="val 50002"/>
              </a:avLst>
            </a:prstGeom>
            <a:solidFill>
              <a:srgbClr val="92D050"/>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0" name="Left Arrow 49"/>
            <p:cNvSpPr>
              <a:spLocks noChangeArrowheads="1"/>
            </p:cNvSpPr>
            <p:nvPr/>
          </p:nvSpPr>
          <p:spPr bwMode="auto">
            <a:xfrm>
              <a:off x="12287" y="25146"/>
              <a:ext cx="7906" cy="1047"/>
            </a:xfrm>
            <a:prstGeom prst="leftArrow">
              <a:avLst>
                <a:gd name="adj1" fmla="val 50000"/>
                <a:gd name="adj2" fmla="val 50026"/>
              </a:avLst>
            </a:prstGeom>
            <a:solidFill>
              <a:srgbClr val="92D050"/>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grpSp>
    </p:spTree>
    <p:extLst>
      <p:ext uri="{BB962C8B-B14F-4D97-AF65-F5344CB8AC3E}">
        <p14:creationId xmlns:p14="http://schemas.microsoft.com/office/powerpoint/2010/main" val="690421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a:solidFill>
                  <a:srgbClr val="FF0000"/>
                </a:solidFill>
                <a:latin typeface="+mj-lt"/>
              </a:rPr>
              <a:t>CVE-2016-3842</a:t>
            </a:r>
            <a:endParaRPr lang="zh-CN" altLang="en-US" b="1" dirty="0">
              <a:solidFill>
                <a:srgbClr val="FF0000"/>
              </a:solidFill>
              <a:latin typeface="+mj-lt"/>
            </a:endParaRPr>
          </a:p>
        </p:txBody>
      </p:sp>
      <p:sp>
        <p:nvSpPr>
          <p:cNvPr id="3" name="Rectangle 1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1928553" y="1596044"/>
            <a:ext cx="45719" cy="461665"/>
          </a:xfrm>
          <a:prstGeom prst="rect">
            <a:avLst/>
          </a:prstGeom>
          <a:noFill/>
        </p:spPr>
        <p:txBody>
          <a:bodyPr wrap="square" rtlCol="0">
            <a:spAutoFit/>
          </a:bodyPr>
          <a:lstStyle/>
          <a:p>
            <a:endParaRPr lang="zh-CN" altLang="en-US" sz="2400" dirty="0">
              <a:solidFill>
                <a:schemeClr val="tx1"/>
              </a:solidFill>
              <a:latin typeface="Calibri"/>
              <a:cs typeface="Calibri"/>
            </a:endParaRPr>
          </a:p>
        </p:txBody>
      </p:sp>
      <p:sp>
        <p:nvSpPr>
          <p:cNvPr id="21" name="TextBox 20"/>
          <p:cNvSpPr txBox="1"/>
          <p:nvPr/>
        </p:nvSpPr>
        <p:spPr>
          <a:xfrm>
            <a:off x="573088" y="1122799"/>
            <a:ext cx="6950621" cy="3170099"/>
          </a:xfrm>
          <a:prstGeom prst="rect">
            <a:avLst/>
          </a:prstGeom>
          <a:noFill/>
        </p:spPr>
        <p:txBody>
          <a:bodyPr wrap="none" rtlCol="0">
            <a:spAutoFit/>
          </a:bodyPr>
          <a:lstStyle/>
          <a:p>
            <a:r>
              <a:rPr lang="en-US" altLang="zh-CN" sz="2000" dirty="0">
                <a:latin typeface="Calibri"/>
                <a:cs typeface="Calibri"/>
              </a:rPr>
              <a:t>if(</a:t>
            </a:r>
            <a:r>
              <a:rPr lang="en-US" altLang="zh-CN" sz="2000" dirty="0" err="1">
                <a:latin typeface="Calibri"/>
                <a:cs typeface="Calibri"/>
              </a:rPr>
              <a:t>pid</a:t>
            </a:r>
            <a:r>
              <a:rPr lang="en-US" altLang="zh-CN" sz="2000" dirty="0">
                <a:latin typeface="Calibri"/>
                <a:cs typeface="Calibri"/>
              </a:rPr>
              <a:t>){      </a:t>
            </a:r>
          </a:p>
          <a:p>
            <a:r>
              <a:rPr lang="en-US" altLang="zh-CN" sz="2000" dirty="0">
                <a:latin typeface="Calibri"/>
                <a:cs typeface="Calibri"/>
              </a:rPr>
              <a:t>	while(1){       </a:t>
            </a:r>
          </a:p>
          <a:p>
            <a:r>
              <a:rPr lang="en-US" altLang="zh-CN" sz="2000" dirty="0">
                <a:latin typeface="Calibri"/>
                <a:cs typeface="Calibri"/>
              </a:rPr>
              <a:t> 		arg_free.id = 1;        </a:t>
            </a:r>
          </a:p>
          <a:p>
            <a:r>
              <a:rPr lang="en-US" altLang="zh-CN" sz="2000" dirty="0">
                <a:latin typeface="Calibri"/>
                <a:cs typeface="Calibri"/>
              </a:rPr>
              <a:t>		</a:t>
            </a:r>
            <a:r>
              <a:rPr lang="en-US" altLang="zh-CN" sz="2000" dirty="0" err="1">
                <a:latin typeface="Calibri"/>
                <a:cs typeface="Calibri"/>
              </a:rPr>
              <a:t>ioctl</a:t>
            </a:r>
            <a:r>
              <a:rPr lang="en-US" altLang="zh-CN" sz="2000" dirty="0">
                <a:latin typeface="Calibri"/>
                <a:cs typeface="Calibri"/>
              </a:rPr>
              <a:t>(</a:t>
            </a:r>
            <a:r>
              <a:rPr lang="en-US" altLang="zh-CN" sz="2000" dirty="0" err="1">
                <a:latin typeface="Calibri"/>
                <a:cs typeface="Calibri"/>
              </a:rPr>
              <a:t>fd,IOCTL_KGSL_GPUMEM_FREE_ID</a:t>
            </a:r>
            <a:r>
              <a:rPr lang="en-US" altLang="zh-CN" sz="2000" dirty="0">
                <a:latin typeface="Calibri"/>
                <a:cs typeface="Calibri"/>
              </a:rPr>
              <a:t>, &amp;</a:t>
            </a:r>
            <a:r>
              <a:rPr lang="en-US" altLang="zh-CN" sz="2000" dirty="0" err="1">
                <a:latin typeface="Calibri"/>
                <a:cs typeface="Calibri"/>
              </a:rPr>
              <a:t>arg_free</a:t>
            </a:r>
            <a:r>
              <a:rPr lang="en-US" altLang="zh-CN" sz="2000" dirty="0">
                <a:latin typeface="Calibri"/>
                <a:cs typeface="Calibri"/>
              </a:rPr>
              <a:t>);      </a:t>
            </a:r>
          </a:p>
          <a:p>
            <a:r>
              <a:rPr lang="en-US" altLang="zh-CN" sz="2000" dirty="0">
                <a:latin typeface="Calibri"/>
                <a:cs typeface="Calibri"/>
              </a:rPr>
              <a:t>	}</a:t>
            </a:r>
          </a:p>
          <a:p>
            <a:r>
              <a:rPr lang="en-US" altLang="zh-CN" sz="2000" dirty="0">
                <a:latin typeface="Calibri"/>
                <a:cs typeface="Calibri"/>
              </a:rPr>
              <a:t>}    </a:t>
            </a:r>
          </a:p>
          <a:p>
            <a:r>
              <a:rPr lang="en-US" altLang="zh-CN" sz="2000" dirty="0">
                <a:latin typeface="Calibri"/>
                <a:cs typeface="Calibri"/>
              </a:rPr>
              <a:t>ret = </a:t>
            </a:r>
            <a:r>
              <a:rPr lang="en-US" altLang="zh-CN" sz="2000" dirty="0" err="1">
                <a:latin typeface="Calibri"/>
                <a:cs typeface="Calibri"/>
              </a:rPr>
              <a:t>ioctl</a:t>
            </a:r>
            <a:r>
              <a:rPr lang="en-US" altLang="zh-CN" sz="2000" dirty="0">
                <a:latin typeface="Calibri"/>
                <a:cs typeface="Calibri"/>
              </a:rPr>
              <a:t>(</a:t>
            </a:r>
            <a:r>
              <a:rPr lang="en-US" altLang="zh-CN" sz="2000" dirty="0" err="1">
                <a:latin typeface="Calibri"/>
                <a:cs typeface="Calibri"/>
              </a:rPr>
              <a:t>fd,IOCTL_KGSL_GPUMEM_ALLOC</a:t>
            </a:r>
            <a:r>
              <a:rPr lang="en-US" altLang="zh-CN" sz="2000" dirty="0">
                <a:latin typeface="Calibri"/>
                <a:cs typeface="Calibri"/>
              </a:rPr>
              <a:t>, &amp;</a:t>
            </a:r>
            <a:r>
              <a:rPr lang="en-US" altLang="zh-CN" sz="2000" dirty="0" err="1">
                <a:latin typeface="Calibri"/>
                <a:cs typeface="Calibri"/>
              </a:rPr>
              <a:t>arg</a:t>
            </a:r>
            <a:r>
              <a:rPr lang="en-US" altLang="zh-CN" sz="2000" dirty="0">
                <a:latin typeface="Calibri"/>
                <a:cs typeface="Calibri"/>
              </a:rPr>
              <a:t>);    </a:t>
            </a:r>
          </a:p>
          <a:p>
            <a:r>
              <a:rPr lang="en-US" altLang="zh-CN" sz="2000" dirty="0">
                <a:latin typeface="Calibri"/>
                <a:cs typeface="Calibri"/>
              </a:rPr>
              <a:t>if(ret){      </a:t>
            </a:r>
          </a:p>
          <a:p>
            <a:r>
              <a:rPr lang="en-US" altLang="zh-CN" sz="2000" dirty="0">
                <a:latin typeface="Calibri"/>
                <a:cs typeface="Calibri"/>
              </a:rPr>
              <a:t>	</a:t>
            </a:r>
            <a:r>
              <a:rPr lang="en-US" altLang="zh-CN" sz="2000" dirty="0" err="1">
                <a:latin typeface="Calibri"/>
                <a:cs typeface="Calibri"/>
              </a:rPr>
              <a:t>perror</a:t>
            </a:r>
            <a:r>
              <a:rPr lang="en-US" altLang="zh-CN" sz="2000" dirty="0">
                <a:latin typeface="Calibri"/>
                <a:cs typeface="Calibri"/>
              </a:rPr>
              <a:t>("</a:t>
            </a:r>
            <a:r>
              <a:rPr lang="en-US" altLang="zh-CN" sz="2000" dirty="0" err="1">
                <a:latin typeface="Calibri"/>
                <a:cs typeface="Calibri"/>
              </a:rPr>
              <a:t>alloc</a:t>
            </a:r>
            <a:r>
              <a:rPr lang="en-US" altLang="zh-CN" sz="2000" dirty="0">
                <a:latin typeface="Calibri"/>
                <a:cs typeface="Calibri"/>
              </a:rPr>
              <a:t>");    </a:t>
            </a:r>
          </a:p>
          <a:p>
            <a:r>
              <a:rPr lang="en-US" altLang="zh-CN" sz="2000" dirty="0">
                <a:latin typeface="Calibri"/>
                <a:cs typeface="Calibri"/>
              </a:rPr>
              <a:t>}</a:t>
            </a:r>
          </a:p>
        </p:txBody>
      </p:sp>
    </p:spTree>
    <p:extLst>
      <p:ext uri="{BB962C8B-B14F-4D97-AF65-F5344CB8AC3E}">
        <p14:creationId xmlns:p14="http://schemas.microsoft.com/office/powerpoint/2010/main" val="150471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How to achieve passive fuzz</a:t>
            </a:r>
            <a:endParaRPr lang="zh-CN" altLang="en-US" dirty="0"/>
          </a:p>
        </p:txBody>
      </p:sp>
      <p:sp>
        <p:nvSpPr>
          <p:cNvPr id="3" name="Content Placeholder 2"/>
          <p:cNvSpPr>
            <a:spLocks noGrp="1"/>
          </p:cNvSpPr>
          <p:nvPr>
            <p:ph idx="1"/>
          </p:nvPr>
        </p:nvSpPr>
        <p:spPr/>
        <p:txBody>
          <a:bodyPr/>
          <a:lstStyle/>
          <a:p>
            <a:r>
              <a:rPr lang="en-US" altLang="zh-CN" dirty="0"/>
              <a:t>Kernel interceptor</a:t>
            </a:r>
          </a:p>
          <a:p>
            <a:pPr lvl="1">
              <a:buFont typeface="Wingdings" panose="05000000000000000000" pitchFamily="2" charset="2"/>
              <a:buChar char="ü"/>
            </a:pPr>
            <a:r>
              <a:rPr lang="en-US" altLang="zh-CN" dirty="0"/>
              <a:t>Part of the kernel</a:t>
            </a:r>
          </a:p>
          <a:p>
            <a:pPr lvl="1">
              <a:buFont typeface="Wingdings" panose="05000000000000000000" pitchFamily="2" charset="2"/>
              <a:buChar char="ü"/>
            </a:pPr>
            <a:r>
              <a:rPr lang="en-US" altLang="zh-CN" dirty="0"/>
              <a:t>Has good stability</a:t>
            </a:r>
          </a:p>
          <a:p>
            <a:r>
              <a:rPr lang="en-US" altLang="zh-CN" dirty="0"/>
              <a:t>Fuzzing trigger</a:t>
            </a:r>
          </a:p>
          <a:p>
            <a:pPr lvl="1">
              <a:buFont typeface="Wingdings" panose="05000000000000000000" pitchFamily="2" charset="2"/>
              <a:buChar char="ü"/>
            </a:pPr>
            <a:r>
              <a:rPr lang="en-US" altLang="zh-CN" dirty="0" err="1"/>
              <a:t>linux</a:t>
            </a:r>
            <a:r>
              <a:rPr lang="en-US" altLang="zh-CN" dirty="0"/>
              <a:t> system call “kill”</a:t>
            </a:r>
          </a:p>
        </p:txBody>
      </p:sp>
    </p:spTree>
    <p:extLst>
      <p:ext uri="{BB962C8B-B14F-4D97-AF65-F5344CB8AC3E}">
        <p14:creationId xmlns:p14="http://schemas.microsoft.com/office/powerpoint/2010/main" val="158344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How to transfer the filter list</a:t>
            </a:r>
            <a:endParaRPr lang="zh-CN" altLang="en-US" dirty="0"/>
          </a:p>
        </p:txBody>
      </p:sp>
      <p:sp>
        <p:nvSpPr>
          <p:cNvPr id="3" name="Content Placeholder 2"/>
          <p:cNvSpPr>
            <a:spLocks noGrp="1"/>
          </p:cNvSpPr>
          <p:nvPr>
            <p:ph idx="1"/>
          </p:nvPr>
        </p:nvSpPr>
        <p:spPr/>
        <p:txBody>
          <a:bodyPr/>
          <a:lstStyle/>
          <a:p>
            <a:pPr marL="800100" lvl="2" indent="0">
              <a:buNone/>
            </a:pPr>
            <a:endParaRPr lang="en-US" altLang="zh-CN" dirty="0"/>
          </a:p>
          <a:p>
            <a:pPr marL="800100" lvl="2" indent="0">
              <a:buNone/>
            </a:pPr>
            <a:r>
              <a:rPr lang="en-US" altLang="zh-CN" dirty="0"/>
              <a:t>			#include &lt;sys/</a:t>
            </a:r>
            <a:r>
              <a:rPr lang="en-US" altLang="zh-CN" dirty="0" err="1"/>
              <a:t>types.h</a:t>
            </a:r>
            <a:r>
              <a:rPr lang="en-US" altLang="zh-CN" dirty="0"/>
              <a:t>&gt;</a:t>
            </a:r>
            <a:br>
              <a:rPr lang="en-US" altLang="zh-CN" dirty="0"/>
            </a:br>
            <a:r>
              <a:rPr lang="en-US" altLang="zh-CN" dirty="0"/>
              <a:t>			#include &lt;</a:t>
            </a:r>
            <a:r>
              <a:rPr lang="en-US" altLang="zh-CN" dirty="0" err="1"/>
              <a:t>signal.h</a:t>
            </a:r>
            <a:r>
              <a:rPr lang="en-US" altLang="zh-CN" dirty="0"/>
              <a:t>&gt;</a:t>
            </a:r>
          </a:p>
          <a:p>
            <a:pPr marL="800100" lvl="2" indent="0">
              <a:buNone/>
            </a:pPr>
            <a:endParaRPr lang="en-US" altLang="zh-CN" dirty="0"/>
          </a:p>
          <a:p>
            <a:pPr marL="800100" lvl="2" indent="0">
              <a:buNone/>
            </a:pPr>
            <a:r>
              <a:rPr lang="sv-SE" altLang="zh-CN" dirty="0"/>
              <a:t>			int kill(pid_t pid, int sig);</a:t>
            </a:r>
            <a:endParaRPr lang="en-US" altLang="zh-CN" dirty="0"/>
          </a:p>
        </p:txBody>
      </p:sp>
      <p:sp>
        <p:nvSpPr>
          <p:cNvPr id="4" name="Rectangular Callout 3"/>
          <p:cNvSpPr/>
          <p:nvPr/>
        </p:nvSpPr>
        <p:spPr>
          <a:xfrm>
            <a:off x="3325090" y="3732415"/>
            <a:ext cx="1546168" cy="357447"/>
          </a:xfrm>
          <a:prstGeom prst="wedgeRectCallout">
            <a:avLst>
              <a:gd name="adj1" fmla="val 67876"/>
              <a:gd name="adj2" fmla="val -237501"/>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0&lt;=sig&lt;=64</a:t>
            </a:r>
            <a:endParaRPr lang="zh-CN" altLang="en-US" dirty="0">
              <a:solidFill>
                <a:schemeClr val="tx1"/>
              </a:solidFill>
            </a:endParaRPr>
          </a:p>
        </p:txBody>
      </p:sp>
    </p:spTree>
    <p:extLst>
      <p:ext uri="{BB962C8B-B14F-4D97-AF65-F5344CB8AC3E}">
        <p14:creationId xmlns:p14="http://schemas.microsoft.com/office/powerpoint/2010/main" val="19485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Receive filter list</a:t>
            </a:r>
            <a:endParaRPr lang="zh-CN" altLang="en-US" dirty="0"/>
          </a:p>
        </p:txBody>
      </p:sp>
      <p:sp>
        <p:nvSpPr>
          <p:cNvPr id="3" name="Content Placeholder 2"/>
          <p:cNvSpPr>
            <a:spLocks noGrp="1"/>
          </p:cNvSpPr>
          <p:nvPr>
            <p:ph idx="1"/>
          </p:nvPr>
        </p:nvSpPr>
        <p:spPr/>
        <p:txBody>
          <a:bodyPr/>
          <a:lstStyle/>
          <a:p>
            <a:pPr marL="800100" lvl="2" indent="0">
              <a:buNone/>
            </a:pPr>
            <a:endParaRPr lang="en-US" altLang="zh-CN" dirty="0"/>
          </a:p>
          <a:p>
            <a:pPr marL="800100" lvl="2" indent="0">
              <a:buNone/>
            </a:pPr>
            <a:r>
              <a:rPr lang="en-US" altLang="zh-CN" dirty="0"/>
              <a:t>			</a:t>
            </a:r>
          </a:p>
        </p:txBody>
      </p:sp>
      <p:pic>
        <p:nvPicPr>
          <p:cNvPr id="5" name="Picture 4"/>
          <p:cNvPicPr>
            <a:picLocks noChangeAspect="1"/>
          </p:cNvPicPr>
          <p:nvPr/>
        </p:nvPicPr>
        <p:blipFill>
          <a:blip r:embed="rId3"/>
          <a:stretch>
            <a:fillRect/>
          </a:stretch>
        </p:blipFill>
        <p:spPr>
          <a:xfrm>
            <a:off x="1127125" y="1220573"/>
            <a:ext cx="6896100" cy="3238500"/>
          </a:xfrm>
          <a:prstGeom prst="rect">
            <a:avLst/>
          </a:prstGeom>
        </p:spPr>
      </p:pic>
    </p:spTree>
    <p:extLst>
      <p:ext uri="{BB962C8B-B14F-4D97-AF65-F5344CB8AC3E}">
        <p14:creationId xmlns:p14="http://schemas.microsoft.com/office/powerpoint/2010/main" val="186025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Fuzzing strategies</a:t>
            </a:r>
            <a:endParaRPr lang="zh-CN" altLang="en-US" dirty="0"/>
          </a:p>
        </p:txBody>
      </p:sp>
      <p:sp>
        <p:nvSpPr>
          <p:cNvPr id="3" name="Content Placeholder 2"/>
          <p:cNvSpPr>
            <a:spLocks noGrp="1"/>
          </p:cNvSpPr>
          <p:nvPr>
            <p:ph idx="1"/>
          </p:nvPr>
        </p:nvSpPr>
        <p:spPr>
          <a:xfrm>
            <a:off x="573088" y="1006046"/>
            <a:ext cx="8004175" cy="3731324"/>
          </a:xfrm>
        </p:spPr>
        <p:txBody>
          <a:bodyPr>
            <a:normAutofit lnSpcReduction="10000"/>
          </a:bodyPr>
          <a:lstStyle/>
          <a:p>
            <a:pPr>
              <a:lnSpc>
                <a:spcPct val="150000"/>
              </a:lnSpc>
            </a:pPr>
            <a:r>
              <a:rPr lang="en-US" altLang="zh-CN" sz="2400" dirty="0"/>
              <a:t>(1) Without changing the length of the parameter;</a:t>
            </a:r>
          </a:p>
          <a:p>
            <a:pPr>
              <a:lnSpc>
                <a:spcPct val="150000"/>
              </a:lnSpc>
            </a:pPr>
            <a:r>
              <a:rPr lang="en-US" altLang="zh-CN" sz="2400" dirty="0"/>
              <a:t>(2) Modifying the fixed number of bytes;</a:t>
            </a:r>
          </a:p>
          <a:p>
            <a:pPr>
              <a:lnSpc>
                <a:spcPct val="150000"/>
              </a:lnSpc>
            </a:pPr>
            <a:r>
              <a:rPr lang="en-US" altLang="zh-CN" sz="2400" dirty="0"/>
              <a:t>(3) Only modify one bit or one byte;</a:t>
            </a:r>
            <a:endParaRPr lang="zh-CN" altLang="zh-CN" sz="2400" dirty="0"/>
          </a:p>
          <a:p>
            <a:pPr>
              <a:lnSpc>
                <a:spcPct val="150000"/>
              </a:lnSpc>
            </a:pPr>
            <a:r>
              <a:rPr lang="en-US" altLang="zh-CN" sz="2400" dirty="0"/>
              <a:t>(4) </a:t>
            </a:r>
            <a:r>
              <a:rPr lang="en-US" altLang="zh-CN" sz="2400" dirty="0">
                <a:cs typeface="ＭＳ Ｐゴシック" charset="0"/>
              </a:rPr>
              <a:t>Modifying the random number of bytes</a:t>
            </a:r>
            <a:r>
              <a:rPr lang="en-US" altLang="zh-CN" sz="2400" dirty="0"/>
              <a:t>;</a:t>
            </a:r>
            <a:endParaRPr lang="zh-CN" altLang="zh-CN" sz="2400" dirty="0"/>
          </a:p>
          <a:p>
            <a:pPr>
              <a:lnSpc>
                <a:spcPct val="150000"/>
              </a:lnSpc>
            </a:pPr>
            <a:r>
              <a:rPr lang="en-US" altLang="zh-CN" sz="2400" dirty="0"/>
              <a:t>(5) use the for loop to perform multiple fuzz;</a:t>
            </a:r>
            <a:endParaRPr lang="zh-CN" altLang="zh-CN" sz="2400" dirty="0"/>
          </a:p>
          <a:p>
            <a:pPr>
              <a:lnSpc>
                <a:spcPct val="150000"/>
              </a:lnSpc>
            </a:pPr>
            <a:r>
              <a:rPr lang="en-US" altLang="zh-CN" sz="2400" dirty="0"/>
              <a:t>(6) Set the fuzz frequency for each target function;</a:t>
            </a:r>
            <a:endParaRPr lang="zh-CN" altLang="zh-CN" sz="2400" dirty="0"/>
          </a:p>
        </p:txBody>
      </p:sp>
    </p:spTree>
    <p:extLst>
      <p:ext uri="{BB962C8B-B14F-4D97-AF65-F5344CB8AC3E}">
        <p14:creationId xmlns:p14="http://schemas.microsoft.com/office/powerpoint/2010/main" val="99413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What do we need to prepare</a:t>
            </a:r>
            <a:endParaRPr lang="zh-CN" altLang="en-US" dirty="0"/>
          </a:p>
        </p:txBody>
      </p:sp>
      <p:sp>
        <p:nvSpPr>
          <p:cNvPr id="3" name="Content Placeholder 2"/>
          <p:cNvSpPr>
            <a:spLocks noGrp="1"/>
          </p:cNvSpPr>
          <p:nvPr>
            <p:ph idx="1"/>
          </p:nvPr>
        </p:nvSpPr>
        <p:spPr>
          <a:xfrm>
            <a:off x="573088" y="1006046"/>
            <a:ext cx="8004175" cy="3731324"/>
          </a:xfrm>
        </p:spPr>
        <p:txBody>
          <a:bodyPr/>
          <a:lstStyle/>
          <a:p>
            <a:pPr>
              <a:lnSpc>
                <a:spcPct val="150000"/>
              </a:lnSpc>
            </a:pPr>
            <a:r>
              <a:rPr lang="en-US" altLang="zh-CN" dirty="0"/>
              <a:t>How to open </a:t>
            </a:r>
            <a:r>
              <a:rPr lang="en-US" altLang="zh-CN" dirty="0" err="1"/>
              <a:t>kasan</a:t>
            </a:r>
            <a:r>
              <a:rPr lang="en-US" altLang="zh-CN" dirty="0"/>
              <a:t> in the kernel</a:t>
            </a:r>
          </a:p>
          <a:p>
            <a:pPr>
              <a:lnSpc>
                <a:spcPct val="150000"/>
              </a:lnSpc>
            </a:pPr>
            <a:r>
              <a:rPr lang="en-US" altLang="zh-CN" dirty="0"/>
              <a:t>Kernel panic log</a:t>
            </a:r>
          </a:p>
          <a:p>
            <a:pPr lvl="1">
              <a:lnSpc>
                <a:spcPct val="150000"/>
              </a:lnSpc>
              <a:buFont typeface="Wingdings" panose="05000000000000000000" pitchFamily="2" charset="2"/>
              <a:buChar char="ü"/>
            </a:pPr>
            <a:r>
              <a:rPr lang="en-US" altLang="zh-CN" dirty="0"/>
              <a:t>/sys/fs/</a:t>
            </a:r>
            <a:r>
              <a:rPr lang="en-US" altLang="zh-CN" dirty="0" err="1"/>
              <a:t>pstore</a:t>
            </a:r>
            <a:r>
              <a:rPr lang="en-US" altLang="zh-CN" dirty="0"/>
              <a:t> </a:t>
            </a:r>
          </a:p>
          <a:p>
            <a:pPr>
              <a:lnSpc>
                <a:spcPct val="150000"/>
              </a:lnSpc>
            </a:pPr>
            <a:endParaRPr lang="en-US" altLang="zh-CN" dirty="0"/>
          </a:p>
        </p:txBody>
      </p:sp>
      <p:sp>
        <p:nvSpPr>
          <p:cNvPr id="4" name="Rectangular Callout 3"/>
          <p:cNvSpPr/>
          <p:nvPr/>
        </p:nvSpPr>
        <p:spPr>
          <a:xfrm>
            <a:off x="5245330" y="2776450"/>
            <a:ext cx="2177935" cy="1105593"/>
          </a:xfrm>
          <a:prstGeom prst="wedgeRectCallout">
            <a:avLst>
              <a:gd name="adj1" fmla="val -133774"/>
              <a:gd name="adj2" fmla="val -19455"/>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2" indent="0">
              <a:spcBef>
                <a:spcPts val="0"/>
              </a:spcBef>
              <a:buNone/>
            </a:pPr>
            <a:r>
              <a:rPr lang="en-US" altLang="zh-CN" sz="2000" dirty="0">
                <a:solidFill>
                  <a:schemeClr val="tx1"/>
                </a:solidFill>
                <a:cs typeface="ＭＳ Ｐゴシック" charset="0"/>
              </a:rPr>
              <a:t>console-ramoops-0</a:t>
            </a:r>
          </a:p>
          <a:p>
            <a:pPr marL="0" lvl="2" indent="0">
              <a:spcBef>
                <a:spcPts val="0"/>
              </a:spcBef>
              <a:buNone/>
            </a:pPr>
            <a:r>
              <a:rPr lang="en-US" altLang="zh-CN" sz="2000" dirty="0">
                <a:solidFill>
                  <a:schemeClr val="tx1"/>
                </a:solidFill>
                <a:cs typeface="ＭＳ Ｐゴシック" charset="0"/>
              </a:rPr>
              <a:t>dmesg-ramoops-0 </a:t>
            </a:r>
          </a:p>
          <a:p>
            <a:pPr marL="0" lvl="2" indent="0">
              <a:spcBef>
                <a:spcPts val="0"/>
              </a:spcBef>
              <a:buNone/>
            </a:pPr>
            <a:r>
              <a:rPr lang="en-US" altLang="zh-CN" sz="2000" dirty="0">
                <a:solidFill>
                  <a:schemeClr val="tx1"/>
                </a:solidFill>
                <a:cs typeface="ＭＳ Ｐゴシック" charset="0"/>
              </a:rPr>
              <a:t>pmsg-ramoops-0</a:t>
            </a:r>
            <a:endParaRPr lang="en-US" altLang="zh-CN" sz="2000" dirty="0">
              <a:solidFill>
                <a:schemeClr val="tx1"/>
              </a:solidFill>
            </a:endParaRPr>
          </a:p>
        </p:txBody>
      </p:sp>
      <p:sp>
        <p:nvSpPr>
          <p:cNvPr id="5" name="Rectangle 4"/>
          <p:cNvSpPr/>
          <p:nvPr/>
        </p:nvSpPr>
        <p:spPr>
          <a:xfrm>
            <a:off x="5282737" y="3192086"/>
            <a:ext cx="2119746" cy="274320"/>
          </a:xfrm>
          <a:prstGeom prst="rect">
            <a:avLst/>
          </a:prstGeom>
          <a:noFill/>
          <a:ln w="19050">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3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How to open </a:t>
            </a:r>
            <a:r>
              <a:rPr lang="en-US" altLang="zh-CN" dirty="0" err="1"/>
              <a:t>kasan</a:t>
            </a:r>
            <a:r>
              <a:rPr lang="en-US" altLang="zh-CN" dirty="0"/>
              <a:t> in the kernel</a:t>
            </a:r>
            <a:endParaRPr lang="zh-CN" altLang="en-US" dirty="0"/>
          </a:p>
        </p:txBody>
      </p:sp>
      <p:pic>
        <p:nvPicPr>
          <p:cNvPr id="6" name="Picture 5"/>
          <p:cNvPicPr/>
          <p:nvPr/>
        </p:nvPicPr>
        <p:blipFill>
          <a:blip r:embed="rId3"/>
          <a:stretch>
            <a:fillRect/>
          </a:stretch>
        </p:blipFill>
        <p:spPr>
          <a:xfrm>
            <a:off x="1354235" y="903279"/>
            <a:ext cx="6441879" cy="3873001"/>
          </a:xfrm>
          <a:prstGeom prst="rect">
            <a:avLst/>
          </a:prstGeom>
        </p:spPr>
      </p:pic>
    </p:spTree>
    <p:extLst>
      <p:ext uri="{BB962C8B-B14F-4D97-AF65-F5344CB8AC3E}">
        <p14:creationId xmlns:p14="http://schemas.microsoft.com/office/powerpoint/2010/main" val="267357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Build kernel issues</a:t>
            </a:r>
            <a:endParaRPr lang="zh-CN" altLang="en-US" dirty="0"/>
          </a:p>
        </p:txBody>
      </p:sp>
      <p:sp>
        <p:nvSpPr>
          <p:cNvPr id="3" name="Content Placeholder 2"/>
          <p:cNvSpPr>
            <a:spLocks noGrp="1"/>
          </p:cNvSpPr>
          <p:nvPr>
            <p:ph idx="1"/>
          </p:nvPr>
        </p:nvSpPr>
        <p:spPr/>
        <p:txBody>
          <a:bodyPr/>
          <a:lstStyle/>
          <a:p>
            <a:r>
              <a:rPr lang="en-US" altLang="zh-CN" dirty="0"/>
              <a:t>Touch screen cannot work</a:t>
            </a:r>
          </a:p>
          <a:p>
            <a:pPr lvl="1">
              <a:buFont typeface="Wingdings" panose="05000000000000000000" pitchFamily="2" charset="2"/>
              <a:buChar char="ü"/>
            </a:pPr>
            <a:r>
              <a:rPr lang="en-US" altLang="zh-CN" dirty="0"/>
              <a:t>Required key not available</a:t>
            </a:r>
          </a:p>
          <a:p>
            <a:pPr lvl="1">
              <a:buFont typeface="Wingdings" panose="05000000000000000000" pitchFamily="2" charset="2"/>
              <a:buChar char="ü"/>
            </a:pPr>
            <a:r>
              <a:rPr lang="en-US" altLang="zh-CN" dirty="0"/>
              <a:t>exec format error</a:t>
            </a:r>
          </a:p>
          <a:p>
            <a:r>
              <a:rPr lang="en-US" altLang="zh-CN" dirty="0"/>
              <a:t>How to deal with?</a:t>
            </a:r>
          </a:p>
          <a:p>
            <a:pPr lvl="1">
              <a:buFont typeface="Wingdings" panose="05000000000000000000" pitchFamily="2" charset="2"/>
              <a:buChar char="ü"/>
            </a:pPr>
            <a:r>
              <a:rPr lang="en-US" altLang="zh-CN" dirty="0"/>
              <a:t>Remove kernel’s signature authentication </a:t>
            </a:r>
          </a:p>
          <a:p>
            <a:pPr lvl="1">
              <a:buFont typeface="Wingdings" panose="05000000000000000000" pitchFamily="2" charset="2"/>
              <a:buChar char="ü"/>
            </a:pPr>
            <a:r>
              <a:rPr lang="en-US" altLang="zh-CN" dirty="0"/>
              <a:t>Replace *.</a:t>
            </a:r>
            <a:r>
              <a:rPr lang="en-US" altLang="zh-CN" dirty="0" err="1"/>
              <a:t>ko</a:t>
            </a:r>
            <a:r>
              <a:rPr lang="en-US" altLang="zh-CN" dirty="0"/>
              <a:t> in the </a:t>
            </a:r>
            <a:r>
              <a:rPr lang="en-US" altLang="zh-CN" dirty="0" err="1"/>
              <a:t>vendor.img</a:t>
            </a:r>
            <a:endParaRPr lang="en-US" altLang="zh-CN" dirty="0"/>
          </a:p>
          <a:p>
            <a:pPr lvl="1">
              <a:buFont typeface="Wingdings" panose="05000000000000000000" pitchFamily="2" charset="2"/>
              <a:buChar char="ü"/>
            </a:pPr>
            <a:r>
              <a:rPr lang="en-US" altLang="zh-CN" dirty="0"/>
              <a:t>Turn off </a:t>
            </a:r>
            <a:r>
              <a:rPr lang="en-US" altLang="zh-CN" dirty="0" err="1"/>
              <a:t>dm</a:t>
            </a:r>
            <a:r>
              <a:rPr lang="en-US" altLang="zh-CN" dirty="0"/>
              <a:t>-verity checking</a:t>
            </a:r>
          </a:p>
        </p:txBody>
      </p:sp>
      <p:sp>
        <p:nvSpPr>
          <p:cNvPr id="4" name="Rectangular Callout 3"/>
          <p:cNvSpPr/>
          <p:nvPr/>
        </p:nvSpPr>
        <p:spPr>
          <a:xfrm>
            <a:off x="5278583" y="2236125"/>
            <a:ext cx="3699164" cy="457200"/>
          </a:xfrm>
          <a:prstGeom prst="wedgeRectCallout">
            <a:avLst>
              <a:gd name="adj1" fmla="val -55050"/>
              <a:gd name="adj2" fmla="val -217546"/>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2" indent="0">
              <a:spcBef>
                <a:spcPts val="0"/>
              </a:spcBef>
              <a:buNone/>
            </a:pPr>
            <a:r>
              <a:rPr lang="en-US" altLang="zh-CN" sz="2000" dirty="0" err="1">
                <a:solidFill>
                  <a:schemeClr val="tx1"/>
                </a:solidFill>
                <a:cs typeface="ＭＳ Ｐゴシック" charset="0"/>
              </a:rPr>
              <a:t>insmod</a:t>
            </a:r>
            <a:r>
              <a:rPr lang="en-US" altLang="zh-CN" sz="2000" dirty="0">
                <a:solidFill>
                  <a:schemeClr val="tx1"/>
                </a:solidFill>
                <a:cs typeface="ＭＳ Ｐゴシック" charset="0"/>
              </a:rPr>
              <a:t> /vendor/lib/modules/*.</a:t>
            </a:r>
            <a:r>
              <a:rPr lang="en-US" altLang="zh-CN" sz="2000" dirty="0" err="1">
                <a:solidFill>
                  <a:schemeClr val="tx1"/>
                </a:solidFill>
                <a:cs typeface="ＭＳ Ｐゴシック" charset="0"/>
              </a:rPr>
              <a:t>ko</a:t>
            </a:r>
            <a:endParaRPr lang="en-US" altLang="zh-CN" sz="2000" dirty="0">
              <a:solidFill>
                <a:schemeClr val="tx1"/>
              </a:solidFill>
            </a:endParaRPr>
          </a:p>
        </p:txBody>
      </p:sp>
    </p:spTree>
    <p:extLst>
      <p:ext uri="{BB962C8B-B14F-4D97-AF65-F5344CB8AC3E}">
        <p14:creationId xmlns:p14="http://schemas.microsoft.com/office/powerpoint/2010/main" val="357516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{8FED9538-2F77-8545-A4B8-74FEC2EAC2FC}tf10001119</Template>
  <TotalTime>30713</TotalTime>
  <Words>4604</Words>
  <Application>Microsoft Macintosh PowerPoint</Application>
  <PresentationFormat>On-screen Show (16:9)</PresentationFormat>
  <Paragraphs>334</Paragraphs>
  <Slides>27</Slides>
  <Notes>27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DengXian</vt:lpstr>
      <vt:lpstr>Arial</vt:lpstr>
      <vt:lpstr>Calibri</vt:lpstr>
      <vt:lpstr>Calibri Light</vt:lpstr>
      <vt:lpstr>Rockwell</vt:lpstr>
      <vt:lpstr>Times New Roman</vt:lpstr>
      <vt:lpstr>Wingdings</vt:lpstr>
      <vt:lpstr>Atlas</vt:lpstr>
      <vt:lpstr>Visio</vt:lpstr>
      <vt:lpstr>Introduction</vt:lpstr>
      <vt:lpstr>PowerPoint Presentation</vt:lpstr>
      <vt:lpstr>How to achieve passive fuzz</vt:lpstr>
      <vt:lpstr>How to transfer the filter list</vt:lpstr>
      <vt:lpstr>Receive filter list</vt:lpstr>
      <vt:lpstr>Fuzzing strategies</vt:lpstr>
      <vt:lpstr>What do we need to prepare</vt:lpstr>
      <vt:lpstr>How to open kasan in the kernel</vt:lpstr>
      <vt:lpstr>Build kernel issues</vt:lpstr>
      <vt:lpstr>Attack interface</vt:lpstr>
      <vt:lpstr>Why kgsl</vt:lpstr>
      <vt:lpstr>Why kgsl</vt:lpstr>
      <vt:lpstr>KGSL in detail</vt:lpstr>
      <vt:lpstr>KGSL in detail</vt:lpstr>
      <vt:lpstr>Solution Overview</vt:lpstr>
      <vt:lpstr>Call stack</vt:lpstr>
      <vt:lpstr>Panic call stack</vt:lpstr>
      <vt:lpstr>PowerPoint Presentation</vt:lpstr>
      <vt:lpstr>How to make it automatic</vt:lpstr>
      <vt:lpstr>Fuzz status statistics</vt:lpstr>
      <vt:lpstr>KCOV in IDA</vt:lpstr>
      <vt:lpstr>KCOV in IDA</vt:lpstr>
      <vt:lpstr>PowerPoint Presentation</vt:lpstr>
      <vt:lpstr>Install and run different kinds of 3D games </vt:lpstr>
      <vt:lpstr>add a for loop</vt:lpstr>
      <vt:lpstr>Add a trigger program</vt:lpstr>
      <vt:lpstr>CVE-2016-3842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josiah</dc:creator>
  <cp:lastModifiedBy>lowrebswrd@gmail.com</cp:lastModifiedBy>
  <cp:revision>406</cp:revision>
  <cp:lastPrinted>2014-12-02T16:05:38Z</cp:lastPrinted>
  <dcterms:created xsi:type="dcterms:W3CDTF">2016-08-29T16:50:33Z</dcterms:created>
  <dcterms:modified xsi:type="dcterms:W3CDTF">2020-08-11T14:10:56Z</dcterms:modified>
</cp:coreProperties>
</file>