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57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체중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m/d/yyyy</c:formatCode>
                <c:ptCount val="7"/>
                <c:pt idx="0">
                  <c:v>45089</c:v>
                </c:pt>
                <c:pt idx="1">
                  <c:v>45090</c:v>
                </c:pt>
                <c:pt idx="2">
                  <c:v>45091</c:v>
                </c:pt>
                <c:pt idx="3">
                  <c:v>45092</c:v>
                </c:pt>
                <c:pt idx="4">
                  <c:v>45093</c:v>
                </c:pt>
                <c:pt idx="5" formatCode="mm&quot;월&quot;\ dd&quot;일&quot;">
                  <c:v>45094</c:v>
                </c:pt>
                <c:pt idx="6">
                  <c:v>45095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65.3</c:v>
                </c:pt>
                <c:pt idx="1">
                  <c:v>65</c:v>
                </c:pt>
                <c:pt idx="2">
                  <c:v>66</c:v>
                </c:pt>
                <c:pt idx="3">
                  <c:v>65.5</c:v>
                </c:pt>
                <c:pt idx="4">
                  <c:v>65</c:v>
                </c:pt>
                <c:pt idx="5">
                  <c:v>64.8</c:v>
                </c:pt>
                <c:pt idx="6">
                  <c:v>64.5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EB-4295-BE3E-E4F912520D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BMI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m/d/yyyy</c:formatCode>
                <c:ptCount val="7"/>
                <c:pt idx="0">
                  <c:v>45089</c:v>
                </c:pt>
                <c:pt idx="1">
                  <c:v>45090</c:v>
                </c:pt>
                <c:pt idx="2">
                  <c:v>45091</c:v>
                </c:pt>
                <c:pt idx="3">
                  <c:v>45092</c:v>
                </c:pt>
                <c:pt idx="4">
                  <c:v>45093</c:v>
                </c:pt>
                <c:pt idx="5" formatCode="mm&quot;월&quot;\ dd&quot;일&quot;">
                  <c:v>45094</c:v>
                </c:pt>
                <c:pt idx="6">
                  <c:v>45095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EB-4295-BE3E-E4F912520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7653391"/>
        <c:axId val="1037650991"/>
      </c:lineChart>
      <c:dateAx>
        <c:axId val="10376533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7650991"/>
        <c:crosses val="autoZero"/>
        <c:auto val="1"/>
        <c:lblOffset val="100"/>
        <c:baseTimeUnit val="days"/>
      </c:dateAx>
      <c:valAx>
        <c:axId val="103765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7653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C9B44-749A-5A23-4F43-A226F06D0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38737F-8AD9-4EF3-24C4-E2B7CD016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CE406-B51C-069D-938E-D1F2213A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754B8-9E6D-1BBC-9BE4-971C2328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9EBCC-C35C-EE07-5736-00D53120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D6AAE-4347-62F0-45DE-0B66FF0C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F4678-3BD1-17CB-C266-E34D043FF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6C763-6ED5-C83A-C707-C03A7B46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4D429-29B9-690A-1962-4712F41D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ACE50-562D-3EE8-3C46-17AC7B62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FAA912-25F1-8134-78B1-029037A01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4A7F2-DF53-9E44-EA67-0D5014212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7DFA7-3017-323B-7538-756A4CFD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FFE86-2FAE-2417-0809-F0E5BA43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C87BE-B684-112D-CF93-31F1483C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3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BF4B9-310E-324D-6EB4-E777B95C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438AA-0517-93B5-BE90-ACB0EFEF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24BAA-807A-590B-1E1A-35397184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72CE5-AED8-D2F3-DE13-5BDF3972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A08F8-2D6C-E3D8-EF36-C29CA1C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4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DFE0D-16AC-03E1-2D90-74AE0EA4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B89B5-C2F1-D40D-17A8-AD1276CA9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1808A-AAB0-6F39-8324-835F7484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37C14-E2AF-A490-8AAB-2C99FC50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25FE3-2F8D-A589-49B4-E1265523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41E55-116F-0567-DFB2-D1E4B49B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B09CA-1184-C3A9-5DD9-D56BDA168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DB0B2D-2899-CC99-D281-E8D9287DD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D93E44-F2ED-0F84-3633-2C67F7A8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753F-9199-291B-72FC-F3B9D110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BE2FA-3F0B-056E-7490-53086100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7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67BF5-16DA-A46E-F670-889CDDEA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1F30D-45E0-013A-9CBC-85910B9A4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EDA886-518C-D2BE-F6A6-EFBC16216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986780-4153-4648-46B8-A834C13A4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01C36F-D2ED-5638-49C4-6172EB260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C4C67E-574B-AB5D-3F04-7AA96961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88089-32FC-9730-370F-0949EC6C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845E68-2315-6654-67D8-7D389E19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0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0C62F-25FD-7D24-ABFB-17DCFDA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2FD02-A4EC-DA38-3382-5BA25A68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430D7C-5269-C1C5-07D8-0EBB176A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CD39AE-2FA4-27EF-A191-78F8A554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8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72004F-A012-030D-FD04-B9EB04BF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37C01E-6981-50CB-4758-C16FE1A3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274B8-FF00-5D17-4162-3E4EA3F3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FD75C-BB7F-6E70-06B1-CDF40BB0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E24CA-3D89-BC36-2544-7E85CBFA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4404AF-177F-46D9-C3DE-144256A5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0C31D-FFCA-97AD-3907-B2B42E53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0BA8C-7927-D228-4F3A-985C88C7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7E676-3831-907B-007B-250F27A3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B6E09-3773-EB9F-A55E-58339B48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0AD75E-375C-CFB7-2F88-8E7471C54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68C07-4F29-BCEE-E468-FE2060E12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325C10-E584-B3F1-B582-B56CF01C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D8F9E-D7AA-955F-C001-B5B00C7D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DD0A5-F847-0FAE-BCB9-94D97CC0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7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194B5D-53DD-94CE-2A9F-2BD53321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FFCB0-C426-D6DE-616F-075DEA9D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3048F-1914-2667-370D-01EC4CBAC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8945D-0AD1-4081-B87C-734B2B0C127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041D-AC40-02BD-090B-6BDD70ECC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20F07-C542-68EC-B181-E0045FBB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5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6D1F80-CCBB-BB85-CC7D-3BC1277584FF}"/>
              </a:ext>
            </a:extLst>
          </p:cNvPr>
          <p:cNvSpPr/>
          <p:nvPr/>
        </p:nvSpPr>
        <p:spPr>
          <a:xfrm>
            <a:off x="729673" y="535709"/>
            <a:ext cx="3648363" cy="58096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D97F2-58EA-DC78-C3C7-2A80F0F47A9D}"/>
              </a:ext>
            </a:extLst>
          </p:cNvPr>
          <p:cNvSpPr txBox="1"/>
          <p:nvPr/>
        </p:nvSpPr>
        <p:spPr>
          <a:xfrm>
            <a:off x="1843561" y="7758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프로필 작성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70088-9221-DCD7-FF90-7ACFCA4FC815}"/>
              </a:ext>
            </a:extLst>
          </p:cNvPr>
          <p:cNvSpPr txBox="1"/>
          <p:nvPr/>
        </p:nvSpPr>
        <p:spPr>
          <a:xfrm>
            <a:off x="5495636" y="114518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어플 첫 </a:t>
            </a:r>
            <a:r>
              <a:rPr lang="ko-KR" altLang="en-US" dirty="0" err="1"/>
              <a:t>실행시</a:t>
            </a:r>
            <a:r>
              <a:rPr lang="ko-KR" altLang="en-US" dirty="0"/>
              <a:t> 프로필작성창 띄우기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키</a:t>
            </a:r>
            <a:r>
              <a:rPr lang="en-US" altLang="ko-KR" dirty="0"/>
              <a:t>(Cm)</a:t>
            </a:r>
          </a:p>
          <a:p>
            <a:pPr algn="ctr"/>
            <a:r>
              <a:rPr lang="ko-KR" altLang="en-US" dirty="0"/>
              <a:t>체중</a:t>
            </a:r>
            <a:r>
              <a:rPr lang="en-US" altLang="ko-KR" dirty="0"/>
              <a:t>(Kg)</a:t>
            </a:r>
          </a:p>
          <a:p>
            <a:pPr algn="ctr"/>
            <a:r>
              <a:rPr lang="ko-KR" altLang="en-US" dirty="0"/>
              <a:t>나이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최근 생리일</a:t>
            </a:r>
            <a:endParaRPr lang="en-US" altLang="ko-KR" dirty="0"/>
          </a:p>
          <a:p>
            <a:pPr algn="ctr"/>
            <a:r>
              <a:rPr lang="ko-KR" altLang="en-US" dirty="0"/>
              <a:t>최근 생리기간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D293F-AF41-28BA-9D0E-E54932BA8C10}"/>
              </a:ext>
            </a:extLst>
          </p:cNvPr>
          <p:cNvSpPr txBox="1"/>
          <p:nvPr/>
        </p:nvSpPr>
        <p:spPr>
          <a:xfrm>
            <a:off x="1152939" y="14411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</a:t>
            </a:r>
            <a:r>
              <a:rPr lang="en-US" altLang="ko-KR" dirty="0"/>
              <a:t>(Cm)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78C66-5417-BB55-EDF6-81820996965F}"/>
              </a:ext>
            </a:extLst>
          </p:cNvPr>
          <p:cNvSpPr txBox="1"/>
          <p:nvPr/>
        </p:nvSpPr>
        <p:spPr>
          <a:xfrm>
            <a:off x="1152938" y="2207016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체중</a:t>
            </a:r>
            <a:r>
              <a:rPr lang="en-US" altLang="ko-KR" dirty="0"/>
              <a:t>(Kg)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01ED8C-2B52-1189-7F6F-33F1879BDC2B}"/>
              </a:ext>
            </a:extLst>
          </p:cNvPr>
          <p:cNvSpPr/>
          <p:nvPr/>
        </p:nvSpPr>
        <p:spPr>
          <a:xfrm>
            <a:off x="1341783" y="1810506"/>
            <a:ext cx="258417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소수점 기입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69FD27-BA2E-194C-9359-91B6956FB6E2}"/>
              </a:ext>
            </a:extLst>
          </p:cNvPr>
          <p:cNvSpPr/>
          <p:nvPr/>
        </p:nvSpPr>
        <p:spPr>
          <a:xfrm>
            <a:off x="1341783" y="2631828"/>
            <a:ext cx="258417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소숫점</a:t>
            </a:r>
            <a:r>
              <a:rPr lang="ko-KR" altLang="en-US" dirty="0"/>
              <a:t> 기입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BB1E5-C398-D876-D2BF-1EFC02458928}"/>
              </a:ext>
            </a:extLst>
          </p:cNvPr>
          <p:cNvSpPr txBox="1"/>
          <p:nvPr/>
        </p:nvSpPr>
        <p:spPr>
          <a:xfrm>
            <a:off x="1152938" y="310472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 생리시작일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39BEF0-C54A-0E1D-3A7D-A883CB97397F}"/>
              </a:ext>
            </a:extLst>
          </p:cNvPr>
          <p:cNvSpPr/>
          <p:nvPr/>
        </p:nvSpPr>
        <p:spPr>
          <a:xfrm>
            <a:off x="1341783" y="3529535"/>
            <a:ext cx="2584174" cy="1072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지정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D586A2-43A6-2111-E54D-8993C8E9D49B}"/>
              </a:ext>
            </a:extLst>
          </p:cNvPr>
          <p:cNvSpPr txBox="1"/>
          <p:nvPr/>
        </p:nvSpPr>
        <p:spPr>
          <a:xfrm>
            <a:off x="1186543" y="480734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 생리기간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C2188F-85CB-7442-6E8C-4EECAAD5BDC4}"/>
              </a:ext>
            </a:extLst>
          </p:cNvPr>
          <p:cNvSpPr/>
          <p:nvPr/>
        </p:nvSpPr>
        <p:spPr>
          <a:xfrm>
            <a:off x="1375388" y="5232160"/>
            <a:ext cx="258417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정수 기입</a:t>
            </a:r>
          </a:p>
        </p:txBody>
      </p:sp>
    </p:spTree>
    <p:extLst>
      <p:ext uri="{BB962C8B-B14F-4D97-AF65-F5344CB8AC3E}">
        <p14:creationId xmlns:p14="http://schemas.microsoft.com/office/powerpoint/2010/main" val="397351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6D1F80-CCBB-BB85-CC7D-3BC1277584FF}"/>
              </a:ext>
            </a:extLst>
          </p:cNvPr>
          <p:cNvSpPr/>
          <p:nvPr/>
        </p:nvSpPr>
        <p:spPr>
          <a:xfrm>
            <a:off x="729673" y="535709"/>
            <a:ext cx="3648363" cy="58096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D97F2-58EA-DC78-C3C7-2A80F0F47A9D}"/>
              </a:ext>
            </a:extLst>
          </p:cNvPr>
          <p:cNvSpPr txBox="1"/>
          <p:nvPr/>
        </p:nvSpPr>
        <p:spPr>
          <a:xfrm>
            <a:off x="1843561" y="7758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몸무게 기록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70088-9221-DCD7-FF90-7ACFCA4FC815}"/>
              </a:ext>
            </a:extLst>
          </p:cNvPr>
          <p:cNvSpPr txBox="1"/>
          <p:nvPr/>
        </p:nvSpPr>
        <p:spPr>
          <a:xfrm>
            <a:off x="5495636" y="114518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칸 </a:t>
            </a:r>
            <a:r>
              <a:rPr lang="en-US" altLang="ko-KR" dirty="0"/>
              <a:t>– </a:t>
            </a:r>
            <a:r>
              <a:rPr lang="ko-KR" altLang="en-US" dirty="0"/>
              <a:t>프로필 기록 체중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추가하기로 새로운 </a:t>
            </a:r>
            <a:r>
              <a:rPr lang="ko-KR" altLang="en-US" dirty="0" err="1"/>
              <a:t>줄추가</a:t>
            </a:r>
            <a:r>
              <a:rPr lang="ko-KR" altLang="en-US" dirty="0"/>
              <a:t> 가능</a:t>
            </a:r>
            <a:endParaRPr lang="en-US" altLang="ko-KR" dirty="0"/>
          </a:p>
          <a:p>
            <a:pPr algn="ctr"/>
            <a:r>
              <a:rPr lang="ko-KR" altLang="en-US" dirty="0"/>
              <a:t>추가했을 때 날짜기준 오름차순 </a:t>
            </a:r>
            <a:r>
              <a:rPr lang="ko-KR" altLang="en-US" dirty="0" err="1"/>
              <a:t>자동정렬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</a:t>
            </a:r>
            <a:r>
              <a:rPr lang="ko-KR" altLang="en-US" dirty="0" err="1"/>
              <a:t>초이상</a:t>
            </a:r>
            <a:r>
              <a:rPr lang="ko-KR" altLang="en-US" dirty="0"/>
              <a:t> 눌렀을 때 팝업 메뉴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편집하기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삭제하기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C59278-5162-E2BD-7603-96FA277EBE80}"/>
              </a:ext>
            </a:extLst>
          </p:cNvPr>
          <p:cNvSpPr/>
          <p:nvPr/>
        </p:nvSpPr>
        <p:spPr>
          <a:xfrm>
            <a:off x="737655" y="5744799"/>
            <a:ext cx="684745" cy="6005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2F42D-A26B-D91F-15F0-A2BF3D573C12}"/>
              </a:ext>
            </a:extLst>
          </p:cNvPr>
          <p:cNvSpPr/>
          <p:nvPr/>
        </p:nvSpPr>
        <p:spPr>
          <a:xfrm>
            <a:off x="1430382" y="5744798"/>
            <a:ext cx="764568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그래프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표시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EB673-CFF1-0ED8-2040-ADDC6115894F}"/>
              </a:ext>
            </a:extLst>
          </p:cNvPr>
          <p:cNvSpPr/>
          <p:nvPr/>
        </p:nvSpPr>
        <p:spPr>
          <a:xfrm>
            <a:off x="2202932" y="5744798"/>
            <a:ext cx="803569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EF2ED4-19BA-049E-20F0-B0F4AA4114B7}"/>
              </a:ext>
            </a:extLst>
          </p:cNvPr>
          <p:cNvSpPr/>
          <p:nvPr/>
        </p:nvSpPr>
        <p:spPr>
          <a:xfrm>
            <a:off x="2413363" y="4491039"/>
            <a:ext cx="280978" cy="278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7CAF9F3-DAB4-F65E-E18B-3ACEEB355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1760"/>
              </p:ext>
            </p:extLst>
          </p:nvPr>
        </p:nvGraphicFramePr>
        <p:xfrm>
          <a:off x="1091381" y="1361164"/>
          <a:ext cx="28909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492">
                  <a:extLst>
                    <a:ext uri="{9D8B030D-6E8A-4147-A177-3AD203B41FA5}">
                      <a16:colId xmlns:a16="http://schemas.microsoft.com/office/drawing/2014/main" val="2903542027"/>
                    </a:ext>
                  </a:extLst>
                </a:gridCol>
                <a:gridCol w="1445492">
                  <a:extLst>
                    <a:ext uri="{9D8B030D-6E8A-4147-A177-3AD203B41FA5}">
                      <a16:colId xmlns:a16="http://schemas.microsoft.com/office/drawing/2014/main" val="3506624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4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5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2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3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6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98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9192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A8FFB-5D59-0F5D-9249-20335C3EBD41}"/>
              </a:ext>
            </a:extLst>
          </p:cNvPr>
          <p:cNvSpPr/>
          <p:nvPr/>
        </p:nvSpPr>
        <p:spPr>
          <a:xfrm>
            <a:off x="3001684" y="5749197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0E823-7FC7-D7B3-D38E-82235052EA14}"/>
              </a:ext>
            </a:extLst>
          </p:cNvPr>
          <p:cNvSpPr/>
          <p:nvPr/>
        </p:nvSpPr>
        <p:spPr>
          <a:xfrm>
            <a:off x="3703647" y="5744798"/>
            <a:ext cx="659718" cy="6052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4646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6D1F80-CCBB-BB85-CC7D-3BC1277584FF}"/>
              </a:ext>
            </a:extLst>
          </p:cNvPr>
          <p:cNvSpPr/>
          <p:nvPr/>
        </p:nvSpPr>
        <p:spPr>
          <a:xfrm>
            <a:off x="729673" y="535709"/>
            <a:ext cx="3648363" cy="58096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D97F2-58EA-DC78-C3C7-2A80F0F47A9D}"/>
              </a:ext>
            </a:extLst>
          </p:cNvPr>
          <p:cNvSpPr txBox="1"/>
          <p:nvPr/>
        </p:nvSpPr>
        <p:spPr>
          <a:xfrm>
            <a:off x="1843561" y="7758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몸무게 추이</a:t>
            </a: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E54B06B0-5319-073C-AFB1-75B3D9DBE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194610"/>
              </p:ext>
            </p:extLst>
          </p:nvPr>
        </p:nvGraphicFramePr>
        <p:xfrm>
          <a:off x="872834" y="1385333"/>
          <a:ext cx="3362036" cy="286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43CFA6-F293-58AD-C688-2F0C25EA162F}"/>
              </a:ext>
            </a:extLst>
          </p:cNvPr>
          <p:cNvSpPr/>
          <p:nvPr/>
        </p:nvSpPr>
        <p:spPr>
          <a:xfrm>
            <a:off x="1833737" y="4306656"/>
            <a:ext cx="711200" cy="369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C5FC69-1BB3-34FE-84AA-9A7F91483614}"/>
              </a:ext>
            </a:extLst>
          </p:cNvPr>
          <p:cNvSpPr/>
          <p:nvPr/>
        </p:nvSpPr>
        <p:spPr>
          <a:xfrm>
            <a:off x="2656131" y="4296165"/>
            <a:ext cx="711200" cy="369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CCC7F0-D661-DF64-6A43-EEA37922D674}"/>
              </a:ext>
            </a:extLst>
          </p:cNvPr>
          <p:cNvSpPr/>
          <p:nvPr/>
        </p:nvSpPr>
        <p:spPr>
          <a:xfrm>
            <a:off x="894689" y="4296165"/>
            <a:ext cx="803568" cy="369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주일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895B8B-176E-2550-3558-4F3C96CF725C}"/>
              </a:ext>
            </a:extLst>
          </p:cNvPr>
          <p:cNvSpPr/>
          <p:nvPr/>
        </p:nvSpPr>
        <p:spPr>
          <a:xfrm>
            <a:off x="3481285" y="4299047"/>
            <a:ext cx="803568" cy="369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369F9C-464D-259A-79E4-708B387C2F74}"/>
              </a:ext>
            </a:extLst>
          </p:cNvPr>
          <p:cNvSpPr/>
          <p:nvPr/>
        </p:nvSpPr>
        <p:spPr>
          <a:xfrm>
            <a:off x="3481285" y="4766559"/>
            <a:ext cx="803568" cy="369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비교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F38FC3-D4CE-CC36-E17E-0CDE96FE771B}"/>
              </a:ext>
            </a:extLst>
          </p:cNvPr>
          <p:cNvSpPr/>
          <p:nvPr/>
        </p:nvSpPr>
        <p:spPr>
          <a:xfrm>
            <a:off x="894689" y="4745505"/>
            <a:ext cx="711200" cy="369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반년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7874A8-E5AF-72A2-AEF0-824B3570EA1A}"/>
              </a:ext>
            </a:extLst>
          </p:cNvPr>
          <p:cNvSpPr/>
          <p:nvPr/>
        </p:nvSpPr>
        <p:spPr>
          <a:xfrm>
            <a:off x="1832387" y="4762467"/>
            <a:ext cx="711200" cy="369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825312-BDD7-1CF8-7D71-26D1B2F4C925}"/>
              </a:ext>
            </a:extLst>
          </p:cNvPr>
          <p:cNvSpPr/>
          <p:nvPr/>
        </p:nvSpPr>
        <p:spPr>
          <a:xfrm>
            <a:off x="737655" y="5744799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4BFC4C-DC9C-459D-72D6-15FB4613D13A}"/>
              </a:ext>
            </a:extLst>
          </p:cNvPr>
          <p:cNvSpPr/>
          <p:nvPr/>
        </p:nvSpPr>
        <p:spPr>
          <a:xfrm>
            <a:off x="1430382" y="5744798"/>
            <a:ext cx="764568" cy="6005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그래프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표시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61B278-A771-816F-FA01-0ED5B0DA8694}"/>
              </a:ext>
            </a:extLst>
          </p:cNvPr>
          <p:cNvSpPr/>
          <p:nvPr/>
        </p:nvSpPr>
        <p:spPr>
          <a:xfrm>
            <a:off x="2202932" y="5744798"/>
            <a:ext cx="803569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6A10B3-B6FA-DE8B-0C03-90BC0CFD0126}"/>
              </a:ext>
            </a:extLst>
          </p:cNvPr>
          <p:cNvSpPr/>
          <p:nvPr/>
        </p:nvSpPr>
        <p:spPr>
          <a:xfrm>
            <a:off x="3001684" y="5749197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3DEF91-13C2-15E7-A66B-32B52AD765AE}"/>
              </a:ext>
            </a:extLst>
          </p:cNvPr>
          <p:cNvSpPr/>
          <p:nvPr/>
        </p:nvSpPr>
        <p:spPr>
          <a:xfrm>
            <a:off x="3703647" y="5744798"/>
            <a:ext cx="659718" cy="6052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435276-3E74-BBF1-57FF-07EC5BAE503C}"/>
              </a:ext>
            </a:extLst>
          </p:cNvPr>
          <p:cNvSpPr txBox="1"/>
          <p:nvPr/>
        </p:nvSpPr>
        <p:spPr>
          <a:xfrm>
            <a:off x="5153895" y="942109"/>
            <a:ext cx="64363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기간 변화추이를 볼 수 있도록 꺾은선 그래프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지정 </a:t>
            </a:r>
            <a:r>
              <a:rPr lang="en-US" altLang="ko-KR" dirty="0"/>
              <a:t>: </a:t>
            </a:r>
            <a:r>
              <a:rPr lang="ko-KR" altLang="en-US" dirty="0"/>
              <a:t>자신이 원하는 기간을 지정하여 볼 수 있도록 지정</a:t>
            </a:r>
            <a:endParaRPr lang="en-US" altLang="ko-KR" dirty="0"/>
          </a:p>
          <a:p>
            <a:r>
              <a:rPr lang="ko-KR" altLang="en-US" dirty="0"/>
              <a:t>비교 </a:t>
            </a:r>
            <a:r>
              <a:rPr lang="en-US" altLang="ko-KR" dirty="0"/>
              <a:t>: </a:t>
            </a:r>
            <a:r>
              <a:rPr lang="ko-KR" altLang="en-US" dirty="0"/>
              <a:t>지정된 날짜와 맞춰서 특정 기간을 볼 수 있도록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터치하면 날짜와 체중을 팝업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BMI </a:t>
            </a:r>
            <a:r>
              <a:rPr lang="ko-KR" altLang="en-US" dirty="0"/>
              <a:t>수치에 따라서 비만</a:t>
            </a:r>
            <a:r>
              <a:rPr lang="en-US" altLang="ko-KR" dirty="0"/>
              <a:t>/</a:t>
            </a:r>
            <a:r>
              <a:rPr lang="ko-KR" altLang="en-US" dirty="0"/>
              <a:t>과체중</a:t>
            </a:r>
            <a:r>
              <a:rPr lang="en-US" altLang="ko-KR" dirty="0"/>
              <a:t>/</a:t>
            </a:r>
            <a:r>
              <a:rPr lang="ko-KR" altLang="en-US" dirty="0"/>
              <a:t>정상</a:t>
            </a:r>
            <a:r>
              <a:rPr lang="en-US" altLang="ko-KR" dirty="0"/>
              <a:t>/</a:t>
            </a:r>
            <a:r>
              <a:rPr lang="ko-KR" altLang="en-US" dirty="0" err="1"/>
              <a:t>저체중</a:t>
            </a:r>
            <a:r>
              <a:rPr lang="ko-KR" altLang="en-US" dirty="0"/>
              <a:t> 별로 색상 표기</a:t>
            </a:r>
          </a:p>
        </p:txBody>
      </p:sp>
    </p:spTree>
    <p:extLst>
      <p:ext uri="{BB962C8B-B14F-4D97-AF65-F5344CB8AC3E}">
        <p14:creationId xmlns:p14="http://schemas.microsoft.com/office/powerpoint/2010/main" val="374024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6917F4-2B98-66A2-69FE-E3F4DB2CF11C}"/>
              </a:ext>
            </a:extLst>
          </p:cNvPr>
          <p:cNvSpPr/>
          <p:nvPr/>
        </p:nvSpPr>
        <p:spPr>
          <a:xfrm>
            <a:off x="729673" y="535709"/>
            <a:ext cx="3648363" cy="58096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DB355-C046-2FCD-3E29-A9AF4769BF92}"/>
              </a:ext>
            </a:extLst>
          </p:cNvPr>
          <p:cNvSpPr txBox="1"/>
          <p:nvPr/>
        </p:nvSpPr>
        <p:spPr>
          <a:xfrm>
            <a:off x="1843561" y="77585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생리주기 표기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292AEF5-AFE2-44E6-D5EC-61EA3CF0A68B}"/>
              </a:ext>
            </a:extLst>
          </p:cNvPr>
          <p:cNvGrpSpPr/>
          <p:nvPr/>
        </p:nvGrpSpPr>
        <p:grpSpPr>
          <a:xfrm>
            <a:off x="1025236" y="2253673"/>
            <a:ext cx="3075709" cy="1727200"/>
            <a:chOff x="1025236" y="2253673"/>
            <a:chExt cx="3075709" cy="1727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9421FD-10C4-F788-237C-EFAA408F1626}"/>
                </a:ext>
              </a:extLst>
            </p:cNvPr>
            <p:cNvSpPr/>
            <p:nvPr/>
          </p:nvSpPr>
          <p:spPr>
            <a:xfrm>
              <a:off x="1025236" y="2253673"/>
              <a:ext cx="3075709" cy="172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달력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E0DCFB8-229F-B615-7165-A30B6A0492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236" y="2253673"/>
              <a:ext cx="3075709" cy="172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B253965-ACC7-825C-724D-4FF26192F2C3}"/>
                </a:ext>
              </a:extLst>
            </p:cNvPr>
            <p:cNvCxnSpPr/>
            <p:nvPr/>
          </p:nvCxnSpPr>
          <p:spPr>
            <a:xfrm flipH="1">
              <a:off x="1025236" y="2253673"/>
              <a:ext cx="3075709" cy="172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365F015-EDB5-3592-CB46-F908BAECB53D}"/>
              </a:ext>
            </a:extLst>
          </p:cNvPr>
          <p:cNvSpPr txBox="1"/>
          <p:nvPr/>
        </p:nvSpPr>
        <p:spPr>
          <a:xfrm>
            <a:off x="1720414" y="168101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</a:t>
            </a:r>
            <a:r>
              <a:rPr lang="ko-KR" altLang="en-US" dirty="0"/>
              <a:t>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22C28F-48C2-430D-D63D-C46458E9E0D1}"/>
              </a:ext>
            </a:extLst>
          </p:cNvPr>
          <p:cNvSpPr txBox="1"/>
          <p:nvPr/>
        </p:nvSpPr>
        <p:spPr>
          <a:xfrm>
            <a:off x="2807098" y="168101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799C89-F77F-56F1-25BD-F4595378E623}"/>
              </a:ext>
            </a:extLst>
          </p:cNvPr>
          <p:cNvSpPr/>
          <p:nvPr/>
        </p:nvSpPr>
        <p:spPr>
          <a:xfrm>
            <a:off x="737655" y="5744799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435B58-998E-5B32-0A42-79F8796D582D}"/>
              </a:ext>
            </a:extLst>
          </p:cNvPr>
          <p:cNvSpPr/>
          <p:nvPr/>
        </p:nvSpPr>
        <p:spPr>
          <a:xfrm>
            <a:off x="1430382" y="5744798"/>
            <a:ext cx="764568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그래프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표시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72493B-AB4F-FA24-C0E3-1B097194A100}"/>
              </a:ext>
            </a:extLst>
          </p:cNvPr>
          <p:cNvSpPr/>
          <p:nvPr/>
        </p:nvSpPr>
        <p:spPr>
          <a:xfrm>
            <a:off x="2202932" y="5744798"/>
            <a:ext cx="803569" cy="6005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7ECE0E-222D-81C4-B1AD-2AA136CADC4E}"/>
              </a:ext>
            </a:extLst>
          </p:cNvPr>
          <p:cNvSpPr/>
          <p:nvPr/>
        </p:nvSpPr>
        <p:spPr>
          <a:xfrm>
            <a:off x="3001684" y="5749197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52E373-4CDC-4A5E-48E0-7C93061977D9}"/>
              </a:ext>
            </a:extLst>
          </p:cNvPr>
          <p:cNvSpPr/>
          <p:nvPr/>
        </p:nvSpPr>
        <p:spPr>
          <a:xfrm>
            <a:off x="3703647" y="5744798"/>
            <a:ext cx="659718" cy="6052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FC3CF2-C6A7-6BE1-29FD-019A062D8704}"/>
              </a:ext>
            </a:extLst>
          </p:cNvPr>
          <p:cNvSpPr txBox="1"/>
          <p:nvPr/>
        </p:nvSpPr>
        <p:spPr>
          <a:xfrm>
            <a:off x="6770255" y="2253673"/>
            <a:ext cx="42049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예상생리일에 대한 임시 표기</a:t>
            </a:r>
            <a:endParaRPr lang="en-US" altLang="ko-KR" dirty="0"/>
          </a:p>
          <a:p>
            <a:r>
              <a:rPr lang="ko-KR" altLang="en-US" dirty="0"/>
              <a:t>생리와 관련된 내용을 기록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시작일 터치하면</a:t>
            </a:r>
            <a:endParaRPr lang="en-US" altLang="ko-KR" dirty="0"/>
          </a:p>
          <a:p>
            <a:r>
              <a:rPr lang="ko-KR" altLang="en-US" dirty="0"/>
              <a:t>며칠을 했는지</a:t>
            </a:r>
            <a:r>
              <a:rPr lang="en-US" altLang="ko-KR" dirty="0"/>
              <a:t>/</a:t>
            </a:r>
            <a:r>
              <a:rPr lang="ko-KR" altLang="en-US" dirty="0"/>
              <a:t>종료일 선택하여 기입</a:t>
            </a:r>
            <a:endParaRPr lang="en-US" altLang="ko-KR" dirty="0"/>
          </a:p>
          <a:p>
            <a:r>
              <a:rPr lang="en-US" altLang="ko-KR" dirty="0"/>
              <a:t>10/10</a:t>
            </a:r>
            <a:r>
              <a:rPr lang="ko-KR" altLang="en-US" dirty="0"/>
              <a:t>시작 선택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일간 </a:t>
            </a:r>
            <a:r>
              <a:rPr lang="en-US" altLang="ko-KR" dirty="0"/>
              <a:t>&lt;-&gt; 10/12</a:t>
            </a:r>
            <a:r>
              <a:rPr lang="ko-KR" altLang="en-US" dirty="0"/>
              <a:t>일 상호 반영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예상일자는 생리 통계에서 받은 정보로</a:t>
            </a:r>
            <a:endParaRPr lang="en-US" altLang="ko-KR" dirty="0"/>
          </a:p>
          <a:p>
            <a:r>
              <a:rPr lang="ko-KR" altLang="en-US" dirty="0"/>
              <a:t>가장 근시일의 예상일자 </a:t>
            </a:r>
            <a:r>
              <a:rPr lang="en-US" altLang="ko-KR" dirty="0"/>
              <a:t>1</a:t>
            </a:r>
            <a:r>
              <a:rPr lang="ko-KR" altLang="en-US" dirty="0"/>
              <a:t>개만 반영</a:t>
            </a:r>
            <a:endParaRPr lang="en-US" altLang="ko-KR" dirty="0"/>
          </a:p>
          <a:p>
            <a:r>
              <a:rPr lang="ko-KR" altLang="en-US" dirty="0"/>
              <a:t>생리 예상시작일에 맞춰서 알람</a:t>
            </a:r>
            <a:endParaRPr lang="en-US" altLang="ko-KR" dirty="0"/>
          </a:p>
          <a:p>
            <a:r>
              <a:rPr lang="ko-KR" altLang="en-US" dirty="0"/>
              <a:t>생리 예상종료일에 맞춰서 알람</a:t>
            </a:r>
            <a:endParaRPr lang="en-US" altLang="ko-KR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B6A5A21-266B-57FD-DFBB-899B241DCE87}"/>
              </a:ext>
            </a:extLst>
          </p:cNvPr>
          <p:cNvSpPr/>
          <p:nvPr/>
        </p:nvSpPr>
        <p:spPr>
          <a:xfrm>
            <a:off x="3754978" y="1735809"/>
            <a:ext cx="345967" cy="2597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9E7AA82-E0BA-714B-55B5-CE1D14AA1D26}"/>
              </a:ext>
            </a:extLst>
          </p:cNvPr>
          <p:cNvSpPr/>
          <p:nvPr/>
        </p:nvSpPr>
        <p:spPr>
          <a:xfrm flipH="1">
            <a:off x="1015377" y="1734992"/>
            <a:ext cx="370700" cy="2597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3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6917F4-2B98-66A2-69FE-E3F4DB2CF11C}"/>
              </a:ext>
            </a:extLst>
          </p:cNvPr>
          <p:cNvSpPr/>
          <p:nvPr/>
        </p:nvSpPr>
        <p:spPr>
          <a:xfrm>
            <a:off x="729673" y="535709"/>
            <a:ext cx="3648363" cy="58096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DB355-C046-2FCD-3E29-A9AF4769BF92}"/>
              </a:ext>
            </a:extLst>
          </p:cNvPr>
          <p:cNvSpPr txBox="1"/>
          <p:nvPr/>
        </p:nvSpPr>
        <p:spPr>
          <a:xfrm>
            <a:off x="1723491" y="77585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생리주기 확인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AF567-759F-C028-D126-0DF40FCA34E7}"/>
              </a:ext>
            </a:extLst>
          </p:cNvPr>
          <p:cNvSpPr/>
          <p:nvPr/>
        </p:nvSpPr>
        <p:spPr>
          <a:xfrm>
            <a:off x="737655" y="5744799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06F937-FD7E-A954-FCAC-AA39950D9CC3}"/>
              </a:ext>
            </a:extLst>
          </p:cNvPr>
          <p:cNvSpPr/>
          <p:nvPr/>
        </p:nvSpPr>
        <p:spPr>
          <a:xfrm>
            <a:off x="1430382" y="5744798"/>
            <a:ext cx="764568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그래프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표시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2A93A-E51F-46B1-7494-ECB3129C8A8B}"/>
              </a:ext>
            </a:extLst>
          </p:cNvPr>
          <p:cNvSpPr/>
          <p:nvPr/>
        </p:nvSpPr>
        <p:spPr>
          <a:xfrm>
            <a:off x="2202932" y="5744798"/>
            <a:ext cx="803569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F3E5F9-962A-ADDD-19CD-D9A1B6A22E6E}"/>
              </a:ext>
            </a:extLst>
          </p:cNvPr>
          <p:cNvSpPr/>
          <p:nvPr/>
        </p:nvSpPr>
        <p:spPr>
          <a:xfrm>
            <a:off x="3001684" y="5749197"/>
            <a:ext cx="684745" cy="6005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4F8033-E364-63DA-4AF5-A67D2C286210}"/>
              </a:ext>
            </a:extLst>
          </p:cNvPr>
          <p:cNvSpPr/>
          <p:nvPr/>
        </p:nvSpPr>
        <p:spPr>
          <a:xfrm>
            <a:off x="3703647" y="5744798"/>
            <a:ext cx="659718" cy="6052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8B56D76-66E6-FE49-98DF-D7992D9C7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12746"/>
              </p:ext>
            </p:extLst>
          </p:nvPr>
        </p:nvGraphicFramePr>
        <p:xfrm>
          <a:off x="969820" y="1280330"/>
          <a:ext cx="315883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val="3292648363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544247817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826771855"/>
                    </a:ext>
                  </a:extLst>
                </a:gridCol>
              </a:tblGrid>
              <a:tr h="3449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73048"/>
                  </a:ext>
                </a:extLst>
              </a:tr>
              <a:tr h="34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23/09/10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51940"/>
                  </a:ext>
                </a:extLst>
              </a:tr>
              <a:tr h="34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23/10/15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9954"/>
                  </a:ext>
                </a:extLst>
              </a:tr>
              <a:tr h="34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23/11/13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8522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628E674-2BFB-9F21-8F1A-52E08EFD2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90042"/>
              </p:ext>
            </p:extLst>
          </p:nvPr>
        </p:nvGraphicFramePr>
        <p:xfrm>
          <a:off x="969820" y="4247956"/>
          <a:ext cx="3158835" cy="71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544">
                  <a:extLst>
                    <a:ext uri="{9D8B030D-6E8A-4147-A177-3AD203B41FA5}">
                      <a16:colId xmlns:a16="http://schemas.microsoft.com/office/drawing/2014/main" val="413569710"/>
                    </a:ext>
                  </a:extLst>
                </a:gridCol>
                <a:gridCol w="951346">
                  <a:extLst>
                    <a:ext uri="{9D8B030D-6E8A-4147-A177-3AD203B41FA5}">
                      <a16:colId xmlns:a16="http://schemas.microsoft.com/office/drawing/2014/main" val="1943366714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683080742"/>
                    </a:ext>
                  </a:extLst>
                </a:gridCol>
              </a:tblGrid>
              <a:tr h="351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예상시작일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예상기간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18614"/>
                  </a:ext>
                </a:extLst>
              </a:tr>
              <a:tr h="3513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23/12/14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3355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7D51C18-2B34-F7B4-6AAF-D96869D51B4C}"/>
              </a:ext>
            </a:extLst>
          </p:cNvPr>
          <p:cNvSpPr txBox="1"/>
          <p:nvPr/>
        </p:nvSpPr>
        <p:spPr>
          <a:xfrm>
            <a:off x="5135418" y="2281382"/>
            <a:ext cx="4799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달력에 기록한 내용을 표로 전환하여 보여줌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주기는 비교대상이 없으므로 제외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아래쪽 예상 시작일의 경우</a:t>
            </a:r>
            <a:endParaRPr lang="en-US" altLang="ko-KR" dirty="0"/>
          </a:p>
          <a:p>
            <a:r>
              <a:rPr lang="ko-KR" altLang="en-US" dirty="0"/>
              <a:t>생리 기간과 주기를 평균으로 작성하여</a:t>
            </a:r>
            <a:endParaRPr lang="en-US" altLang="ko-KR" dirty="0"/>
          </a:p>
          <a:p>
            <a:r>
              <a:rPr lang="ko-KR" altLang="en-US" dirty="0"/>
              <a:t>마지막 생리일자 기준으로 예상일자 작성</a:t>
            </a:r>
          </a:p>
        </p:txBody>
      </p:sp>
    </p:spTree>
    <p:extLst>
      <p:ext uri="{BB962C8B-B14F-4D97-AF65-F5344CB8AC3E}">
        <p14:creationId xmlns:p14="http://schemas.microsoft.com/office/powerpoint/2010/main" val="129569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6917F4-2B98-66A2-69FE-E3F4DB2CF11C}"/>
              </a:ext>
            </a:extLst>
          </p:cNvPr>
          <p:cNvSpPr/>
          <p:nvPr/>
        </p:nvSpPr>
        <p:spPr>
          <a:xfrm>
            <a:off x="729673" y="535709"/>
            <a:ext cx="3648363" cy="58096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DB355-C046-2FCD-3E29-A9AF4769BF92}"/>
              </a:ext>
            </a:extLst>
          </p:cNvPr>
          <p:cNvSpPr txBox="1"/>
          <p:nvPr/>
        </p:nvSpPr>
        <p:spPr>
          <a:xfrm>
            <a:off x="2240730" y="7758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설정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AF567-759F-C028-D126-0DF40FCA34E7}"/>
              </a:ext>
            </a:extLst>
          </p:cNvPr>
          <p:cNvSpPr/>
          <p:nvPr/>
        </p:nvSpPr>
        <p:spPr>
          <a:xfrm>
            <a:off x="737655" y="5744799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06F937-FD7E-A954-FCAC-AA39950D9CC3}"/>
              </a:ext>
            </a:extLst>
          </p:cNvPr>
          <p:cNvSpPr/>
          <p:nvPr/>
        </p:nvSpPr>
        <p:spPr>
          <a:xfrm>
            <a:off x="1430382" y="5744798"/>
            <a:ext cx="764568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그래프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표시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2A93A-E51F-46B1-7494-ECB3129C8A8B}"/>
              </a:ext>
            </a:extLst>
          </p:cNvPr>
          <p:cNvSpPr/>
          <p:nvPr/>
        </p:nvSpPr>
        <p:spPr>
          <a:xfrm>
            <a:off x="2202932" y="5744798"/>
            <a:ext cx="803569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F3E5F9-962A-ADDD-19CD-D9A1B6A22E6E}"/>
              </a:ext>
            </a:extLst>
          </p:cNvPr>
          <p:cNvSpPr/>
          <p:nvPr/>
        </p:nvSpPr>
        <p:spPr>
          <a:xfrm>
            <a:off x="3001684" y="5749197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4F8033-E364-63DA-4AF5-A67D2C286210}"/>
              </a:ext>
            </a:extLst>
          </p:cNvPr>
          <p:cNvSpPr/>
          <p:nvPr/>
        </p:nvSpPr>
        <p:spPr>
          <a:xfrm>
            <a:off x="3703647" y="5744798"/>
            <a:ext cx="659718" cy="6052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0D7267-ECA7-F451-FD5C-8EB00A653CBB}"/>
              </a:ext>
            </a:extLst>
          </p:cNvPr>
          <p:cNvSpPr txBox="1"/>
          <p:nvPr/>
        </p:nvSpPr>
        <p:spPr>
          <a:xfrm>
            <a:off x="1787580" y="153370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41FAB-794B-4FC2-A285-607FDA50F2DF}"/>
              </a:ext>
            </a:extLst>
          </p:cNvPr>
          <p:cNvSpPr txBox="1"/>
          <p:nvPr/>
        </p:nvSpPr>
        <p:spPr>
          <a:xfrm>
            <a:off x="6262443" y="1369883"/>
            <a:ext cx="17331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설정</a:t>
            </a:r>
            <a:endParaRPr lang="en-US" altLang="ko-KR" dirty="0"/>
          </a:p>
          <a:p>
            <a:r>
              <a:rPr lang="ko-KR" altLang="en-US" dirty="0"/>
              <a:t>성별</a:t>
            </a:r>
            <a:endParaRPr lang="en-US" altLang="ko-KR" dirty="0"/>
          </a:p>
          <a:p>
            <a:r>
              <a:rPr lang="ko-KR" altLang="en-US" dirty="0"/>
              <a:t>나이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키</a:t>
            </a:r>
            <a:endParaRPr lang="en-US" altLang="ko-KR" dirty="0"/>
          </a:p>
          <a:p>
            <a:r>
              <a:rPr lang="ko-KR" altLang="en-US" dirty="0"/>
              <a:t>현재 몸무게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 생리 주기</a:t>
            </a:r>
            <a:endParaRPr lang="en-US" altLang="ko-KR" dirty="0"/>
          </a:p>
          <a:p>
            <a:r>
              <a:rPr lang="ko-KR" altLang="en-US" dirty="0"/>
              <a:t>평균 생리일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1AA33-BEA6-657A-7A8E-15478E96867E}"/>
              </a:ext>
            </a:extLst>
          </p:cNvPr>
          <p:cNvSpPr txBox="1"/>
          <p:nvPr/>
        </p:nvSpPr>
        <p:spPr>
          <a:xfrm>
            <a:off x="1797621" y="23326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백업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FF717-A892-7D61-6724-600F93BCBBFD}"/>
              </a:ext>
            </a:extLst>
          </p:cNvPr>
          <p:cNvSpPr txBox="1"/>
          <p:nvPr/>
        </p:nvSpPr>
        <p:spPr>
          <a:xfrm>
            <a:off x="1647619" y="294213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받아오기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A886E-5588-B8B3-0FA1-A24529910083}"/>
              </a:ext>
            </a:extLst>
          </p:cNvPr>
          <p:cNvSpPr txBox="1"/>
          <p:nvPr/>
        </p:nvSpPr>
        <p:spPr>
          <a:xfrm>
            <a:off x="1950094" y="38628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알림 설정</a:t>
            </a:r>
          </a:p>
        </p:txBody>
      </p:sp>
    </p:spTree>
    <p:extLst>
      <p:ext uri="{BB962C8B-B14F-4D97-AF65-F5344CB8AC3E}">
        <p14:creationId xmlns:p14="http://schemas.microsoft.com/office/powerpoint/2010/main" val="228651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320</Words>
  <Application>Microsoft Office PowerPoint</Application>
  <PresentationFormat>와이드스크린</PresentationFormat>
  <Paragraphs>162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warmice</dc:creator>
  <cp:lastModifiedBy>혜윰 강</cp:lastModifiedBy>
  <cp:revision>5</cp:revision>
  <dcterms:created xsi:type="dcterms:W3CDTF">2024-10-07T01:45:10Z</dcterms:created>
  <dcterms:modified xsi:type="dcterms:W3CDTF">2024-11-19T03:59:18Z</dcterms:modified>
</cp:coreProperties>
</file>