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5" r:id="rId19"/>
    <p:sldId id="277" r:id="rId20"/>
    <p:sldId id="272" r:id="rId21"/>
    <p:sldId id="273" r:id="rId22"/>
    <p:sldId id="27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455968A-FAE1-40E4-B6BB-1E9309CD5A88}">
  <a:tblStyle styleId="{A455968A-FAE1-40E4-B6BB-1E9309CD5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5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568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“We’re All </a:t>
            </a:r>
            <a:br>
              <a:rPr lang="en"/>
            </a:br>
            <a:r>
              <a:rPr lang="en"/>
              <a:t>Social Scientists Now”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Quantitative Social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Study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145" name="Shape 145"/>
          <p:cNvCxnSpPr>
            <a:endCxn id="144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26500" y="3710700"/>
            <a:ext cx="7273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 confounders in regression</a:t>
            </a:r>
            <a:endParaRPr sz="180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Confounders</a:t>
            </a:r>
            <a:endParaRPr b="1"/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47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p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Social scientists have been thinking about these things for a long time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We’re interested in people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want to change behaviors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Privacy, bias, inclusion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Social scientists have been thinking about these things for a long time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“Statistics”: from “state.” It was meant to improve government.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vs Social Science</a:t>
            </a:r>
            <a:endParaRPr dirty="0"/>
          </a:p>
        </p:txBody>
      </p:sp>
      <p:graphicFrame>
        <p:nvGraphicFramePr>
          <p:cNvPr id="178" name="Shape 178"/>
          <p:cNvGraphicFramePr/>
          <p:nvPr/>
        </p:nvGraphicFramePr>
        <p:xfrm>
          <a:off x="650150" y="1297300"/>
          <a:ext cx="7177425" cy="2719175"/>
        </p:xfrm>
        <a:graphic>
          <a:graphicData uri="http://schemas.openxmlformats.org/drawingml/2006/table">
            <a:tbl>
              <a:tblPr>
                <a:noFill/>
                <a:tableStyleId>{A455968A-FAE1-40E4-B6BB-1E9309CD5A88}</a:tableStyleId>
              </a:tblPr>
              <a:tblGrid>
                <a:gridCol w="2392475"/>
                <a:gridCol w="2392475"/>
                <a:gridCol w="2392475"/>
              </a:tblGrid>
              <a:tr h="906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Machine Learning</a:t>
                      </a:r>
                      <a:endParaRPr sz="18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Social Science</a:t>
                      </a:r>
                      <a:endParaRPr sz="1800" b="1"/>
                    </a:p>
                  </a:txBody>
                  <a:tcPr marL="28575" marR="28575" marT="19050" marB="19050" anchor="b"/>
                </a:tc>
              </a:tr>
              <a:tr h="4985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Primary Goal</a:t>
                      </a:r>
                      <a:endParaRPr sz="18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Prediction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Explanation</a:t>
                      </a:r>
                      <a:endParaRPr sz="1800"/>
                    </a:p>
                  </a:txBody>
                  <a:tcPr marL="28575" marR="28575" marT="19050" marB="19050" anchor="b"/>
                </a:tc>
              </a:tr>
              <a:tr h="13142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Model Selection</a:t>
                      </a:r>
                      <a:endParaRPr sz="18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Out-of-sample accuracy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Theory &amp; Parameter Estimates</a:t>
                      </a:r>
                      <a:endParaRPr sz="1800"/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Camera Example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 &amp; everything else]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science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confounders] - E[# uof | ~bodycam, confounders]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vs Social Science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37" y="1017725"/>
            <a:ext cx="4201189" cy="41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vs Social Science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17725"/>
            <a:ext cx="9105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vs Social Science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17725"/>
            <a:ext cx="9105900" cy="3390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1700" y="4408625"/>
            <a:ext cx="85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600"/>
              </a:spcBef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 sets the upper bound on validity</a:t>
            </a:r>
            <a:endParaRPr lang="en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8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63" name="Shape 63"/>
          <p:cNvCxnSpPr>
            <a:endCxn id="6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?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-12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Social Science Issues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356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Too few rows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No counterfactuals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External </a:t>
            </a:r>
            <a:r>
              <a:rPr lang="en" dirty="0" smtClean="0">
                <a:solidFill>
                  <a:schemeClr val="dk1"/>
                </a:solidFill>
              </a:rPr>
              <a:t>validity</a:t>
            </a:r>
            <a:r>
              <a:rPr lang="en-US" dirty="0" smtClean="0">
                <a:solidFill>
                  <a:schemeClr val="dk1"/>
                </a:solidFill>
              </a:rPr>
              <a:t>: E.g. studying self-control fatigue in the lab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Selection effect: E.g. vulnerable populations are less likely to report police misconduct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Ecological inference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Too many rows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 hacking, in-sample fitting and </a:t>
            </a:r>
            <a:r>
              <a:rPr lang="en" dirty="0" smtClean="0">
                <a:solidFill>
                  <a:schemeClr val="dk1"/>
                </a:solidFill>
              </a:rPr>
              <a:t>testing</a:t>
            </a:r>
            <a:r>
              <a:rPr lang="en-US" dirty="0" smtClean="0">
                <a:solidFill>
                  <a:schemeClr val="dk1"/>
                </a:solidFill>
              </a:rPr>
              <a:t>: E.g., flexible post-hoc outlier exclusion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Too few columns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Unobserved variables: E.g. 2013 NFP project: motivation of mothers in/out of the program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Too many columns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Post-treatment </a:t>
            </a:r>
            <a:r>
              <a:rPr lang="en" dirty="0" smtClean="0">
                <a:solidFill>
                  <a:schemeClr val="dk1"/>
                </a:solidFill>
              </a:rPr>
              <a:t>controls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Noise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wrong values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Missing values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Noisy values (e.g. conceptualization - operationalization - measurement)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Systematically biased values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Model specification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Relationship between rows, columns, values, e.g. linear v. non-linear, SUTVA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Ethics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E.g. send mailers placing non-partisan judicial candidates with Montana state seal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Learned for DSSG Projects</a:t>
            </a: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Behaviors are better predictors than demographics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important predictors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 status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useful datasets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Community Survey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Time Use Survey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Social Survey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Risk Factor Surveillance System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all people involved (politicians, inspectors, judges, not just defendants)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bias at every step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10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Science Examples 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729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Miller’s Law: 7 +/- 2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Culture of Honor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Invisible Gorilla: Selective Attention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Implicit Association Test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Pressure and Voter Turnout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Michigan Model (partisan ID)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Republicans Should Pray for Rain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Political Legacy of American Slavery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Effective Messages in Vaccine Promotion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Crime and Punishment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Geography and Trade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Political Economy of Terrorism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Minimum Wages and Employment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</a:t>
            </a:r>
            <a:r>
              <a:rPr lang="en" b="1"/>
              <a:t>Affect</a:t>
            </a:r>
            <a:r>
              <a:rPr lang="en"/>
              <a:t> the Use of Force?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72" name="Shape 72"/>
          <p:cNvCxnSpPr>
            <a:endCxn id="71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81" name="Shape 81"/>
          <p:cNvCxnSpPr>
            <a:endCxn id="8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?</a:t>
            </a:r>
            <a:endParaRPr b="1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estimator:  E[# uof | body cam] - E[# uof | ~body cam]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91" name="Shape 91"/>
          <p:cNvCxnSpPr>
            <a:endCxn id="9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Confounders</a:t>
            </a:r>
            <a:endParaRPr b="1"/>
          </a:p>
        </p:txBody>
      </p:sp>
      <p:cxnSp>
        <p:nvCxnSpPr>
          <p:cNvPr id="94" name="Shape 94"/>
          <p:cNvCxnSpPr>
            <a:stCxn id="93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Shape 95"/>
          <p:cNvCxnSpPr>
            <a:stCxn id="93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103" name="Shape 103"/>
          <p:cNvCxnSpPr>
            <a:endCxn id="10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 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Consent decree, union, dept policy, officer assignment (e.g. undercover and patrol danger), officer quality, gvt level (fed, state, local), race, age, gender, economic status </a:t>
            </a:r>
            <a:endParaRPr sz="180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Confounders</a:t>
            </a:r>
            <a:endParaRPr b="1"/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Shape 107"/>
          <p:cNvCxnSpPr>
            <a:stCxn id="105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Research Design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Quasi-experiments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121" name="Shape 121"/>
          <p:cNvCxnSpPr>
            <a:endCxn id="12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Confounders</a:t>
            </a:r>
            <a:endParaRPr b="1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Researcher randomly assigns body cams</a:t>
            </a:r>
            <a:endParaRPr b="1"/>
          </a:p>
        </p:txBody>
      </p:sp>
      <p:cxnSp>
        <p:nvCxnSpPr>
          <p:cNvPr id="124" name="Shape 124"/>
          <p:cNvCxnSpPr>
            <a:stCxn id="123" idx="0"/>
            <a:endCxn id="119" idx="2"/>
          </p:cNvCxnSpPr>
          <p:nvPr/>
        </p:nvCxnSpPr>
        <p:spPr>
          <a:xfrm rot="10800000" flipH="1">
            <a:off x="1725275" y="3194600"/>
            <a:ext cx="900" cy="93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125"/>
          <p:cNvCxnSpPr>
            <a:stCxn id="122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Quasi-Experiment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Body Camera</a:t>
            </a:r>
            <a:endParaRPr b="1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Use of Force</a:t>
            </a:r>
            <a:endParaRPr b="1"/>
          </a:p>
        </p:txBody>
      </p:sp>
      <p:cxnSp>
        <p:nvCxnSpPr>
          <p:cNvPr id="133" name="Shape 133"/>
          <p:cNvCxnSpPr>
            <a:endCxn id="13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Confounders</a:t>
            </a:r>
            <a:endParaRPr b="1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Nature</a:t>
            </a:r>
            <a:br>
              <a:rPr lang="en" b="1"/>
            </a:br>
            <a:r>
              <a:rPr lang="en" b="1"/>
              <a:t> randomly assigns body cams</a:t>
            </a:r>
            <a:endParaRPr b="1"/>
          </a:p>
        </p:txBody>
      </p:sp>
      <p:cxnSp>
        <p:nvCxnSpPr>
          <p:cNvPr id="136" name="Shape 136"/>
          <p:cNvCxnSpPr>
            <a:stCxn id="135" idx="0"/>
            <a:endCxn id="131" idx="2"/>
          </p:cNvCxnSpPr>
          <p:nvPr/>
        </p:nvCxnSpPr>
        <p:spPr>
          <a:xfrm rot="10800000" flipH="1">
            <a:off x="1725275" y="3194600"/>
            <a:ext cx="900" cy="93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34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586</Words>
  <Application>Microsoft Macintosh PowerPoint</Application>
  <PresentationFormat>On-screen Show (16:9)</PresentationFormat>
  <Paragraphs>131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“We’re All  Social Scientists Now”</vt:lpstr>
      <vt:lpstr>Do Police Body Cameras Affect the Use of Force?</vt:lpstr>
      <vt:lpstr>Do Police Body Cameras Affect the Use of Force?</vt:lpstr>
      <vt:lpstr>Do Police Body Cameras Affect the Use of Force?</vt:lpstr>
      <vt:lpstr>Do Police Body Cameras Affect the Use of Force?</vt:lpstr>
      <vt:lpstr>Do Police Body Cameras Affect the Use of Force?</vt:lpstr>
      <vt:lpstr>Causal Research Design</vt:lpstr>
      <vt:lpstr>Experiment</vt:lpstr>
      <vt:lpstr>Quasi-Experiment</vt:lpstr>
      <vt:lpstr>Observational Study</vt:lpstr>
      <vt:lpstr>PowerPoint Presentation</vt:lpstr>
      <vt:lpstr>Why Social Science?</vt:lpstr>
      <vt:lpstr>Why Social Science?</vt:lpstr>
      <vt:lpstr>Why Social Science?</vt:lpstr>
      <vt:lpstr>Machine Learning vs Social Science</vt:lpstr>
      <vt:lpstr>Body Camera Example</vt:lpstr>
      <vt:lpstr>Machine Learning vs Social Science</vt:lpstr>
      <vt:lpstr>Machine Learning vs Social Science</vt:lpstr>
      <vt:lpstr>Machine Learning vs Social Science</vt:lpstr>
      <vt:lpstr>Important Social Science Issues</vt:lpstr>
      <vt:lpstr>Some Lessons Learned for DSSG Projects</vt:lpstr>
      <vt:lpstr>Social Science Examples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“We’re All  Social Scientists Now”</dc:title>
  <cp:lastModifiedBy>Erika Salomon</cp:lastModifiedBy>
  <cp:revision>2</cp:revision>
  <dcterms:modified xsi:type="dcterms:W3CDTF">2018-06-20T04:06:05Z</dcterms:modified>
</cp:coreProperties>
</file>