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73" r:id="rId3"/>
    <p:sldId id="274" r:id="rId4"/>
    <p:sldId id="275" r:id="rId5"/>
    <p:sldId id="265" r:id="rId6"/>
    <p:sldId id="279" r:id="rId7"/>
    <p:sldId id="270" r:id="rId8"/>
    <p:sldId id="269" r:id="rId9"/>
    <p:sldId id="276" r:id="rId10"/>
    <p:sldId id="277" r:id="rId11"/>
    <p:sldId id="28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48" autoAdjust="0"/>
    <p:restoredTop sz="86423"/>
  </p:normalViewPr>
  <p:slideViewPr>
    <p:cSldViewPr snapToGrid="0" snapToObjects="1">
      <p:cViewPr varScale="1">
        <p:scale>
          <a:sx n="132" d="100"/>
          <a:sy n="132" d="100"/>
        </p:scale>
        <p:origin x="-96" y="-4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92" d="100"/>
          <a:sy n="92" d="100"/>
        </p:scale>
        <p:origin x="176" y="720"/>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9436E-F965-414F-9A08-55653311D4BA}" type="datetimeFigureOut">
              <a:rPr lang="en-US" smtClean="0"/>
              <a:t>3/26/19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9CE3E-5898-8C44-B211-7FA53C252E65}" type="slidenum">
              <a:rPr lang="en-US" smtClean="0"/>
              <a:t>‹#›</a:t>
            </a:fld>
            <a:endParaRPr lang="en-US"/>
          </a:p>
        </p:txBody>
      </p:sp>
    </p:spTree>
    <p:extLst>
      <p:ext uri="{BB962C8B-B14F-4D97-AF65-F5344CB8AC3E}">
        <p14:creationId xmlns:p14="http://schemas.microsoft.com/office/powerpoint/2010/main" val="233221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9CE3E-5898-8C44-B211-7FA53C252E65}" type="slidenum">
              <a:rPr lang="en-US" smtClean="0"/>
              <a:t>4</a:t>
            </a:fld>
            <a:endParaRPr lang="en-US"/>
          </a:p>
        </p:txBody>
      </p:sp>
    </p:spTree>
    <p:extLst>
      <p:ext uri="{BB962C8B-B14F-4D97-AF65-F5344CB8AC3E}">
        <p14:creationId xmlns:p14="http://schemas.microsoft.com/office/powerpoint/2010/main" val="1738530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9CE3E-5898-8C44-B211-7FA53C252E65}" type="slidenum">
              <a:rPr lang="en-US" smtClean="0"/>
              <a:t>5</a:t>
            </a:fld>
            <a:endParaRPr lang="en-US"/>
          </a:p>
        </p:txBody>
      </p:sp>
    </p:spTree>
    <p:extLst>
      <p:ext uri="{BB962C8B-B14F-4D97-AF65-F5344CB8AC3E}">
        <p14:creationId xmlns:p14="http://schemas.microsoft.com/office/powerpoint/2010/main" val="4008841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9CE3E-5898-8C44-B211-7FA53C252E65}" type="slidenum">
              <a:rPr lang="en-US" smtClean="0"/>
              <a:t>6</a:t>
            </a:fld>
            <a:endParaRPr lang="en-US"/>
          </a:p>
        </p:txBody>
      </p:sp>
    </p:spTree>
    <p:extLst>
      <p:ext uri="{BB962C8B-B14F-4D97-AF65-F5344CB8AC3E}">
        <p14:creationId xmlns:p14="http://schemas.microsoft.com/office/powerpoint/2010/main" val="403815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89CE3E-5898-8C44-B211-7FA53C252E65}" type="slidenum">
              <a:rPr lang="en-US" smtClean="0"/>
              <a:t>7</a:t>
            </a:fld>
            <a:endParaRPr lang="en-US"/>
          </a:p>
        </p:txBody>
      </p:sp>
    </p:spTree>
    <p:extLst>
      <p:ext uri="{BB962C8B-B14F-4D97-AF65-F5344CB8AC3E}">
        <p14:creationId xmlns:p14="http://schemas.microsoft.com/office/powerpoint/2010/main" val="317466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89CE3E-5898-8C44-B211-7FA53C252E65}" type="slidenum">
              <a:rPr lang="en-US" smtClean="0"/>
              <a:t>8</a:t>
            </a:fld>
            <a:endParaRPr lang="en-US"/>
          </a:p>
        </p:txBody>
      </p:sp>
    </p:spTree>
    <p:extLst>
      <p:ext uri="{BB962C8B-B14F-4D97-AF65-F5344CB8AC3E}">
        <p14:creationId xmlns:p14="http://schemas.microsoft.com/office/powerpoint/2010/main" val="11108220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30D35-73F4-BE4E-BA17-1B929B3B35F8}" type="datetimeFigureOut">
              <a:rPr lang="en-US" smtClean="0"/>
              <a:t>3/26/19</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FDBE508C-12CB-694A-A31A-804B24B82044}" type="slidenum">
              <a:rPr lang="en-US" smtClean="0"/>
              <a:t>‹#›</a:t>
            </a:fld>
            <a:endParaRPr lang="en-US"/>
          </a:p>
        </p:txBody>
      </p:sp>
    </p:spTree>
    <p:extLst>
      <p:ext uri="{BB962C8B-B14F-4D97-AF65-F5344CB8AC3E}">
        <p14:creationId xmlns:p14="http://schemas.microsoft.com/office/powerpoint/2010/main" val="14653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0D35-73F4-BE4E-BA17-1B929B3B35F8}"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2652423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0D35-73F4-BE4E-BA17-1B929B3B35F8}"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410792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0D35-73F4-BE4E-BA17-1B929B3B35F8}"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326108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7E530D35-73F4-BE4E-BA17-1B929B3B35F8}" type="datetimeFigureOut">
              <a:rPr lang="en-US" smtClean="0"/>
              <a:t>3/26/19</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FDBE508C-12CB-694A-A31A-804B24B82044}" type="slidenum">
              <a:rPr lang="en-US" smtClean="0"/>
              <a:t>‹#›</a:t>
            </a:fld>
            <a:endParaRPr lang="en-US"/>
          </a:p>
        </p:txBody>
      </p:sp>
    </p:spTree>
    <p:extLst>
      <p:ext uri="{BB962C8B-B14F-4D97-AF65-F5344CB8AC3E}">
        <p14:creationId xmlns:p14="http://schemas.microsoft.com/office/powerpoint/2010/main" val="532334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30D35-73F4-BE4E-BA17-1B929B3B35F8}" type="datetimeFigureOut">
              <a:rPr lang="en-US" smtClean="0"/>
              <a:t>3/26/19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36981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0D35-73F4-BE4E-BA17-1B929B3B35F8}" type="datetimeFigureOut">
              <a:rPr lang="en-US" smtClean="0"/>
              <a:t>3/26/19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2674639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7E530D35-73F4-BE4E-BA17-1B929B3B35F8}" type="datetimeFigureOut">
              <a:rPr lang="en-US" smtClean="0"/>
              <a:t>3/26/19</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232085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30D35-73F4-BE4E-BA17-1B929B3B35F8}" type="datetimeFigureOut">
              <a:rPr lang="en-US" smtClean="0"/>
              <a:t>3/26/19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96833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7E530D35-73F4-BE4E-BA17-1B929B3B35F8}" type="datetimeFigureOut">
              <a:rPr lang="en-US" smtClean="0"/>
              <a:t>3/26/19</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249894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7E530D35-73F4-BE4E-BA17-1B929B3B35F8}" type="datetimeFigureOut">
              <a:rPr lang="en-US" smtClean="0"/>
              <a:t>3/26/19</a:t>
            </a:fld>
            <a:endParaRPr lang="en-US"/>
          </a:p>
        </p:txBody>
      </p:sp>
      <p:sp>
        <p:nvSpPr>
          <p:cNvPr id="10" name="Slide Number Placeholder 9"/>
          <p:cNvSpPr>
            <a:spLocks noGrp="1"/>
          </p:cNvSpPr>
          <p:nvPr>
            <p:ph type="sldNum" sz="quarter" idx="12"/>
          </p:nvPr>
        </p:nvSpPr>
        <p:spPr/>
        <p:txBody>
          <a:bodyPr/>
          <a:lstStyle/>
          <a:p>
            <a:fld id="{FDBE508C-12CB-694A-A31A-804B24B82044}" type="slidenum">
              <a:rPr lang="en-US" smtClean="0"/>
              <a:t>‹#›</a:t>
            </a:fld>
            <a:endParaRPr lang="en-US"/>
          </a:p>
        </p:txBody>
      </p:sp>
    </p:spTree>
    <p:extLst>
      <p:ext uri="{BB962C8B-B14F-4D97-AF65-F5344CB8AC3E}">
        <p14:creationId xmlns:p14="http://schemas.microsoft.com/office/powerpoint/2010/main" val="1987318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7E530D35-73F4-BE4E-BA17-1B929B3B35F8}" type="datetimeFigureOut">
              <a:rPr lang="en-US" smtClean="0"/>
              <a:t>3/26/19</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FDBE508C-12CB-694A-A31A-804B24B82044}" type="slidenum">
              <a:rPr lang="en-US" smtClean="0"/>
              <a:t>‹#›</a:t>
            </a:fld>
            <a:endParaRPr lang="en-US"/>
          </a:p>
        </p:txBody>
      </p:sp>
    </p:spTree>
    <p:extLst>
      <p:ext uri="{BB962C8B-B14F-4D97-AF65-F5344CB8AC3E}">
        <p14:creationId xmlns:p14="http://schemas.microsoft.com/office/powerpoint/2010/main" val="2899784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u="sng" dirty="0"/>
              <a:t>The Battle of the Neighborhoods</a:t>
            </a:r>
            <a:br>
              <a:rPr lang="en-US" u="sng" dirty="0"/>
            </a:br>
            <a:r>
              <a:rPr lang="en-US" u="sng" dirty="0"/>
              <a:t>in Austin, Texas</a:t>
            </a:r>
          </a:p>
        </p:txBody>
      </p:sp>
      <p:sp>
        <p:nvSpPr>
          <p:cNvPr id="3" name="Subtitle 2"/>
          <p:cNvSpPr>
            <a:spLocks noGrp="1"/>
          </p:cNvSpPr>
          <p:nvPr>
            <p:ph type="subTitle" idx="1"/>
          </p:nvPr>
        </p:nvSpPr>
        <p:spPr/>
        <p:txBody>
          <a:bodyPr>
            <a:normAutofit/>
          </a:bodyPr>
          <a:lstStyle/>
          <a:p>
            <a:r>
              <a:rPr lang="en-US" sz="2800" dirty="0"/>
              <a:t>Applied Data Science Capstone </a:t>
            </a:r>
          </a:p>
          <a:p>
            <a:r>
              <a:rPr lang="en-US" sz="2800" dirty="0"/>
              <a:t>by IBM/</a:t>
            </a:r>
            <a:r>
              <a:rPr lang="en-US" sz="2800" dirty="0" err="1"/>
              <a:t>Coursera</a:t>
            </a:r>
            <a:endParaRPr lang="en-US" sz="2800" dirty="0"/>
          </a:p>
        </p:txBody>
      </p:sp>
    </p:spTree>
    <p:extLst>
      <p:ext uri="{BB962C8B-B14F-4D97-AF65-F5344CB8AC3E}">
        <p14:creationId xmlns:p14="http://schemas.microsoft.com/office/powerpoint/2010/main" val="370457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Conclusion</a:t>
            </a:r>
          </a:p>
        </p:txBody>
      </p:sp>
      <p:sp>
        <p:nvSpPr>
          <p:cNvPr id="3" name="Content Placeholder 2"/>
          <p:cNvSpPr>
            <a:spLocks noGrp="1"/>
          </p:cNvSpPr>
          <p:nvPr>
            <p:ph idx="1"/>
          </p:nvPr>
        </p:nvSpPr>
        <p:spPr>
          <a:xfrm>
            <a:off x="685800" y="1768646"/>
            <a:ext cx="7772400" cy="4757477"/>
          </a:xfrm>
        </p:spPr>
        <p:txBody>
          <a:bodyPr>
            <a:noAutofit/>
          </a:bodyPr>
          <a:lstStyle/>
          <a:p>
            <a:pPr marL="0" indent="0">
              <a:buNone/>
            </a:pPr>
            <a:r>
              <a:rPr lang="en-US" dirty="0"/>
              <a:t>Original Austin seems to be the ideal neighborhood with its high concentration of food and bar businesses already established. </a:t>
            </a:r>
          </a:p>
          <a:p>
            <a:pPr marL="0" indent="0">
              <a:buNone/>
            </a:pPr>
            <a:r>
              <a:rPr lang="en-US" dirty="0"/>
              <a:t>Original Austin is close to Downtown Austin (1.5 miles) and the University of Texas Austin (</a:t>
            </a:r>
            <a:r>
              <a:rPr lang="en-US" dirty="0" smtClean="0"/>
              <a:t>1.1 mile) </a:t>
            </a:r>
            <a:r>
              <a:rPr lang="en-US" dirty="0"/>
              <a:t>to attract crowds from these adjacent neighborhoods.</a:t>
            </a:r>
          </a:p>
          <a:p>
            <a:pPr marL="0" indent="0">
              <a:buNone/>
            </a:pPr>
            <a:r>
              <a:rPr lang="en-US" dirty="0"/>
              <a:t>Austin offers a growing community, with population reaching 1.0 million in 2019, with annual growth rate of 3.0%, and relatively young crowd with median age of 33.  </a:t>
            </a:r>
            <a:endParaRPr lang="en-US" dirty="0" smtClean="0"/>
          </a:p>
          <a:p>
            <a:pPr marL="0" indent="0">
              <a:buNone/>
            </a:pPr>
            <a:r>
              <a:rPr lang="en-US" dirty="0" smtClean="0"/>
              <a:t>The </a:t>
            </a:r>
            <a:r>
              <a:rPr lang="en-US" dirty="0"/>
              <a:t>Korean population in Austin is about 9K which should generate ample </a:t>
            </a:r>
            <a:r>
              <a:rPr lang="en-US" dirty="0" smtClean="0"/>
              <a:t>demand. Assume, nominally, another 1% conversion of total Austin population and the potential customer base grows to ~20K which is a very sizable opportunity.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7397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 (CONTINUED)</a:t>
            </a:r>
            <a:endParaRPr lang="en-US" u="sng" dirty="0"/>
          </a:p>
        </p:txBody>
      </p:sp>
      <p:sp>
        <p:nvSpPr>
          <p:cNvPr id="3" name="Content Placeholder 2"/>
          <p:cNvSpPr>
            <a:spLocks noGrp="1"/>
          </p:cNvSpPr>
          <p:nvPr>
            <p:ph idx="1"/>
          </p:nvPr>
        </p:nvSpPr>
        <p:spPr>
          <a:xfrm>
            <a:off x="685800" y="1768646"/>
            <a:ext cx="7772400" cy="4757477"/>
          </a:xfrm>
        </p:spPr>
        <p:txBody>
          <a:bodyPr>
            <a:noAutofit/>
          </a:bodyPr>
          <a:lstStyle/>
          <a:p>
            <a:pPr marL="0" indent="0">
              <a:buNone/>
            </a:pPr>
            <a:r>
              <a:rPr lang="en-US" dirty="0" smtClean="0"/>
              <a:t>As mentioned on the onset of this project, Korean </a:t>
            </a:r>
            <a:r>
              <a:rPr lang="en-US" dirty="0"/>
              <a:t>fried chicken and bar is very popular in Korea, among all age groups from college students and up. It is also very popular in Los Angeles and San Jose where there are large Korean communities and very diverse </a:t>
            </a:r>
            <a:r>
              <a:rPr lang="en-US" dirty="0" smtClean="0"/>
              <a:t>ethnicities and we believe </a:t>
            </a:r>
            <a:r>
              <a:rPr lang="en-US" dirty="0"/>
              <a:t>it will be very popular in Austin as well. </a:t>
            </a:r>
            <a:endParaRPr lang="en-US" dirty="0" smtClean="0"/>
          </a:p>
          <a:p>
            <a:pPr marL="0" indent="0">
              <a:buNone/>
            </a:pPr>
            <a:r>
              <a:rPr lang="en-US" dirty="0" smtClean="0"/>
              <a:t>Combining all the data collected and analyzed, Original </a:t>
            </a:r>
            <a:r>
              <a:rPr lang="en-US" dirty="0"/>
              <a:t>Austin </a:t>
            </a:r>
            <a:r>
              <a:rPr lang="en-US" dirty="0" smtClean="0"/>
              <a:t>neighborhood, Austin </a:t>
            </a:r>
            <a:r>
              <a:rPr lang="en-US" dirty="0"/>
              <a:t>population growth and </a:t>
            </a:r>
            <a:r>
              <a:rPr lang="en-US" dirty="0" smtClean="0"/>
              <a:t>demographics data, all support a good </a:t>
            </a:r>
            <a:r>
              <a:rPr lang="en-US" dirty="0"/>
              <a:t>foundation to start the Korean fried chicken and bar business in Austin, </a:t>
            </a:r>
            <a:r>
              <a:rPr lang="en-US" dirty="0" smtClean="0"/>
              <a:t>Texas.</a:t>
            </a:r>
          </a:p>
          <a:p>
            <a:pPr marL="0" indent="0">
              <a:buNone/>
            </a:pPr>
            <a:r>
              <a:rPr lang="en-US" dirty="0" smtClean="0"/>
              <a:t>Next phase of the business case would be to actually build the Korean fried chicken and bar design, style, menu, services, size, financials, etc. All of these are beyond the scope of this project. </a:t>
            </a:r>
          </a:p>
        </p:txBody>
      </p:sp>
    </p:spTree>
    <p:extLst>
      <p:ext uri="{BB962C8B-B14F-4D97-AF65-F5344CB8AC3E}">
        <p14:creationId xmlns:p14="http://schemas.microsoft.com/office/powerpoint/2010/main" val="398171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Korean Fried Chicken and Bar</a:t>
            </a:r>
          </a:p>
        </p:txBody>
      </p:sp>
      <p:sp>
        <p:nvSpPr>
          <p:cNvPr id="3" name="Content Placeholder 2"/>
          <p:cNvSpPr>
            <a:spLocks noGrp="1"/>
          </p:cNvSpPr>
          <p:nvPr>
            <p:ph idx="1"/>
          </p:nvPr>
        </p:nvSpPr>
        <p:spPr/>
        <p:txBody>
          <a:bodyPr>
            <a:normAutofit/>
          </a:bodyPr>
          <a:lstStyle/>
          <a:p>
            <a:r>
              <a:rPr lang="en-US" sz="2400" dirty="0"/>
              <a:t>Establish a Korean Fried Chicken and Bar business in an Austin, Texas neighborhood</a:t>
            </a:r>
          </a:p>
          <a:p>
            <a:endParaRPr lang="en-US" sz="2400" dirty="0"/>
          </a:p>
          <a:p>
            <a:r>
              <a:rPr lang="en-US" sz="2400" dirty="0"/>
              <a:t>Use the Foursquare API to search for an ideal neighborhood</a:t>
            </a:r>
          </a:p>
          <a:p>
            <a:endParaRPr lang="en-US" sz="2400" dirty="0"/>
          </a:p>
          <a:p>
            <a:r>
              <a:rPr lang="en-US" sz="2400" dirty="0"/>
              <a:t>Search for an Austin neighborhood with high food and bar venue interest, and ideally close to the University of Texas Austin</a:t>
            </a:r>
          </a:p>
          <a:p>
            <a:endParaRPr lang="en-US" sz="2400" dirty="0"/>
          </a:p>
          <a:p>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07680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Data </a:t>
            </a:r>
            <a:r>
              <a:rPr lang="en-US" u="sng" dirty="0" err="1"/>
              <a:t>Acquisitiion</a:t>
            </a:r>
            <a:r>
              <a:rPr lang="en-US" u="sng" dirty="0"/>
              <a:t> and Cleaning</a:t>
            </a:r>
          </a:p>
        </p:txBody>
      </p:sp>
      <p:sp>
        <p:nvSpPr>
          <p:cNvPr id="3" name="Content Placeholder 2"/>
          <p:cNvSpPr>
            <a:spLocks noGrp="1"/>
          </p:cNvSpPr>
          <p:nvPr>
            <p:ph idx="1"/>
          </p:nvPr>
        </p:nvSpPr>
        <p:spPr/>
        <p:txBody>
          <a:bodyPr>
            <a:normAutofit fontScale="92500" lnSpcReduction="20000"/>
          </a:bodyPr>
          <a:lstStyle/>
          <a:p>
            <a:r>
              <a:rPr lang="en-US" sz="2600" dirty="0"/>
              <a:t>20 initial list of neighborhoods around Austin Texas was acquired from </a:t>
            </a:r>
            <a:r>
              <a:rPr lang="en-US" sz="2600" dirty="0" err="1"/>
              <a:t>wikipedia</a:t>
            </a:r>
            <a:r>
              <a:rPr lang="en-US" sz="2600" dirty="0"/>
              <a:t>.</a:t>
            </a:r>
            <a:br>
              <a:rPr lang="en-US" sz="2600" dirty="0"/>
            </a:br>
            <a:endParaRPr lang="en-US" sz="2600" dirty="0"/>
          </a:p>
          <a:p>
            <a:r>
              <a:rPr lang="en-US" sz="2600" dirty="0"/>
              <a:t>Data cleaning was done and neighborhoods too distant from Austin Downtown neighborhood were dropped.</a:t>
            </a:r>
            <a:br>
              <a:rPr lang="en-US" sz="2600" dirty="0"/>
            </a:br>
            <a:endParaRPr lang="en-US" sz="2600" dirty="0"/>
          </a:p>
          <a:p>
            <a:r>
              <a:rPr lang="en-US" sz="2600" dirty="0"/>
              <a:t>Neighborhoods with missing latitude or longitude data after processing through geocode/</a:t>
            </a:r>
            <a:r>
              <a:rPr lang="en-US" sz="2600" dirty="0" err="1"/>
              <a:t>Nominatim</a:t>
            </a:r>
            <a:r>
              <a:rPr lang="en-US" sz="2600" dirty="0"/>
              <a:t> were also dropped.</a:t>
            </a:r>
            <a:br>
              <a:rPr lang="en-US" sz="2600" dirty="0"/>
            </a:br>
            <a:endParaRPr lang="en-US" sz="2600" dirty="0"/>
          </a:p>
          <a:p>
            <a:r>
              <a:rPr lang="en-US" sz="2600" dirty="0"/>
              <a:t>Post data cleaning, 10 neighborhoods were available for Foursquare venues processing</a:t>
            </a:r>
          </a:p>
          <a:p>
            <a:endParaRPr lang="en-US" sz="2400" dirty="0"/>
          </a:p>
        </p:txBody>
      </p:sp>
    </p:spTree>
    <p:extLst>
      <p:ext uri="{BB962C8B-B14F-4D97-AF65-F5344CB8AC3E}">
        <p14:creationId xmlns:p14="http://schemas.microsoft.com/office/powerpoint/2010/main" val="260146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Foursquare Top Results</a:t>
            </a:r>
          </a:p>
        </p:txBody>
      </p:sp>
      <p:sp>
        <p:nvSpPr>
          <p:cNvPr id="3" name="Content Placeholder 2"/>
          <p:cNvSpPr>
            <a:spLocks noGrp="1"/>
          </p:cNvSpPr>
          <p:nvPr>
            <p:ph idx="1"/>
          </p:nvPr>
        </p:nvSpPr>
        <p:spPr>
          <a:xfrm>
            <a:off x="685800" y="3759716"/>
            <a:ext cx="8001000" cy="2366447"/>
          </a:xfrm>
        </p:spPr>
        <p:txBody>
          <a:bodyPr>
            <a:normAutofit/>
          </a:bodyPr>
          <a:lstStyle/>
          <a:p>
            <a:pPr marL="0" indent="0">
              <a:buNone/>
            </a:pPr>
            <a:r>
              <a:rPr lang="en-US" sz="2400" dirty="0"/>
              <a:t>Total of 6 venue clusters were processed. Cluster 1 neighborhoods showed the highest number of food and bar venues:</a:t>
            </a:r>
          </a:p>
          <a:p>
            <a:pPr lvl="1"/>
            <a:r>
              <a:rPr lang="en-US" sz="2400" dirty="0"/>
              <a:t>Downtown Austin</a:t>
            </a:r>
          </a:p>
          <a:p>
            <a:pPr lvl="1"/>
            <a:r>
              <a:rPr lang="en-US" sz="2400" dirty="0"/>
              <a:t>Original Austin</a:t>
            </a:r>
          </a:p>
          <a:p>
            <a:pPr lvl="1"/>
            <a:endParaRPr lang="en-US" sz="2000" dirty="0"/>
          </a:p>
        </p:txBody>
      </p:sp>
      <p:pic>
        <p:nvPicPr>
          <p:cNvPr id="4" name="Picture 3"/>
          <p:cNvPicPr>
            <a:picLocks noChangeAspect="1"/>
          </p:cNvPicPr>
          <p:nvPr/>
        </p:nvPicPr>
        <p:blipFill>
          <a:blip r:embed="rId3"/>
          <a:stretch>
            <a:fillRect/>
          </a:stretch>
        </p:blipFill>
        <p:spPr>
          <a:xfrm>
            <a:off x="685800" y="1962150"/>
            <a:ext cx="7907074" cy="1530350"/>
          </a:xfrm>
          <a:prstGeom prst="rect">
            <a:avLst/>
          </a:prstGeom>
        </p:spPr>
      </p:pic>
    </p:spTree>
    <p:extLst>
      <p:ext uri="{BB962C8B-B14F-4D97-AF65-F5344CB8AC3E}">
        <p14:creationId xmlns:p14="http://schemas.microsoft.com/office/powerpoint/2010/main" val="247961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rcRect l="20451" r="20451"/>
          <a:stretch>
            <a:fillRect/>
          </a:stretch>
        </p:blipFill>
        <p:spPr>
          <a:xfrm>
            <a:off x="628650" y="685800"/>
            <a:ext cx="5124986" cy="3709526"/>
          </a:xfrm>
        </p:spPr>
      </p:pic>
      <p:sp>
        <p:nvSpPr>
          <p:cNvPr id="6" name="Title 5">
            <a:extLst>
              <a:ext uri="{FF2B5EF4-FFF2-40B4-BE49-F238E27FC236}">
                <a16:creationId xmlns="" xmlns:a16="http://schemas.microsoft.com/office/drawing/2014/main" id="{409C18BF-213A-A848-8451-6FB9505D5177}"/>
              </a:ext>
            </a:extLst>
          </p:cNvPr>
          <p:cNvSpPr>
            <a:spLocks noGrp="1"/>
          </p:cNvSpPr>
          <p:nvPr>
            <p:ph type="title"/>
          </p:nvPr>
        </p:nvSpPr>
        <p:spPr>
          <a:xfrm>
            <a:off x="393192" y="4767072"/>
            <a:ext cx="4945641" cy="1625210"/>
          </a:xfrm>
        </p:spPr>
        <p:txBody>
          <a:bodyPr vert="horz" lIns="91440" tIns="45720" rIns="91440" bIns="45720" rtlCol="0" anchor="ctr">
            <a:normAutofit fontScale="90000"/>
          </a:bodyPr>
          <a:lstStyle/>
          <a:p>
            <a:pPr algn="r" defTabSz="914400">
              <a:lnSpc>
                <a:spcPct val="90000"/>
              </a:lnSpc>
            </a:pPr>
            <a:r>
              <a:rPr lang="en-US" sz="4400" dirty="0">
                <a:solidFill>
                  <a:srgbClr val="000000"/>
                </a:solidFill>
              </a:rPr>
              <a:t>Austin Neighborhoods</a:t>
            </a:r>
          </a:p>
        </p:txBody>
      </p:sp>
      <p:sp>
        <p:nvSpPr>
          <p:cNvPr id="8" name="Text Placeholder 7">
            <a:extLst>
              <a:ext uri="{FF2B5EF4-FFF2-40B4-BE49-F238E27FC236}">
                <a16:creationId xmlns="" xmlns:a16="http://schemas.microsoft.com/office/drawing/2014/main" id="{9A3485E8-52F5-B449-B1E6-E2A6C527CFAE}"/>
              </a:ext>
            </a:extLst>
          </p:cNvPr>
          <p:cNvSpPr>
            <a:spLocks noGrp="1"/>
          </p:cNvSpPr>
          <p:nvPr>
            <p:ph type="body" sz="half" idx="2"/>
          </p:nvPr>
        </p:nvSpPr>
        <p:spPr>
          <a:xfrm>
            <a:off x="6253952" y="92832"/>
            <a:ext cx="2799825" cy="6117661"/>
          </a:xfrm>
        </p:spPr>
        <p:txBody>
          <a:bodyPr vert="horz" lIns="91440" tIns="45720" rIns="91440" bIns="45720" rtlCol="0" anchor="ctr">
            <a:normAutofit fontScale="55000" lnSpcReduction="20000"/>
          </a:bodyPr>
          <a:lstStyle/>
          <a:p>
            <a:pPr algn="ctr" defTabSz="914400">
              <a:lnSpc>
                <a:spcPct val="90000"/>
              </a:lnSpc>
            </a:pPr>
            <a:r>
              <a:rPr lang="en-US" sz="4400" b="1" u="sng" dirty="0">
                <a:solidFill>
                  <a:schemeClr val="tx1"/>
                </a:solidFill>
              </a:rPr>
              <a:t>Original Austin</a:t>
            </a:r>
            <a:endParaRPr lang="en-US" sz="4400" b="1" dirty="0">
              <a:solidFill>
                <a:schemeClr val="tx1"/>
              </a:solidFill>
            </a:endParaRPr>
          </a:p>
          <a:p>
            <a:pPr algn="ctr" defTabSz="914400">
              <a:lnSpc>
                <a:spcPct val="90000"/>
              </a:lnSpc>
            </a:pPr>
            <a:r>
              <a:rPr lang="en-US" sz="3800" dirty="0">
                <a:solidFill>
                  <a:schemeClr val="tx1"/>
                </a:solidFill>
              </a:rPr>
              <a:t/>
            </a:r>
            <a:br>
              <a:rPr lang="en-US" sz="3800" dirty="0">
                <a:solidFill>
                  <a:schemeClr val="tx1"/>
                </a:solidFill>
              </a:rPr>
            </a:br>
            <a:r>
              <a:rPr lang="en-US" sz="3800" dirty="0">
                <a:solidFill>
                  <a:schemeClr val="tx1"/>
                </a:solidFill>
              </a:rPr>
              <a:t>Year-round business crowds in the afternoon and evenings</a:t>
            </a:r>
            <a:br>
              <a:rPr lang="en-US" sz="3800" dirty="0">
                <a:solidFill>
                  <a:schemeClr val="tx1"/>
                </a:solidFill>
              </a:rPr>
            </a:br>
            <a:r>
              <a:rPr lang="en-US" sz="3800" dirty="0">
                <a:solidFill>
                  <a:schemeClr val="tx1"/>
                </a:solidFill>
              </a:rPr>
              <a:t> and late night crowds</a:t>
            </a:r>
            <a:br>
              <a:rPr lang="en-US" sz="3800" dirty="0">
                <a:solidFill>
                  <a:schemeClr val="tx1"/>
                </a:solidFill>
              </a:rPr>
            </a:br>
            <a:r>
              <a:rPr lang="en-US" sz="3800" dirty="0">
                <a:solidFill>
                  <a:schemeClr val="tx1"/>
                </a:solidFill>
              </a:rPr>
              <a:t>_______</a:t>
            </a:r>
          </a:p>
          <a:p>
            <a:pPr algn="ctr" defTabSz="914400">
              <a:lnSpc>
                <a:spcPct val="90000"/>
              </a:lnSpc>
            </a:pPr>
            <a:r>
              <a:rPr lang="en-US" sz="3800" dirty="0">
                <a:solidFill>
                  <a:schemeClr val="tx1"/>
                </a:solidFill>
              </a:rPr>
              <a:t>Many food and bar establishments in the neighborhood</a:t>
            </a:r>
            <a:br>
              <a:rPr lang="en-US" sz="3800" dirty="0">
                <a:solidFill>
                  <a:schemeClr val="tx1"/>
                </a:solidFill>
              </a:rPr>
            </a:br>
            <a:r>
              <a:rPr lang="en-US" sz="3800" dirty="0">
                <a:solidFill>
                  <a:schemeClr val="tx1"/>
                </a:solidFill>
              </a:rPr>
              <a:t>_______</a:t>
            </a:r>
          </a:p>
          <a:p>
            <a:pPr algn="ctr" defTabSz="914400">
              <a:lnSpc>
                <a:spcPct val="90000"/>
              </a:lnSpc>
            </a:pPr>
            <a:r>
              <a:rPr lang="en-US" sz="3800" dirty="0" smtClean="0">
                <a:solidFill>
                  <a:schemeClr val="tx1"/>
                </a:solidFill>
              </a:rPr>
              <a:t>1.1 miles </a:t>
            </a:r>
            <a:r>
              <a:rPr lang="en-US" sz="3800" dirty="0">
                <a:solidFill>
                  <a:schemeClr val="tx1"/>
                </a:solidFill>
              </a:rPr>
              <a:t>from the University of Texas Austin</a:t>
            </a:r>
            <a:br>
              <a:rPr lang="en-US" sz="3800" dirty="0">
                <a:solidFill>
                  <a:schemeClr val="tx1"/>
                </a:solidFill>
              </a:rPr>
            </a:br>
            <a:r>
              <a:rPr lang="en-US" sz="3800" dirty="0">
                <a:solidFill>
                  <a:schemeClr val="tx1"/>
                </a:solidFill>
              </a:rPr>
              <a:t>_______</a:t>
            </a:r>
          </a:p>
          <a:p>
            <a:pPr algn="ctr" defTabSz="914400">
              <a:lnSpc>
                <a:spcPct val="90000"/>
              </a:lnSpc>
            </a:pPr>
            <a:r>
              <a:rPr lang="en-US" sz="3800" dirty="0">
                <a:solidFill>
                  <a:schemeClr val="tx1"/>
                </a:solidFill>
              </a:rPr>
              <a:t>1.5 miles from Downtown Austin</a:t>
            </a:r>
          </a:p>
        </p:txBody>
      </p:sp>
      <p:cxnSp>
        <p:nvCxnSpPr>
          <p:cNvPr id="7" name="Straight Arrow Connector 6">
            <a:extLst>
              <a:ext uri="{FF2B5EF4-FFF2-40B4-BE49-F238E27FC236}">
                <a16:creationId xmlns="" xmlns:a16="http://schemas.microsoft.com/office/drawing/2014/main" id="{67A6145A-02B5-4410-8ECA-E4FC8051BB4E}"/>
              </a:ext>
            </a:extLst>
          </p:cNvPr>
          <p:cNvCxnSpPr>
            <a:cxnSpLocks/>
          </p:cNvCxnSpPr>
          <p:nvPr/>
        </p:nvCxnSpPr>
        <p:spPr>
          <a:xfrm flipH="1">
            <a:off x="3792209" y="993308"/>
            <a:ext cx="2461744" cy="14760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A0411485-6776-4769-8FBB-72E17B9834AB}"/>
              </a:ext>
            </a:extLst>
          </p:cNvPr>
          <p:cNvCxnSpPr>
            <a:cxnSpLocks/>
            <a:stCxn id="15" idx="0"/>
          </p:cNvCxnSpPr>
          <p:nvPr/>
        </p:nvCxnSpPr>
        <p:spPr>
          <a:xfrm flipH="1" flipV="1">
            <a:off x="3377134" y="2465970"/>
            <a:ext cx="1345779" cy="192935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 xmlns:a16="http://schemas.microsoft.com/office/drawing/2014/main" id="{3EDD0957-4C82-420D-A7C7-14C920652A87}"/>
              </a:ext>
            </a:extLst>
          </p:cNvPr>
          <p:cNvSpPr txBox="1"/>
          <p:nvPr/>
        </p:nvSpPr>
        <p:spPr>
          <a:xfrm>
            <a:off x="3792209" y="4395326"/>
            <a:ext cx="1861407" cy="261610"/>
          </a:xfrm>
          <a:prstGeom prst="rect">
            <a:avLst/>
          </a:prstGeom>
          <a:noFill/>
        </p:spPr>
        <p:txBody>
          <a:bodyPr wrap="none" rtlCol="0">
            <a:spAutoFit/>
          </a:bodyPr>
          <a:lstStyle/>
          <a:p>
            <a:r>
              <a:rPr lang="en-US" sz="1100" dirty="0">
                <a:solidFill>
                  <a:schemeClr val="accent2"/>
                </a:solidFill>
              </a:rPr>
              <a:t>University of Texas Austin</a:t>
            </a:r>
          </a:p>
        </p:txBody>
      </p:sp>
      <p:sp>
        <p:nvSpPr>
          <p:cNvPr id="17" name="Oval 16">
            <a:extLst>
              <a:ext uri="{FF2B5EF4-FFF2-40B4-BE49-F238E27FC236}">
                <a16:creationId xmlns="" xmlns:a16="http://schemas.microsoft.com/office/drawing/2014/main" id="{F1DCF493-AA51-4851-ADE1-C2DABE85FD4B}"/>
              </a:ext>
            </a:extLst>
          </p:cNvPr>
          <p:cNvSpPr/>
          <p:nvPr/>
        </p:nvSpPr>
        <p:spPr>
          <a:xfrm>
            <a:off x="3123815" y="2150339"/>
            <a:ext cx="357404" cy="315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 xmlns:a16="http://schemas.microsoft.com/office/drawing/2014/main" id="{23E32228-E8B6-4261-A76A-11B9654ED2BE}"/>
              </a:ext>
            </a:extLst>
          </p:cNvPr>
          <p:cNvSpPr txBox="1"/>
          <p:nvPr/>
        </p:nvSpPr>
        <p:spPr>
          <a:xfrm>
            <a:off x="1004605" y="4395326"/>
            <a:ext cx="1311578" cy="261610"/>
          </a:xfrm>
          <a:prstGeom prst="rect">
            <a:avLst/>
          </a:prstGeom>
          <a:noFill/>
        </p:spPr>
        <p:txBody>
          <a:bodyPr wrap="none" rtlCol="0">
            <a:spAutoFit/>
          </a:bodyPr>
          <a:lstStyle/>
          <a:p>
            <a:r>
              <a:rPr lang="en-US" sz="1100" dirty="0">
                <a:solidFill>
                  <a:schemeClr val="accent2"/>
                </a:solidFill>
              </a:rPr>
              <a:t>Downtown Austin</a:t>
            </a:r>
          </a:p>
        </p:txBody>
      </p:sp>
      <p:cxnSp>
        <p:nvCxnSpPr>
          <p:cNvPr id="10" name="Straight Arrow Connector 9">
            <a:extLst>
              <a:ext uri="{FF2B5EF4-FFF2-40B4-BE49-F238E27FC236}">
                <a16:creationId xmlns="" xmlns:a16="http://schemas.microsoft.com/office/drawing/2014/main" id="{1185D8B0-F70F-41F1-BE32-FB1C211162C2}"/>
              </a:ext>
            </a:extLst>
          </p:cNvPr>
          <p:cNvCxnSpPr>
            <a:cxnSpLocks/>
            <a:stCxn id="9" idx="0"/>
          </p:cNvCxnSpPr>
          <p:nvPr/>
        </p:nvCxnSpPr>
        <p:spPr>
          <a:xfrm flipV="1">
            <a:off x="1660394" y="2665263"/>
            <a:ext cx="1463421" cy="173006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23E32228-E8B6-4261-A76A-11B9654ED2BE}"/>
              </a:ext>
            </a:extLst>
          </p:cNvPr>
          <p:cNvSpPr txBox="1"/>
          <p:nvPr/>
        </p:nvSpPr>
        <p:spPr>
          <a:xfrm>
            <a:off x="4442058" y="422582"/>
            <a:ext cx="928459" cy="261610"/>
          </a:xfrm>
          <a:prstGeom prst="rect">
            <a:avLst/>
          </a:prstGeom>
          <a:noFill/>
        </p:spPr>
        <p:txBody>
          <a:bodyPr wrap="none" rtlCol="0">
            <a:spAutoFit/>
          </a:bodyPr>
          <a:lstStyle/>
          <a:p>
            <a:r>
              <a:rPr lang="en-US" sz="1100" dirty="0" smtClean="0">
                <a:solidFill>
                  <a:schemeClr val="accent2"/>
                </a:solidFill>
              </a:rPr>
              <a:t>Hyde Park</a:t>
            </a:r>
            <a:endParaRPr lang="en-US" sz="1100" dirty="0">
              <a:solidFill>
                <a:schemeClr val="accent2"/>
              </a:solidFill>
            </a:endParaRPr>
          </a:p>
        </p:txBody>
      </p:sp>
      <p:cxnSp>
        <p:nvCxnSpPr>
          <p:cNvPr id="19" name="Straight Arrow Connector 18">
            <a:extLst>
              <a:ext uri="{FF2B5EF4-FFF2-40B4-BE49-F238E27FC236}">
                <a16:creationId xmlns="" xmlns:a16="http://schemas.microsoft.com/office/drawing/2014/main" id="{A0411485-6776-4769-8FBB-72E17B9834AB}"/>
              </a:ext>
            </a:extLst>
          </p:cNvPr>
          <p:cNvCxnSpPr>
            <a:cxnSpLocks/>
            <a:stCxn id="18" idx="2"/>
          </p:cNvCxnSpPr>
          <p:nvPr/>
        </p:nvCxnSpPr>
        <p:spPr>
          <a:xfrm flipH="1">
            <a:off x="3598428" y="684192"/>
            <a:ext cx="1307860" cy="11343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8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Distances Between Selected Neighborhood</a:t>
            </a:r>
          </a:p>
        </p:txBody>
      </p:sp>
      <p:sp>
        <p:nvSpPr>
          <p:cNvPr id="3" name="TextBox 2"/>
          <p:cNvSpPr txBox="1"/>
          <p:nvPr/>
        </p:nvSpPr>
        <p:spPr>
          <a:xfrm>
            <a:off x="685800" y="4109326"/>
            <a:ext cx="7734300" cy="1938992"/>
          </a:xfrm>
          <a:prstGeom prst="rect">
            <a:avLst/>
          </a:prstGeom>
          <a:noFill/>
        </p:spPr>
        <p:txBody>
          <a:bodyPr wrap="square" rtlCol="0">
            <a:spAutoFit/>
          </a:bodyPr>
          <a:lstStyle/>
          <a:p>
            <a:r>
              <a:rPr lang="en-US" sz="2400" dirty="0" smtClean="0"/>
              <a:t>All three </a:t>
            </a:r>
            <a:r>
              <a:rPr lang="en-US" sz="2400" dirty="0" smtClean="0"/>
              <a:t>neighborhoods look promising but </a:t>
            </a:r>
            <a:r>
              <a:rPr lang="en-US" sz="2400" dirty="0" smtClean="0"/>
              <a:t>Original </a:t>
            </a:r>
            <a:r>
              <a:rPr lang="en-US" sz="2400" dirty="0"/>
              <a:t>Austin </a:t>
            </a:r>
            <a:r>
              <a:rPr lang="en-US" sz="2400" dirty="0" smtClean="0"/>
              <a:t>seems to be best choice given that it is closest to University of Texas Austin and to Downtown Austin.</a:t>
            </a:r>
            <a:r>
              <a:rPr lang="en-US" sz="2400" dirty="0"/>
              <a:t/>
            </a:r>
            <a:br>
              <a:rPr lang="en-US" sz="2400" dirty="0"/>
            </a:br>
            <a:endParaRPr lang="en-US" sz="2400" dirty="0" smtClean="0"/>
          </a:p>
        </p:txBody>
      </p:sp>
      <p:pic>
        <p:nvPicPr>
          <p:cNvPr id="5" name="Picture 4"/>
          <p:cNvPicPr>
            <a:picLocks noChangeAspect="1"/>
          </p:cNvPicPr>
          <p:nvPr/>
        </p:nvPicPr>
        <p:blipFill>
          <a:blip r:embed="rId3"/>
          <a:stretch>
            <a:fillRect/>
          </a:stretch>
        </p:blipFill>
        <p:spPr>
          <a:xfrm>
            <a:off x="685800" y="2131642"/>
            <a:ext cx="7467600" cy="1574800"/>
          </a:xfrm>
          <a:prstGeom prst="rect">
            <a:avLst/>
          </a:prstGeom>
          <a:ln>
            <a:solidFill>
              <a:schemeClr val="tx1"/>
            </a:solidFill>
          </a:ln>
        </p:spPr>
      </p:pic>
    </p:spTree>
    <p:extLst>
      <p:ext uri="{BB962C8B-B14F-4D97-AF65-F5344CB8AC3E}">
        <p14:creationId xmlns:p14="http://schemas.microsoft.com/office/powerpoint/2010/main" val="242012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t>Demographics &amp; age in </a:t>
            </a:r>
            <a:r>
              <a:rPr lang="en-US" sz="4000" u="sng" dirty="0" smtClean="0"/>
              <a:t>Austin </a:t>
            </a:r>
            <a:r>
              <a:rPr lang="en-US" sz="4000" u="sng" dirty="0"/>
              <a:t/>
            </a:r>
            <a:br>
              <a:rPr lang="en-US" sz="4000" u="sng" dirty="0"/>
            </a:br>
            <a:r>
              <a:rPr lang="en-US" sz="2000" u="sng" dirty="0"/>
              <a:t>Data via US Census (2017 ACS 5-Year Survey)</a:t>
            </a:r>
          </a:p>
        </p:txBody>
      </p:sp>
      <p:sp>
        <p:nvSpPr>
          <p:cNvPr id="5" name="TextBox 4"/>
          <p:cNvSpPr txBox="1"/>
          <p:nvPr/>
        </p:nvSpPr>
        <p:spPr>
          <a:xfrm>
            <a:off x="752585" y="6343499"/>
            <a:ext cx="5442516" cy="307777"/>
          </a:xfrm>
          <a:prstGeom prst="rect">
            <a:avLst/>
          </a:prstGeom>
          <a:noFill/>
        </p:spPr>
        <p:txBody>
          <a:bodyPr wrap="none" rtlCol="0">
            <a:spAutoFit/>
          </a:bodyPr>
          <a:lstStyle/>
          <a:p>
            <a:r>
              <a:rPr lang="en-US" sz="1400" dirty="0"/>
              <a:t>Source: http://</a:t>
            </a:r>
            <a:r>
              <a:rPr lang="en-US" sz="1400" dirty="0" err="1"/>
              <a:t>worldpopulationreview.com</a:t>
            </a:r>
            <a:r>
              <a:rPr lang="en-US" sz="1400" dirty="0"/>
              <a:t>/us-cities/</a:t>
            </a:r>
            <a:r>
              <a:rPr lang="en-US" sz="1400" dirty="0" err="1"/>
              <a:t>austin</a:t>
            </a:r>
            <a:r>
              <a:rPr lang="en-US" sz="1400" dirty="0"/>
              <a:t>-population/</a:t>
            </a:r>
          </a:p>
        </p:txBody>
      </p:sp>
      <p:pic>
        <p:nvPicPr>
          <p:cNvPr id="7" name="Picture 6"/>
          <p:cNvPicPr>
            <a:picLocks noChangeAspect="1"/>
          </p:cNvPicPr>
          <p:nvPr/>
        </p:nvPicPr>
        <p:blipFill>
          <a:blip r:embed="rId3"/>
          <a:stretch>
            <a:fillRect/>
          </a:stretch>
        </p:blipFill>
        <p:spPr>
          <a:xfrm>
            <a:off x="5119197" y="2026009"/>
            <a:ext cx="2005153" cy="2169697"/>
          </a:xfrm>
          <a:prstGeom prst="rect">
            <a:avLst/>
          </a:prstGeom>
        </p:spPr>
      </p:pic>
      <p:pic>
        <p:nvPicPr>
          <p:cNvPr id="10" name="Picture 9"/>
          <p:cNvPicPr>
            <a:picLocks noChangeAspect="1"/>
          </p:cNvPicPr>
          <p:nvPr/>
        </p:nvPicPr>
        <p:blipFill>
          <a:blip r:embed="rId4"/>
          <a:stretch>
            <a:fillRect/>
          </a:stretch>
        </p:blipFill>
        <p:spPr>
          <a:xfrm>
            <a:off x="685800" y="2093976"/>
            <a:ext cx="4276097" cy="2106373"/>
          </a:xfrm>
          <a:prstGeom prst="rect">
            <a:avLst/>
          </a:prstGeom>
        </p:spPr>
      </p:pic>
      <p:pic>
        <p:nvPicPr>
          <p:cNvPr id="11" name="Picture 10"/>
          <p:cNvPicPr>
            <a:picLocks noChangeAspect="1"/>
          </p:cNvPicPr>
          <p:nvPr/>
        </p:nvPicPr>
        <p:blipFill>
          <a:blip r:embed="rId5"/>
          <a:stretch>
            <a:fillRect/>
          </a:stretch>
        </p:blipFill>
        <p:spPr>
          <a:xfrm>
            <a:off x="685800" y="4335277"/>
            <a:ext cx="7446326" cy="1925823"/>
          </a:xfrm>
          <a:prstGeom prst="rect">
            <a:avLst/>
          </a:prstGeom>
        </p:spPr>
      </p:pic>
    </p:spTree>
    <p:extLst>
      <p:ext uri="{BB962C8B-B14F-4D97-AF65-F5344CB8AC3E}">
        <p14:creationId xmlns:p14="http://schemas.microsoft.com/office/powerpoint/2010/main" val="313146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Asian Demographics of </a:t>
            </a:r>
            <a:r>
              <a:rPr lang="en-US" u="sng" dirty="0" smtClean="0"/>
              <a:t>Austin</a:t>
            </a:r>
            <a:r>
              <a:rPr lang="en-US" u="sng" dirty="0"/>
              <a:t>, Texas in 2017</a:t>
            </a:r>
          </a:p>
        </p:txBody>
      </p:sp>
      <p:pic>
        <p:nvPicPr>
          <p:cNvPr id="5" name="Picture 4"/>
          <p:cNvPicPr>
            <a:picLocks noChangeAspect="1"/>
          </p:cNvPicPr>
          <p:nvPr/>
        </p:nvPicPr>
        <p:blipFill>
          <a:blip r:embed="rId3"/>
          <a:stretch>
            <a:fillRect/>
          </a:stretch>
        </p:blipFill>
        <p:spPr>
          <a:xfrm>
            <a:off x="1716120" y="2306332"/>
            <a:ext cx="5264883" cy="3253428"/>
          </a:xfrm>
          <a:prstGeom prst="rect">
            <a:avLst/>
          </a:prstGeom>
        </p:spPr>
      </p:pic>
      <p:sp>
        <p:nvSpPr>
          <p:cNvPr id="6" name="TextBox 5"/>
          <p:cNvSpPr txBox="1"/>
          <p:nvPr/>
        </p:nvSpPr>
        <p:spPr>
          <a:xfrm>
            <a:off x="1549021" y="6219479"/>
            <a:ext cx="4284108" cy="307777"/>
          </a:xfrm>
          <a:prstGeom prst="rect">
            <a:avLst/>
          </a:prstGeom>
          <a:noFill/>
        </p:spPr>
        <p:txBody>
          <a:bodyPr wrap="none" rtlCol="0">
            <a:spAutoFit/>
          </a:bodyPr>
          <a:lstStyle/>
          <a:p>
            <a:r>
              <a:rPr lang="en-US" sz="1400" dirty="0"/>
              <a:t>Source: http://</a:t>
            </a:r>
            <a:r>
              <a:rPr lang="en-US" sz="1400" dirty="0" err="1"/>
              <a:t>www.austinasianchamber.org</a:t>
            </a:r>
            <a:r>
              <a:rPr lang="en-US" sz="1400" dirty="0"/>
              <a:t>/</a:t>
            </a:r>
            <a:r>
              <a:rPr lang="en-US" sz="1400" dirty="0" err="1"/>
              <a:t>asian</a:t>
            </a:r>
            <a:r>
              <a:rPr lang="en-US" sz="1400" dirty="0"/>
              <a:t>-data</a:t>
            </a:r>
          </a:p>
        </p:txBody>
      </p:sp>
    </p:spTree>
    <p:extLst>
      <p:ext uri="{BB962C8B-B14F-4D97-AF65-F5344CB8AC3E}">
        <p14:creationId xmlns:p14="http://schemas.microsoft.com/office/powerpoint/2010/main" val="151123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906168" cy="1609344"/>
          </a:xfrm>
        </p:spPr>
        <p:txBody>
          <a:bodyPr>
            <a:normAutofit/>
          </a:bodyPr>
          <a:lstStyle/>
          <a:p>
            <a:r>
              <a:rPr lang="en-US" u="sng" dirty="0"/>
              <a:t>Population &amp; Age In Austin</a:t>
            </a:r>
          </a:p>
        </p:txBody>
      </p:sp>
      <p:sp>
        <p:nvSpPr>
          <p:cNvPr id="3" name="Content Placeholder 2"/>
          <p:cNvSpPr>
            <a:spLocks noGrp="1"/>
          </p:cNvSpPr>
          <p:nvPr>
            <p:ph idx="1"/>
          </p:nvPr>
        </p:nvSpPr>
        <p:spPr>
          <a:xfrm>
            <a:off x="685800" y="2042314"/>
            <a:ext cx="7772400" cy="4129885"/>
          </a:xfrm>
        </p:spPr>
        <p:txBody>
          <a:bodyPr>
            <a:normAutofit/>
          </a:bodyPr>
          <a:lstStyle/>
          <a:p>
            <a:r>
              <a:rPr lang="en-US" sz="2400" dirty="0"/>
              <a:t>Austin population </a:t>
            </a:r>
            <a:r>
              <a:rPr lang="en-US" sz="2400" dirty="0" smtClean="0"/>
              <a:t>is reaching 1.0 </a:t>
            </a:r>
            <a:r>
              <a:rPr lang="en-US" sz="2400" dirty="0"/>
              <a:t>million in 2019</a:t>
            </a:r>
          </a:p>
          <a:p>
            <a:r>
              <a:rPr lang="en-US" sz="2400" dirty="0"/>
              <a:t>Austin population annual growth rate </a:t>
            </a:r>
            <a:r>
              <a:rPr lang="en-US" sz="2400" dirty="0" smtClean="0"/>
              <a:t>is expected to be</a:t>
            </a:r>
            <a:r>
              <a:rPr lang="en-US" sz="2400" dirty="0" smtClean="0"/>
              <a:t> </a:t>
            </a:r>
            <a:r>
              <a:rPr lang="en-US" sz="2400" dirty="0"/>
              <a:t>3.0%</a:t>
            </a:r>
          </a:p>
          <a:p>
            <a:r>
              <a:rPr lang="en-US" sz="2400" dirty="0"/>
              <a:t>Asian population in Austin is about 10% and Korean population of 9% of the total Asian population (or 0.9% of total Austin population,  ~ 9K Koreans)</a:t>
            </a:r>
          </a:p>
          <a:p>
            <a:r>
              <a:rPr lang="en-US" sz="2400" dirty="0"/>
              <a:t>Median age of 33 for both male and female population in Austin</a:t>
            </a:r>
          </a:p>
          <a:p>
            <a:pPr marL="0" indent="0">
              <a:buNone/>
            </a:pPr>
            <a:endParaRPr lang="en-US" sz="2400" dirty="0"/>
          </a:p>
        </p:txBody>
      </p:sp>
    </p:spTree>
    <p:extLst>
      <p:ext uri="{BB962C8B-B14F-4D97-AF65-F5344CB8AC3E}">
        <p14:creationId xmlns:p14="http://schemas.microsoft.com/office/powerpoint/2010/main" val="322579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1201</TotalTime>
  <Words>538</Words>
  <Application>Microsoft Macintosh PowerPoint</Application>
  <PresentationFormat>On-screen Show (4:3)</PresentationFormat>
  <Paragraphs>55</Paragraphs>
  <Slides>11</Slides>
  <Notes>5</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The Battle of the Neighborhoods in Austin, Texas</vt:lpstr>
      <vt:lpstr>Korean Fried Chicken and Bar</vt:lpstr>
      <vt:lpstr>Data Acquisitiion and Cleaning</vt:lpstr>
      <vt:lpstr>Foursquare Top Results</vt:lpstr>
      <vt:lpstr>Austin Neighborhoods</vt:lpstr>
      <vt:lpstr>Distances Between Selected Neighborhood</vt:lpstr>
      <vt:lpstr>Demographics &amp; age in Austin  Data via US Census (2017 ACS 5-Year Survey)</vt:lpstr>
      <vt:lpstr>Asian Demographics of Austin, Texas in 2017</vt:lpstr>
      <vt:lpstr>Population &amp; Age In Austin</vt:lpstr>
      <vt:lpstr>Conclusion</vt:lpstr>
      <vt:lpstr>Conclusion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the Neighborhoods</dc:title>
  <dc:creator>Chris Im</dc:creator>
  <cp:lastModifiedBy>Chris Im</cp:lastModifiedBy>
  <cp:revision>56</cp:revision>
  <dcterms:created xsi:type="dcterms:W3CDTF">2019-03-22T16:03:22Z</dcterms:created>
  <dcterms:modified xsi:type="dcterms:W3CDTF">2019-03-26T22:50:32Z</dcterms:modified>
</cp:coreProperties>
</file>