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65" r:id="rId1"/>
    <p:sldMasterId id="2147484420" r:id="rId2"/>
    <p:sldMasterId id="2147484508" r:id="rId3"/>
  </p:sldMasterIdLst>
  <p:notesMasterIdLst>
    <p:notesMasterId r:id="rId28"/>
  </p:notesMasterIdLst>
  <p:handoutMasterIdLst>
    <p:handoutMasterId r:id="rId29"/>
  </p:handoutMasterIdLst>
  <p:sldIdLst>
    <p:sldId id="1624" r:id="rId4"/>
    <p:sldId id="1629" r:id="rId5"/>
    <p:sldId id="1630" r:id="rId6"/>
    <p:sldId id="1647" r:id="rId7"/>
    <p:sldId id="1631" r:id="rId8"/>
    <p:sldId id="1654" r:id="rId9"/>
    <p:sldId id="1655" r:id="rId10"/>
    <p:sldId id="1632" r:id="rId11"/>
    <p:sldId id="1649" r:id="rId12"/>
    <p:sldId id="1633" r:id="rId13"/>
    <p:sldId id="1650" r:id="rId14"/>
    <p:sldId id="1653" r:id="rId15"/>
    <p:sldId id="1661" r:id="rId16"/>
    <p:sldId id="1634" r:id="rId17"/>
    <p:sldId id="1644" r:id="rId18"/>
    <p:sldId id="1652" r:id="rId19"/>
    <p:sldId id="1646" r:id="rId20"/>
    <p:sldId id="1640" r:id="rId21"/>
    <p:sldId id="1642" r:id="rId22"/>
    <p:sldId id="1643" r:id="rId23"/>
    <p:sldId id="1658" r:id="rId24"/>
    <p:sldId id="1656" r:id="rId25"/>
    <p:sldId id="1659" r:id="rId26"/>
    <p:sldId id="1651" r:id="rId27"/>
  </p:sldIdLst>
  <p:sldSz cx="9144000" cy="5143500" type="screen16x9"/>
  <p:notesSz cx="7010400" cy="9296400"/>
  <p:defaultTextStyle>
    <a:defPPr>
      <a:defRPr lang="en-US"/>
    </a:defPPr>
    <a:lvl1pPr marL="0" algn="l" defTabSz="913412" rtl="0" eaLnBrk="1" latinLnBrk="0" hangingPunct="1">
      <a:defRPr sz="1800" kern="1200">
        <a:solidFill>
          <a:schemeClr val="tx1"/>
        </a:solidFill>
        <a:latin typeface="+mn-lt"/>
        <a:ea typeface="+mn-ea"/>
        <a:cs typeface="+mn-cs"/>
      </a:defRPr>
    </a:lvl1pPr>
    <a:lvl2pPr marL="456706" algn="l" defTabSz="913412" rtl="0" eaLnBrk="1" latinLnBrk="0" hangingPunct="1">
      <a:defRPr sz="1800" kern="1200">
        <a:solidFill>
          <a:schemeClr val="tx1"/>
        </a:solidFill>
        <a:latin typeface="+mn-lt"/>
        <a:ea typeface="+mn-ea"/>
        <a:cs typeface="+mn-cs"/>
      </a:defRPr>
    </a:lvl2pPr>
    <a:lvl3pPr marL="913412" algn="l" defTabSz="913412" rtl="0" eaLnBrk="1" latinLnBrk="0" hangingPunct="1">
      <a:defRPr sz="1800" kern="1200">
        <a:solidFill>
          <a:schemeClr val="tx1"/>
        </a:solidFill>
        <a:latin typeface="+mn-lt"/>
        <a:ea typeface="+mn-ea"/>
        <a:cs typeface="+mn-cs"/>
      </a:defRPr>
    </a:lvl3pPr>
    <a:lvl4pPr marL="1370118" algn="l" defTabSz="913412" rtl="0" eaLnBrk="1" latinLnBrk="0" hangingPunct="1">
      <a:defRPr sz="1800" kern="1200">
        <a:solidFill>
          <a:schemeClr val="tx1"/>
        </a:solidFill>
        <a:latin typeface="+mn-lt"/>
        <a:ea typeface="+mn-ea"/>
        <a:cs typeface="+mn-cs"/>
      </a:defRPr>
    </a:lvl4pPr>
    <a:lvl5pPr marL="1826820" algn="l" defTabSz="913412" rtl="0" eaLnBrk="1" latinLnBrk="0" hangingPunct="1">
      <a:defRPr sz="1800" kern="1200">
        <a:solidFill>
          <a:schemeClr val="tx1"/>
        </a:solidFill>
        <a:latin typeface="+mn-lt"/>
        <a:ea typeface="+mn-ea"/>
        <a:cs typeface="+mn-cs"/>
      </a:defRPr>
    </a:lvl5pPr>
    <a:lvl6pPr marL="2283517" algn="l" defTabSz="913412" rtl="0" eaLnBrk="1" latinLnBrk="0" hangingPunct="1">
      <a:defRPr sz="1800" kern="1200">
        <a:solidFill>
          <a:schemeClr val="tx1"/>
        </a:solidFill>
        <a:latin typeface="+mn-lt"/>
        <a:ea typeface="+mn-ea"/>
        <a:cs typeface="+mn-cs"/>
      </a:defRPr>
    </a:lvl6pPr>
    <a:lvl7pPr marL="2740235" algn="l" defTabSz="913412" rtl="0" eaLnBrk="1" latinLnBrk="0" hangingPunct="1">
      <a:defRPr sz="1800" kern="1200">
        <a:solidFill>
          <a:schemeClr val="tx1"/>
        </a:solidFill>
        <a:latin typeface="+mn-lt"/>
        <a:ea typeface="+mn-ea"/>
        <a:cs typeface="+mn-cs"/>
      </a:defRPr>
    </a:lvl7pPr>
    <a:lvl8pPr marL="3196931" algn="l" defTabSz="913412" rtl="0" eaLnBrk="1" latinLnBrk="0" hangingPunct="1">
      <a:defRPr sz="1800" kern="1200">
        <a:solidFill>
          <a:schemeClr val="tx1"/>
        </a:solidFill>
        <a:latin typeface="+mn-lt"/>
        <a:ea typeface="+mn-ea"/>
        <a:cs typeface="+mn-cs"/>
      </a:defRPr>
    </a:lvl8pPr>
    <a:lvl9pPr marL="3653628" algn="l" defTabSz="91341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amp; Agenda" id="{771621ED-13E0-2242-9C09-D28E6943D0A5}">
          <p14:sldIdLst>
            <p14:sldId id="1624"/>
            <p14:sldId id="1629"/>
            <p14:sldId id="1630"/>
            <p14:sldId id="1647"/>
            <p14:sldId id="1631"/>
            <p14:sldId id="1654"/>
            <p14:sldId id="1655"/>
            <p14:sldId id="1632"/>
            <p14:sldId id="1649"/>
            <p14:sldId id="1633"/>
            <p14:sldId id="1650"/>
            <p14:sldId id="1653"/>
            <p14:sldId id="1661"/>
            <p14:sldId id="1634"/>
            <p14:sldId id="1644"/>
            <p14:sldId id="1652"/>
            <p14:sldId id="1646"/>
            <p14:sldId id="1640"/>
            <p14:sldId id="1642"/>
            <p14:sldId id="1643"/>
            <p14:sldId id="1658"/>
            <p14:sldId id="1656"/>
            <p14:sldId id="1659"/>
            <p14:sldId id="1651"/>
          </p14:sldIdLst>
        </p14:section>
      </p14:sectionLst>
    </p:ext>
    <p:ext uri="{EFAFB233-063F-42B5-8137-9DF3F51BA10A}">
      <p15:sldGuideLst xmlns:p15="http://schemas.microsoft.com/office/powerpoint/2012/main">
        <p15:guide id="1" orient="horz" pos="1492">
          <p15:clr>
            <a:srgbClr val="A4A3A4"/>
          </p15:clr>
        </p15:guide>
        <p15:guide id="2" orient="horz" pos="842">
          <p15:clr>
            <a:srgbClr val="A4A3A4"/>
          </p15:clr>
        </p15:guide>
        <p15:guide id="3" orient="horz" pos="540">
          <p15:clr>
            <a:srgbClr val="A4A3A4"/>
          </p15:clr>
        </p15:guide>
        <p15:guide id="4" orient="horz" pos="2281">
          <p15:clr>
            <a:srgbClr val="A4A3A4"/>
          </p15:clr>
        </p15:guide>
        <p15:guide id="5" orient="horz" pos="2776">
          <p15:clr>
            <a:srgbClr val="A4A3A4"/>
          </p15:clr>
        </p15:guide>
        <p15:guide id="6" orient="horz" pos="648">
          <p15:clr>
            <a:srgbClr val="A4A3A4"/>
          </p15:clr>
        </p15:guide>
        <p15:guide id="7" orient="horz" pos="1739">
          <p15:clr>
            <a:srgbClr val="A4A3A4"/>
          </p15:clr>
        </p15:guide>
        <p15:guide id="8" pos="2880">
          <p15:clr>
            <a:srgbClr val="A4A3A4"/>
          </p15:clr>
        </p15:guide>
        <p15:guide id="9" pos="5619">
          <p15:clr>
            <a:srgbClr val="A4A3A4"/>
          </p15:clr>
        </p15:guide>
        <p15:guide id="10" pos="3091">
          <p15:clr>
            <a:srgbClr val="A4A3A4"/>
          </p15:clr>
        </p15:guide>
        <p15:guide id="11" pos="291">
          <p15:clr>
            <a:srgbClr val="A4A3A4"/>
          </p15:clr>
        </p15:guide>
        <p15:guide id="12" pos="2327">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PATWARD" initials="V"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FEB4"/>
    <a:srgbClr val="F8E5DD"/>
    <a:srgbClr val="74D9F0"/>
    <a:srgbClr val="CDE9EC"/>
    <a:srgbClr val="C9EAEF"/>
    <a:srgbClr val="BDF2FE"/>
    <a:srgbClr val="CCEF9C"/>
    <a:srgbClr val="2ACBE7"/>
    <a:srgbClr val="68EE28"/>
    <a:srgbClr val="9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69" autoAdjust="0"/>
    <p:restoredTop sz="61346" autoAdjust="0"/>
  </p:normalViewPr>
  <p:slideViewPr>
    <p:cSldViewPr snapToGrid="0">
      <p:cViewPr varScale="1">
        <p:scale>
          <a:sx n="90" d="100"/>
          <a:sy n="90" d="100"/>
        </p:scale>
        <p:origin x="2200" y="176"/>
      </p:cViewPr>
      <p:guideLst>
        <p:guide orient="horz" pos="1492"/>
        <p:guide orient="horz" pos="842"/>
        <p:guide orient="horz" pos="540"/>
        <p:guide orient="horz" pos="2281"/>
        <p:guide orient="horz" pos="2776"/>
        <p:guide orient="horz" pos="648"/>
        <p:guide orient="horz" pos="1739"/>
        <p:guide pos="2880"/>
        <p:guide pos="5619"/>
        <p:guide pos="3091"/>
        <p:guide pos="291"/>
        <p:guide pos="2327"/>
      </p:guideLst>
    </p:cSldViewPr>
  </p:slideViewPr>
  <p:outlineViewPr>
    <p:cViewPr>
      <p:scale>
        <a:sx n="33" d="100"/>
        <a:sy n="33" d="100"/>
      </p:scale>
      <p:origin x="0" y="-19136"/>
    </p:cViewPr>
  </p:outlineViewPr>
  <p:notesTextViewPr>
    <p:cViewPr>
      <p:scale>
        <a:sx n="3" d="2"/>
        <a:sy n="3" d="2"/>
      </p:scale>
      <p:origin x="0" y="0"/>
    </p:cViewPr>
  </p:notesTextViewPr>
  <p:sorterViewPr>
    <p:cViewPr>
      <p:scale>
        <a:sx n="160" d="100"/>
        <a:sy n="160" d="100"/>
      </p:scale>
      <p:origin x="0" y="-6224"/>
    </p:cViewPr>
  </p:sorterViewPr>
  <p:notesViewPr>
    <p:cSldViewPr snapToGrid="0" snapToObjects="1">
      <p:cViewPr>
        <p:scale>
          <a:sx n="165" d="100"/>
          <a:sy n="165" d="100"/>
        </p:scale>
        <p:origin x="1568" y="-80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commentAuthors" Target="commentAuthors.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1" cy="464820"/>
          </a:xfrm>
          <a:prstGeom prst="rect">
            <a:avLst/>
          </a:prstGeom>
        </p:spPr>
        <p:txBody>
          <a:bodyPr vert="horz" lIns="94045" tIns="47023" rIns="94045" bIns="47023" rtlCol="0"/>
          <a:lstStyle>
            <a:lvl1pPr algn="l">
              <a:defRPr sz="1200"/>
            </a:lvl1pPr>
          </a:lstStyle>
          <a:p>
            <a:r>
              <a:rPr lang="en-US" sz="1000"/>
              <a:t>Oracle Cloud at Customer Launch, Steve Daheb</a:t>
            </a:r>
          </a:p>
        </p:txBody>
      </p:sp>
      <p:sp>
        <p:nvSpPr>
          <p:cNvPr id="3" name="Date Placeholder 2"/>
          <p:cNvSpPr>
            <a:spLocks noGrp="1"/>
          </p:cNvSpPr>
          <p:nvPr>
            <p:ph type="dt" sz="quarter" idx="1"/>
          </p:nvPr>
        </p:nvSpPr>
        <p:spPr>
          <a:xfrm>
            <a:off x="3970938" y="0"/>
            <a:ext cx="3037841" cy="464820"/>
          </a:xfrm>
          <a:prstGeom prst="rect">
            <a:avLst/>
          </a:prstGeom>
        </p:spPr>
        <p:txBody>
          <a:bodyPr vert="horz" lIns="94045" tIns="47023" rIns="94045" bIns="47023" rtlCol="0"/>
          <a:lstStyle>
            <a:lvl1pPr algn="r">
              <a:defRPr sz="1200"/>
            </a:lvl1pPr>
          </a:lstStyle>
          <a:p>
            <a:r>
              <a:rPr lang="en-US" sz="1000"/>
              <a:t>Delivered March 2016</a:t>
            </a:r>
          </a:p>
        </p:txBody>
      </p:sp>
      <p:sp>
        <p:nvSpPr>
          <p:cNvPr id="4" name="Footer Placeholder 3"/>
          <p:cNvSpPr>
            <a:spLocks noGrp="1"/>
          </p:cNvSpPr>
          <p:nvPr>
            <p:ph type="ftr" sz="quarter" idx="2"/>
          </p:nvPr>
        </p:nvSpPr>
        <p:spPr>
          <a:xfrm>
            <a:off x="0" y="8829967"/>
            <a:ext cx="3669632" cy="464820"/>
          </a:xfrm>
          <a:prstGeom prst="rect">
            <a:avLst/>
          </a:prstGeom>
        </p:spPr>
        <p:txBody>
          <a:bodyPr vert="horz" lIns="94045" tIns="47023" rIns="94045" bIns="47023" rtlCol="0" anchor="b"/>
          <a:lstStyle>
            <a:lvl1pPr algn="l">
              <a:defRPr sz="1200"/>
            </a:lvl1pPr>
          </a:lstStyle>
          <a:p>
            <a:r>
              <a:rPr lang="en-US" sz="1000"/>
              <a:t>Copyright 2016 Oracle Corporation.  All rights reserved.</a:t>
            </a:r>
          </a:p>
        </p:txBody>
      </p:sp>
      <p:sp>
        <p:nvSpPr>
          <p:cNvPr id="5" name="Slide Number Placeholder 4"/>
          <p:cNvSpPr>
            <a:spLocks noGrp="1"/>
          </p:cNvSpPr>
          <p:nvPr>
            <p:ph type="sldNum" sz="quarter" idx="3"/>
          </p:nvPr>
        </p:nvSpPr>
        <p:spPr>
          <a:xfrm>
            <a:off x="5883442" y="8829967"/>
            <a:ext cx="1125336" cy="464820"/>
          </a:xfrm>
          <a:prstGeom prst="rect">
            <a:avLst/>
          </a:prstGeom>
        </p:spPr>
        <p:txBody>
          <a:bodyPr vert="horz" lIns="94045" tIns="47023" rIns="94045" bIns="47023" rtlCol="0" anchor="b"/>
          <a:lstStyle>
            <a:lvl1pPr algn="r">
              <a:defRPr sz="1200"/>
            </a:lvl1pPr>
          </a:lstStyle>
          <a:p>
            <a:r>
              <a:rPr lang="en-US" sz="1000" dirty="0"/>
              <a:t>Page </a:t>
            </a:r>
            <a:fld id="{AECABB6E-EB62-4D88-B3E7-408903A4E4B0}" type="slidenum">
              <a:rPr lang="en-US" sz="1000"/>
              <a:pPr/>
              <a:t>‹#›</a:t>
            </a:fld>
            <a:endParaRPr lang="en-US" sz="1000" dirty="0"/>
          </a:p>
        </p:txBody>
      </p:sp>
    </p:spTree>
    <p:extLst>
      <p:ext uri="{BB962C8B-B14F-4D97-AF65-F5344CB8AC3E}">
        <p14:creationId xmlns:p14="http://schemas.microsoft.com/office/powerpoint/2010/main" val="17059739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1" cy="464820"/>
          </a:xfrm>
          <a:prstGeom prst="rect">
            <a:avLst/>
          </a:prstGeom>
        </p:spPr>
        <p:txBody>
          <a:bodyPr vert="horz" lIns="94045" tIns="47023" rIns="94045" bIns="47023" rtlCol="0"/>
          <a:lstStyle>
            <a:lvl1pPr algn="l">
              <a:defRPr sz="1000"/>
            </a:lvl1pPr>
          </a:lstStyle>
          <a:p>
            <a:r>
              <a:rPr lang="en-US"/>
              <a:t>Oracle Cloud at Customer Launch, Steve Daheb</a:t>
            </a:r>
            <a:endParaRPr lang="en-US" dirty="0"/>
          </a:p>
        </p:txBody>
      </p:sp>
      <p:sp>
        <p:nvSpPr>
          <p:cNvPr id="3" name="Date Placeholder 2"/>
          <p:cNvSpPr>
            <a:spLocks noGrp="1"/>
          </p:cNvSpPr>
          <p:nvPr>
            <p:ph type="dt" idx="1"/>
          </p:nvPr>
        </p:nvSpPr>
        <p:spPr>
          <a:xfrm>
            <a:off x="3970938" y="0"/>
            <a:ext cx="3037841" cy="464820"/>
          </a:xfrm>
          <a:prstGeom prst="rect">
            <a:avLst/>
          </a:prstGeom>
        </p:spPr>
        <p:txBody>
          <a:bodyPr vert="horz" lIns="94045" tIns="47023" rIns="94045" bIns="47023" rtlCol="0"/>
          <a:lstStyle>
            <a:lvl1pPr algn="r">
              <a:defRPr sz="1000"/>
            </a:lvl1pPr>
          </a:lstStyle>
          <a:p>
            <a:r>
              <a:rPr lang="en-US"/>
              <a:t>Delivered March 2016</a:t>
            </a:r>
          </a:p>
        </p:txBody>
      </p:sp>
      <p:sp>
        <p:nvSpPr>
          <p:cNvPr id="4" name="Slide Image Placeholder 3"/>
          <p:cNvSpPr>
            <a:spLocks noGrp="1" noRot="1" noChangeAspect="1"/>
          </p:cNvSpPr>
          <p:nvPr>
            <p:ph type="sldImg" idx="2"/>
          </p:nvPr>
        </p:nvSpPr>
        <p:spPr>
          <a:xfrm>
            <a:off x="304800" y="338138"/>
            <a:ext cx="6351588" cy="3573462"/>
          </a:xfrm>
          <a:prstGeom prst="rect">
            <a:avLst/>
          </a:prstGeom>
          <a:noFill/>
          <a:ln w="12700">
            <a:solidFill>
              <a:prstClr val="black"/>
            </a:solidFill>
          </a:ln>
        </p:spPr>
        <p:txBody>
          <a:bodyPr vert="horz" lIns="94045" tIns="47023" rIns="94045" bIns="47023" rtlCol="0" anchor="ctr"/>
          <a:lstStyle/>
          <a:p>
            <a:endParaRPr lang="en-US"/>
          </a:p>
        </p:txBody>
      </p:sp>
      <p:sp>
        <p:nvSpPr>
          <p:cNvPr id="5" name="Notes Placeholder 4"/>
          <p:cNvSpPr>
            <a:spLocks noGrp="1"/>
          </p:cNvSpPr>
          <p:nvPr>
            <p:ph type="body" sz="quarter" idx="3"/>
          </p:nvPr>
        </p:nvSpPr>
        <p:spPr>
          <a:xfrm>
            <a:off x="108286" y="4108805"/>
            <a:ext cx="6691803" cy="4498032"/>
          </a:xfrm>
          <a:prstGeom prst="rect">
            <a:avLst/>
          </a:prstGeom>
        </p:spPr>
        <p:txBody>
          <a:bodyPr vert="horz" lIns="94045" tIns="47023" rIns="94045" bIns="47023"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53252454"/>
      </p:ext>
    </p:extLst>
  </p:cSld>
  <p:clrMap bg1="lt1" tx1="dk1" bg2="lt2" tx2="dk2" accent1="accent1" accent2="accent2" accent3="accent3" accent4="accent4" accent5="accent5" accent6="accent6" hlink="hlink" folHlink="folHlink"/>
  <p:hf/>
  <p:notesStyle>
    <a:lvl1pPr marL="0" algn="l" defTabSz="913412" rtl="0" eaLnBrk="1" latinLnBrk="0" hangingPunct="1">
      <a:spcBef>
        <a:spcPts val="600"/>
      </a:spcBef>
      <a:defRPr sz="1100" kern="1200">
        <a:solidFill>
          <a:schemeClr val="tx1"/>
        </a:solidFill>
        <a:latin typeface="Calibri" panose="020F0502020204030204" pitchFamily="34" charset="0"/>
        <a:ea typeface="+mn-ea"/>
        <a:cs typeface="+mn-cs"/>
      </a:defRPr>
    </a:lvl1pPr>
    <a:lvl2pPr marL="288925" indent="-171450" algn="l" defTabSz="913412" rtl="0" eaLnBrk="1" latinLnBrk="0" hangingPunct="1">
      <a:buFont typeface="Arial" panose="020B0604020202020204" pitchFamily="34" charset="0"/>
      <a:buChar char="•"/>
      <a:defRPr sz="1100" kern="1200">
        <a:solidFill>
          <a:schemeClr val="tx1"/>
        </a:solidFill>
        <a:latin typeface="Calibri" panose="020F0502020204030204" pitchFamily="34" charset="0"/>
        <a:ea typeface="+mn-ea"/>
        <a:cs typeface="+mn-cs"/>
      </a:defRPr>
    </a:lvl2pPr>
    <a:lvl3pPr marL="577850" indent="-171450" algn="l" defTabSz="913412" rtl="0" eaLnBrk="1" latinLnBrk="0" hangingPunct="1">
      <a:buFont typeface="Arial" panose="020B0604020202020204" pitchFamily="34" charset="0"/>
      <a:buChar char="•"/>
      <a:defRPr sz="1100" kern="1200">
        <a:solidFill>
          <a:schemeClr val="tx1"/>
        </a:solidFill>
        <a:latin typeface="Calibri" panose="020F0502020204030204" pitchFamily="34" charset="0"/>
        <a:ea typeface="+mn-ea"/>
        <a:cs typeface="+mn-cs"/>
      </a:defRPr>
    </a:lvl3pPr>
    <a:lvl4pPr marL="625475" indent="0" algn="l" defTabSz="913412" rtl="0" eaLnBrk="1" latinLnBrk="0" hangingPunct="1">
      <a:defRPr sz="1100" kern="1200">
        <a:solidFill>
          <a:schemeClr val="tx1"/>
        </a:solidFill>
        <a:latin typeface="Calibri" panose="020F0502020204030204" pitchFamily="34" charset="0"/>
        <a:ea typeface="+mn-ea"/>
        <a:cs typeface="+mn-cs"/>
      </a:defRPr>
    </a:lvl4pPr>
    <a:lvl5pPr marL="914400" indent="0" algn="l" defTabSz="913412" rtl="0" eaLnBrk="1" latinLnBrk="0" hangingPunct="1">
      <a:defRPr sz="1100" kern="1200">
        <a:solidFill>
          <a:schemeClr val="tx1"/>
        </a:solidFill>
        <a:latin typeface="Calibri" panose="020F0502020204030204" pitchFamily="34" charset="0"/>
        <a:ea typeface="+mn-ea"/>
        <a:cs typeface="+mn-cs"/>
      </a:defRPr>
    </a:lvl5pPr>
    <a:lvl6pPr marL="2283517" algn="l" defTabSz="913412" rtl="0" eaLnBrk="1" latinLnBrk="0" hangingPunct="1">
      <a:defRPr sz="1200" kern="1200">
        <a:solidFill>
          <a:schemeClr val="tx1"/>
        </a:solidFill>
        <a:latin typeface="+mn-lt"/>
        <a:ea typeface="+mn-ea"/>
        <a:cs typeface="+mn-cs"/>
      </a:defRPr>
    </a:lvl6pPr>
    <a:lvl7pPr marL="2740235" algn="l" defTabSz="913412" rtl="0" eaLnBrk="1" latinLnBrk="0" hangingPunct="1">
      <a:defRPr sz="1200" kern="1200">
        <a:solidFill>
          <a:schemeClr val="tx1"/>
        </a:solidFill>
        <a:latin typeface="+mn-lt"/>
        <a:ea typeface="+mn-ea"/>
        <a:cs typeface="+mn-cs"/>
      </a:defRPr>
    </a:lvl7pPr>
    <a:lvl8pPr marL="3196931" algn="l" defTabSz="913412" rtl="0" eaLnBrk="1" latinLnBrk="0" hangingPunct="1">
      <a:defRPr sz="1200" kern="1200">
        <a:solidFill>
          <a:schemeClr val="tx1"/>
        </a:solidFill>
        <a:latin typeface="+mn-lt"/>
        <a:ea typeface="+mn-ea"/>
        <a:cs typeface="+mn-cs"/>
      </a:defRPr>
    </a:lvl8pPr>
    <a:lvl9pPr marL="3653628" algn="l" defTabSz="91341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46" Type="http://schemas.openxmlformats.org/officeDocument/2006/relationships/hyperlink" Target="https://cloud.oracle.com/en_US/enterprise-performance-reporting-cloud" TargetMode="External"/><Relationship Id="rId47" Type="http://schemas.openxmlformats.org/officeDocument/2006/relationships/hyperlink" Target="https://cloud.oracle.com/en_US/enterprise-planning-cloud" TargetMode="External"/><Relationship Id="rId48" Type="http://schemas.openxmlformats.org/officeDocument/2006/relationships/hyperlink" Target="https://cloud.oracle.com/en_US/fcc-cloud" TargetMode="External"/><Relationship Id="rId49" Type="http://schemas.openxmlformats.org/officeDocument/2006/relationships/hyperlink" Target="https://cloud.oracle.com/en_US/planning-and-budgeting-cloud" TargetMode="External"/><Relationship Id="rId20" Type="http://schemas.openxmlformats.org/officeDocument/2006/relationships/hyperlink" Target="https://cloud.oracle.com/en_US/work-life-solutions-cloud" TargetMode="External"/><Relationship Id="rId21" Type="http://schemas.openxmlformats.org/officeDocument/2006/relationships/hyperlink" Target="https://cloud.oracle.com/en_US/hcm-analytics" TargetMode="External"/><Relationship Id="rId22" Type="http://schemas.openxmlformats.org/officeDocument/2006/relationships/hyperlink" Target="https://cloud.oracle.com/en_US/hcm-cloud-midsize" TargetMode="External"/><Relationship Id="rId23" Type="http://schemas.openxmlformats.org/officeDocument/2006/relationships/hyperlink" Target="https://cloud.oracle.com/en_US/financials-cloud" TargetMode="External"/><Relationship Id="rId24" Type="http://schemas.openxmlformats.org/officeDocument/2006/relationships/hyperlink" Target="https://cloud.oracle.com/en_US/revenue-management-cloud" TargetMode="External"/><Relationship Id="rId25" Type="http://schemas.openxmlformats.org/officeDocument/2006/relationships/hyperlink" Target="https://cloud.oracle.com/en_US/accounting-hub-cloud" TargetMode="External"/><Relationship Id="rId26" Type="http://schemas.openxmlformats.org/officeDocument/2006/relationships/hyperlink" Target="https://cloud.oracle.com/en_US/project-financial-management-cloud" TargetMode="External"/><Relationship Id="rId27" Type="http://schemas.openxmlformats.org/officeDocument/2006/relationships/hyperlink" Target="https://cloud.oracle.com/en_US/project-management-cloud" TargetMode="External"/><Relationship Id="rId28" Type="http://schemas.openxmlformats.org/officeDocument/2006/relationships/hyperlink" Target="https://cloud.oracle.com/en_US/procurement-cloud" TargetMode="External"/><Relationship Id="rId29" Type="http://schemas.openxmlformats.org/officeDocument/2006/relationships/hyperlink" Target="https://cloud.oracle.com/en_US/risk-management-cloud" TargetMode="External"/><Relationship Id="rId50" Type="http://schemas.openxmlformats.org/officeDocument/2006/relationships/hyperlink" Target="https://cloud.oracle.com/en_US/profitability-and-cost-management-cloud" TargetMode="External"/><Relationship Id="rId51" Type="http://schemas.openxmlformats.org/officeDocument/2006/relationships/hyperlink" Target="https://cloud.oracle.com/en_US/tax-reporting-cloud" TargetMode="External"/><Relationship Id="rId1" Type="http://schemas.openxmlformats.org/officeDocument/2006/relationships/notesMaster" Target="../notesMasters/notesMaster1.xml"/><Relationship Id="rId2" Type="http://schemas.openxmlformats.org/officeDocument/2006/relationships/slide" Target="../slides/slide22.xml"/><Relationship Id="rId3" Type="http://schemas.openxmlformats.org/officeDocument/2006/relationships/hyperlink" Target="https://cloud.oracle.com/en_US/marketing-cloud" TargetMode="External"/><Relationship Id="rId4" Type="http://schemas.openxmlformats.org/officeDocument/2006/relationships/hyperlink" Target="https://cloud.oracle.com/en_US/sales-cloud" TargetMode="External"/><Relationship Id="rId5" Type="http://schemas.openxmlformats.org/officeDocument/2006/relationships/hyperlink" Target="https://cloud.oracle.com/en_US/service-cloud" TargetMode="External"/><Relationship Id="rId30" Type="http://schemas.openxmlformats.org/officeDocument/2006/relationships/hyperlink" Target="https://cloud.oracle.com/en_US/erp-analytics" TargetMode="External"/><Relationship Id="rId31" Type="http://schemas.openxmlformats.org/officeDocument/2006/relationships/hyperlink" Target="https://cloud.oracle.com/en_US/erp-cloud-midsize" TargetMode="External"/><Relationship Id="rId32" Type="http://schemas.openxmlformats.org/officeDocument/2006/relationships/hyperlink" Target="https://cloud.oracle.com/en_US/in-memory-cost-management-cloud" TargetMode="External"/><Relationship Id="rId9" Type="http://schemas.openxmlformats.org/officeDocument/2006/relationships/hyperlink" Target="https://cloud.oracle.com/en_US/engagement-cloud" TargetMode="External"/><Relationship Id="rId6" Type="http://schemas.openxmlformats.org/officeDocument/2006/relationships/hyperlink" Target="https://cloud.oracle.com/en_US/cpq-cloud" TargetMode="External"/><Relationship Id="rId7" Type="http://schemas.openxmlformats.org/officeDocument/2006/relationships/hyperlink" Target="https://cloud.oracle.com/en_US/commerce-cloud" TargetMode="External"/><Relationship Id="rId8" Type="http://schemas.openxmlformats.org/officeDocument/2006/relationships/hyperlink" Target="https://cloud.oracle.com/en_US/loyalty-cloud" TargetMode="External"/><Relationship Id="rId33" Type="http://schemas.openxmlformats.org/officeDocument/2006/relationships/hyperlink" Target="https://cloud.oracle.com/en_US/inventory-management-cloud" TargetMode="External"/><Relationship Id="rId34" Type="http://schemas.openxmlformats.org/officeDocument/2006/relationships/hyperlink" Target="https://cloud.oracle.com/en_US/logistics-cloud" TargetMode="External"/><Relationship Id="rId35" Type="http://schemas.openxmlformats.org/officeDocument/2006/relationships/hyperlink" Target="https://cloud.oracle.com/en_US/maintenance-cloud" TargetMode="External"/><Relationship Id="rId36" Type="http://schemas.openxmlformats.org/officeDocument/2006/relationships/hyperlink" Target="https://cloud.oracle.com/en_US/manufacturing-cloud" TargetMode="External"/><Relationship Id="rId10" Type="http://schemas.openxmlformats.org/officeDocument/2006/relationships/hyperlink" Target="https://cloud.oracle.com/en_US/cdm-cloud" TargetMode="External"/><Relationship Id="rId11" Type="http://schemas.openxmlformats.org/officeDocument/2006/relationships/hyperlink" Target="https://cloud.oracle.com/en_US/spm-cloud" TargetMode="External"/><Relationship Id="rId12" Type="http://schemas.openxmlformats.org/officeDocument/2006/relationships/hyperlink" Target="https://cloud.oracle.com/en_US/social-cloud" TargetMode="External"/><Relationship Id="rId13" Type="http://schemas.openxmlformats.org/officeDocument/2006/relationships/hyperlink" Target="https://cloud.oracle.com/en_US/data-cloud" TargetMode="External"/><Relationship Id="rId14" Type="http://schemas.openxmlformats.org/officeDocument/2006/relationships/hyperlink" Target="https://cloud.oracle.com/en_US/crm-analytics" TargetMode="External"/><Relationship Id="rId15" Type="http://schemas.openxmlformats.org/officeDocument/2006/relationships/hyperlink" Target="https://cloud.oracle.com/en_US/cx-cloud-midsize" TargetMode="External"/><Relationship Id="rId16" Type="http://schemas.openxmlformats.org/officeDocument/2006/relationships/hyperlink" Target="https://cloud.oracle.com/en_US/global-human-resources-cloud" TargetMode="External"/><Relationship Id="rId17" Type="http://schemas.openxmlformats.org/officeDocument/2006/relationships/hyperlink" Target="https://cloud.oracle.com/en_US/talent-management-cloud" TargetMode="External"/><Relationship Id="rId18" Type="http://schemas.openxmlformats.org/officeDocument/2006/relationships/hyperlink" Target="https://cloud.oracle.com/en_US/workforce-rewards-cloud" TargetMode="External"/><Relationship Id="rId19" Type="http://schemas.openxmlformats.org/officeDocument/2006/relationships/hyperlink" Target="https://cloud.oracle.com/en_US/workforce-management-cloud" TargetMode="External"/><Relationship Id="rId37" Type="http://schemas.openxmlformats.org/officeDocument/2006/relationships/hyperlink" Target="https://cloud.oracle.com/en_US/order-management-cloud" TargetMode="External"/><Relationship Id="rId38" Type="http://schemas.openxmlformats.org/officeDocument/2006/relationships/hyperlink" Target="https://cloud.oracle.com/en_US/scm-procurement-cloud" TargetMode="External"/><Relationship Id="rId39" Type="http://schemas.openxmlformats.org/officeDocument/2006/relationships/hyperlink" Target="https://cloud.oracle.com/en_US/plm-cloud" TargetMode="External"/><Relationship Id="rId40" Type="http://schemas.openxmlformats.org/officeDocument/2006/relationships/hyperlink" Target="https://cloud.oracle.com/en_US/product-mdm-cloud" TargetMode="External"/><Relationship Id="rId41" Type="http://schemas.openxmlformats.org/officeDocument/2006/relationships/hyperlink" Target="https://cloud.oracle.com/en_US/suppy-chain-collaboration-and-visibility-cloud" TargetMode="External"/><Relationship Id="rId42" Type="http://schemas.openxmlformats.org/officeDocument/2006/relationships/hyperlink" Target="https://cloud.oracle.com/en_US/supply-chain-planning-cloud" TargetMode="External"/><Relationship Id="rId43" Type="http://schemas.openxmlformats.org/officeDocument/2006/relationships/hyperlink" Target="https://cloud.oracle.com/en_US/scm-analytics" TargetMode="External"/><Relationship Id="rId44" Type="http://schemas.openxmlformats.org/officeDocument/2006/relationships/hyperlink" Target="https://cloud.oracle.com/en_US/account-reconciliation-cloud" TargetMode="External"/><Relationship Id="rId45" Type="http://schemas.openxmlformats.org/officeDocument/2006/relationships/hyperlink" Target="https://cloud.oracle.com/en_US/enterprise-data-management-cloud"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46" Type="http://schemas.openxmlformats.org/officeDocument/2006/relationships/hyperlink" Target="https://cloud.oracle.com/en_US/enterprise-performance-reporting-cloud" TargetMode="External"/><Relationship Id="rId47" Type="http://schemas.openxmlformats.org/officeDocument/2006/relationships/hyperlink" Target="https://cloud.oracle.com/en_US/enterprise-planning-cloud" TargetMode="External"/><Relationship Id="rId48" Type="http://schemas.openxmlformats.org/officeDocument/2006/relationships/hyperlink" Target="https://cloud.oracle.com/en_US/fcc-cloud" TargetMode="External"/><Relationship Id="rId49" Type="http://schemas.openxmlformats.org/officeDocument/2006/relationships/hyperlink" Target="https://cloud.oracle.com/en_US/planning-and-budgeting-cloud" TargetMode="External"/><Relationship Id="rId20" Type="http://schemas.openxmlformats.org/officeDocument/2006/relationships/hyperlink" Target="https://cloud.oracle.com/en_US/work-life-solutions-cloud" TargetMode="External"/><Relationship Id="rId21" Type="http://schemas.openxmlformats.org/officeDocument/2006/relationships/hyperlink" Target="https://cloud.oracle.com/en_US/hcm-analytics" TargetMode="External"/><Relationship Id="rId22" Type="http://schemas.openxmlformats.org/officeDocument/2006/relationships/hyperlink" Target="https://cloud.oracle.com/en_US/hcm-cloud-midsize" TargetMode="External"/><Relationship Id="rId23" Type="http://schemas.openxmlformats.org/officeDocument/2006/relationships/hyperlink" Target="https://cloud.oracle.com/en_US/financials-cloud" TargetMode="External"/><Relationship Id="rId24" Type="http://schemas.openxmlformats.org/officeDocument/2006/relationships/hyperlink" Target="https://cloud.oracle.com/en_US/revenue-management-cloud" TargetMode="External"/><Relationship Id="rId25" Type="http://schemas.openxmlformats.org/officeDocument/2006/relationships/hyperlink" Target="https://cloud.oracle.com/en_US/accounting-hub-cloud" TargetMode="External"/><Relationship Id="rId26" Type="http://schemas.openxmlformats.org/officeDocument/2006/relationships/hyperlink" Target="https://cloud.oracle.com/en_US/project-financial-management-cloud" TargetMode="External"/><Relationship Id="rId27" Type="http://schemas.openxmlformats.org/officeDocument/2006/relationships/hyperlink" Target="https://cloud.oracle.com/en_US/project-management-cloud" TargetMode="External"/><Relationship Id="rId28" Type="http://schemas.openxmlformats.org/officeDocument/2006/relationships/hyperlink" Target="https://cloud.oracle.com/en_US/procurement-cloud" TargetMode="External"/><Relationship Id="rId29" Type="http://schemas.openxmlformats.org/officeDocument/2006/relationships/hyperlink" Target="https://cloud.oracle.com/en_US/risk-management-cloud" TargetMode="External"/><Relationship Id="rId50" Type="http://schemas.openxmlformats.org/officeDocument/2006/relationships/hyperlink" Target="https://cloud.oracle.com/en_US/profitability-and-cost-management-cloud" TargetMode="External"/><Relationship Id="rId51" Type="http://schemas.openxmlformats.org/officeDocument/2006/relationships/hyperlink" Target="https://cloud.oracle.com/en_US/tax-reporting-cloud" TargetMode="External"/><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s://cloud.oracle.com/en_US/marketing-cloud" TargetMode="External"/><Relationship Id="rId4" Type="http://schemas.openxmlformats.org/officeDocument/2006/relationships/hyperlink" Target="https://cloud.oracle.com/en_US/sales-cloud" TargetMode="External"/><Relationship Id="rId5" Type="http://schemas.openxmlformats.org/officeDocument/2006/relationships/hyperlink" Target="https://cloud.oracle.com/en_US/service-cloud" TargetMode="External"/><Relationship Id="rId30" Type="http://schemas.openxmlformats.org/officeDocument/2006/relationships/hyperlink" Target="https://cloud.oracle.com/en_US/erp-analytics" TargetMode="External"/><Relationship Id="rId31" Type="http://schemas.openxmlformats.org/officeDocument/2006/relationships/hyperlink" Target="https://cloud.oracle.com/en_US/erp-cloud-midsize" TargetMode="External"/><Relationship Id="rId32" Type="http://schemas.openxmlformats.org/officeDocument/2006/relationships/hyperlink" Target="https://cloud.oracle.com/en_US/in-memory-cost-management-cloud" TargetMode="External"/><Relationship Id="rId9" Type="http://schemas.openxmlformats.org/officeDocument/2006/relationships/hyperlink" Target="https://cloud.oracle.com/en_US/engagement-cloud" TargetMode="External"/><Relationship Id="rId6" Type="http://schemas.openxmlformats.org/officeDocument/2006/relationships/hyperlink" Target="https://cloud.oracle.com/en_US/cpq-cloud" TargetMode="External"/><Relationship Id="rId7" Type="http://schemas.openxmlformats.org/officeDocument/2006/relationships/hyperlink" Target="https://cloud.oracle.com/en_US/commerce-cloud" TargetMode="External"/><Relationship Id="rId8" Type="http://schemas.openxmlformats.org/officeDocument/2006/relationships/hyperlink" Target="https://cloud.oracle.com/en_US/loyalty-cloud" TargetMode="External"/><Relationship Id="rId33" Type="http://schemas.openxmlformats.org/officeDocument/2006/relationships/hyperlink" Target="https://cloud.oracle.com/en_US/inventory-management-cloud" TargetMode="External"/><Relationship Id="rId34" Type="http://schemas.openxmlformats.org/officeDocument/2006/relationships/hyperlink" Target="https://cloud.oracle.com/en_US/logistics-cloud" TargetMode="External"/><Relationship Id="rId35" Type="http://schemas.openxmlformats.org/officeDocument/2006/relationships/hyperlink" Target="https://cloud.oracle.com/en_US/maintenance-cloud" TargetMode="External"/><Relationship Id="rId36" Type="http://schemas.openxmlformats.org/officeDocument/2006/relationships/hyperlink" Target="https://cloud.oracle.com/en_US/manufacturing-cloud" TargetMode="External"/><Relationship Id="rId10" Type="http://schemas.openxmlformats.org/officeDocument/2006/relationships/hyperlink" Target="https://cloud.oracle.com/en_US/cdm-cloud" TargetMode="External"/><Relationship Id="rId11" Type="http://schemas.openxmlformats.org/officeDocument/2006/relationships/hyperlink" Target="https://cloud.oracle.com/en_US/spm-cloud" TargetMode="External"/><Relationship Id="rId12" Type="http://schemas.openxmlformats.org/officeDocument/2006/relationships/hyperlink" Target="https://cloud.oracle.com/en_US/social-cloud" TargetMode="External"/><Relationship Id="rId13" Type="http://schemas.openxmlformats.org/officeDocument/2006/relationships/hyperlink" Target="https://cloud.oracle.com/en_US/data-cloud" TargetMode="External"/><Relationship Id="rId14" Type="http://schemas.openxmlformats.org/officeDocument/2006/relationships/hyperlink" Target="https://cloud.oracle.com/en_US/crm-analytics" TargetMode="External"/><Relationship Id="rId15" Type="http://schemas.openxmlformats.org/officeDocument/2006/relationships/hyperlink" Target="https://cloud.oracle.com/en_US/cx-cloud-midsize" TargetMode="External"/><Relationship Id="rId16" Type="http://schemas.openxmlformats.org/officeDocument/2006/relationships/hyperlink" Target="https://cloud.oracle.com/en_US/global-human-resources-cloud" TargetMode="External"/><Relationship Id="rId17" Type="http://schemas.openxmlformats.org/officeDocument/2006/relationships/hyperlink" Target="https://cloud.oracle.com/en_US/talent-management-cloud" TargetMode="External"/><Relationship Id="rId18" Type="http://schemas.openxmlformats.org/officeDocument/2006/relationships/hyperlink" Target="https://cloud.oracle.com/en_US/workforce-rewards-cloud" TargetMode="External"/><Relationship Id="rId19" Type="http://schemas.openxmlformats.org/officeDocument/2006/relationships/hyperlink" Target="https://cloud.oracle.com/en_US/workforce-management-cloud" TargetMode="External"/><Relationship Id="rId37" Type="http://schemas.openxmlformats.org/officeDocument/2006/relationships/hyperlink" Target="https://cloud.oracle.com/en_US/order-management-cloud" TargetMode="External"/><Relationship Id="rId38" Type="http://schemas.openxmlformats.org/officeDocument/2006/relationships/hyperlink" Target="https://cloud.oracle.com/en_US/scm-procurement-cloud" TargetMode="External"/><Relationship Id="rId39" Type="http://schemas.openxmlformats.org/officeDocument/2006/relationships/hyperlink" Target="https://cloud.oracle.com/en_US/plm-cloud" TargetMode="External"/><Relationship Id="rId40" Type="http://schemas.openxmlformats.org/officeDocument/2006/relationships/hyperlink" Target="https://cloud.oracle.com/en_US/product-mdm-cloud" TargetMode="External"/><Relationship Id="rId41" Type="http://schemas.openxmlformats.org/officeDocument/2006/relationships/hyperlink" Target="https://cloud.oracle.com/en_US/suppy-chain-collaboration-and-visibility-cloud" TargetMode="External"/><Relationship Id="rId42" Type="http://schemas.openxmlformats.org/officeDocument/2006/relationships/hyperlink" Target="https://cloud.oracle.com/en_US/supply-chain-planning-cloud" TargetMode="External"/><Relationship Id="rId43" Type="http://schemas.openxmlformats.org/officeDocument/2006/relationships/hyperlink" Target="https://cloud.oracle.com/en_US/scm-analytics" TargetMode="External"/><Relationship Id="rId44" Type="http://schemas.openxmlformats.org/officeDocument/2006/relationships/hyperlink" Target="https://cloud.oracle.com/en_US/account-reconciliation-cloud" TargetMode="External"/><Relationship Id="rId45" Type="http://schemas.openxmlformats.org/officeDocument/2006/relationships/hyperlink" Target="https://cloud.oracle.com/en_US/enterprise-data-management-cloud"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1" Type="http://schemas.openxmlformats.org/officeDocument/2006/relationships/hyperlink" Target="https://cloud.oracle.com/en_US/spm-cloud" TargetMode="External"/><Relationship Id="rId12" Type="http://schemas.openxmlformats.org/officeDocument/2006/relationships/hyperlink" Target="https://cloud.oracle.com/en_US/social-cloud" TargetMode="External"/><Relationship Id="rId13" Type="http://schemas.openxmlformats.org/officeDocument/2006/relationships/hyperlink" Target="https://cloud.oracle.com/en_US/data-cloud" TargetMode="External"/><Relationship Id="rId14" Type="http://schemas.openxmlformats.org/officeDocument/2006/relationships/hyperlink" Target="https://cloud.oracle.com/en_US/crm-analytics" TargetMode="External"/><Relationship Id="rId15" Type="http://schemas.openxmlformats.org/officeDocument/2006/relationships/hyperlink" Target="https://cloud.oracle.com/en_US/cx-cloud-midsize" TargetMode="External"/><Relationship Id="rId1" Type="http://schemas.openxmlformats.org/officeDocument/2006/relationships/notesMaster" Target="../notesMasters/notesMaster1.xml"/><Relationship Id="rId2" Type="http://schemas.openxmlformats.org/officeDocument/2006/relationships/slide" Target="../slides/slide7.xml"/><Relationship Id="rId3" Type="http://schemas.openxmlformats.org/officeDocument/2006/relationships/hyperlink" Target="https://cloud.oracle.com/en_US/marketing-cloud" TargetMode="External"/><Relationship Id="rId4" Type="http://schemas.openxmlformats.org/officeDocument/2006/relationships/hyperlink" Target="https://cloud.oracle.com/en_US/sales-cloud" TargetMode="External"/><Relationship Id="rId5" Type="http://schemas.openxmlformats.org/officeDocument/2006/relationships/hyperlink" Target="https://cloud.oracle.com/en_US/service-cloud" TargetMode="External"/><Relationship Id="rId6" Type="http://schemas.openxmlformats.org/officeDocument/2006/relationships/hyperlink" Target="https://cloud.oracle.com/en_US/cpq-cloud" TargetMode="External"/><Relationship Id="rId7" Type="http://schemas.openxmlformats.org/officeDocument/2006/relationships/hyperlink" Target="https://cloud.oracle.com/en_US/commerce-cloud" TargetMode="External"/><Relationship Id="rId8" Type="http://schemas.openxmlformats.org/officeDocument/2006/relationships/hyperlink" Target="https://cloud.oracle.com/en_US/loyalty-cloud" TargetMode="External"/><Relationship Id="rId9" Type="http://schemas.openxmlformats.org/officeDocument/2006/relationships/hyperlink" Target="https://cloud.oracle.com/en_US/engagement-cloud" TargetMode="External"/><Relationship Id="rId10" Type="http://schemas.openxmlformats.org/officeDocument/2006/relationships/hyperlink" Target="https://cloud.oracle.com/en_US/cdm-cloud"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3538" y="384175"/>
            <a:ext cx="4610100" cy="2593975"/>
          </a:xfrm>
        </p:spPr>
      </p:sp>
      <p:sp>
        <p:nvSpPr>
          <p:cNvPr id="3" name="Notes Placeholder 2"/>
          <p:cNvSpPr>
            <a:spLocks noGrp="1"/>
          </p:cNvSpPr>
          <p:nvPr>
            <p:ph type="body" idx="1"/>
          </p:nvPr>
        </p:nvSpPr>
        <p:spPr>
          <a:xfrm>
            <a:off x="363537" y="3428999"/>
            <a:ext cx="5704753" cy="4468091"/>
          </a:xfrm>
        </p:spPr>
        <p:txBody>
          <a:bodyPr>
            <a:noAutofit/>
          </a:bodyPr>
          <a:lstStyle/>
          <a:p>
            <a:r>
              <a:rPr lang="en-US" altLang="zh-CN" baseline="0" dirty="0" smtClean="0"/>
              <a:t>Let</a:t>
            </a:r>
            <a:r>
              <a:rPr lang="zh-CN" altLang="en-US" baseline="0" dirty="0" smtClean="0"/>
              <a:t> </a:t>
            </a:r>
            <a:r>
              <a:rPr lang="en-US" altLang="zh-CN" baseline="0" dirty="0" smtClean="0"/>
              <a:t>me</a:t>
            </a:r>
            <a:r>
              <a:rPr lang="zh-CN" altLang="en-US" baseline="0" dirty="0" smtClean="0"/>
              <a:t> </a:t>
            </a:r>
            <a:r>
              <a:rPr lang="en-US" altLang="zh-CN" baseline="0" dirty="0" smtClean="0"/>
              <a:t>guide</a:t>
            </a:r>
            <a:r>
              <a:rPr lang="zh-CN" altLang="en-US" baseline="0" dirty="0" smtClean="0"/>
              <a:t> </a:t>
            </a:r>
            <a:r>
              <a:rPr lang="en-US" altLang="zh-CN" baseline="0" dirty="0" smtClean="0"/>
              <a:t>you</a:t>
            </a:r>
            <a:r>
              <a:rPr lang="zh-CN" altLang="en-US" baseline="0" dirty="0" smtClean="0"/>
              <a:t> </a:t>
            </a:r>
            <a:r>
              <a:rPr lang="en-US" altLang="zh-CN" baseline="0" dirty="0" smtClean="0"/>
              <a:t>to</a:t>
            </a:r>
            <a:r>
              <a:rPr lang="zh-CN" altLang="en-US" baseline="0" dirty="0" smtClean="0"/>
              <a:t> </a:t>
            </a:r>
            <a:r>
              <a:rPr lang="en-US" altLang="zh-CN" baseline="0" dirty="0" smtClean="0"/>
              <a:t>the</a:t>
            </a:r>
            <a:r>
              <a:rPr lang="zh-CN" altLang="en-US" baseline="0" dirty="0" smtClean="0"/>
              <a:t> </a:t>
            </a:r>
            <a:r>
              <a:rPr lang="en-US" altLang="zh-CN" baseline="0" dirty="0" smtClean="0"/>
              <a:t>journey</a:t>
            </a:r>
            <a:r>
              <a:rPr lang="zh-CN" altLang="en-US" baseline="0" dirty="0" smtClean="0"/>
              <a:t> </a:t>
            </a:r>
            <a:r>
              <a:rPr lang="en-US" altLang="zh-CN" baseline="0" dirty="0" smtClean="0"/>
              <a:t>of</a:t>
            </a:r>
            <a:r>
              <a:rPr lang="zh-CN" altLang="en-US" baseline="0" dirty="0" smtClean="0"/>
              <a:t> </a:t>
            </a:r>
            <a:r>
              <a:rPr lang="en-US" altLang="zh-CN" baseline="0" dirty="0" smtClean="0"/>
              <a:t>oracle</a:t>
            </a:r>
            <a:r>
              <a:rPr lang="zh-CN" altLang="en-US" baseline="0" dirty="0" smtClean="0"/>
              <a:t> </a:t>
            </a:r>
            <a:r>
              <a:rPr lang="en-US" altLang="zh-CN" baseline="0" dirty="0" smtClean="0"/>
              <a:t>cloud</a:t>
            </a:r>
          </a:p>
          <a:p>
            <a:r>
              <a:rPr lang="en-US" baseline="0" dirty="0" smtClean="0"/>
              <a:t>Introduce </a:t>
            </a:r>
            <a:r>
              <a:rPr lang="en-US" baseline="0" dirty="0"/>
              <a:t>yourself – Your Journey, your passion –tech/non-tech</a:t>
            </a:r>
          </a:p>
          <a:p>
            <a:r>
              <a:rPr lang="en-US" baseline="0" dirty="0"/>
              <a:t>Get into the Role of a Solutions Engineer presenting to customers that are only barely aware of cloud computing</a:t>
            </a:r>
          </a:p>
          <a:p>
            <a:r>
              <a:rPr lang="en-US" dirty="0" smtClean="0"/>
              <a:t>» Oracle offers the most complete portfolio of integrated infrastructure and platform services with depth and breadth of functionality. </a:t>
            </a:r>
          </a:p>
          <a:p>
            <a:r>
              <a:rPr lang="en-US" dirty="0" smtClean="0"/>
              <a:t>» Oracle Cloud offers a hybrid cloud, allowing easy management and monitoring of services from on</a:t>
            </a:r>
            <a:r>
              <a:rPr lang="en-US" altLang="zh-CN" dirty="0" smtClean="0"/>
              <a:t>-</a:t>
            </a:r>
            <a:r>
              <a:rPr lang="en-US" dirty="0" smtClean="0"/>
              <a:t>premises as well as easy migration of workloads. </a:t>
            </a:r>
          </a:p>
          <a:p>
            <a:r>
              <a:rPr lang="en-US" dirty="0" smtClean="0"/>
              <a:t>» Oracle Cloud solutions were built using standards-based technologies that customers are familiar with.</a:t>
            </a:r>
            <a:endParaRPr lang="en-US" baseline="0"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C72D9AE-7182-4680-8F79-479C4181FF0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815801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5175" cy="2573338"/>
          </a:xfrm>
        </p:spPr>
      </p:sp>
      <p:sp>
        <p:nvSpPr>
          <p:cNvPr id="4" name="Slide Number Placeholder 3"/>
          <p:cNvSpPr>
            <a:spLocks noGrp="1"/>
          </p:cNvSpPr>
          <p:nvPr>
            <p:ph type="sldNum" sz="quarter" idx="10"/>
          </p:nvPr>
        </p:nvSpPr>
        <p:spPr>
          <a:xfrm>
            <a:off x="5715000" y="8610600"/>
            <a:ext cx="762000" cy="227013"/>
          </a:xfrm>
          <a:prstGeom prst="rect">
            <a:avLst/>
          </a:prstGeom>
        </p:spPr>
        <p:txBody>
          <a:bodyPr/>
          <a:lstStyle/>
          <a:p>
            <a:fld id="{8C72D9AE-7182-4680-8F79-479C4181FF08}" type="slidenum">
              <a:rPr lang="en-US" smtClean="0">
                <a:solidFill>
                  <a:srgbClr val="5F5F5F"/>
                </a:solidFill>
              </a:rPr>
              <a:pPr/>
              <a:t>10</a:t>
            </a:fld>
            <a:endParaRPr lang="en-US" dirty="0">
              <a:solidFill>
                <a:srgbClr val="5F5F5F"/>
              </a:solidFill>
            </a:endParaRPr>
          </a:p>
        </p:txBody>
      </p:sp>
      <p:sp>
        <p:nvSpPr>
          <p:cNvPr id="5" name="Notes Placeholder 4"/>
          <p:cNvSpPr>
            <a:spLocks noGrp="1"/>
          </p:cNvSpPr>
          <p:nvPr>
            <p:ph type="body" sz="quarter" idx="11"/>
          </p:nvPr>
        </p:nvSpPr>
        <p:spPr/>
        <p:txBody>
          <a:bodyPr>
            <a:normAutofit/>
          </a:bodyPr>
          <a:lstStyle/>
          <a:p>
            <a:r>
              <a:rPr lang="en-US" dirty="0" smtClean="0"/>
              <a:t>High performance: </a:t>
            </a:r>
          </a:p>
          <a:p>
            <a:r>
              <a:rPr lang="en-US" dirty="0" smtClean="0"/>
              <a:t>Oracle IaaS is equipped with enterprise level network to provide high bandwidth, low latency, non blocking and multi tenant services. This allows network isolation among users, without sharing resources, and ensures user safety and performance.</a:t>
            </a:r>
          </a:p>
          <a:p>
            <a:endParaRPr lang="en-US" dirty="0" smtClean="0"/>
          </a:p>
          <a:p>
            <a:r>
              <a:rPr lang="en-US" dirty="0" smtClean="0"/>
              <a:t>Safe and reliable: </a:t>
            </a:r>
          </a:p>
          <a:p>
            <a:r>
              <a:rPr lang="en-US" dirty="0" smtClean="0"/>
              <a:t>Oracle IaaS provides unassailable security for users, providing end-to-end security encryption, global disaster recovery infrastructure to ensure security and reliability, and to escort the enterprise's cloud services.</a:t>
            </a:r>
          </a:p>
          <a:p>
            <a:endParaRPr lang="en-US" dirty="0" smtClean="0"/>
          </a:p>
          <a:p>
            <a:r>
              <a:rPr lang="en-US" dirty="0" smtClean="0"/>
              <a:t>PaaS + IaaS seamless integration</a:t>
            </a:r>
          </a:p>
          <a:p>
            <a:r>
              <a:rPr lang="en-US" dirty="0" smtClean="0"/>
              <a:t>The seamless integration of Oracle IaaS and Oracle PaaS based on Oracle databases provides an integrated solution to the depth tuning of IaaS + PaaS performance, which not only helps enterprises to move into the cloud more quickly and safely, but also is easy to manage.</a:t>
            </a:r>
          </a:p>
          <a:p>
            <a:r>
              <a:rPr lang="en-US" dirty="0" smtClean="0"/>
              <a:t>In addition, through Oracle at</a:t>
            </a:r>
            <a:r>
              <a:rPr lang="en-US" baseline="0" dirty="0" smtClean="0"/>
              <a:t> customer </a:t>
            </a:r>
            <a:r>
              <a:rPr lang="en-US" dirty="0" smtClean="0"/>
              <a:t>Cloud, enterprises can choose the deployment mode of public cloud, private cloud or hybrid cloud according to their needs.</a:t>
            </a:r>
          </a:p>
          <a:p>
            <a:endParaRPr lang="en-US" dirty="0" smtClean="0"/>
          </a:p>
          <a:p>
            <a:r>
              <a:rPr lang="en-US" dirty="0" smtClean="0"/>
              <a:t>Price grounding gas: </a:t>
            </a:r>
          </a:p>
          <a:p>
            <a:r>
              <a:rPr lang="en-US" dirty="0" smtClean="0"/>
              <a:t>Oracle has further reduced the price of cloud services and the total cost of ownership of customers, providing customers with cost-effective services. In addition, Oracle IaaS is the best platform for running Oracle workloads, and running the database on Oracle IaaS is cheaper and faster.</a:t>
            </a:r>
          </a:p>
          <a:p>
            <a:endParaRPr lang="en-US" dirty="0" smtClean="0"/>
          </a:p>
          <a:p>
            <a:endParaRPr lang="en-US" dirty="0" smtClean="0"/>
          </a:p>
        </p:txBody>
      </p:sp>
    </p:spTree>
    <p:extLst>
      <p:ext uri="{BB962C8B-B14F-4D97-AF65-F5344CB8AC3E}">
        <p14:creationId xmlns:p14="http://schemas.microsoft.com/office/powerpoint/2010/main" val="2435711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5175" cy="2573338"/>
          </a:xfrm>
        </p:spPr>
      </p:sp>
      <p:sp>
        <p:nvSpPr>
          <p:cNvPr id="4" name="Slide Number Placeholder 3"/>
          <p:cNvSpPr>
            <a:spLocks noGrp="1"/>
          </p:cNvSpPr>
          <p:nvPr>
            <p:ph type="sldNum" sz="quarter" idx="10"/>
          </p:nvPr>
        </p:nvSpPr>
        <p:spPr>
          <a:xfrm>
            <a:off x="5715000" y="8610600"/>
            <a:ext cx="762000" cy="227013"/>
          </a:xfrm>
          <a:prstGeom prst="rect">
            <a:avLst/>
          </a:prstGeom>
        </p:spPr>
        <p:txBody>
          <a:bodyPr/>
          <a:lstStyle/>
          <a:p>
            <a:fld id="{8C72D9AE-7182-4680-8F79-479C4181FF08}" type="slidenum">
              <a:rPr lang="en-US" smtClean="0">
                <a:solidFill>
                  <a:srgbClr val="5F5F5F"/>
                </a:solidFill>
              </a:rPr>
              <a:pPr/>
              <a:t>11</a:t>
            </a:fld>
            <a:endParaRPr lang="en-US" dirty="0">
              <a:solidFill>
                <a:srgbClr val="5F5F5F"/>
              </a:solidFill>
            </a:endParaRPr>
          </a:p>
        </p:txBody>
      </p:sp>
      <p:sp>
        <p:nvSpPr>
          <p:cNvPr id="5" name="Notes Placeholder 4"/>
          <p:cNvSpPr>
            <a:spLocks noGrp="1"/>
          </p:cNvSpPr>
          <p:nvPr>
            <p:ph type="body" sz="quarter" idx="11"/>
          </p:nvPr>
        </p:nvSpPr>
        <p:spPr/>
        <p:txBody>
          <a:bodyPr>
            <a:normAutofit/>
          </a:bodyPr>
          <a:lstStyle/>
          <a:p>
            <a:pPr marL="285750" indent="-285750">
              <a:lnSpc>
                <a:spcPct val="90000"/>
              </a:lnSpc>
              <a:buFont typeface="Arial" charset="0"/>
              <a:buChar char="•"/>
            </a:pPr>
            <a:r>
              <a:rPr lang="en-US" dirty="0" smtClean="0"/>
              <a:t>Developers will orchestrate their own execution processes, manage their own data services and maintain the underlying OS. This will mean more flexibility when adding unique features and tweaking apps and services for maximum performance.</a:t>
            </a:r>
          </a:p>
          <a:p>
            <a:pPr marL="285750" indent="-285750">
              <a:lnSpc>
                <a:spcPct val="90000"/>
              </a:lnSpc>
              <a:buFont typeface="Arial" charset="0"/>
              <a:buChar char="•"/>
            </a:pPr>
            <a:endParaRPr lang="en-US" dirty="0" smtClean="0"/>
          </a:p>
          <a:p>
            <a:pPr marL="285750" indent="-285750">
              <a:lnSpc>
                <a:spcPct val="90000"/>
              </a:lnSpc>
              <a:buFont typeface="Arial" charset="0"/>
              <a:buChar char="•"/>
            </a:pPr>
            <a:r>
              <a:rPr lang="en-US" dirty="0" smtClean="0"/>
              <a:t>Cost saving, scalability and flexibility, </a:t>
            </a:r>
            <a:r>
              <a:rPr lang="en-US" altLang="zh-CN" dirty="0" smtClean="0"/>
              <a:t>high</a:t>
            </a:r>
            <a:r>
              <a:rPr lang="zh-CN" altLang="en-US" dirty="0" smtClean="0"/>
              <a:t> </a:t>
            </a:r>
            <a:r>
              <a:rPr lang="en-US" altLang="zh-CN" dirty="0" smtClean="0"/>
              <a:t>performance</a:t>
            </a:r>
            <a:r>
              <a:rPr lang="en-US" dirty="0" smtClean="0"/>
              <a:t>, PaaS + IaaS seamless integration</a:t>
            </a:r>
            <a:r>
              <a:rPr lang="en-US" altLang="zh-CN" dirty="0" smtClean="0"/>
              <a:t>,</a:t>
            </a:r>
            <a:r>
              <a:rPr lang="zh-CN" altLang="en-US" dirty="0" smtClean="0"/>
              <a:t> </a:t>
            </a:r>
            <a:r>
              <a:rPr lang="en-US" altLang="zh-CN" dirty="0" smtClean="0"/>
              <a:t>safe and reliable</a:t>
            </a:r>
            <a:endParaRPr lang="en-US" dirty="0" smtClean="0"/>
          </a:p>
          <a:p>
            <a:endParaRPr lang="en-US" dirty="0" smtClean="0"/>
          </a:p>
          <a:p>
            <a:r>
              <a:rPr lang="en-US" dirty="0" smtClean="0"/>
              <a:t>Cost savings: </a:t>
            </a:r>
            <a:r>
              <a:rPr lang="en-US" b="1" dirty="0" smtClean="0"/>
              <a:t>No longer do organizations have the responsibility of ensuring uptime, maintaining hardware and networking equipment, or replacing old equipment</a:t>
            </a:r>
            <a:r>
              <a:rPr lang="en-US" dirty="0" smtClean="0"/>
              <a:t>. </a:t>
            </a:r>
          </a:p>
          <a:p>
            <a:endParaRPr lang="en-US" dirty="0" smtClean="0"/>
          </a:p>
          <a:p>
            <a:r>
              <a:rPr lang="en-US" dirty="0" smtClean="0"/>
              <a:t>Scalability and flexibility: </a:t>
            </a:r>
            <a:r>
              <a:rPr lang="en-US" b="1" dirty="0" smtClean="0"/>
              <a:t>scale up and down quickly in response to an enterprise’s requirements</a:t>
            </a:r>
          </a:p>
          <a:p>
            <a:endParaRPr lang="en-US" dirty="0" smtClean="0"/>
          </a:p>
          <a:p>
            <a:r>
              <a:rPr lang="en-US" altLang="zh-CN" dirty="0" smtClean="0"/>
              <a:t>High</a:t>
            </a:r>
            <a:r>
              <a:rPr lang="zh-CN" altLang="en-US" baseline="0" dirty="0" smtClean="0"/>
              <a:t> </a:t>
            </a:r>
            <a:r>
              <a:rPr lang="en-US" altLang="zh-CN" baseline="0" dirty="0" smtClean="0"/>
              <a:t>performance:</a:t>
            </a:r>
            <a:r>
              <a:rPr lang="zh-CN" altLang="en-US" baseline="0" dirty="0" smtClean="0"/>
              <a:t> </a:t>
            </a:r>
            <a:r>
              <a:rPr lang="en-US" b="1" dirty="0" smtClean="0"/>
              <a:t>Oracle IaaS is equipped with enterprise level network to provide high bandwidth, low latency, non blocking and multi tenant services. This allows network isolation among users, without sharing resources, and ensures user safety and performance.</a:t>
            </a:r>
          </a:p>
          <a:p>
            <a:endParaRPr lang="en-US" b="1" dirty="0" smtClean="0"/>
          </a:p>
          <a:p>
            <a:r>
              <a:rPr lang="en-US" b="1" dirty="0" smtClean="0"/>
              <a:t>Safe and reliable: </a:t>
            </a:r>
          </a:p>
          <a:p>
            <a:r>
              <a:rPr lang="en-US" b="1" dirty="0" smtClean="0"/>
              <a:t>Oracle IaaS provides unassailable security for users, providing end-to-end security encryption, global disaster recovery infrastructure to ensure security and reliability, and to escort the enterprise's cloud services.</a:t>
            </a:r>
          </a:p>
          <a:p>
            <a:endParaRPr lang="en-US" dirty="0" smtClean="0"/>
          </a:p>
          <a:p>
            <a:endParaRPr lang="en-US" dirty="0" smtClean="0"/>
          </a:p>
        </p:txBody>
      </p:sp>
    </p:spTree>
    <p:extLst>
      <p:ext uri="{BB962C8B-B14F-4D97-AF65-F5344CB8AC3E}">
        <p14:creationId xmlns:p14="http://schemas.microsoft.com/office/powerpoint/2010/main" val="928641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smtClean="0">
                <a:solidFill>
                  <a:schemeClr val="tx1"/>
                </a:solidFill>
                <a:effectLst/>
                <a:latin typeface="Calibri" panose="020F0502020204030204" pitchFamily="34" charset="0"/>
                <a:ea typeface="+mn-ea"/>
                <a:cs typeface="+mn-cs"/>
              </a:rPr>
              <a:t>Oracle Bare Metal is 11.5 times faster than the AWS solution, and the cost is reduced by 20%, and the database is supported by service (</a:t>
            </a:r>
            <a:r>
              <a:rPr lang="en-US" sz="1100" b="0" i="0" kern="1200" dirty="0" err="1" smtClean="0">
                <a:solidFill>
                  <a:schemeClr val="tx1"/>
                </a:solidFill>
                <a:effectLst/>
                <a:latin typeface="Calibri" panose="020F0502020204030204" pitchFamily="34" charset="0"/>
                <a:ea typeface="+mn-ea"/>
                <a:cs typeface="+mn-cs"/>
              </a:rPr>
              <a:t>DaaS</a:t>
            </a:r>
            <a:r>
              <a:rPr lang="en-US" sz="1100" b="0" i="0" kern="1200" dirty="0" smtClean="0">
                <a:solidFill>
                  <a:schemeClr val="tx1"/>
                </a:solidFill>
                <a:effectLst/>
                <a:latin typeface="Calibri" panose="020F0502020204030204" pitchFamily="34" charset="0"/>
                <a:ea typeface="+mn-ea"/>
                <a:cs typeface="+mn-cs"/>
              </a:rPr>
              <a:t>), network block storage, object storage, and virtual private network connections. It is worth mentioning that Oracle Bare Metal Cloud Servers also supports enterprise local deployment and seamless connection with Oracle Cloud.</a:t>
            </a:r>
          </a:p>
          <a:p>
            <a:endParaRPr lang="en-US" sz="1100" b="0" i="0" kern="1200" dirty="0" smtClean="0">
              <a:solidFill>
                <a:schemeClr val="tx1"/>
              </a:solidFill>
              <a:effectLst/>
              <a:latin typeface="Calibri" panose="020F0502020204030204" pitchFamily="34" charset="0"/>
              <a:ea typeface="+mn-ea"/>
              <a:cs typeface="+mn-cs"/>
            </a:endParaRPr>
          </a:p>
          <a:p>
            <a:r>
              <a:rPr lang="en-US" dirty="0" smtClean="0"/>
              <a:t>Oracle </a:t>
            </a:r>
            <a:r>
              <a:rPr lang="en-US" dirty="0" err="1" smtClean="0"/>
              <a:t>Ravello</a:t>
            </a:r>
            <a:r>
              <a:rPr lang="en-US" dirty="0" smtClean="0"/>
              <a:t> Cloud Service can support enterprise customers running VMware in public cloud without any modification configuration. Oracle Container Cloud Service provides an Docker compatible way for enterprises to deploy application stack by one click.</a:t>
            </a:r>
          </a:p>
          <a:p>
            <a:pPr marL="0" marR="0" indent="0" algn="l" defTabSz="913412" rtl="0" eaLnBrk="1" fontAlgn="auto" latinLnBrk="0" hangingPunct="1">
              <a:lnSpc>
                <a:spcPct val="100000"/>
              </a:lnSpc>
              <a:spcBef>
                <a:spcPts val="600"/>
              </a:spcBef>
              <a:spcAft>
                <a:spcPts val="0"/>
              </a:spcAft>
              <a:buClrTx/>
              <a:buSzTx/>
              <a:buFontTx/>
              <a:buNone/>
              <a:tabLst/>
              <a:defRPr/>
            </a:pPr>
            <a:endParaRPr lang="en-US" sz="1100" b="0" i="0" kern="1200" dirty="0" smtClean="0">
              <a:solidFill>
                <a:schemeClr val="tx1"/>
              </a:solidFill>
              <a:effectLst/>
              <a:latin typeface="Calibri" panose="020F0502020204030204" pitchFamily="34" charset="0"/>
              <a:ea typeface="+mn-ea"/>
              <a:cs typeface="+mn-cs"/>
            </a:endParaRPr>
          </a:p>
          <a:p>
            <a:pPr marL="0" marR="0" indent="0" algn="l" defTabSz="913412" rtl="0" eaLnBrk="1" fontAlgn="auto" latinLnBrk="0" hangingPunct="1">
              <a:lnSpc>
                <a:spcPct val="100000"/>
              </a:lnSpc>
              <a:spcBef>
                <a:spcPts val="600"/>
              </a:spcBef>
              <a:spcAft>
                <a:spcPts val="0"/>
              </a:spcAft>
              <a:buClrTx/>
              <a:buSzTx/>
              <a:buFontTx/>
              <a:buNone/>
              <a:tabLst/>
              <a:defRPr/>
            </a:pPr>
            <a:r>
              <a:rPr lang="en-US" altLang="zh-CN" sz="1100" b="0" i="0" kern="1200" dirty="0" smtClean="0">
                <a:solidFill>
                  <a:schemeClr val="tx1"/>
                </a:solidFill>
                <a:effectLst/>
                <a:latin typeface="Calibri" panose="020F0502020204030204" pitchFamily="34" charset="0"/>
                <a:ea typeface="+mn-ea"/>
                <a:cs typeface="+mn-cs"/>
              </a:rPr>
              <a:t>Frozen</a:t>
            </a:r>
            <a:r>
              <a:rPr lang="zh-CN" altLang="en-US" sz="1100" b="0" i="0" kern="1200" dirty="0" smtClean="0">
                <a:solidFill>
                  <a:schemeClr val="tx1"/>
                </a:solidFill>
                <a:effectLst/>
                <a:latin typeface="Calibri" panose="020F0502020204030204" pitchFamily="34" charset="0"/>
                <a:ea typeface="+mn-ea"/>
                <a:cs typeface="+mn-cs"/>
              </a:rPr>
              <a:t> </a:t>
            </a:r>
            <a:r>
              <a:rPr lang="en-US" altLang="zh-CN" sz="1100" b="0" i="0" kern="1200" dirty="0" smtClean="0">
                <a:solidFill>
                  <a:schemeClr val="tx1"/>
                </a:solidFill>
                <a:effectLst/>
                <a:latin typeface="Calibri" panose="020F0502020204030204" pitchFamily="34" charset="0"/>
                <a:ea typeface="+mn-ea"/>
                <a:cs typeface="+mn-cs"/>
              </a:rPr>
              <a:t>mountain</a:t>
            </a:r>
            <a:r>
              <a:rPr lang="zh-CN" altLang="en-US" sz="1100" b="0" i="0" kern="1200" dirty="0" smtClean="0">
                <a:solidFill>
                  <a:schemeClr val="tx1"/>
                </a:solidFill>
                <a:effectLst/>
                <a:latin typeface="Calibri" panose="020F0502020204030204" pitchFamily="34" charset="0"/>
                <a:ea typeface="+mn-ea"/>
                <a:cs typeface="+mn-cs"/>
              </a:rPr>
              <a:t>  </a:t>
            </a:r>
            <a:r>
              <a:rPr lang="en-US" altLang="zh-CN" sz="1100" b="0" i="0" kern="1200" dirty="0" smtClean="0">
                <a:solidFill>
                  <a:schemeClr val="tx1"/>
                </a:solidFill>
                <a:effectLst/>
                <a:latin typeface="Calibri" panose="020F0502020204030204" pitchFamily="34" charset="0"/>
                <a:ea typeface="+mn-ea"/>
                <a:cs typeface="+mn-cs"/>
              </a:rPr>
              <a:t>---</a:t>
            </a:r>
            <a:r>
              <a:rPr lang="zh-CN" altLang="en-US" sz="1100" b="0" i="0" kern="120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Communications software firm doubles compute performance, translating directly into cost savings</a:t>
            </a:r>
          </a:p>
          <a:p>
            <a:endParaRPr lang="en-US" sz="1100" b="0" i="0" kern="1200" dirty="0" smtClean="0">
              <a:solidFill>
                <a:schemeClr val="tx1"/>
              </a:solidFill>
              <a:effectLst/>
              <a:latin typeface="Calibri" panose="020F0502020204030204" pitchFamily="34" charset="0"/>
              <a:ea typeface="+mn-ea"/>
              <a:cs typeface="+mn-cs"/>
            </a:endParaRPr>
          </a:p>
          <a:p>
            <a:r>
              <a:rPr lang="en-US" altLang="zh-CN" sz="1100" b="0" i="0" kern="1200" dirty="0" smtClean="0">
                <a:solidFill>
                  <a:schemeClr val="tx1"/>
                </a:solidFill>
                <a:effectLst/>
                <a:latin typeface="Calibri" panose="020F0502020204030204" pitchFamily="34" charset="0"/>
                <a:ea typeface="+mn-ea"/>
                <a:cs typeface="+mn-cs"/>
              </a:rPr>
              <a:t>We</a:t>
            </a:r>
            <a:r>
              <a:rPr lang="zh-CN" altLang="en-US" sz="1100" b="0" i="0" kern="1200" dirty="0" smtClean="0">
                <a:solidFill>
                  <a:schemeClr val="tx1"/>
                </a:solidFill>
                <a:effectLst/>
                <a:latin typeface="Calibri" panose="020F0502020204030204" pitchFamily="34" charset="0"/>
                <a:ea typeface="+mn-ea"/>
                <a:cs typeface="+mn-cs"/>
              </a:rPr>
              <a:t> </a:t>
            </a:r>
            <a:r>
              <a:rPr lang="en-US" altLang="zh-CN" sz="1100" b="0" i="0" kern="1200" dirty="0" smtClean="0">
                <a:solidFill>
                  <a:schemeClr val="tx1"/>
                </a:solidFill>
                <a:effectLst/>
                <a:latin typeface="Calibri" panose="020F0502020204030204" pitchFamily="34" charset="0"/>
                <a:ea typeface="+mn-ea"/>
                <a:cs typeface="+mn-cs"/>
              </a:rPr>
              <a:t>unified</a:t>
            </a:r>
            <a:r>
              <a:rPr lang="zh-CN" altLang="en-US" sz="1100" b="0" i="0" kern="1200" dirty="0" smtClean="0">
                <a:solidFill>
                  <a:schemeClr val="tx1"/>
                </a:solidFill>
                <a:effectLst/>
                <a:latin typeface="Calibri" panose="020F0502020204030204" pitchFamily="34" charset="0"/>
                <a:ea typeface="+mn-ea"/>
                <a:cs typeface="+mn-cs"/>
              </a:rPr>
              <a:t> </a:t>
            </a:r>
            <a:r>
              <a:rPr lang="en-US" altLang="zh-CN" sz="1100" b="0" i="0" kern="1200" dirty="0" smtClean="0">
                <a:solidFill>
                  <a:schemeClr val="tx1"/>
                </a:solidFill>
                <a:effectLst/>
                <a:latin typeface="Calibri" panose="020F0502020204030204" pitchFamily="34" charset="0"/>
                <a:ea typeface="+mn-ea"/>
                <a:cs typeface="+mn-cs"/>
              </a:rPr>
              <a:t>controls</a:t>
            </a:r>
            <a:r>
              <a:rPr lang="zh-CN" altLang="en-US" sz="1100" b="0" i="0" kern="1200" dirty="0" smtClean="0">
                <a:solidFill>
                  <a:schemeClr val="tx1"/>
                </a:solidFill>
                <a:effectLst/>
                <a:latin typeface="Calibri" panose="020F0502020204030204" pitchFamily="34" charset="0"/>
                <a:ea typeface="+mn-ea"/>
                <a:cs typeface="+mn-cs"/>
              </a:rPr>
              <a:t> </a:t>
            </a:r>
            <a:r>
              <a:rPr lang="en-US" altLang="zh-CN" sz="1100" b="0" i="0" kern="1200" dirty="0" smtClean="0">
                <a:solidFill>
                  <a:schemeClr val="tx1"/>
                </a:solidFill>
                <a:effectLst/>
                <a:latin typeface="Calibri" panose="020F0502020204030204" pitchFamily="34" charset="0"/>
                <a:ea typeface="+mn-ea"/>
                <a:cs typeface="+mn-cs"/>
              </a:rPr>
              <a:t>across</a:t>
            </a:r>
            <a:r>
              <a:rPr lang="zh-CN" altLang="en-US" sz="1100" b="0" i="0" kern="1200" dirty="0" smtClean="0">
                <a:solidFill>
                  <a:schemeClr val="tx1"/>
                </a:solidFill>
                <a:effectLst/>
                <a:latin typeface="Calibri" panose="020F0502020204030204" pitchFamily="34" charset="0"/>
                <a:ea typeface="+mn-ea"/>
                <a:cs typeface="+mn-cs"/>
              </a:rPr>
              <a:t> </a:t>
            </a:r>
            <a:r>
              <a:rPr lang="en-US" altLang="zh-CN" sz="1100" b="0" i="0" kern="1200" dirty="0" smtClean="0">
                <a:solidFill>
                  <a:schemeClr val="tx1"/>
                </a:solidFill>
                <a:effectLst/>
                <a:latin typeface="Calibri" panose="020F0502020204030204" pitchFamily="34" charset="0"/>
                <a:ea typeface="+mn-ea"/>
                <a:cs typeface="+mn-cs"/>
              </a:rPr>
              <a:t>cloud</a:t>
            </a:r>
            <a:r>
              <a:rPr lang="zh-CN" altLang="en-US" sz="1100" b="0" i="0" kern="1200" baseline="0" dirty="0" smtClean="0">
                <a:solidFill>
                  <a:schemeClr val="tx1"/>
                </a:solidFill>
                <a:effectLst/>
                <a:latin typeface="Calibri" panose="020F0502020204030204" pitchFamily="34" charset="0"/>
                <a:ea typeface="+mn-ea"/>
                <a:cs typeface="+mn-cs"/>
              </a:rPr>
              <a:t> </a:t>
            </a:r>
            <a:r>
              <a:rPr lang="en-US" altLang="zh-CN" sz="1100" b="0" i="0" kern="1200" baseline="0" dirty="0" smtClean="0">
                <a:solidFill>
                  <a:schemeClr val="tx1"/>
                </a:solidFill>
                <a:effectLst/>
                <a:latin typeface="Calibri" panose="020F0502020204030204" pitchFamily="34" charset="0"/>
                <a:ea typeface="+mn-ea"/>
                <a:cs typeface="+mn-cs"/>
              </a:rPr>
              <a:t>and</a:t>
            </a:r>
            <a:r>
              <a:rPr lang="zh-CN" altLang="en-US" sz="1100" b="0" i="0" kern="1200" baseline="0" dirty="0" smtClean="0">
                <a:solidFill>
                  <a:schemeClr val="tx1"/>
                </a:solidFill>
                <a:effectLst/>
                <a:latin typeface="Calibri" panose="020F0502020204030204" pitchFamily="34" charset="0"/>
                <a:ea typeface="+mn-ea"/>
                <a:cs typeface="+mn-cs"/>
              </a:rPr>
              <a:t> </a:t>
            </a:r>
            <a:r>
              <a:rPr lang="en-US" altLang="zh-CN" sz="1100" b="0" i="0" kern="1200" baseline="0" dirty="0" smtClean="0">
                <a:solidFill>
                  <a:schemeClr val="tx1"/>
                </a:solidFill>
                <a:effectLst/>
                <a:latin typeface="Calibri" panose="020F0502020204030204" pitchFamily="34" charset="0"/>
                <a:ea typeface="+mn-ea"/>
                <a:cs typeface="+mn-cs"/>
              </a:rPr>
              <a:t>on</a:t>
            </a:r>
            <a:r>
              <a:rPr lang="zh-CN" altLang="en-US" sz="1100" b="0" i="0" kern="1200" baseline="0" dirty="0" smtClean="0">
                <a:solidFill>
                  <a:schemeClr val="tx1"/>
                </a:solidFill>
                <a:effectLst/>
                <a:latin typeface="Calibri" panose="020F0502020204030204" pitchFamily="34" charset="0"/>
                <a:ea typeface="+mn-ea"/>
                <a:cs typeface="+mn-cs"/>
              </a:rPr>
              <a:t> </a:t>
            </a:r>
            <a:r>
              <a:rPr lang="en-US" altLang="zh-CN" sz="1100" b="0" i="0" kern="1200" baseline="0" dirty="0" smtClean="0">
                <a:solidFill>
                  <a:schemeClr val="tx1"/>
                </a:solidFill>
                <a:effectLst/>
                <a:latin typeface="Calibri" panose="020F0502020204030204" pitchFamily="34" charset="0"/>
                <a:ea typeface="+mn-ea"/>
                <a:cs typeface="+mn-cs"/>
              </a:rPr>
              <a:t>premises</a:t>
            </a:r>
            <a:endParaRPr lang="en-US" sz="1100" b="0" i="0" kern="1200" dirty="0" smtClean="0">
              <a:solidFill>
                <a:schemeClr val="tx1"/>
              </a:solidFill>
              <a:effectLst/>
              <a:latin typeface="Calibri" panose="020F0502020204030204" pitchFamily="34" charset="0"/>
              <a:ea typeface="+mn-ea"/>
              <a:cs typeface="+mn-cs"/>
            </a:endParaRPr>
          </a:p>
          <a:p>
            <a:endParaRPr lang="en-US" sz="1100" b="0" i="0" kern="1200" noProof="0" dirty="0" smtClean="0">
              <a:solidFill>
                <a:schemeClr val="tx1"/>
              </a:solidFill>
              <a:effectLst/>
              <a:latin typeface="Calibri" panose="020F0502020204030204" pitchFamily="34" charset="0"/>
              <a:ea typeface="+mn-ea"/>
              <a:cs typeface="+mn-cs"/>
            </a:endParaRPr>
          </a:p>
          <a:p>
            <a:r>
              <a:rPr lang="en-US" dirty="0" smtClean="0"/>
              <a:t>https://</a:t>
            </a:r>
            <a:r>
              <a:rPr lang="en-US" dirty="0" err="1" smtClean="0"/>
              <a:t>go.oracle.com</a:t>
            </a:r>
            <a:r>
              <a:rPr lang="en-US" dirty="0" smtClean="0"/>
              <a:t>/comparison-</a:t>
            </a:r>
            <a:r>
              <a:rPr lang="en-US" dirty="0" err="1" smtClean="0"/>
              <a:t>aws</a:t>
            </a:r>
            <a:endParaRPr lang="en-US" dirty="0" smtClean="0"/>
          </a:p>
          <a:p>
            <a:endParaRPr lang="en-US" dirty="0" smtClean="0"/>
          </a:p>
          <a:p>
            <a:r>
              <a:rPr lang="en-US" dirty="0" smtClean="0"/>
              <a:t>https://</a:t>
            </a:r>
            <a:r>
              <a:rPr lang="en-US" dirty="0" err="1" smtClean="0"/>
              <a:t>blog.csdn.net</a:t>
            </a:r>
            <a:r>
              <a:rPr lang="en-US" dirty="0" smtClean="0"/>
              <a:t>/</a:t>
            </a:r>
            <a:r>
              <a:rPr lang="en-US" dirty="0" err="1" smtClean="0"/>
              <a:t>xcjing</a:t>
            </a:r>
            <a:r>
              <a:rPr lang="en-US" dirty="0" smtClean="0"/>
              <a:t>/article/details/63250667</a:t>
            </a:r>
          </a:p>
          <a:p>
            <a:endParaRPr lang="en-US" dirty="0"/>
          </a:p>
        </p:txBody>
      </p:sp>
      <p:sp>
        <p:nvSpPr>
          <p:cNvPr id="4" name="Header Placeholder 3"/>
          <p:cNvSpPr>
            <a:spLocks noGrp="1"/>
          </p:cNvSpPr>
          <p:nvPr>
            <p:ph type="hdr" sz="quarter" idx="10"/>
          </p:nvPr>
        </p:nvSpPr>
        <p:spPr/>
        <p:txBody>
          <a:bodyPr/>
          <a:lstStyle/>
          <a:p>
            <a:r>
              <a:rPr lang="en-US" smtClean="0"/>
              <a:t>Oracle Cloud at Customer Launch, Steve Daheb</a:t>
            </a:r>
            <a:endParaRPr lang="en-US" dirty="0"/>
          </a:p>
        </p:txBody>
      </p:sp>
      <p:sp>
        <p:nvSpPr>
          <p:cNvPr id="5" name="Date Placeholder 4"/>
          <p:cNvSpPr>
            <a:spLocks noGrp="1"/>
          </p:cNvSpPr>
          <p:nvPr>
            <p:ph type="dt" idx="11"/>
          </p:nvPr>
        </p:nvSpPr>
        <p:spPr/>
        <p:txBody>
          <a:bodyPr/>
          <a:lstStyle/>
          <a:p>
            <a:r>
              <a:rPr lang="en-US" smtClean="0"/>
              <a:t>Delivered March 2016</a:t>
            </a:r>
            <a:endParaRPr lang="en-US"/>
          </a:p>
        </p:txBody>
      </p:sp>
    </p:spTree>
    <p:extLst>
      <p:ext uri="{BB962C8B-B14F-4D97-AF65-F5344CB8AC3E}">
        <p14:creationId xmlns:p14="http://schemas.microsoft.com/office/powerpoint/2010/main" val="456452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5175" cy="2573338"/>
          </a:xfrm>
        </p:spPr>
      </p:sp>
      <p:sp>
        <p:nvSpPr>
          <p:cNvPr id="4" name="Slide Number Placeholder 3"/>
          <p:cNvSpPr>
            <a:spLocks noGrp="1"/>
          </p:cNvSpPr>
          <p:nvPr>
            <p:ph type="sldNum" sz="quarter" idx="10"/>
          </p:nvPr>
        </p:nvSpPr>
        <p:spPr>
          <a:xfrm>
            <a:off x="5715000" y="8610600"/>
            <a:ext cx="762000" cy="227013"/>
          </a:xfrm>
          <a:prstGeom prst="rect">
            <a:avLst/>
          </a:prstGeom>
        </p:spPr>
        <p:txBody>
          <a:bodyPr/>
          <a:lstStyle/>
          <a:p>
            <a:fld id="{8C72D9AE-7182-4680-8F79-479C4181FF08}" type="slidenum">
              <a:rPr lang="en-US" smtClean="0">
                <a:solidFill>
                  <a:srgbClr val="5F5F5F"/>
                </a:solidFill>
              </a:rPr>
              <a:pPr/>
              <a:t>13</a:t>
            </a:fld>
            <a:endParaRPr lang="en-US" dirty="0">
              <a:solidFill>
                <a:srgbClr val="5F5F5F"/>
              </a:solidFill>
            </a:endParaRPr>
          </a:p>
        </p:txBody>
      </p:sp>
      <p:sp>
        <p:nvSpPr>
          <p:cNvPr id="5" name="Notes Placeholder 4"/>
          <p:cNvSpPr>
            <a:spLocks noGrp="1"/>
          </p:cNvSpPr>
          <p:nvPr>
            <p:ph type="body" sz="quarter" idx="11"/>
          </p:nvPr>
        </p:nvSpPr>
        <p:spPr/>
        <p:txBody>
          <a:bodyPr>
            <a:normAutofit/>
          </a:bodyPr>
          <a:lstStyle/>
          <a:p>
            <a:pPr marL="0" marR="0" lvl="0" indent="0" algn="l" defTabSz="913412" rtl="0" eaLnBrk="1" fontAlgn="auto" latinLnBrk="0" hangingPunct="1">
              <a:lnSpc>
                <a:spcPct val="100000"/>
              </a:lnSpc>
              <a:spcBef>
                <a:spcPts val="600"/>
              </a:spcBef>
              <a:spcAft>
                <a:spcPts val="0"/>
              </a:spcAft>
              <a:buClrTx/>
              <a:buSzTx/>
              <a:buFontTx/>
              <a:buNone/>
              <a:tabLst/>
              <a:defRPr/>
            </a:pPr>
            <a:r>
              <a:rPr lang="en-US" sz="1100" b="0" i="0" kern="1200" dirty="0" smtClean="0">
                <a:solidFill>
                  <a:schemeClr val="tx1"/>
                </a:solidFill>
                <a:effectLst/>
                <a:latin typeface="Calibri" panose="020F0502020204030204" pitchFamily="34" charset="0"/>
                <a:ea typeface="+mn-ea"/>
                <a:cs typeface="+mn-cs"/>
              </a:rPr>
              <a:t>IBM can only provide PaaS, IaaS, and no SaaS; </a:t>
            </a:r>
            <a:r>
              <a:rPr lang="en-US" altLang="zh-CN" sz="1100" b="0" i="0" kern="1200" dirty="0" smtClean="0">
                <a:solidFill>
                  <a:schemeClr val="tx1"/>
                </a:solidFill>
                <a:effectLst/>
                <a:latin typeface="Calibri" panose="020F0502020204030204" pitchFamily="34" charset="0"/>
                <a:ea typeface="+mn-ea"/>
                <a:cs typeface="+mn-cs"/>
              </a:rPr>
              <a:t>Amazon</a:t>
            </a:r>
            <a:r>
              <a:rPr lang="zh-CN" altLang="en-US" sz="1100" b="0" i="0" kern="1200" dirty="0" smtClean="0">
                <a:solidFill>
                  <a:schemeClr val="tx1"/>
                </a:solidFill>
                <a:effectLst/>
                <a:latin typeface="Calibri" panose="020F0502020204030204" pitchFamily="34" charset="0"/>
                <a:ea typeface="+mn-ea"/>
                <a:cs typeface="+mn-cs"/>
              </a:rPr>
              <a:t> </a:t>
            </a:r>
            <a:r>
              <a:rPr lang="en-US" altLang="zh-CN" sz="1100" b="0" i="0" kern="1200" dirty="0" smtClean="0">
                <a:solidFill>
                  <a:schemeClr val="tx1"/>
                </a:solidFill>
                <a:effectLst/>
                <a:latin typeface="Calibri" panose="020F0502020204030204" pitchFamily="34" charset="0"/>
                <a:ea typeface="+mn-ea"/>
                <a:cs typeface="+mn-cs"/>
              </a:rPr>
              <a:t>is</a:t>
            </a:r>
            <a:r>
              <a:rPr lang="zh-CN" altLang="en-US" sz="1100" b="0" i="0" kern="1200" dirty="0" smtClean="0">
                <a:solidFill>
                  <a:schemeClr val="tx1"/>
                </a:solidFill>
                <a:effectLst/>
                <a:latin typeface="Calibri" panose="020F0502020204030204" pitchFamily="34" charset="0"/>
                <a:ea typeface="+mn-ea"/>
                <a:cs typeface="+mn-cs"/>
              </a:rPr>
              <a:t> </a:t>
            </a:r>
            <a:r>
              <a:rPr lang="en-US" altLang="zh-CN" sz="1100" b="0" i="0" kern="1200" dirty="0" smtClean="0">
                <a:solidFill>
                  <a:schemeClr val="tx1"/>
                </a:solidFill>
                <a:effectLst/>
                <a:latin typeface="Calibri" panose="020F0502020204030204" pitchFamily="34" charset="0"/>
                <a:ea typeface="+mn-ea"/>
                <a:cs typeface="+mn-cs"/>
              </a:rPr>
              <a:t>more</a:t>
            </a:r>
            <a:r>
              <a:rPr lang="zh-CN" altLang="en-US" sz="1100" b="0" i="0" kern="1200" dirty="0" smtClean="0">
                <a:solidFill>
                  <a:schemeClr val="tx1"/>
                </a:solidFill>
                <a:effectLst/>
                <a:latin typeface="Calibri" panose="020F0502020204030204" pitchFamily="34" charset="0"/>
                <a:ea typeface="+mn-ea"/>
                <a:cs typeface="+mn-cs"/>
              </a:rPr>
              <a:t> </a:t>
            </a:r>
            <a:r>
              <a:rPr lang="en-US" altLang="zh-CN" sz="1100" b="0" i="0" kern="1200" dirty="0" smtClean="0">
                <a:solidFill>
                  <a:schemeClr val="tx1"/>
                </a:solidFill>
                <a:effectLst/>
                <a:latin typeface="Calibri" panose="020F0502020204030204" pitchFamily="34" charset="0"/>
                <a:ea typeface="+mn-ea"/>
                <a:cs typeface="+mn-cs"/>
              </a:rPr>
              <a:t>focus</a:t>
            </a:r>
            <a:r>
              <a:rPr lang="zh-CN" altLang="en-US" sz="1100" b="0" i="0" kern="1200" dirty="0" smtClean="0">
                <a:solidFill>
                  <a:schemeClr val="tx1"/>
                </a:solidFill>
                <a:effectLst/>
                <a:latin typeface="Calibri" panose="020F0502020204030204" pitchFamily="34" charset="0"/>
                <a:ea typeface="+mn-ea"/>
                <a:cs typeface="+mn-cs"/>
              </a:rPr>
              <a:t> </a:t>
            </a:r>
            <a:r>
              <a:rPr lang="en-US" altLang="zh-CN" sz="1100" b="0" i="0" kern="1200" dirty="0" smtClean="0">
                <a:solidFill>
                  <a:schemeClr val="tx1"/>
                </a:solidFill>
                <a:effectLst/>
                <a:latin typeface="Calibri" panose="020F0502020204030204" pitchFamily="34" charset="0"/>
                <a:ea typeface="+mn-ea"/>
                <a:cs typeface="+mn-cs"/>
              </a:rPr>
              <a:t>on</a:t>
            </a:r>
            <a:r>
              <a:rPr lang="zh-CN" altLang="en-US" sz="1100" b="0" i="0" kern="1200" dirty="0" smtClean="0">
                <a:solidFill>
                  <a:schemeClr val="tx1"/>
                </a:solidFill>
                <a:effectLst/>
                <a:latin typeface="Calibri" panose="020F0502020204030204" pitchFamily="34" charset="0"/>
                <a:ea typeface="+mn-ea"/>
                <a:cs typeface="+mn-cs"/>
              </a:rPr>
              <a:t> </a:t>
            </a:r>
            <a:r>
              <a:rPr lang="en-US" altLang="zh-CN" sz="1100" b="0" i="0" kern="1200" dirty="0" smtClean="0">
                <a:solidFill>
                  <a:schemeClr val="tx1"/>
                </a:solidFill>
                <a:effectLst/>
                <a:latin typeface="Calibri" panose="020F0502020204030204" pitchFamily="34" charset="0"/>
                <a:ea typeface="+mn-ea"/>
                <a:cs typeface="+mn-cs"/>
              </a:rPr>
              <a:t>IaaS,</a:t>
            </a:r>
            <a:r>
              <a:rPr lang="en-US" sz="1100" b="0" i="0" kern="1200" dirty="0" smtClean="0">
                <a:solidFill>
                  <a:schemeClr val="tx1"/>
                </a:solidFill>
                <a:effectLst/>
                <a:latin typeface="Calibri" panose="020F0502020204030204" pitchFamily="34" charset="0"/>
                <a:ea typeface="+mn-ea"/>
                <a:cs typeface="+mn-cs"/>
              </a:rPr>
              <a:t> Microsoft's Azure platform provides PaaS, and SaaS is strictly a Office application for Office users, and IaaS is less likely to talk about. </a:t>
            </a:r>
          </a:p>
          <a:p>
            <a:pPr marL="0" marR="0" lvl="0" indent="0" algn="l" defTabSz="913412" rtl="0" eaLnBrk="1" fontAlgn="auto" latinLnBrk="0" hangingPunct="1">
              <a:lnSpc>
                <a:spcPct val="100000"/>
              </a:lnSpc>
              <a:spcBef>
                <a:spcPts val="600"/>
              </a:spcBef>
              <a:spcAft>
                <a:spcPts val="0"/>
              </a:spcAft>
              <a:buClrTx/>
              <a:buSzTx/>
              <a:buFontTx/>
              <a:buNone/>
              <a:tabLst/>
              <a:defRPr/>
            </a:pPr>
            <a:endParaRPr lang="en-US" sz="1100" b="0" i="0" kern="1200" dirty="0" smtClean="0">
              <a:solidFill>
                <a:schemeClr val="tx1"/>
              </a:solidFill>
              <a:effectLst/>
              <a:latin typeface="Calibri" panose="020F0502020204030204" pitchFamily="34" charset="0"/>
              <a:ea typeface="+mn-ea"/>
              <a:cs typeface="+mn-cs"/>
            </a:endParaRPr>
          </a:p>
          <a:p>
            <a:pPr marL="0" marR="0" lvl="0" indent="0" algn="l" defTabSz="913412" rtl="0" eaLnBrk="1" fontAlgn="auto" latinLnBrk="0" hangingPunct="1">
              <a:lnSpc>
                <a:spcPct val="100000"/>
              </a:lnSpc>
              <a:spcBef>
                <a:spcPts val="600"/>
              </a:spcBef>
              <a:spcAft>
                <a:spcPts val="0"/>
              </a:spcAft>
              <a:buClrTx/>
              <a:buSzTx/>
              <a:buFontTx/>
              <a:buNone/>
              <a:tabLst/>
              <a:defRPr/>
            </a:pPr>
            <a:r>
              <a:rPr lang="en-US" altLang="zh-CN" sz="1100" b="0" i="0" kern="1200" dirty="0" smtClean="0">
                <a:solidFill>
                  <a:schemeClr val="tx1"/>
                </a:solidFill>
                <a:effectLst/>
                <a:latin typeface="Calibri" panose="020F0502020204030204" pitchFamily="34" charset="0"/>
                <a:ea typeface="+mn-ea"/>
                <a:cs typeface="+mn-cs"/>
              </a:rPr>
              <a:t>I</a:t>
            </a:r>
            <a:r>
              <a:rPr lang="zh-CN" altLang="en-US" sz="1100" b="0" i="0" kern="1200" dirty="0" smtClean="0">
                <a:solidFill>
                  <a:schemeClr val="tx1"/>
                </a:solidFill>
                <a:effectLst/>
                <a:latin typeface="Calibri" panose="020F0502020204030204" pitchFamily="34" charset="0"/>
                <a:ea typeface="+mn-ea"/>
                <a:cs typeface="+mn-cs"/>
              </a:rPr>
              <a:t> </a:t>
            </a:r>
            <a:r>
              <a:rPr lang="en-US" altLang="zh-CN" sz="1100" b="0" i="0" kern="1200" dirty="0" smtClean="0">
                <a:solidFill>
                  <a:schemeClr val="tx1"/>
                </a:solidFill>
                <a:effectLst/>
                <a:latin typeface="Calibri" panose="020F0502020204030204" pitchFamily="34" charset="0"/>
                <a:ea typeface="+mn-ea"/>
                <a:cs typeface="+mn-cs"/>
              </a:rPr>
              <a:t>have</a:t>
            </a:r>
            <a:r>
              <a:rPr lang="zh-CN" altLang="en-US" sz="1100" b="0" i="0" kern="1200" dirty="0" smtClean="0">
                <a:solidFill>
                  <a:schemeClr val="tx1"/>
                </a:solidFill>
                <a:effectLst/>
                <a:latin typeface="Calibri" panose="020F0502020204030204" pitchFamily="34" charset="0"/>
                <a:ea typeface="+mn-ea"/>
                <a:cs typeface="+mn-cs"/>
              </a:rPr>
              <a:t> </a:t>
            </a:r>
            <a:r>
              <a:rPr lang="en-US" altLang="zh-CN" sz="1100" b="0" i="0" kern="1200" dirty="0" smtClean="0">
                <a:solidFill>
                  <a:schemeClr val="tx1"/>
                </a:solidFill>
                <a:effectLst/>
                <a:latin typeface="Calibri" panose="020F0502020204030204" pitchFamily="34" charset="0"/>
                <a:ea typeface="+mn-ea"/>
                <a:cs typeface="+mn-cs"/>
              </a:rPr>
              <a:t>to</a:t>
            </a:r>
            <a:r>
              <a:rPr lang="zh-CN" altLang="en-US" sz="1100" b="0" i="0" kern="1200" dirty="0" smtClean="0">
                <a:solidFill>
                  <a:schemeClr val="tx1"/>
                </a:solidFill>
                <a:effectLst/>
                <a:latin typeface="Calibri" panose="020F0502020204030204" pitchFamily="34" charset="0"/>
                <a:ea typeface="+mn-ea"/>
                <a:cs typeface="+mn-cs"/>
              </a:rPr>
              <a:t> </a:t>
            </a:r>
            <a:r>
              <a:rPr lang="en-US" altLang="zh-CN" sz="1100" b="0" i="0" kern="1200" dirty="0" smtClean="0">
                <a:solidFill>
                  <a:schemeClr val="tx1"/>
                </a:solidFill>
                <a:effectLst/>
                <a:latin typeface="Calibri" panose="020F0502020204030204" pitchFamily="34" charset="0"/>
                <a:ea typeface="+mn-ea"/>
                <a:cs typeface="+mn-cs"/>
              </a:rPr>
              <a:t>emphasize</a:t>
            </a:r>
            <a:r>
              <a:rPr lang="zh-CN" altLang="en-US" sz="1100" b="0" i="0" kern="1200" dirty="0" smtClean="0">
                <a:solidFill>
                  <a:schemeClr val="tx1"/>
                </a:solidFill>
                <a:effectLst/>
                <a:latin typeface="Calibri" panose="020F0502020204030204" pitchFamily="34" charset="0"/>
                <a:ea typeface="+mn-ea"/>
                <a:cs typeface="+mn-cs"/>
              </a:rPr>
              <a:t> </a:t>
            </a:r>
            <a:r>
              <a:rPr lang="en-US" altLang="zh-CN" sz="1100" b="0" i="0" kern="1200" dirty="0" smtClean="0">
                <a:solidFill>
                  <a:schemeClr val="tx1"/>
                </a:solidFill>
                <a:effectLst/>
                <a:latin typeface="Calibri" panose="020F0502020204030204" pitchFamily="34" charset="0"/>
                <a:ea typeface="+mn-ea"/>
                <a:cs typeface="+mn-cs"/>
              </a:rPr>
              <a:t>that</a:t>
            </a:r>
            <a:r>
              <a:rPr lang="zh-CN" altLang="en-US" sz="1100" b="0" i="0"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AWS is an incomplete cloud. Their main focus is IaaS, </a:t>
            </a:r>
            <a:r>
              <a:rPr lang="en-US" altLang="zh-CN" sz="1100" b="0" i="0" kern="1200" dirty="0" smtClean="0">
                <a:solidFill>
                  <a:schemeClr val="tx1"/>
                </a:solidFill>
                <a:effectLst/>
                <a:latin typeface="Calibri" panose="020F0502020204030204" pitchFamily="34" charset="0"/>
                <a:ea typeface="+mn-ea"/>
                <a:cs typeface="+mn-cs"/>
              </a:rPr>
              <a:t>like</a:t>
            </a:r>
            <a:r>
              <a:rPr lang="zh-CN" altLang="en-US" sz="1100" b="0" i="0" kern="120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compute, and storage. If you want to store files in the cloud or spin out a new server, you’re good. But most customers want to run applications, and with AWS most of those capabilities come from third parties. So when it comes to integration, you’re on your own.” And if something breaks down, you’d better hope it’s a problem with the infrastructure; otherwise you’ll be calling multiple app vendors to resolve the issue.</a:t>
            </a:r>
          </a:p>
          <a:p>
            <a:pPr marL="0" marR="0" lvl="0" indent="0" algn="l" defTabSz="913412" rtl="0" eaLnBrk="1" fontAlgn="auto" latinLnBrk="0" hangingPunct="1">
              <a:lnSpc>
                <a:spcPct val="100000"/>
              </a:lnSpc>
              <a:spcBef>
                <a:spcPts val="600"/>
              </a:spcBef>
              <a:spcAft>
                <a:spcPts val="0"/>
              </a:spcAft>
              <a:buClrTx/>
              <a:buSzTx/>
              <a:buFontTx/>
              <a:buNone/>
              <a:tabLst/>
              <a:defRPr/>
            </a:pPr>
            <a:endParaRPr lang="en-US" altLang="zh-CN" baseline="0" dirty="0" smtClean="0"/>
          </a:p>
          <a:p>
            <a:pPr marL="0" marR="0" lvl="0" indent="0" algn="l" defTabSz="913412" rtl="0" eaLnBrk="1" fontAlgn="auto" latinLnBrk="0" hangingPunct="1">
              <a:lnSpc>
                <a:spcPct val="100000"/>
              </a:lnSpc>
              <a:spcBef>
                <a:spcPts val="600"/>
              </a:spcBef>
              <a:spcAft>
                <a:spcPts val="0"/>
              </a:spcAft>
              <a:buClrTx/>
              <a:buSzTx/>
              <a:buFontTx/>
              <a:buNone/>
              <a:tabLst/>
              <a:defRPr/>
            </a:pPr>
            <a:endParaRPr lang="en-US" altLang="zh-CN" baseline="0" dirty="0" smtClean="0"/>
          </a:p>
          <a:p>
            <a:pPr marL="0" marR="0" lvl="0" indent="0" algn="l" defTabSz="913412" rtl="0" eaLnBrk="1" fontAlgn="auto" latinLnBrk="0" hangingPunct="1">
              <a:lnSpc>
                <a:spcPct val="100000"/>
              </a:lnSpc>
              <a:spcBef>
                <a:spcPts val="600"/>
              </a:spcBef>
              <a:spcAft>
                <a:spcPts val="0"/>
              </a:spcAft>
              <a:buClrTx/>
              <a:buSzTx/>
              <a:buFontTx/>
              <a:buNone/>
              <a:tabLst/>
              <a:defRPr/>
            </a:pPr>
            <a:endParaRPr lang="en-US" altLang="zh-CN" baseline="0" dirty="0" smtClean="0"/>
          </a:p>
          <a:p>
            <a:pPr marL="0" marR="0" lvl="0" indent="0" algn="l" defTabSz="913412" rtl="0" eaLnBrk="1" fontAlgn="auto" latinLnBrk="0" hangingPunct="1">
              <a:lnSpc>
                <a:spcPct val="100000"/>
              </a:lnSpc>
              <a:spcBef>
                <a:spcPts val="600"/>
              </a:spcBef>
              <a:spcAft>
                <a:spcPts val="0"/>
              </a:spcAft>
              <a:buClrTx/>
              <a:buSzTx/>
              <a:buFontTx/>
              <a:buNone/>
              <a:tabLst/>
              <a:defRPr/>
            </a:pPr>
            <a:r>
              <a:rPr lang="en-US" altLang="zh-CN" baseline="0" dirty="0" smtClean="0"/>
              <a:t>In addition to the integrity of cloud services, there are other features of the Oracle cloud service: open, the bottom architecture of the Oracle cloud computing architecture uses open standards such as Java and SOA; for example, Oracle integrates SaaS, PaaS, and IaaS into the same cloud</a:t>
            </a:r>
            <a:r>
              <a:rPr lang="zh-CN" altLang="en-US" baseline="0" dirty="0" smtClean="0"/>
              <a:t> </a:t>
            </a:r>
            <a:r>
              <a:rPr lang="en-US" altLang="zh-CN" baseline="0" dirty="0" smtClean="0"/>
              <a:t>which</a:t>
            </a:r>
            <a:r>
              <a:rPr lang="zh-CN" altLang="en-US" baseline="0" dirty="0" smtClean="0"/>
              <a:t> </a:t>
            </a:r>
            <a:r>
              <a:rPr lang="en-US" altLang="zh-CN" baseline="0" dirty="0" smtClean="0"/>
              <a:t>enabling the Oracle cloud to switch between the public cloud and the private cloud. In addition to these,</a:t>
            </a:r>
            <a:r>
              <a:rPr lang="zh-CN" altLang="en-US" baseline="0" dirty="0" smtClean="0"/>
              <a:t> </a:t>
            </a:r>
            <a:r>
              <a:rPr lang="en-US" altLang="zh-CN" baseline="0" dirty="0" smtClean="0"/>
              <a:t>the Oracle clouds are all</a:t>
            </a:r>
            <a:r>
              <a:rPr lang="zh-CN" altLang="en-US" baseline="0" dirty="0" smtClean="0"/>
              <a:t> </a:t>
            </a:r>
            <a:r>
              <a:rPr lang="en-US" altLang="zh-CN" baseline="0" dirty="0" smtClean="0"/>
              <a:t>made</a:t>
            </a:r>
            <a:r>
              <a:rPr lang="zh-CN" altLang="en-US" baseline="0" dirty="0" smtClean="0"/>
              <a:t> </a:t>
            </a:r>
            <a:r>
              <a:rPr lang="en-US" altLang="zh-CN" baseline="0" dirty="0" smtClean="0"/>
              <a:t>form</a:t>
            </a:r>
            <a:r>
              <a:rPr lang="zh-CN" altLang="en-US" baseline="0" dirty="0" smtClean="0"/>
              <a:t> </a:t>
            </a:r>
            <a:r>
              <a:rPr lang="en-US" altLang="zh-CN" baseline="0" dirty="0" smtClean="0"/>
              <a:t>our</a:t>
            </a:r>
            <a:r>
              <a:rPr lang="zh-CN" altLang="en-US" baseline="0" dirty="0" smtClean="0"/>
              <a:t> </a:t>
            </a:r>
            <a:r>
              <a:rPr lang="en-US" altLang="zh-CN" baseline="0" dirty="0" smtClean="0"/>
              <a:t>own products from bottom to top, including machine, hardware, OFM, middleware and so on, so it can achieve faster response speed, lower cost and lower</a:t>
            </a:r>
            <a:r>
              <a:rPr lang="zh-CN" altLang="en-US" baseline="0" dirty="0" smtClean="0"/>
              <a:t> </a:t>
            </a:r>
            <a:r>
              <a:rPr lang="en-US" altLang="zh-CN" baseline="0" dirty="0" smtClean="0"/>
              <a:t>risk.</a:t>
            </a:r>
          </a:p>
          <a:p>
            <a:pPr marL="0" marR="0" lvl="0" indent="0" algn="l" defTabSz="913412" rtl="0" eaLnBrk="1" fontAlgn="auto" latinLnBrk="0" hangingPunct="1">
              <a:lnSpc>
                <a:spcPct val="100000"/>
              </a:lnSpc>
              <a:spcBef>
                <a:spcPts val="600"/>
              </a:spcBef>
              <a:spcAft>
                <a:spcPts val="0"/>
              </a:spcAft>
              <a:buClrTx/>
              <a:buSzTx/>
              <a:buFontTx/>
              <a:buNone/>
              <a:tabLst/>
              <a:defRPr/>
            </a:pPr>
            <a:endParaRPr lang="en-US" dirty="0" smtClean="0"/>
          </a:p>
        </p:txBody>
      </p:sp>
    </p:spTree>
    <p:extLst>
      <p:ext uri="{BB962C8B-B14F-4D97-AF65-F5344CB8AC3E}">
        <p14:creationId xmlns:p14="http://schemas.microsoft.com/office/powerpoint/2010/main" val="1922715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4" name="Slide Number Placeholder 3"/>
          <p:cNvSpPr>
            <a:spLocks noGrp="1"/>
          </p:cNvSpPr>
          <p:nvPr>
            <p:ph type="sldNum" sz="quarter" idx="10"/>
          </p:nvPr>
        </p:nvSpPr>
        <p:spPr>
          <a:xfrm>
            <a:off x="5715000" y="8610600"/>
            <a:ext cx="762000" cy="227013"/>
          </a:xfrm>
          <a:prstGeom prst="rect">
            <a:avLst/>
          </a:prstGeom>
        </p:spPr>
        <p:txBody>
          <a:bodyPr/>
          <a:lstStyle/>
          <a:p>
            <a:fld id="{8C72D9AE-7182-4680-8F79-479C4181FF08}" type="slidenum">
              <a:rPr lang="en-US" smtClean="0">
                <a:solidFill>
                  <a:prstClr val="black"/>
                </a:solidFill>
              </a:rPr>
              <a:pPr/>
              <a:t>14</a:t>
            </a:fld>
            <a:endParaRPr lang="en-US" dirty="0">
              <a:solidFill>
                <a:prstClr val="black"/>
              </a:solidFill>
            </a:endParaRPr>
          </a:p>
        </p:txBody>
      </p:sp>
      <p:sp>
        <p:nvSpPr>
          <p:cNvPr id="5" name="Notes Placeholder 4"/>
          <p:cNvSpPr>
            <a:spLocks noGrp="1"/>
          </p:cNvSpPr>
          <p:nvPr>
            <p:ph type="body" sz="quarter" idx="11"/>
          </p:nvPr>
        </p:nvSpPr>
        <p:spPr/>
        <p:txBody>
          <a:bodyPr>
            <a:normAutofit/>
          </a:bodyPr>
          <a:lstStyle/>
          <a:p>
            <a:r>
              <a:rPr lang="en-US" sz="1100" kern="1200" dirty="0">
                <a:solidFill>
                  <a:schemeClr val="tx1"/>
                </a:solidFill>
                <a:effectLst/>
                <a:latin typeface="+mn-lt"/>
                <a:ea typeface="+mn-ea"/>
                <a:cs typeface="+mn-cs"/>
              </a:rPr>
              <a:t>Oracle develops offerings for three distinct deployment models: Traditional On-Premise, Cloud at Customer, and Public Cloud. </a:t>
            </a:r>
          </a:p>
          <a:p>
            <a:endParaRPr lang="en-US" sz="1100" b="0" i="0" kern="1200" dirty="0" smtClean="0">
              <a:solidFill>
                <a:schemeClr val="tx1"/>
              </a:solidFill>
              <a:effectLst/>
              <a:latin typeface="Calibri" panose="020F0502020204030204" pitchFamily="34" charset="0"/>
              <a:ea typeface="+mn-ea"/>
              <a:cs typeface="+mn-cs"/>
            </a:endParaRPr>
          </a:p>
          <a:p>
            <a:r>
              <a:rPr lang="en-US" sz="1100" b="1" i="0" kern="1200" dirty="0" smtClean="0">
                <a:solidFill>
                  <a:schemeClr val="tx1"/>
                </a:solidFill>
                <a:effectLst/>
                <a:latin typeface="Calibri" panose="020F0502020204030204" pitchFamily="34" charset="0"/>
                <a:ea typeface="+mn-ea"/>
                <a:cs typeface="+mn-cs"/>
              </a:rPr>
              <a:t>On-premises </a:t>
            </a:r>
            <a:r>
              <a:rPr lang="en-US" altLang="zh-CN" sz="1100" b="0" i="0" kern="1200" dirty="0" smtClean="0">
                <a:solidFill>
                  <a:schemeClr val="tx1"/>
                </a:solidFill>
                <a:effectLst/>
                <a:latin typeface="Calibri" panose="020F0502020204030204" pitchFamily="34" charset="0"/>
                <a:ea typeface="+mn-ea"/>
                <a:cs typeface="+mn-cs"/>
              </a:rPr>
              <a:t>means</a:t>
            </a:r>
            <a:r>
              <a:rPr lang="zh-CN" altLang="en-US" sz="1100" b="0" i="0"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clients keep hardware or data on-site, on </a:t>
            </a:r>
            <a:r>
              <a:rPr lang="en-US" altLang="zh-CN" sz="1100" b="0" i="0" kern="1200" dirty="0" smtClean="0">
                <a:solidFill>
                  <a:schemeClr val="tx1"/>
                </a:solidFill>
                <a:effectLst/>
                <a:latin typeface="Calibri" panose="020F0502020204030204" pitchFamily="34" charset="0"/>
                <a:ea typeface="+mn-ea"/>
                <a:cs typeface="+mn-cs"/>
              </a:rPr>
              <a:t>your</a:t>
            </a:r>
            <a:r>
              <a:rPr lang="zh-CN" altLang="en-US" sz="1100" b="0" i="0"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data center. </a:t>
            </a:r>
          </a:p>
          <a:p>
            <a:endParaRPr lang="en-US" sz="1100" b="0" i="0" kern="1200" dirty="0" smtClean="0">
              <a:solidFill>
                <a:schemeClr val="tx1"/>
              </a:solidFill>
              <a:effectLst/>
              <a:latin typeface="Calibri" panose="020F0502020204030204" pitchFamily="34" charset="0"/>
              <a:ea typeface="+mn-ea"/>
              <a:cs typeface="+mn-cs"/>
            </a:endParaRPr>
          </a:p>
          <a:p>
            <a:r>
              <a:rPr lang="en-US" dirty="0" smtClean="0"/>
              <a:t>A private cloud is for the exclusive use of one organization. It is most often </a:t>
            </a:r>
            <a:r>
              <a:rPr lang="en-US" dirty="0" err="1" smtClean="0"/>
              <a:t>on-premise</a:t>
            </a:r>
            <a:r>
              <a:rPr lang="en-US" dirty="0" smtClean="0"/>
              <a:t> in the data center and controlled and managed by IT. </a:t>
            </a:r>
            <a:endParaRPr lang="en-US" sz="1100" b="0" i="0" kern="1200" dirty="0" smtClean="0">
              <a:solidFill>
                <a:schemeClr val="tx1"/>
              </a:solidFill>
              <a:effectLst/>
              <a:latin typeface="Calibri" panose="020F0502020204030204" pitchFamily="34" charset="0"/>
              <a:ea typeface="+mn-ea"/>
              <a:cs typeface="+mn-cs"/>
            </a:endParaRPr>
          </a:p>
          <a:p>
            <a:r>
              <a:rPr lang="en-US" sz="1100" b="0" i="0" kern="1200" dirty="0" smtClean="0">
                <a:solidFill>
                  <a:schemeClr val="tx1"/>
                </a:solidFill>
                <a:effectLst/>
                <a:latin typeface="Calibri" panose="020F0502020204030204" pitchFamily="34" charset="0"/>
                <a:ea typeface="+mn-ea"/>
                <a:cs typeface="+mn-cs"/>
              </a:rPr>
              <a:t>Private clouds are those that are built exclusively for an individual enterprise. They allow the firm to host applications in the cloud, while addressing concerns regarding data security and control, which is often lacking in a public cloud environment. </a:t>
            </a:r>
          </a:p>
          <a:p>
            <a:endParaRPr lang="en-US" sz="1100" b="0" i="0" kern="1200" dirty="0" smtClean="0">
              <a:solidFill>
                <a:schemeClr val="tx1"/>
              </a:solidFill>
              <a:effectLst/>
              <a:latin typeface="Calibri" panose="020F0502020204030204" pitchFamily="34" charset="0"/>
              <a:ea typeface="+mn-ea"/>
              <a:cs typeface="+mn-cs"/>
            </a:endParaRPr>
          </a:p>
          <a:p>
            <a:endParaRPr lang="en-US" sz="1100" b="0" i="0" kern="1200" dirty="0" smtClean="0">
              <a:solidFill>
                <a:schemeClr val="tx1"/>
              </a:solidFill>
              <a:effectLst/>
              <a:latin typeface="Calibri" panose="020F0502020204030204" pitchFamily="34" charset="0"/>
              <a:ea typeface="+mn-ea"/>
              <a:cs typeface="+mn-cs"/>
            </a:endParaRPr>
          </a:p>
          <a:p>
            <a:r>
              <a:rPr lang="en-US" sz="1100" b="0" i="0" kern="1200" dirty="0" smtClean="0">
                <a:solidFill>
                  <a:schemeClr val="tx1"/>
                </a:solidFill>
                <a:effectLst/>
                <a:latin typeface="Calibri" panose="020F0502020204030204" pitchFamily="34" charset="0"/>
                <a:ea typeface="+mn-ea"/>
                <a:cs typeface="+mn-cs"/>
              </a:rPr>
              <a:t>Called Oracle Cloud at Customer, the new suite lets companies tap the Oracle Cloud as a fully managed service within their data center, giving them full control. </a:t>
            </a:r>
          </a:p>
          <a:p>
            <a:endParaRPr lang="en-US" sz="1100" b="0" i="0" kern="1200" dirty="0" smtClean="0">
              <a:solidFill>
                <a:schemeClr val="tx1"/>
              </a:solidFill>
              <a:effectLst/>
              <a:latin typeface="Calibri" panose="020F0502020204030204" pitchFamily="34" charset="0"/>
              <a:ea typeface="+mn-ea"/>
              <a:cs typeface="+mn-cs"/>
            </a:endParaRPr>
          </a:p>
          <a:p>
            <a:r>
              <a:rPr lang="en-US" sz="1100" kern="1200" dirty="0" smtClean="0">
                <a:solidFill>
                  <a:schemeClr val="tx1"/>
                </a:solidFill>
                <a:effectLst/>
                <a:latin typeface="+mn-lt"/>
                <a:ea typeface="+mn-ea"/>
                <a:cs typeface="+mn-cs"/>
              </a:rPr>
              <a:t>The service provides the same hardware and software platform that Oracle uses in its own cloud data centers and puts them into a “cloud machine” that lives in the customer’s data center. “We are essentially stretching out our public cloud to reach the customer’s data center</a:t>
            </a:r>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445088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3412" rtl="0" eaLnBrk="1" fontAlgn="auto" latinLnBrk="0" hangingPunct="1">
              <a:lnSpc>
                <a:spcPct val="100000"/>
              </a:lnSpc>
              <a:spcBef>
                <a:spcPts val="600"/>
              </a:spcBef>
              <a:spcAft>
                <a:spcPts val="0"/>
              </a:spcAft>
              <a:buClrTx/>
              <a:buSzTx/>
              <a:buFontTx/>
              <a:buNone/>
              <a:tabLst/>
              <a:defRPr/>
            </a:pPr>
            <a:r>
              <a:rPr lang="en-US" sz="1100" b="0" i="0" kern="1200" dirty="0" smtClean="0">
                <a:solidFill>
                  <a:schemeClr val="tx1"/>
                </a:solidFill>
                <a:effectLst/>
                <a:latin typeface="Calibri" panose="020F0502020204030204" pitchFamily="34" charset="0"/>
                <a:ea typeface="+mn-ea"/>
                <a:cs typeface="+mn-cs"/>
              </a:rPr>
              <a:t>It provides a more standardized process and protection, </a:t>
            </a:r>
            <a:r>
              <a:rPr lang="en-US" altLang="zh-CN" sz="1100" b="0" i="0" kern="1200" dirty="0" smtClean="0">
                <a:solidFill>
                  <a:schemeClr val="tx1"/>
                </a:solidFill>
                <a:effectLst/>
                <a:latin typeface="Calibri" panose="020F0502020204030204" pitchFamily="34" charset="0"/>
                <a:ea typeface="+mn-ea"/>
                <a:cs typeface="+mn-cs"/>
              </a:rPr>
              <a:t>Trust,</a:t>
            </a:r>
            <a:r>
              <a:rPr lang="zh-CN" altLang="en-US" sz="1100" b="0" i="0" kern="1200" dirty="0" smtClean="0">
                <a:solidFill>
                  <a:schemeClr val="tx1"/>
                </a:solidFill>
                <a:effectLst/>
                <a:latin typeface="Calibri" panose="020F0502020204030204" pitchFamily="34" charset="0"/>
                <a:ea typeface="+mn-ea"/>
                <a:cs typeface="+mn-cs"/>
              </a:rPr>
              <a:t> </a:t>
            </a:r>
            <a:r>
              <a:rPr lang="en-US" altLang="zh-CN" sz="1100" b="0" i="0" kern="1200" dirty="0" smtClean="0">
                <a:solidFill>
                  <a:schemeClr val="tx1"/>
                </a:solidFill>
                <a:effectLst/>
                <a:latin typeface="Calibri" panose="020F0502020204030204" pitchFamily="34" charset="0"/>
                <a:ea typeface="+mn-ea"/>
                <a:cs typeface="+mn-cs"/>
              </a:rPr>
              <a:t>Customized,</a:t>
            </a:r>
            <a:r>
              <a:rPr lang="zh-CN" altLang="en-US" sz="1100" b="0" i="0" kern="120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are best used for applications that require complete control and configurability of the infrastructure and security.</a:t>
            </a:r>
          </a:p>
          <a:p>
            <a:pPr marL="0" marR="0" indent="0" algn="l" defTabSz="913412" rtl="0" eaLnBrk="1" fontAlgn="auto" latinLnBrk="0" hangingPunct="1">
              <a:lnSpc>
                <a:spcPct val="100000"/>
              </a:lnSpc>
              <a:spcBef>
                <a:spcPts val="600"/>
              </a:spcBef>
              <a:spcAft>
                <a:spcPts val="0"/>
              </a:spcAft>
              <a:buClrTx/>
              <a:buSzTx/>
              <a:buFontTx/>
              <a:buNone/>
              <a:tabLst/>
              <a:defRPr/>
            </a:pPr>
            <a:endParaRPr lang="en-US" sz="1100" b="0" i="0" kern="1200" dirty="0" smtClean="0">
              <a:solidFill>
                <a:schemeClr val="tx1"/>
              </a:solidFill>
              <a:effectLst/>
              <a:latin typeface="Calibri" panose="020F0502020204030204" pitchFamily="34" charset="0"/>
              <a:ea typeface="+mn-ea"/>
              <a:cs typeface="+mn-cs"/>
            </a:endParaRPr>
          </a:p>
          <a:p>
            <a:pPr marL="0" marR="0" indent="0" algn="l" defTabSz="913412" rtl="0" eaLnBrk="1" fontAlgn="auto" latinLnBrk="0" hangingPunct="1">
              <a:lnSpc>
                <a:spcPct val="100000"/>
              </a:lnSpc>
              <a:spcBef>
                <a:spcPts val="600"/>
              </a:spcBef>
              <a:spcAft>
                <a:spcPts val="0"/>
              </a:spcAft>
              <a:buClrTx/>
              <a:buSzTx/>
              <a:buFontTx/>
              <a:buNone/>
              <a:tabLst/>
              <a:defRPr/>
            </a:pPr>
            <a:r>
              <a:rPr lang="en-US" sz="1100" b="0" i="0" kern="1200" dirty="0" smtClean="0">
                <a:solidFill>
                  <a:schemeClr val="tx1"/>
                </a:solidFill>
                <a:effectLst/>
                <a:latin typeface="Calibri" panose="020F0502020204030204" pitchFamily="34" charset="0"/>
                <a:ea typeface="+mn-ea"/>
                <a:cs typeface="+mn-cs"/>
              </a:rPr>
              <a:t>but is often limited in size and scalability. </a:t>
            </a:r>
          </a:p>
          <a:p>
            <a:pPr marL="0" marR="0" indent="0" algn="l" defTabSz="913412" rtl="0" eaLnBrk="1" fontAlgn="auto" latinLnBrk="0" hangingPunct="1">
              <a:lnSpc>
                <a:spcPct val="100000"/>
              </a:lnSpc>
              <a:spcBef>
                <a:spcPts val="600"/>
              </a:spcBef>
              <a:spcAft>
                <a:spcPts val="0"/>
              </a:spcAft>
              <a:buClrTx/>
              <a:buSzTx/>
              <a:buFontTx/>
              <a:buNone/>
              <a:tabLst/>
              <a:defRPr/>
            </a:pPr>
            <a:endParaRPr lang="en-US" sz="1100" b="0" i="0" kern="1200" dirty="0" smtClean="0">
              <a:solidFill>
                <a:schemeClr val="tx1"/>
              </a:solidFill>
              <a:effectLst/>
              <a:latin typeface="Calibri" panose="020F0502020204030204" pitchFamily="34" charset="0"/>
              <a:ea typeface="+mn-ea"/>
              <a:cs typeface="+mn-cs"/>
            </a:endParaRPr>
          </a:p>
          <a:p>
            <a:pPr marL="0" marR="0" indent="0" algn="l" defTabSz="913412" rtl="0" eaLnBrk="1" fontAlgn="auto" latinLnBrk="0" hangingPunct="1">
              <a:lnSpc>
                <a:spcPct val="100000"/>
              </a:lnSpc>
              <a:spcBef>
                <a:spcPts val="600"/>
              </a:spcBef>
              <a:spcAft>
                <a:spcPts val="0"/>
              </a:spcAft>
              <a:buClrTx/>
              <a:buSzTx/>
              <a:buFontTx/>
              <a:buNone/>
              <a:tabLst/>
              <a:defRPr/>
            </a:pPr>
            <a:r>
              <a:rPr lang="en-US" sz="1100" dirty="0" smtClean="0"/>
              <a:t>Top talent comes with top costs, and niche skills maybe very expensive to attract and retain. Monitoring systems 24x7 can be very expensive.</a:t>
            </a:r>
          </a:p>
          <a:p>
            <a:pPr marL="0" marR="0" indent="0" algn="l" defTabSz="913412" rtl="0" eaLnBrk="1" fontAlgn="auto" latinLnBrk="0" hangingPunct="1">
              <a:lnSpc>
                <a:spcPct val="100000"/>
              </a:lnSpc>
              <a:spcBef>
                <a:spcPts val="600"/>
              </a:spcBef>
              <a:spcAft>
                <a:spcPts val="0"/>
              </a:spcAft>
              <a:buClrTx/>
              <a:buSzTx/>
              <a:buFontTx/>
              <a:buNone/>
              <a:tabLst/>
              <a:defRPr/>
            </a:pPr>
            <a:endParaRPr lang="en-US" sz="1100" dirty="0" smtClean="0"/>
          </a:p>
          <a:p>
            <a:pPr marL="0" marR="0" indent="0" algn="l" defTabSz="913412" rtl="0" eaLnBrk="1" fontAlgn="auto" latinLnBrk="0" hangingPunct="1">
              <a:lnSpc>
                <a:spcPct val="100000"/>
              </a:lnSpc>
              <a:spcBef>
                <a:spcPts val="600"/>
              </a:spcBef>
              <a:spcAft>
                <a:spcPts val="0"/>
              </a:spcAft>
              <a:buClrTx/>
              <a:buSzTx/>
              <a:buFontTx/>
              <a:buNone/>
              <a:tabLst/>
              <a:defRPr/>
            </a:pPr>
            <a:r>
              <a:rPr lang="en-US" dirty="0" smtClean="0"/>
              <a:t>80% of all workloads are still deployed on premises.</a:t>
            </a:r>
          </a:p>
          <a:p>
            <a:endParaRPr lang="en-US" dirty="0"/>
          </a:p>
        </p:txBody>
      </p:sp>
      <p:sp>
        <p:nvSpPr>
          <p:cNvPr id="4" name="Header Placeholder 3"/>
          <p:cNvSpPr>
            <a:spLocks noGrp="1"/>
          </p:cNvSpPr>
          <p:nvPr>
            <p:ph type="hdr" sz="quarter" idx="10"/>
          </p:nvPr>
        </p:nvSpPr>
        <p:spPr/>
        <p:txBody>
          <a:bodyPr/>
          <a:lstStyle/>
          <a:p>
            <a:r>
              <a:rPr lang="en-US" smtClean="0"/>
              <a:t>Oracle Cloud at Customer Launch, Steve Daheb</a:t>
            </a:r>
            <a:endParaRPr lang="en-US" dirty="0"/>
          </a:p>
        </p:txBody>
      </p:sp>
      <p:sp>
        <p:nvSpPr>
          <p:cNvPr id="5" name="Date Placeholder 4"/>
          <p:cNvSpPr>
            <a:spLocks noGrp="1"/>
          </p:cNvSpPr>
          <p:nvPr>
            <p:ph type="dt" idx="11"/>
          </p:nvPr>
        </p:nvSpPr>
        <p:spPr/>
        <p:txBody>
          <a:bodyPr/>
          <a:lstStyle/>
          <a:p>
            <a:r>
              <a:rPr lang="en-US" smtClean="0"/>
              <a:t>Delivered March 2016</a:t>
            </a:r>
            <a:endParaRPr lang="en-US"/>
          </a:p>
        </p:txBody>
      </p:sp>
    </p:spTree>
    <p:extLst>
      <p:ext uri="{BB962C8B-B14F-4D97-AF65-F5344CB8AC3E}">
        <p14:creationId xmlns:p14="http://schemas.microsoft.com/office/powerpoint/2010/main" val="945692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Public clouds are available as a service in the internet, they are easy to deploy.</a:t>
            </a:r>
          </a:p>
          <a:p>
            <a:endParaRPr lang="en-US" dirty="0" smtClean="0"/>
          </a:p>
          <a:p>
            <a:r>
              <a:rPr lang="en-US" dirty="0" smtClean="0"/>
              <a:t>The IT resources and services are available immediately saving time for the company.</a:t>
            </a:r>
          </a:p>
          <a:p>
            <a:endParaRPr lang="en-US" dirty="0" smtClean="0"/>
          </a:p>
          <a:p>
            <a:r>
              <a:rPr lang="en-US" dirty="0" smtClean="0"/>
              <a:t>Internal IT staffs have no responsibility in maintaining the infrastructure.</a:t>
            </a:r>
          </a:p>
          <a:p>
            <a:endParaRPr lang="en-US" dirty="0" smtClean="0"/>
          </a:p>
          <a:p>
            <a:r>
              <a:rPr lang="en-US" sz="1100" b="1" dirty="0" smtClean="0"/>
              <a:t>Lacks proper controls:</a:t>
            </a:r>
            <a:r>
              <a:rPr lang="en-US" sz="1100" dirty="0" smtClean="0"/>
              <a:t> They must also maintain control of business-critical systems, and often want a dedicated infrastructure within their own data center.</a:t>
            </a:r>
          </a:p>
          <a:p>
            <a:pPr fontAlgn="base"/>
            <a:r>
              <a:rPr lang="en-US" sz="1100" b="1" dirty="0" smtClean="0"/>
              <a:t>Weak on Security:</a:t>
            </a:r>
            <a:r>
              <a:rPr lang="en-US" sz="1100" dirty="0" smtClean="0"/>
              <a:t> </a:t>
            </a:r>
            <a:r>
              <a:rPr lang="en-US" altLang="zh-CN" sz="1100" dirty="0" smtClean="0"/>
              <a:t>C</a:t>
            </a:r>
            <a:r>
              <a:rPr lang="en-US" sz="1100" dirty="0" smtClean="0"/>
              <a:t>ompanies are required to comply with regulatory, legal, and privacy requirements and keep sensitive data on premises.</a:t>
            </a:r>
          </a:p>
          <a:p>
            <a:pPr fontAlgn="base"/>
            <a:r>
              <a:rPr lang="en-US" sz="1100" b="1" dirty="0" smtClean="0"/>
              <a:t>Customization:</a:t>
            </a:r>
            <a:r>
              <a:rPr lang="en-US" sz="1100" dirty="0" smtClean="0"/>
              <a:t> Customization of resources or services is not </a:t>
            </a:r>
            <a:r>
              <a:rPr lang="en-US" altLang="zh-CN" sz="1100" dirty="0" smtClean="0"/>
              <a:t>always</a:t>
            </a:r>
            <a:r>
              <a:rPr lang="zh-CN" altLang="en-US" sz="1100" dirty="0" smtClean="0"/>
              <a:t> </a:t>
            </a:r>
            <a:r>
              <a:rPr lang="en-US" sz="1100" dirty="0" smtClean="0"/>
              <a:t>possible.</a:t>
            </a:r>
          </a:p>
          <a:p>
            <a:r>
              <a:rPr lang="en-US" sz="1100" b="1" dirty="0" smtClean="0"/>
              <a:t>Data Latency</a:t>
            </a:r>
            <a:r>
              <a:rPr lang="en-US" altLang="zh-CN" sz="1100" b="1" dirty="0" smtClean="0"/>
              <a:t>:</a:t>
            </a:r>
            <a:r>
              <a:rPr lang="zh-CN" altLang="en-US" sz="1100" b="1" dirty="0" smtClean="0"/>
              <a:t> </a:t>
            </a:r>
            <a:r>
              <a:rPr lang="en-US" sz="1100" dirty="0" smtClean="0"/>
              <a:t>In addition, they need to connect with back-end mainframes, databases, ERPs, and more, with near-zero latency.</a:t>
            </a:r>
            <a:endParaRPr lang="en-US" dirty="0" smtClean="0"/>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Oracle Cloud at Customer Launch, Steve Daheb</a:t>
            </a:r>
            <a:endParaRPr lang="en-US" dirty="0"/>
          </a:p>
        </p:txBody>
      </p:sp>
      <p:sp>
        <p:nvSpPr>
          <p:cNvPr id="5" name="Date Placeholder 4"/>
          <p:cNvSpPr>
            <a:spLocks noGrp="1"/>
          </p:cNvSpPr>
          <p:nvPr>
            <p:ph type="dt" idx="11"/>
          </p:nvPr>
        </p:nvSpPr>
        <p:spPr/>
        <p:txBody>
          <a:bodyPr/>
          <a:lstStyle/>
          <a:p>
            <a:r>
              <a:rPr lang="en-US" smtClean="0"/>
              <a:t>Delivered March 2016</a:t>
            </a:r>
            <a:endParaRPr lang="en-US"/>
          </a:p>
        </p:txBody>
      </p:sp>
    </p:spTree>
    <p:extLst>
      <p:ext uri="{BB962C8B-B14F-4D97-AF65-F5344CB8AC3E}">
        <p14:creationId xmlns:p14="http://schemas.microsoft.com/office/powerpoint/2010/main" val="1954857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smtClean="0">
                <a:solidFill>
                  <a:schemeClr val="tx1"/>
                </a:solidFill>
                <a:effectLst/>
                <a:latin typeface="Calibri" panose="020F0502020204030204" pitchFamily="34" charset="0"/>
                <a:ea typeface="+mn-ea"/>
                <a:cs typeface="+mn-cs"/>
              </a:rPr>
              <a:t>Customers can get the infrastructure, the database, all the public cloud services, but behind the firewall."</a:t>
            </a:r>
          </a:p>
          <a:p>
            <a:pPr marL="0" marR="0" indent="0" algn="l" defTabSz="913412" rtl="0" eaLnBrk="1" fontAlgn="auto" latinLnBrk="0" hangingPunct="1">
              <a:lnSpc>
                <a:spcPct val="100000"/>
              </a:lnSpc>
              <a:spcBef>
                <a:spcPts val="600"/>
              </a:spcBef>
              <a:spcAft>
                <a:spcPts val="0"/>
              </a:spcAft>
              <a:buClrTx/>
              <a:buSzTx/>
              <a:buFontTx/>
              <a:buNone/>
              <a:tabLst/>
              <a:defRPr/>
            </a:pPr>
            <a:r>
              <a:rPr lang="en-US" sz="1100" b="0" i="0" kern="1200" dirty="0" smtClean="0">
                <a:solidFill>
                  <a:schemeClr val="tx1"/>
                </a:solidFill>
                <a:effectLst/>
                <a:latin typeface="Calibri" panose="020F0502020204030204" pitchFamily="34" charset="0"/>
                <a:ea typeface="+mn-ea"/>
                <a:cs typeface="+mn-cs"/>
              </a:rPr>
              <a:t>You stay in control of your data. Oracle delivers and manages the services based on how you want to operate, and you subscribe only to the infrastructure, platform, and software services you need.</a:t>
            </a:r>
          </a:p>
          <a:p>
            <a:endParaRPr lang="en-US" sz="1100" b="0" i="0" kern="1200" dirty="0" smtClean="0">
              <a:solidFill>
                <a:schemeClr val="tx1"/>
              </a:solidFill>
              <a:effectLst/>
              <a:latin typeface="Calibri" panose="020F0502020204030204" pitchFamily="34" charset="0"/>
              <a:ea typeface="+mn-ea"/>
              <a:cs typeface="+mn-cs"/>
            </a:endParaRPr>
          </a:p>
          <a:p>
            <a:r>
              <a:rPr lang="en-US" altLang="zh-CN" sz="1100" b="0" i="0" kern="1200" dirty="0" smtClean="0">
                <a:solidFill>
                  <a:schemeClr val="tx1"/>
                </a:solidFill>
                <a:effectLst/>
                <a:latin typeface="Calibri" panose="020F0502020204030204" pitchFamily="34" charset="0"/>
                <a:ea typeface="+mn-ea"/>
                <a:cs typeface="+mn-cs"/>
              </a:rPr>
              <a:t>You</a:t>
            </a:r>
            <a:r>
              <a:rPr lang="zh-CN" altLang="en-US" sz="1100" b="0" i="0" kern="1200" baseline="0" dirty="0" smtClean="0">
                <a:solidFill>
                  <a:schemeClr val="tx1"/>
                </a:solidFill>
                <a:effectLst/>
                <a:latin typeface="Calibri" panose="020F0502020204030204" pitchFamily="34" charset="0"/>
                <a:ea typeface="+mn-ea"/>
                <a:cs typeface="+mn-cs"/>
              </a:rPr>
              <a:t> </a:t>
            </a:r>
            <a:r>
              <a:rPr lang="en-US" altLang="zh-CN" sz="1100" b="0" i="0" kern="1200" baseline="0" dirty="0" smtClean="0">
                <a:solidFill>
                  <a:schemeClr val="tx1"/>
                </a:solidFill>
                <a:effectLst/>
                <a:latin typeface="Calibri" panose="020F0502020204030204" pitchFamily="34" charset="0"/>
                <a:ea typeface="+mn-ea"/>
                <a:cs typeface="+mn-cs"/>
              </a:rPr>
              <a:t>will</a:t>
            </a:r>
            <a:r>
              <a:rPr lang="zh-CN" altLang="en-US" sz="1100" b="0" i="0" kern="1200" baseline="0" dirty="0" smtClean="0">
                <a:solidFill>
                  <a:schemeClr val="tx1"/>
                </a:solidFill>
                <a:effectLst/>
                <a:latin typeface="Calibri" panose="020F0502020204030204" pitchFamily="34" charset="0"/>
                <a:ea typeface="+mn-ea"/>
                <a:cs typeface="+mn-cs"/>
              </a:rPr>
              <a:t> </a:t>
            </a:r>
            <a:r>
              <a:rPr lang="en-US" altLang="zh-CN" sz="1100" b="0" i="0" kern="1200" baseline="0" dirty="0" smtClean="0">
                <a:solidFill>
                  <a:schemeClr val="tx1"/>
                </a:solidFill>
                <a:effectLst/>
                <a:latin typeface="Calibri" panose="020F0502020204030204" pitchFamily="34" charset="0"/>
                <a:ea typeface="+mn-ea"/>
                <a:cs typeface="+mn-cs"/>
              </a:rPr>
              <a:t>benefit</a:t>
            </a:r>
            <a:r>
              <a:rPr lang="zh-CN" altLang="en-US" sz="1100" b="0" i="0" kern="1200" baseline="0" dirty="0" smtClean="0">
                <a:solidFill>
                  <a:schemeClr val="tx1"/>
                </a:solidFill>
                <a:effectLst/>
                <a:latin typeface="Calibri" panose="020F0502020204030204" pitchFamily="34" charset="0"/>
                <a:ea typeface="+mn-ea"/>
                <a:cs typeface="+mn-cs"/>
              </a:rPr>
              <a:t> </a:t>
            </a:r>
            <a:r>
              <a:rPr lang="en-US" altLang="zh-CN" sz="1100" b="0" i="0" kern="1200" baseline="0" dirty="0" smtClean="0">
                <a:solidFill>
                  <a:schemeClr val="tx1"/>
                </a:solidFill>
                <a:effectLst/>
                <a:latin typeface="Calibri" panose="020F0502020204030204" pitchFamily="34" charset="0"/>
                <a:ea typeface="+mn-ea"/>
                <a:cs typeface="+mn-cs"/>
              </a:rPr>
              <a:t>from</a:t>
            </a:r>
            <a:r>
              <a:rPr lang="mr-IN" altLang="zh-CN" sz="1100" b="0" i="0" kern="1200" baseline="0" dirty="0" smtClean="0">
                <a:solidFill>
                  <a:schemeClr val="tx1"/>
                </a:solidFill>
                <a:effectLst/>
                <a:latin typeface="Calibri" panose="020F0502020204030204" pitchFamily="34" charset="0"/>
                <a:ea typeface="+mn-ea"/>
                <a:cs typeface="+mn-cs"/>
              </a:rPr>
              <a:t>…</a:t>
            </a:r>
            <a:endParaRPr lang="en-US" altLang="zh-CN" sz="1100" b="0" i="0" kern="1200" baseline="0" dirty="0" smtClean="0">
              <a:solidFill>
                <a:schemeClr val="tx1"/>
              </a:solidFill>
              <a:effectLst/>
              <a:latin typeface="Calibri" panose="020F0502020204030204" pitchFamily="34" charset="0"/>
              <a:ea typeface="+mn-ea"/>
              <a:cs typeface="+mn-cs"/>
            </a:endParaRPr>
          </a:p>
          <a:p>
            <a:endParaRPr lang="en-US" sz="1100" b="0" i="0" kern="1200" dirty="0" smtClean="0">
              <a:solidFill>
                <a:schemeClr val="tx1"/>
              </a:solidFill>
              <a:effectLst/>
              <a:latin typeface="Calibri" panose="020F0502020204030204" pitchFamily="34" charset="0"/>
              <a:ea typeface="+mn-ea"/>
              <a:cs typeface="+mn-cs"/>
            </a:endParaRPr>
          </a:p>
          <a:p>
            <a:r>
              <a:rPr lang="en-US" sz="1100" b="0" i="0" kern="1200" dirty="0" smtClean="0">
                <a:solidFill>
                  <a:schemeClr val="tx1"/>
                </a:solidFill>
                <a:effectLst/>
                <a:latin typeface="Calibri" panose="020F0502020204030204" pitchFamily="34" charset="0"/>
                <a:ea typeface="+mn-ea"/>
                <a:cs typeface="+mn-cs"/>
              </a:rPr>
              <a:t>We combine the best of cloud and on-premises applications into a single architecture.</a:t>
            </a:r>
            <a:r>
              <a:rPr lang="en-US" sz="1100" b="0" i="0"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This gives you maximum flexibility and leverage with your existing investment, and your gradual adoption of the cloud. </a:t>
            </a:r>
          </a:p>
          <a:p>
            <a:endParaRPr lang="en-US" sz="1100" b="0" i="0" kern="1200" dirty="0" smtClean="0">
              <a:solidFill>
                <a:schemeClr val="tx1"/>
              </a:solidFill>
              <a:effectLst/>
              <a:latin typeface="Calibri" panose="020F0502020204030204" pitchFamily="34" charset="0"/>
              <a:ea typeface="+mn-ea"/>
              <a:cs typeface="+mn-cs"/>
            </a:endParaRPr>
          </a:p>
          <a:p>
            <a:endParaRPr lang="en-US" sz="1100" b="0" i="0" kern="1200" dirty="0" smtClean="0">
              <a:solidFill>
                <a:schemeClr val="tx1"/>
              </a:solidFill>
              <a:effectLst/>
              <a:latin typeface="Calibri" panose="020F0502020204030204" pitchFamily="34" charset="0"/>
              <a:ea typeface="+mn-ea"/>
              <a:cs typeface="+mn-cs"/>
            </a:endParaRPr>
          </a:p>
          <a:p>
            <a:endParaRPr lang="en-US" sz="1100" b="0" i="0" kern="1200" dirty="0" smtClean="0">
              <a:solidFill>
                <a:schemeClr val="tx1"/>
              </a:solidFill>
              <a:effectLst/>
              <a:latin typeface="Calibri" panose="020F0502020204030204" pitchFamily="34" charset="0"/>
              <a:ea typeface="+mn-ea"/>
              <a:cs typeface="+mn-cs"/>
            </a:endParaRPr>
          </a:p>
          <a:p>
            <a:r>
              <a:rPr lang="en-US" sz="1100" b="0" i="0" kern="1200" dirty="0" smtClean="0">
                <a:solidFill>
                  <a:schemeClr val="tx1"/>
                </a:solidFill>
                <a:effectLst/>
                <a:latin typeface="Calibri" panose="020F0502020204030204" pitchFamily="34" charset="0"/>
                <a:ea typeface="+mn-ea"/>
                <a:cs typeface="+mn-cs"/>
              </a:rPr>
              <a:t>One issue customers have had with public clouds concerns data sovereignty and compliance. They need to address the issue that certain workloads and data must reside within the customer’s country borders, or behind the firewall within their data center.</a:t>
            </a:r>
          </a:p>
          <a:p>
            <a:endParaRPr lang="en-US" dirty="0"/>
          </a:p>
        </p:txBody>
      </p:sp>
      <p:sp>
        <p:nvSpPr>
          <p:cNvPr id="4" name="Header Placeholder 3"/>
          <p:cNvSpPr>
            <a:spLocks noGrp="1"/>
          </p:cNvSpPr>
          <p:nvPr>
            <p:ph type="hdr" sz="quarter" idx="10"/>
          </p:nvPr>
        </p:nvSpPr>
        <p:spPr/>
        <p:txBody>
          <a:bodyPr/>
          <a:lstStyle/>
          <a:p>
            <a:r>
              <a:rPr lang="en-US" smtClean="0"/>
              <a:t>Oracle Cloud at Customer Launch, Steve Daheb</a:t>
            </a:r>
            <a:endParaRPr lang="en-US" dirty="0"/>
          </a:p>
        </p:txBody>
      </p:sp>
      <p:sp>
        <p:nvSpPr>
          <p:cNvPr id="5" name="Date Placeholder 4"/>
          <p:cNvSpPr>
            <a:spLocks noGrp="1"/>
          </p:cNvSpPr>
          <p:nvPr>
            <p:ph type="dt" idx="11"/>
          </p:nvPr>
        </p:nvSpPr>
        <p:spPr/>
        <p:txBody>
          <a:bodyPr/>
          <a:lstStyle/>
          <a:p>
            <a:r>
              <a:rPr lang="en-US" smtClean="0"/>
              <a:t>Delivered March 2016</a:t>
            </a:r>
            <a:endParaRPr lang="en-US"/>
          </a:p>
        </p:txBody>
      </p:sp>
    </p:spTree>
    <p:extLst>
      <p:ext uri="{BB962C8B-B14F-4D97-AF65-F5344CB8AC3E}">
        <p14:creationId xmlns:p14="http://schemas.microsoft.com/office/powerpoint/2010/main" val="1041210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3538" y="384175"/>
            <a:ext cx="4610100" cy="2593975"/>
          </a:xfrm>
        </p:spPr>
      </p:sp>
      <p:sp>
        <p:nvSpPr>
          <p:cNvPr id="3" name="Notes Placeholder 2"/>
          <p:cNvSpPr>
            <a:spLocks noGrp="1"/>
          </p:cNvSpPr>
          <p:nvPr>
            <p:ph type="body" idx="1"/>
          </p:nvPr>
        </p:nvSpPr>
        <p:spPr>
          <a:xfrm>
            <a:off x="363537" y="3428999"/>
            <a:ext cx="5704753" cy="4468091"/>
          </a:xfrm>
        </p:spPr>
        <p:txBody>
          <a:bodyPr>
            <a:noAutofit/>
          </a:bodyPr>
          <a:lstStyle/>
          <a:p>
            <a:r>
              <a:rPr lang="en-US" baseline="0" dirty="0" smtClean="0"/>
              <a:t>We has 17 data centers around the world, with more than</a:t>
            </a:r>
            <a:r>
              <a:rPr lang="zh-CN" altLang="en-US" baseline="0" dirty="0" smtClean="0"/>
              <a:t> </a:t>
            </a:r>
            <a:r>
              <a:rPr lang="en-US" baseline="0" dirty="0" smtClean="0"/>
              <a:t>1000 virtual machines and 205PB storage</a:t>
            </a:r>
          </a:p>
          <a:p>
            <a:endParaRPr lang="en-US" baseline="0" dirty="0" smtClean="0"/>
          </a:p>
          <a:p>
            <a:pPr marL="0" marR="0" indent="0" algn="l" defTabSz="913412" rtl="0" eaLnBrk="1" fontAlgn="auto" latinLnBrk="0" hangingPunct="1">
              <a:lnSpc>
                <a:spcPct val="100000"/>
              </a:lnSpc>
              <a:spcBef>
                <a:spcPts val="600"/>
              </a:spcBef>
              <a:spcAft>
                <a:spcPts val="0"/>
              </a:spcAft>
              <a:buClrTx/>
              <a:buSzTx/>
              <a:buFontTx/>
              <a:buNone/>
              <a:tabLst/>
              <a:defRPr/>
            </a:pPr>
            <a:r>
              <a:rPr lang="en-US" altLang="zh-CN" baseline="0" dirty="0" smtClean="0"/>
              <a:t>Customer</a:t>
            </a:r>
            <a:r>
              <a:rPr lang="zh-CN" altLang="en-US" baseline="0" dirty="0" smtClean="0"/>
              <a:t> </a:t>
            </a:r>
            <a:r>
              <a:rPr lang="en-US" altLang="zh-CN" baseline="0" dirty="0" smtClean="0"/>
              <a:t>trust</a:t>
            </a:r>
            <a:r>
              <a:rPr lang="zh-CN" altLang="en-US" baseline="0" dirty="0" smtClean="0"/>
              <a:t> </a:t>
            </a:r>
            <a:r>
              <a:rPr lang="en-US" altLang="zh-CN" baseline="0" dirty="0" smtClean="0"/>
              <a:t>us.</a:t>
            </a:r>
            <a:r>
              <a:rPr lang="zh-CN" altLang="en-US" baseline="0" dirty="0" smtClean="0"/>
              <a:t> </a:t>
            </a:r>
            <a:r>
              <a:rPr lang="en-US" altLang="zh-CN" baseline="0" dirty="0" smtClean="0"/>
              <a:t>We</a:t>
            </a:r>
            <a:r>
              <a:rPr lang="zh-CN" altLang="en-US" baseline="0" dirty="0" smtClean="0"/>
              <a:t> </a:t>
            </a:r>
            <a:r>
              <a:rPr lang="en-US" baseline="0" dirty="0" smtClean="0"/>
              <a:t>supporting 21 million users and 19 million day processing.</a:t>
            </a:r>
            <a:r>
              <a:rPr lang="zh-CN" altLang="en-US" baseline="0" dirty="0" smtClean="0"/>
              <a:t> </a:t>
            </a:r>
            <a:endParaRPr lang="en-US" altLang="zh-CN" baseline="0" dirty="0" smtClean="0"/>
          </a:p>
          <a:p>
            <a:pPr marL="0" marR="0" indent="0" algn="l" defTabSz="913412" rtl="0" eaLnBrk="1" fontAlgn="auto" latinLnBrk="0" hangingPunct="1">
              <a:lnSpc>
                <a:spcPct val="100000"/>
              </a:lnSpc>
              <a:spcBef>
                <a:spcPts val="600"/>
              </a:spcBef>
              <a:spcAft>
                <a:spcPts val="0"/>
              </a:spcAft>
              <a:buClrTx/>
              <a:buSzTx/>
              <a:buFontTx/>
              <a:buNone/>
              <a:tabLst/>
              <a:defRPr/>
            </a:pPr>
            <a:endParaRPr lang="en-US" baseline="0" dirty="0" smtClean="0"/>
          </a:p>
          <a:p>
            <a:r>
              <a:rPr lang="en-US" altLang="zh-CN" baseline="0" dirty="0" smtClean="0"/>
              <a:t>Welcome</a:t>
            </a:r>
            <a:r>
              <a:rPr lang="zh-CN" altLang="en-US" baseline="0" dirty="0" smtClean="0"/>
              <a:t> </a:t>
            </a:r>
            <a:r>
              <a:rPr lang="en-US" altLang="zh-CN" baseline="0" dirty="0" smtClean="0"/>
              <a:t>to</a:t>
            </a:r>
            <a:r>
              <a:rPr lang="zh-CN" altLang="en-US" baseline="0" dirty="0" smtClean="0"/>
              <a:t> </a:t>
            </a:r>
            <a:r>
              <a:rPr lang="en-US" altLang="zh-CN" baseline="0" dirty="0" smtClean="0"/>
              <a:t>Oracle</a:t>
            </a:r>
            <a:r>
              <a:rPr lang="zh-CN" altLang="en-US" baseline="0" dirty="0" smtClean="0"/>
              <a:t> </a:t>
            </a:r>
            <a:r>
              <a:rPr lang="en-US" altLang="zh-CN" baseline="0" dirty="0" smtClean="0"/>
              <a:t>cloud,</a:t>
            </a:r>
            <a:r>
              <a:rPr lang="zh-CN" altLang="en-US" baseline="0" dirty="0" smtClean="0"/>
              <a:t> </a:t>
            </a:r>
            <a:r>
              <a:rPr lang="en-US" altLang="zh-CN" baseline="0" dirty="0" smtClean="0"/>
              <a:t>and</a:t>
            </a:r>
            <a:r>
              <a:rPr lang="zh-CN" altLang="en-US" baseline="0" dirty="0" smtClean="0"/>
              <a:t> </a:t>
            </a:r>
            <a:r>
              <a:rPr lang="en-US" altLang="zh-CN" baseline="0" dirty="0" smtClean="0"/>
              <a:t>if</a:t>
            </a:r>
            <a:r>
              <a:rPr lang="zh-CN" altLang="en-US" baseline="0" dirty="0" smtClean="0"/>
              <a:t> </a:t>
            </a:r>
            <a:r>
              <a:rPr lang="en-US" altLang="zh-CN" baseline="0" dirty="0" smtClean="0"/>
              <a:t>you</a:t>
            </a:r>
            <a:r>
              <a:rPr lang="zh-CN" altLang="en-US" baseline="0" dirty="0" smtClean="0"/>
              <a:t> </a:t>
            </a:r>
            <a:r>
              <a:rPr lang="en-US" altLang="zh-CN" baseline="0" dirty="0" smtClean="0"/>
              <a:t>have</a:t>
            </a:r>
            <a:r>
              <a:rPr lang="zh-CN" altLang="en-US" baseline="0" dirty="0" smtClean="0"/>
              <a:t> </a:t>
            </a:r>
            <a:r>
              <a:rPr lang="en-US" altLang="zh-CN" baseline="0" dirty="0" smtClean="0"/>
              <a:t>any</a:t>
            </a:r>
            <a:r>
              <a:rPr lang="zh-CN" altLang="en-US" baseline="0" dirty="0" smtClean="0"/>
              <a:t> </a:t>
            </a:r>
            <a:r>
              <a:rPr lang="en-US" altLang="zh-CN" baseline="0" dirty="0" smtClean="0"/>
              <a:t>questions,</a:t>
            </a:r>
            <a:r>
              <a:rPr lang="zh-CN" altLang="en-US" baseline="0" dirty="0" smtClean="0"/>
              <a:t> </a:t>
            </a:r>
            <a:r>
              <a:rPr lang="en-US" altLang="zh-CN" baseline="0" dirty="0" smtClean="0"/>
              <a:t>please</a:t>
            </a:r>
            <a:r>
              <a:rPr lang="zh-CN" altLang="en-US" baseline="0" dirty="0" smtClean="0"/>
              <a:t> </a:t>
            </a:r>
            <a:r>
              <a:rPr lang="en-US" altLang="zh-CN" baseline="0" dirty="0" smtClean="0"/>
              <a:t>let</a:t>
            </a:r>
            <a:r>
              <a:rPr lang="zh-CN" altLang="en-US" baseline="0" dirty="0" smtClean="0"/>
              <a:t> </a:t>
            </a:r>
            <a:r>
              <a:rPr lang="en-US" altLang="zh-CN" baseline="0" dirty="0" smtClean="0"/>
              <a:t>me</a:t>
            </a:r>
            <a:r>
              <a:rPr lang="zh-CN" altLang="en-US" baseline="0" dirty="0" smtClean="0"/>
              <a:t> </a:t>
            </a:r>
            <a:r>
              <a:rPr lang="en-US" altLang="zh-CN" baseline="0" dirty="0" smtClean="0"/>
              <a:t>know.</a:t>
            </a:r>
            <a:r>
              <a:rPr lang="zh-CN" altLang="en-US" baseline="0" dirty="0" smtClean="0"/>
              <a:t> </a:t>
            </a:r>
            <a:r>
              <a:rPr lang="en-US" altLang="zh-CN" baseline="0" dirty="0" smtClean="0"/>
              <a:t>I’m</a:t>
            </a:r>
            <a:r>
              <a:rPr lang="zh-CN" altLang="en-US" baseline="0" dirty="0" smtClean="0"/>
              <a:t> </a:t>
            </a:r>
            <a:r>
              <a:rPr lang="en-US" altLang="zh-CN" baseline="0" dirty="0" smtClean="0"/>
              <a:t>glad</a:t>
            </a:r>
            <a:r>
              <a:rPr lang="zh-CN" altLang="en-US" baseline="0" dirty="0" smtClean="0"/>
              <a:t> </a:t>
            </a:r>
            <a:r>
              <a:rPr lang="en-US" altLang="zh-CN" baseline="0" dirty="0" smtClean="0"/>
              <a:t>to</a:t>
            </a:r>
            <a:r>
              <a:rPr lang="zh-CN" altLang="en-US" baseline="0" dirty="0" smtClean="0"/>
              <a:t> </a:t>
            </a:r>
            <a:r>
              <a:rPr lang="en-US" altLang="zh-CN" baseline="0" dirty="0" smtClean="0"/>
              <a:t>offer</a:t>
            </a:r>
            <a:r>
              <a:rPr lang="zh-CN" altLang="en-US" baseline="0" dirty="0" smtClean="0"/>
              <a:t> </a:t>
            </a:r>
            <a:r>
              <a:rPr lang="en-US" altLang="zh-CN" baseline="0" dirty="0" smtClean="0"/>
              <a:t>you</a:t>
            </a:r>
            <a:r>
              <a:rPr lang="zh-CN" altLang="en-US" baseline="0" dirty="0" smtClean="0"/>
              <a:t> </a:t>
            </a:r>
            <a:r>
              <a:rPr lang="en-US" altLang="zh-CN" baseline="0" dirty="0" smtClean="0"/>
              <a:t>the</a:t>
            </a:r>
            <a:r>
              <a:rPr lang="zh-CN" altLang="en-US" baseline="0" dirty="0" smtClean="0"/>
              <a:t> </a:t>
            </a:r>
            <a:r>
              <a:rPr lang="en-US" altLang="zh-CN" baseline="0" dirty="0" smtClean="0"/>
              <a:t>best</a:t>
            </a:r>
            <a:r>
              <a:rPr lang="zh-CN" altLang="en-US" baseline="0" dirty="0" smtClean="0"/>
              <a:t> </a:t>
            </a:r>
            <a:r>
              <a:rPr lang="en-US" altLang="zh-CN" baseline="0" dirty="0" smtClean="0"/>
              <a:t>solution</a:t>
            </a:r>
            <a:r>
              <a:rPr lang="zh-CN" altLang="en-US" baseline="0" dirty="0" smtClean="0"/>
              <a:t> </a:t>
            </a:r>
            <a:r>
              <a:rPr lang="en-US" altLang="zh-CN" baseline="0" dirty="0" smtClean="0"/>
              <a:t>that fit your</a:t>
            </a:r>
            <a:r>
              <a:rPr lang="zh-CN" altLang="en-US" baseline="0" dirty="0" smtClean="0"/>
              <a:t> </a:t>
            </a:r>
            <a:r>
              <a:rPr lang="en-US" altLang="zh-CN" baseline="0" dirty="0" smtClean="0"/>
              <a:t>company.</a:t>
            </a:r>
          </a:p>
          <a:p>
            <a:endParaRPr lang="en-US" baseline="0" dirty="0" smtClean="0"/>
          </a:p>
          <a:p>
            <a:r>
              <a:rPr lang="en-US" baseline="0" dirty="0" smtClean="0"/>
              <a:t>Exposes the underlying hardware infrastructure to users. </a:t>
            </a:r>
          </a:p>
          <a:p>
            <a:endParaRPr lang="en-US" baseline="0" dirty="0" smtClean="0"/>
          </a:p>
          <a:p>
            <a:r>
              <a:rPr lang="en-US" baseline="0" dirty="0" smtClean="0"/>
              <a:t>IaaS users have to devote more energy to the management of the underlying hardware and middleware infrastructure, which is more complex and professional than PaaS, but because of this, it is naturally more flexible and maneuverable, and is more popular with large enterprises. </a:t>
            </a:r>
          </a:p>
          <a:p>
            <a:r>
              <a:rPr lang="en-US" baseline="0" dirty="0" smtClean="0"/>
              <a:t>PaaS is more suitable for small and medium sized companies or companies without too many professional and technical personnel. In most cases, choosing PaaS is more convenient than IaaS. Its drawback lies in the different standards of PaaS providers, which brings higher cost and difficulty risks to future migration.</a:t>
            </a:r>
            <a:endParaRPr lang="en-US" baseline="0"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C72D9AE-7182-4680-8F79-479C4181FF08}"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5993410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Oracle Cloud at Customer Launch, Steve Daheb</a:t>
            </a:r>
            <a:endParaRPr lang="en-US" dirty="0"/>
          </a:p>
        </p:txBody>
      </p:sp>
      <p:sp>
        <p:nvSpPr>
          <p:cNvPr id="5" name="Date Placeholder 4"/>
          <p:cNvSpPr>
            <a:spLocks noGrp="1"/>
          </p:cNvSpPr>
          <p:nvPr>
            <p:ph type="dt" idx="11"/>
          </p:nvPr>
        </p:nvSpPr>
        <p:spPr/>
        <p:txBody>
          <a:bodyPr/>
          <a:lstStyle/>
          <a:p>
            <a:r>
              <a:rPr lang="en-US" smtClean="0"/>
              <a:t>Delivered March 2016</a:t>
            </a:r>
            <a:endParaRPr lang="en-US"/>
          </a:p>
        </p:txBody>
      </p:sp>
    </p:spTree>
    <p:extLst>
      <p:ext uri="{BB962C8B-B14F-4D97-AF65-F5344CB8AC3E}">
        <p14:creationId xmlns:p14="http://schemas.microsoft.com/office/powerpoint/2010/main" val="476480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5175" cy="2573338"/>
          </a:xfrm>
        </p:spPr>
      </p:sp>
      <p:sp>
        <p:nvSpPr>
          <p:cNvPr id="4" name="Slide Number Placeholder 3"/>
          <p:cNvSpPr>
            <a:spLocks noGrp="1"/>
          </p:cNvSpPr>
          <p:nvPr>
            <p:ph type="sldNum" sz="quarter" idx="10"/>
          </p:nvPr>
        </p:nvSpPr>
        <p:spPr>
          <a:xfrm>
            <a:off x="5715000" y="8610600"/>
            <a:ext cx="762000" cy="227013"/>
          </a:xfrm>
          <a:prstGeom prst="rect">
            <a:avLst/>
          </a:prstGeom>
        </p:spPr>
        <p:txBody>
          <a:bodyPr/>
          <a:lstStyle/>
          <a:p>
            <a:fld id="{8C72D9AE-7182-4680-8F79-479C4181FF08}" type="slidenum">
              <a:rPr lang="en-US" smtClean="0">
                <a:solidFill>
                  <a:srgbClr val="5F5F5F"/>
                </a:solidFill>
              </a:rPr>
              <a:pPr/>
              <a:t>2</a:t>
            </a:fld>
            <a:endParaRPr lang="en-US" dirty="0">
              <a:solidFill>
                <a:srgbClr val="5F5F5F"/>
              </a:solidFill>
            </a:endParaRPr>
          </a:p>
        </p:txBody>
      </p:sp>
      <p:sp>
        <p:nvSpPr>
          <p:cNvPr id="5" name="Notes Placeholder 4"/>
          <p:cNvSpPr>
            <a:spLocks noGrp="1"/>
          </p:cNvSpPr>
          <p:nvPr>
            <p:ph type="body" sz="quarter" idx="11"/>
          </p:nvPr>
        </p:nvSpPr>
        <p:spPr/>
        <p:txBody>
          <a:bodyPr>
            <a:normAutofit/>
          </a:bodyPr>
          <a:lstStyle/>
          <a:p>
            <a:pPr marL="0" marR="0" lvl="0" indent="0" algn="l" defTabSz="913412" rtl="0" eaLnBrk="1" fontAlgn="auto" latinLnBrk="0" hangingPunct="1">
              <a:lnSpc>
                <a:spcPct val="100000"/>
              </a:lnSpc>
              <a:spcBef>
                <a:spcPts val="600"/>
              </a:spcBef>
              <a:spcAft>
                <a:spcPts val="0"/>
              </a:spcAft>
              <a:buClrTx/>
              <a:buSzTx/>
              <a:buFontTx/>
              <a:buNone/>
              <a:tabLst/>
              <a:defRPr/>
            </a:pPr>
            <a:r>
              <a:rPr lang="en-US" altLang="zh-CN" dirty="0" smtClean="0"/>
              <a:t>A</a:t>
            </a:r>
            <a:r>
              <a:rPr lang="zh-CN" altLang="en-US" baseline="0" dirty="0" smtClean="0"/>
              <a:t> </a:t>
            </a:r>
            <a:r>
              <a:rPr lang="en-US" altLang="zh-CN" baseline="0" dirty="0" smtClean="0"/>
              <a:t>complete,</a:t>
            </a:r>
            <a:r>
              <a:rPr lang="zh-CN" altLang="en-US" baseline="0" dirty="0" smtClean="0"/>
              <a:t> </a:t>
            </a:r>
            <a:r>
              <a:rPr lang="en-US" altLang="zh-CN" baseline="0" dirty="0" smtClean="0"/>
              <a:t>open,</a:t>
            </a:r>
            <a:r>
              <a:rPr lang="zh-CN" altLang="en-US" baseline="0" dirty="0" smtClean="0"/>
              <a:t> </a:t>
            </a:r>
            <a:r>
              <a:rPr lang="en-US" altLang="zh-CN" baseline="0" dirty="0" smtClean="0"/>
              <a:t>and</a:t>
            </a:r>
            <a:r>
              <a:rPr lang="zh-CN" altLang="en-US" baseline="0" dirty="0" smtClean="0"/>
              <a:t> </a:t>
            </a:r>
            <a:r>
              <a:rPr lang="en-US" altLang="zh-CN" baseline="0" dirty="0" smtClean="0"/>
              <a:t>secure</a:t>
            </a:r>
            <a:r>
              <a:rPr lang="zh-CN" altLang="en-US" baseline="0" dirty="0" smtClean="0"/>
              <a:t> </a:t>
            </a:r>
            <a:r>
              <a:rPr lang="en-US" altLang="zh-CN" baseline="0" dirty="0" smtClean="0"/>
              <a:t>platform</a:t>
            </a:r>
            <a:r>
              <a:rPr lang="zh-CN" altLang="en-US" baseline="0" dirty="0" smtClean="0"/>
              <a:t> </a:t>
            </a:r>
            <a:r>
              <a:rPr lang="en-US" altLang="zh-CN" baseline="0" dirty="0" smtClean="0"/>
              <a:t>that</a:t>
            </a:r>
            <a:r>
              <a:rPr lang="zh-CN" altLang="en-US" baseline="0" dirty="0" smtClean="0"/>
              <a:t> </a:t>
            </a:r>
            <a:r>
              <a:rPr lang="en-US" altLang="zh-CN" baseline="0" dirty="0" smtClean="0"/>
              <a:t>spans</a:t>
            </a:r>
            <a:r>
              <a:rPr lang="zh-CN" altLang="en-US" baseline="0" dirty="0" smtClean="0"/>
              <a:t> </a:t>
            </a:r>
            <a:r>
              <a:rPr lang="en-US" altLang="zh-CN" baseline="0" dirty="0" smtClean="0"/>
              <a:t>all</a:t>
            </a:r>
            <a:r>
              <a:rPr lang="zh-CN" altLang="en-US" baseline="0" dirty="0" smtClean="0"/>
              <a:t> </a:t>
            </a:r>
            <a:r>
              <a:rPr lang="en-US" altLang="zh-CN" baseline="0" dirty="0" smtClean="0"/>
              <a:t>layers</a:t>
            </a:r>
            <a:r>
              <a:rPr lang="zh-CN" altLang="en-US" baseline="0" dirty="0" smtClean="0"/>
              <a:t> </a:t>
            </a:r>
            <a:r>
              <a:rPr lang="en-US" altLang="zh-CN" baseline="0" dirty="0" smtClean="0"/>
              <a:t>of</a:t>
            </a:r>
            <a:r>
              <a:rPr lang="zh-CN" altLang="en-US" baseline="0" dirty="0" smtClean="0"/>
              <a:t> </a:t>
            </a:r>
            <a:r>
              <a:rPr lang="en-US" altLang="zh-CN" baseline="0" dirty="0" smtClean="0"/>
              <a:t>the</a:t>
            </a:r>
            <a:r>
              <a:rPr lang="zh-CN" altLang="en-US" baseline="0" dirty="0" smtClean="0"/>
              <a:t> </a:t>
            </a:r>
            <a:r>
              <a:rPr lang="en-US" altLang="zh-CN" baseline="0" dirty="0" smtClean="0"/>
              <a:t>cloud</a:t>
            </a:r>
          </a:p>
          <a:p>
            <a:pPr marL="0" marR="0" lvl="0" indent="0" algn="l" defTabSz="913412" rtl="0" eaLnBrk="1" fontAlgn="auto" latinLnBrk="0" hangingPunct="1">
              <a:lnSpc>
                <a:spcPct val="100000"/>
              </a:lnSpc>
              <a:spcBef>
                <a:spcPts val="600"/>
              </a:spcBef>
              <a:spcAft>
                <a:spcPts val="0"/>
              </a:spcAft>
              <a:buClrTx/>
              <a:buSzTx/>
              <a:buFontTx/>
              <a:buNone/>
              <a:tabLst/>
              <a:defRPr/>
            </a:pPr>
            <a:endParaRPr lang="en-US" altLang="zh-CN" baseline="0" dirty="0" smtClean="0"/>
          </a:p>
          <a:p>
            <a:pPr marL="0" marR="0" lvl="0" indent="0" algn="l" defTabSz="913412" rtl="0" eaLnBrk="1" fontAlgn="auto" latinLnBrk="0" hangingPunct="1">
              <a:lnSpc>
                <a:spcPct val="100000"/>
              </a:lnSpc>
              <a:spcBef>
                <a:spcPts val="600"/>
              </a:spcBef>
              <a:spcAft>
                <a:spcPts val="0"/>
              </a:spcAft>
              <a:buClrTx/>
              <a:buSzTx/>
              <a:buFontTx/>
              <a:buNone/>
              <a:tabLst/>
              <a:defRPr/>
            </a:pPr>
            <a:r>
              <a:rPr lang="en-US" altLang="zh-CN" baseline="0" dirty="0" smtClean="0"/>
              <a:t>Let’s</a:t>
            </a:r>
            <a:r>
              <a:rPr lang="zh-CN" altLang="en-US" baseline="0" dirty="0" smtClean="0"/>
              <a:t> </a:t>
            </a:r>
            <a:r>
              <a:rPr lang="en-US" altLang="zh-CN" baseline="0" dirty="0" smtClean="0"/>
              <a:t>show you more about</a:t>
            </a:r>
            <a:r>
              <a:rPr lang="zh-CN" altLang="en-US" baseline="0" dirty="0" smtClean="0"/>
              <a:t> </a:t>
            </a:r>
            <a:r>
              <a:rPr lang="en-US" altLang="zh-CN" baseline="0" dirty="0" smtClean="0"/>
              <a:t>oracle</a:t>
            </a:r>
            <a:r>
              <a:rPr lang="zh-CN" altLang="en-US" baseline="0" dirty="0" smtClean="0"/>
              <a:t> </a:t>
            </a:r>
            <a:r>
              <a:rPr lang="en-US" altLang="zh-CN" baseline="0" dirty="0" smtClean="0"/>
              <a:t>cloud</a:t>
            </a:r>
            <a:r>
              <a:rPr lang="zh-CN" altLang="en-US" baseline="0" dirty="0" smtClean="0"/>
              <a:t> </a:t>
            </a:r>
            <a:r>
              <a:rPr lang="en-US" altLang="zh-CN" baseline="0" dirty="0" smtClean="0"/>
              <a:t>from</a:t>
            </a:r>
            <a:r>
              <a:rPr lang="zh-CN" altLang="en-US" baseline="0" dirty="0" smtClean="0"/>
              <a:t> </a:t>
            </a:r>
            <a:r>
              <a:rPr lang="en-US" altLang="zh-CN" baseline="0" dirty="0" smtClean="0"/>
              <a:t>top</a:t>
            </a:r>
            <a:r>
              <a:rPr lang="zh-CN" altLang="en-US" baseline="0" dirty="0" smtClean="0"/>
              <a:t> </a:t>
            </a:r>
            <a:r>
              <a:rPr lang="en-US" altLang="zh-CN" baseline="0" dirty="0" smtClean="0"/>
              <a:t>to</a:t>
            </a:r>
            <a:r>
              <a:rPr lang="zh-CN" altLang="en-US" baseline="0" dirty="0" smtClean="0"/>
              <a:t> </a:t>
            </a:r>
            <a:r>
              <a:rPr lang="en-US" altLang="zh-CN" baseline="0" dirty="0" smtClean="0"/>
              <a:t>bottom</a:t>
            </a:r>
            <a:r>
              <a:rPr lang="zh-CN" altLang="en-US" baseline="0" dirty="0" smtClean="0"/>
              <a:t> </a:t>
            </a:r>
            <a:r>
              <a:rPr lang="en-US" altLang="zh-CN" baseline="0" dirty="0" smtClean="0"/>
              <a:t>which</a:t>
            </a:r>
            <a:r>
              <a:rPr lang="zh-CN" altLang="en-US" baseline="0" dirty="0" smtClean="0"/>
              <a:t> </a:t>
            </a:r>
            <a:r>
              <a:rPr lang="en-US" altLang="zh-CN" baseline="0" dirty="0" smtClean="0"/>
              <a:t>is</a:t>
            </a:r>
            <a:r>
              <a:rPr lang="zh-CN" altLang="en-US" baseline="0" dirty="0" smtClean="0"/>
              <a:t> </a:t>
            </a:r>
            <a:r>
              <a:rPr lang="en-US" altLang="zh-CN" baseline="0" dirty="0" smtClean="0"/>
              <a:t>from</a:t>
            </a:r>
            <a:r>
              <a:rPr lang="zh-CN" altLang="en-US" baseline="0" dirty="0" smtClean="0"/>
              <a:t> </a:t>
            </a:r>
            <a:r>
              <a:rPr lang="en-US" altLang="zh-CN" baseline="0" dirty="0" err="1" smtClean="0"/>
              <a:t>Daas</a:t>
            </a:r>
            <a:r>
              <a:rPr lang="zh-CN" altLang="en-US" baseline="0" dirty="0" smtClean="0"/>
              <a:t> </a:t>
            </a:r>
            <a:r>
              <a:rPr lang="en-US" altLang="zh-CN" baseline="0" dirty="0" smtClean="0"/>
              <a:t>to</a:t>
            </a:r>
            <a:r>
              <a:rPr lang="zh-CN" altLang="en-US" baseline="0" dirty="0" smtClean="0"/>
              <a:t> </a:t>
            </a:r>
            <a:r>
              <a:rPr lang="en-US" altLang="zh-CN" baseline="0" dirty="0" err="1" smtClean="0"/>
              <a:t>Iaas</a:t>
            </a:r>
            <a:r>
              <a:rPr lang="en-US" altLang="zh-CN" baseline="0" dirty="0" smtClean="0"/>
              <a:t>.</a:t>
            </a:r>
            <a:endParaRPr lang="en-US" altLang="zh-CN" dirty="0" smtClean="0"/>
          </a:p>
          <a:p>
            <a:pPr marL="0" marR="0" lvl="0" indent="0" algn="l" defTabSz="913412" rtl="0" eaLnBrk="1" fontAlgn="auto" latinLnBrk="0" hangingPunct="1">
              <a:lnSpc>
                <a:spcPct val="100000"/>
              </a:lnSpc>
              <a:spcBef>
                <a:spcPts val="600"/>
              </a:spcBef>
              <a:spcAft>
                <a:spcPts val="0"/>
              </a:spcAft>
              <a:buClrTx/>
              <a:buSzTx/>
              <a:buFontTx/>
              <a:buNone/>
              <a:tabLst/>
              <a:defRPr/>
            </a:pPr>
            <a:endParaRPr lang="en-US" altLang="zh-CN" baseline="0" dirty="0" smtClean="0"/>
          </a:p>
          <a:p>
            <a:pPr marL="0" marR="0" lvl="0" indent="0" algn="l" defTabSz="913412" rtl="0" eaLnBrk="1" fontAlgn="auto" latinLnBrk="0" hangingPunct="1">
              <a:lnSpc>
                <a:spcPct val="100000"/>
              </a:lnSpc>
              <a:spcBef>
                <a:spcPts val="600"/>
              </a:spcBef>
              <a:spcAft>
                <a:spcPts val="0"/>
              </a:spcAft>
              <a:buClrTx/>
              <a:buSzTx/>
              <a:buFontTx/>
              <a:buNone/>
              <a:tabLst/>
              <a:defRPr/>
            </a:pPr>
            <a:endParaRPr lang="en-US" altLang="zh-CN" baseline="0" dirty="0" smtClean="0"/>
          </a:p>
          <a:p>
            <a:pPr marL="0" marR="0" lvl="0" indent="0" algn="l" defTabSz="913412" rtl="0" eaLnBrk="1" fontAlgn="auto" latinLnBrk="0" hangingPunct="1">
              <a:lnSpc>
                <a:spcPct val="100000"/>
              </a:lnSpc>
              <a:spcBef>
                <a:spcPts val="600"/>
              </a:spcBef>
              <a:spcAft>
                <a:spcPts val="0"/>
              </a:spcAft>
              <a:buClrTx/>
              <a:buSzTx/>
              <a:buFontTx/>
              <a:buNone/>
              <a:tabLst/>
              <a:defRPr/>
            </a:pPr>
            <a:r>
              <a:rPr lang="en-US" altLang="zh-CN" dirty="0" smtClean="0"/>
              <a:t>An</a:t>
            </a:r>
            <a:r>
              <a:rPr lang="zh-CN" altLang="en-US" dirty="0" smtClean="0"/>
              <a:t> </a:t>
            </a:r>
            <a:r>
              <a:rPr lang="en-US" altLang="zh-CN" dirty="0" smtClean="0"/>
              <a:t>integrated</a:t>
            </a:r>
            <a:r>
              <a:rPr lang="zh-CN" altLang="en-US" dirty="0" smtClean="0"/>
              <a:t> </a:t>
            </a:r>
            <a:r>
              <a:rPr lang="en-US" altLang="zh-CN" dirty="0" smtClean="0"/>
              <a:t>platform</a:t>
            </a:r>
            <a:r>
              <a:rPr lang="zh-CN" altLang="en-US" dirty="0" smtClean="0"/>
              <a:t> </a:t>
            </a:r>
            <a:r>
              <a:rPr lang="en-US" altLang="zh-CN" dirty="0" smtClean="0"/>
              <a:t>that</a:t>
            </a:r>
            <a:r>
              <a:rPr lang="zh-CN" altLang="en-US" dirty="0" smtClean="0"/>
              <a:t> </a:t>
            </a:r>
            <a:r>
              <a:rPr lang="en-US" altLang="zh-CN" dirty="0" smtClean="0"/>
              <a:t>provides</a:t>
            </a:r>
            <a:r>
              <a:rPr lang="zh-CN" altLang="en-US" dirty="0" smtClean="0"/>
              <a:t> </a:t>
            </a:r>
            <a:r>
              <a:rPr lang="en-US" altLang="zh-CN" dirty="0" smtClean="0"/>
              <a:t>unprecedented</a:t>
            </a:r>
            <a:r>
              <a:rPr lang="zh-CN" altLang="en-US" dirty="0" smtClean="0"/>
              <a:t> </a:t>
            </a:r>
            <a:r>
              <a:rPr lang="en-US" altLang="zh-CN" dirty="0" smtClean="0"/>
              <a:t>ability</a:t>
            </a:r>
            <a:r>
              <a:rPr lang="zh-CN" altLang="en-US" dirty="0" smtClean="0"/>
              <a:t> </a:t>
            </a:r>
            <a:r>
              <a:rPr lang="en-US" altLang="zh-CN" dirty="0" smtClean="0"/>
              <a:t>to</a:t>
            </a:r>
            <a:r>
              <a:rPr lang="zh-CN" altLang="en-US" dirty="0" smtClean="0"/>
              <a:t> </a:t>
            </a:r>
            <a:r>
              <a:rPr lang="en-US" altLang="zh-CN" dirty="0" smtClean="0"/>
              <a:t>take</a:t>
            </a:r>
            <a:r>
              <a:rPr lang="zh-CN" altLang="en-US" dirty="0" smtClean="0"/>
              <a:t> </a:t>
            </a:r>
            <a:r>
              <a:rPr lang="en-US" altLang="zh-CN" dirty="0" smtClean="0"/>
              <a:t>meaningful</a:t>
            </a:r>
            <a:r>
              <a:rPr lang="zh-CN" altLang="en-US" dirty="0" smtClean="0"/>
              <a:t> </a:t>
            </a:r>
            <a:r>
              <a:rPr lang="en-US" altLang="zh-CN" dirty="0" smtClean="0"/>
              <a:t>steps</a:t>
            </a:r>
            <a:r>
              <a:rPr lang="zh-CN" altLang="en-US" dirty="0" smtClean="0"/>
              <a:t> </a:t>
            </a:r>
            <a:r>
              <a:rPr lang="en-US" altLang="zh-CN" dirty="0" smtClean="0"/>
              <a:t>towards</a:t>
            </a:r>
            <a:r>
              <a:rPr lang="zh-CN" altLang="en-US" baseline="0" dirty="0" smtClean="0"/>
              <a:t> </a:t>
            </a:r>
            <a:r>
              <a:rPr lang="en-US" altLang="zh-CN" baseline="0" dirty="0" smtClean="0"/>
              <a:t>genuine</a:t>
            </a:r>
            <a:r>
              <a:rPr lang="zh-CN" altLang="en-US" baseline="0" dirty="0" smtClean="0"/>
              <a:t> </a:t>
            </a:r>
            <a:r>
              <a:rPr lang="en-US" altLang="zh-CN" baseline="0" dirty="0" smtClean="0"/>
              <a:t>business</a:t>
            </a:r>
            <a:r>
              <a:rPr lang="zh-CN" altLang="en-US" baseline="0" dirty="0" smtClean="0"/>
              <a:t> </a:t>
            </a:r>
            <a:r>
              <a:rPr lang="en-US" altLang="zh-CN" baseline="0" dirty="0" smtClean="0"/>
              <a:t>transformation.</a:t>
            </a:r>
            <a:r>
              <a:rPr lang="zh-CN" altLang="en-US" baseline="0" dirty="0" smtClean="0"/>
              <a:t> </a:t>
            </a:r>
            <a:endParaRPr lang="en-US" altLang="zh-CN" baseline="0" dirty="0" smtClean="0"/>
          </a:p>
          <a:p>
            <a:pPr marL="0" marR="0" lvl="0" indent="0" algn="l" defTabSz="913412" rtl="0" eaLnBrk="1" fontAlgn="auto" latinLnBrk="0" hangingPunct="1">
              <a:lnSpc>
                <a:spcPct val="100000"/>
              </a:lnSpc>
              <a:spcBef>
                <a:spcPts val="600"/>
              </a:spcBef>
              <a:spcAft>
                <a:spcPts val="0"/>
              </a:spcAft>
              <a:buClrTx/>
              <a:buSzTx/>
              <a:buFontTx/>
              <a:buNone/>
              <a:tabLst/>
              <a:defRPr/>
            </a:pPr>
            <a:r>
              <a:rPr lang="en-US" altLang="zh-CN" baseline="0" dirty="0" smtClean="0"/>
              <a:t>Complete</a:t>
            </a:r>
            <a:r>
              <a:rPr lang="zh-CN" altLang="en-US" baseline="0" dirty="0" smtClean="0"/>
              <a:t> </a:t>
            </a:r>
            <a:r>
              <a:rPr lang="en-US" altLang="zh-CN" baseline="0" dirty="0" smtClean="0"/>
              <a:t>importance:</a:t>
            </a:r>
            <a:r>
              <a:rPr lang="zh-CN" altLang="en-US" baseline="0" dirty="0" smtClean="0"/>
              <a:t> </a:t>
            </a:r>
            <a:r>
              <a:rPr lang="en-US" altLang="zh-CN" baseline="0" dirty="0" smtClean="0"/>
              <a:t>A lot of big enterprises want to manage</a:t>
            </a:r>
            <a:r>
              <a:rPr lang="zh-CN" altLang="en-US" baseline="0" dirty="0" smtClean="0"/>
              <a:t> </a:t>
            </a:r>
            <a:r>
              <a:rPr lang="en-US" altLang="zh-CN" baseline="0" dirty="0" smtClean="0"/>
              <a:t>their system outside</a:t>
            </a:r>
            <a:r>
              <a:rPr lang="zh-CN" altLang="en-US" baseline="0" dirty="0" smtClean="0"/>
              <a:t> </a:t>
            </a:r>
            <a:r>
              <a:rPr lang="en-US" altLang="zh-CN" baseline="0" dirty="0" smtClean="0"/>
              <a:t>the</a:t>
            </a:r>
            <a:r>
              <a:rPr lang="zh-CN" altLang="en-US" baseline="0" dirty="0" smtClean="0"/>
              <a:t> </a:t>
            </a:r>
            <a:r>
              <a:rPr lang="en-US" altLang="zh-CN" baseline="0" dirty="0" smtClean="0"/>
              <a:t>company. In the enterprise, one kind is the traditional application, such as finance, HR, CRM, these applications can use Oracle‘s SaaS, but there are some core applications, such as the insurance information system of the insurance company,</a:t>
            </a:r>
            <a:r>
              <a:rPr lang="zh-CN" altLang="en-US" baseline="0" dirty="0" smtClean="0"/>
              <a:t> </a:t>
            </a:r>
            <a:r>
              <a:rPr lang="en-US" altLang="zh-CN" baseline="0" dirty="0" smtClean="0"/>
              <a:t>it is developed by itself.</a:t>
            </a:r>
            <a:r>
              <a:rPr lang="zh-CN" altLang="en-US" baseline="0" dirty="0" smtClean="0"/>
              <a:t> </a:t>
            </a:r>
            <a:r>
              <a:rPr lang="en-US" altLang="zh-CN" baseline="0" dirty="0" smtClean="0"/>
              <a:t>If these core applications are placed on the vendor side, It</a:t>
            </a:r>
            <a:r>
              <a:rPr lang="zh-CN" altLang="en-US" baseline="0" dirty="0" smtClean="0"/>
              <a:t> </a:t>
            </a:r>
            <a:r>
              <a:rPr lang="en-US" altLang="zh-CN" baseline="0" dirty="0" smtClean="0"/>
              <a:t>is IaaS. Imagine that if the insurance core system is placed in a IaaS supplier, ERP, CRM, and HR are placed in another supplier, and the company's core system will be integrated with more than one hundred points in the middle of the general system. </a:t>
            </a:r>
            <a:r>
              <a:rPr lang="en-US" dirty="0" smtClean="0"/>
              <a:t>By choosing Oracle Cloud, businesses can avoid the fragmented data and business processes that can result from using multiple, </a:t>
            </a:r>
            <a:r>
              <a:rPr lang="en-US" altLang="zh-CN" dirty="0" smtClean="0"/>
              <a:t>solid</a:t>
            </a:r>
            <a:r>
              <a:rPr lang="en-US" dirty="0" smtClean="0"/>
              <a:t> clouds from different vendors. </a:t>
            </a:r>
          </a:p>
          <a:p>
            <a:pPr marL="0" marR="0" lvl="0" indent="0" algn="l" defTabSz="913412" rtl="0" eaLnBrk="1" fontAlgn="auto" latinLnBrk="0" hangingPunct="1">
              <a:lnSpc>
                <a:spcPct val="100000"/>
              </a:lnSpc>
              <a:spcBef>
                <a:spcPts val="600"/>
              </a:spcBef>
              <a:spcAft>
                <a:spcPts val="0"/>
              </a:spcAft>
              <a:buClrTx/>
              <a:buSzTx/>
              <a:buFontTx/>
              <a:buNone/>
              <a:tabLst/>
              <a:defRPr/>
            </a:pPr>
            <a:endParaRPr lang="en-US" dirty="0" smtClean="0"/>
          </a:p>
        </p:txBody>
      </p:sp>
    </p:spTree>
    <p:extLst>
      <p:ext uri="{BB962C8B-B14F-4D97-AF65-F5344CB8AC3E}">
        <p14:creationId xmlns:p14="http://schemas.microsoft.com/office/powerpoint/2010/main" val="21619301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smtClean="0">
                <a:solidFill>
                  <a:schemeClr val="tx1"/>
                </a:solidFill>
                <a:effectLst/>
                <a:latin typeface="Calibri" panose="020F0502020204030204" pitchFamily="34" charset="0"/>
                <a:ea typeface="+mn-ea"/>
                <a:cs typeface="+mn-cs"/>
              </a:rPr>
              <a:t>1) development environment: PaaS will provide developers with a set of development and test environments, including IDE, and IaaS users are more familiar with the development environment before they are used, but because the previous development environment is less integrated with the cloud, it is not very convenient to use.</a:t>
            </a:r>
          </a:p>
          <a:p>
            <a:r>
              <a:rPr lang="en-US" sz="1100" kern="1200" dirty="0" smtClean="0">
                <a:solidFill>
                  <a:schemeClr val="tx1"/>
                </a:solidFill>
                <a:effectLst/>
                <a:latin typeface="Calibri" panose="020F0502020204030204" pitchFamily="34" charset="0"/>
                <a:ea typeface="+mn-ea"/>
                <a:cs typeface="+mn-cs"/>
              </a:rPr>
              <a:t> </a:t>
            </a:r>
          </a:p>
          <a:p>
            <a:r>
              <a:rPr lang="en-US" sz="1100" kern="1200" dirty="0" smtClean="0">
                <a:solidFill>
                  <a:schemeClr val="tx1"/>
                </a:solidFill>
                <a:effectLst/>
                <a:latin typeface="Calibri" panose="020F0502020204030204" pitchFamily="34" charset="0"/>
                <a:ea typeface="+mn-ea"/>
                <a:cs typeface="+mn-cs"/>
              </a:rPr>
              <a:t>2) supported applications: because IaaS is mainly a virtual machine, and the ordinary virtual machine supports a variety of operating systems, the scope of IaaS support applications is very wide. But it is not easy to make an application run on a PaaS platform, because not only needs to ensure that the application is based on the language supported by the platform, but also to ensure that the application can only call the API supported by the platform, if the application calls the API that the platform does not support. The application is modified.</a:t>
            </a:r>
          </a:p>
          <a:p>
            <a:r>
              <a:rPr lang="en-US" sz="1100" kern="1200" dirty="0" smtClean="0">
                <a:solidFill>
                  <a:schemeClr val="tx1"/>
                </a:solidFill>
                <a:effectLst/>
                <a:latin typeface="Calibri" panose="020F0502020204030204" pitchFamily="34" charset="0"/>
                <a:ea typeface="+mn-ea"/>
                <a:cs typeface="+mn-cs"/>
              </a:rPr>
              <a:t> </a:t>
            </a:r>
          </a:p>
          <a:p>
            <a:r>
              <a:rPr lang="en-US" sz="1100" kern="1200" dirty="0" smtClean="0">
                <a:solidFill>
                  <a:schemeClr val="tx1"/>
                </a:solidFill>
                <a:effectLst/>
                <a:latin typeface="Calibri" panose="020F0502020204030204" pitchFamily="34" charset="0"/>
                <a:ea typeface="+mn-ea"/>
                <a:cs typeface="+mn-cs"/>
              </a:rPr>
              <a:t>3) open standards: Although many IaaS platforms have a certain private function, but because of the existence of OVF and other protocols, it is a steady step forward for IaaS to cross platform and avoid being locked by suppliers. The situation of PaaS platform is not optimistic, because both Google's App Engine and Salesforce's </a:t>
            </a:r>
            <a:r>
              <a:rPr lang="en-US" sz="1100" kern="1200" dirty="0" err="1" smtClean="0">
                <a:solidFill>
                  <a:schemeClr val="tx1"/>
                </a:solidFill>
                <a:effectLst/>
                <a:latin typeface="Calibri" panose="020F0502020204030204" pitchFamily="34" charset="0"/>
                <a:ea typeface="+mn-ea"/>
                <a:cs typeface="+mn-cs"/>
              </a:rPr>
              <a:t>Force.com</a:t>
            </a:r>
            <a:r>
              <a:rPr lang="en-US" sz="1100" kern="1200" dirty="0" smtClean="0">
                <a:solidFill>
                  <a:schemeClr val="tx1"/>
                </a:solidFill>
                <a:effectLst/>
                <a:latin typeface="Calibri" panose="020F0502020204030204" pitchFamily="34" charset="0"/>
                <a:ea typeface="+mn-ea"/>
                <a:cs typeface="+mn-cs"/>
              </a:rPr>
              <a:t> have some private API.</a:t>
            </a:r>
          </a:p>
          <a:p>
            <a:r>
              <a:rPr lang="en-US" sz="1100" kern="1200" dirty="0" smtClean="0">
                <a:solidFill>
                  <a:schemeClr val="tx1"/>
                </a:solidFill>
                <a:effectLst/>
                <a:latin typeface="Calibri" panose="020F0502020204030204" pitchFamily="34" charset="0"/>
                <a:ea typeface="+mn-ea"/>
                <a:cs typeface="+mn-cs"/>
              </a:rPr>
              <a:t> </a:t>
            </a:r>
          </a:p>
          <a:p>
            <a:r>
              <a:rPr lang="en-US" sz="1100" kern="1200" dirty="0" smtClean="0">
                <a:solidFill>
                  <a:schemeClr val="tx1"/>
                </a:solidFill>
                <a:effectLst/>
                <a:latin typeface="Calibri" panose="020F0502020204030204" pitchFamily="34" charset="0"/>
                <a:ea typeface="+mn-ea"/>
                <a:cs typeface="+mn-cs"/>
              </a:rPr>
              <a:t>4) scalability: the PaaS platform automatically adjusts resources to help applications running on it better cope with </a:t>
            </a:r>
            <a:r>
              <a:rPr lang="en-US" sz="1100" kern="1200" dirty="0" err="1" smtClean="0">
                <a:solidFill>
                  <a:schemeClr val="tx1"/>
                </a:solidFill>
                <a:effectLst/>
                <a:latin typeface="Calibri" panose="020F0502020204030204" pitchFamily="34" charset="0"/>
                <a:ea typeface="+mn-ea"/>
                <a:cs typeface="+mn-cs"/>
              </a:rPr>
              <a:t>bursty</a:t>
            </a:r>
            <a:r>
              <a:rPr lang="en-US" sz="1100" kern="1200" dirty="0" smtClean="0">
                <a:solidFill>
                  <a:schemeClr val="tx1"/>
                </a:solidFill>
                <a:effectLst/>
                <a:latin typeface="Calibri" panose="020F0502020204030204" pitchFamily="34" charset="0"/>
                <a:ea typeface="+mn-ea"/>
                <a:cs typeface="+mn-cs"/>
              </a:rPr>
              <a:t> traffic. The IaaS platform requires developers to manually adjust resources to cope with them.</a:t>
            </a:r>
          </a:p>
          <a:p>
            <a:r>
              <a:rPr lang="en-US" sz="1100" kern="1200" dirty="0" smtClean="0">
                <a:solidFill>
                  <a:schemeClr val="tx1"/>
                </a:solidFill>
                <a:effectLst/>
                <a:latin typeface="Calibri" panose="020F0502020204030204" pitchFamily="34" charset="0"/>
                <a:ea typeface="+mn-ea"/>
                <a:cs typeface="+mn-cs"/>
              </a:rPr>
              <a:t> </a:t>
            </a:r>
          </a:p>
          <a:p>
            <a:r>
              <a:rPr lang="en-US" sz="1100" kern="1200" dirty="0" smtClean="0">
                <a:solidFill>
                  <a:schemeClr val="tx1"/>
                </a:solidFill>
                <a:effectLst/>
                <a:latin typeface="Calibri" panose="020F0502020204030204" pitchFamily="34" charset="0"/>
                <a:ea typeface="+mn-ea"/>
                <a:cs typeface="+mn-cs"/>
              </a:rPr>
              <a:t>Integration rate and economy: PaaS platform integration rate is very high, for example, PaaS's representative Google App Engine can carry thousands of applications on a server, and the integration rate of the ordinary IaaS platform will not exceed 100, and is generally around 10, making the IaaS economy less than PaaS.</a:t>
            </a:r>
          </a:p>
          <a:p>
            <a:r>
              <a:rPr lang="en-US" sz="1100" kern="1200" dirty="0" smtClean="0">
                <a:solidFill>
                  <a:schemeClr val="tx1"/>
                </a:solidFill>
                <a:effectLst/>
                <a:latin typeface="Calibri" panose="020F0502020204030204" pitchFamily="34" charset="0"/>
                <a:ea typeface="+mn-ea"/>
                <a:cs typeface="+mn-cs"/>
              </a:rPr>
              <a:t> </a:t>
            </a:r>
          </a:p>
          <a:p>
            <a:r>
              <a:rPr lang="en-US" sz="1100" kern="1200" dirty="0" smtClean="0">
                <a:solidFill>
                  <a:schemeClr val="tx1"/>
                </a:solidFill>
                <a:effectLst/>
                <a:latin typeface="Calibri" panose="020F0502020204030204" pitchFamily="34" charset="0"/>
                <a:ea typeface="+mn-ea"/>
                <a:cs typeface="+mn-cs"/>
              </a:rPr>
              <a:t>Billing and regulation: because the PaaS platform in billing and monitoring these two aspects not only reach the operating system level that the IaaS platform can reach, for example, the use of CPU and memory, and can also be applied, such as the application time (Response Time) or the amount of transaction consumed by the application, etc. This will improve the accuracy of billing and management.</a:t>
            </a:r>
          </a:p>
          <a:p>
            <a:r>
              <a:rPr lang="en-US" sz="1100" kern="1200" dirty="0" smtClean="0">
                <a:solidFill>
                  <a:schemeClr val="tx1"/>
                </a:solidFill>
                <a:effectLst/>
                <a:latin typeface="Calibri" panose="020F0502020204030204" pitchFamily="34" charset="0"/>
                <a:ea typeface="+mn-ea"/>
                <a:cs typeface="+mn-cs"/>
              </a:rPr>
              <a:t> </a:t>
            </a:r>
          </a:p>
          <a:p>
            <a:r>
              <a:rPr lang="en-US" sz="1100" kern="1200" dirty="0" smtClean="0">
                <a:solidFill>
                  <a:schemeClr val="tx1"/>
                </a:solidFill>
                <a:effectLst/>
                <a:latin typeface="Calibri" panose="020F0502020204030204" pitchFamily="34" charset="0"/>
                <a:ea typeface="+mn-ea"/>
                <a:cs typeface="+mn-cs"/>
              </a:rPr>
              <a:t>Learning difficulty: since developing and managing applications on IaaS is close to existing ways, and the development of PaaS may need to learn a new language or a new framework, so IaaS is more difficult to learn.</a:t>
            </a:r>
          </a:p>
          <a:p>
            <a:endParaRPr lang="en-US" altLang="zh-CN" sz="1100" b="0" i="0" kern="1200" dirty="0" smtClean="0">
              <a:solidFill>
                <a:schemeClr val="tx1"/>
              </a:solidFill>
              <a:effectLst/>
              <a:latin typeface="Calibri" panose="020F0502020204030204" pitchFamily="34" charset="0"/>
              <a:ea typeface="+mn-ea"/>
              <a:cs typeface="+mn-cs"/>
            </a:endParaRPr>
          </a:p>
          <a:p>
            <a:r>
              <a:rPr lang="en-US" altLang="zh-CN" sz="1100" b="0" i="0" kern="1200" dirty="0" smtClean="0">
                <a:solidFill>
                  <a:schemeClr val="tx1"/>
                </a:solidFill>
                <a:effectLst/>
                <a:latin typeface="Calibri" panose="020F0502020204030204" pitchFamily="34" charset="0"/>
                <a:ea typeface="+mn-ea"/>
                <a:cs typeface="+mn-cs"/>
              </a:rPr>
              <a:t>https://</a:t>
            </a:r>
            <a:r>
              <a:rPr lang="en-US" altLang="zh-CN" sz="1100" b="0" i="0" kern="1200" dirty="0" err="1" smtClean="0">
                <a:solidFill>
                  <a:schemeClr val="tx1"/>
                </a:solidFill>
                <a:effectLst/>
                <a:latin typeface="Calibri" panose="020F0502020204030204" pitchFamily="34" charset="0"/>
                <a:ea typeface="+mn-ea"/>
                <a:cs typeface="+mn-cs"/>
              </a:rPr>
              <a:t>dzone.com</a:t>
            </a:r>
            <a:r>
              <a:rPr lang="en-US" altLang="zh-CN" sz="1100" b="0" i="0" kern="1200" dirty="0" smtClean="0">
                <a:solidFill>
                  <a:schemeClr val="tx1"/>
                </a:solidFill>
                <a:effectLst/>
                <a:latin typeface="Calibri" panose="020F0502020204030204" pitchFamily="34" charset="0"/>
                <a:ea typeface="+mn-ea"/>
                <a:cs typeface="+mn-cs"/>
              </a:rPr>
              <a:t>/articles/developers-perspective-</a:t>
            </a:r>
            <a:r>
              <a:rPr lang="en-US" altLang="zh-CN" sz="1100" b="0" i="0" kern="1200" dirty="0" err="1" smtClean="0">
                <a:solidFill>
                  <a:schemeClr val="tx1"/>
                </a:solidFill>
                <a:effectLst/>
                <a:latin typeface="Calibri" panose="020F0502020204030204" pitchFamily="34" charset="0"/>
                <a:ea typeface="+mn-ea"/>
                <a:cs typeface="+mn-cs"/>
              </a:rPr>
              <a:t>iaas</a:t>
            </a:r>
            <a:r>
              <a:rPr lang="en-US" altLang="zh-CN" sz="1100" b="0" i="0" kern="1200" dirty="0" smtClean="0">
                <a:solidFill>
                  <a:schemeClr val="tx1"/>
                </a:solidFill>
                <a:effectLst/>
                <a:latin typeface="Calibri" panose="020F0502020204030204" pitchFamily="34" charset="0"/>
                <a:ea typeface="+mn-ea"/>
                <a:cs typeface="+mn-cs"/>
              </a:rPr>
              <a:t>-vs</a:t>
            </a:r>
          </a:p>
          <a:p>
            <a:r>
              <a:rPr lang="en-US" altLang="zh-CN" sz="1100" b="0" i="0" kern="1200" dirty="0" smtClean="0">
                <a:solidFill>
                  <a:schemeClr val="tx1"/>
                </a:solidFill>
                <a:effectLst/>
                <a:latin typeface="Calibri" panose="020F0502020204030204" pitchFamily="34" charset="0"/>
                <a:ea typeface="+mn-ea"/>
                <a:cs typeface="+mn-cs"/>
              </a:rPr>
              <a:t>https://</a:t>
            </a:r>
            <a:r>
              <a:rPr lang="en-US" altLang="zh-CN" sz="1100" b="0" i="0" kern="1200" dirty="0" err="1" smtClean="0">
                <a:solidFill>
                  <a:schemeClr val="tx1"/>
                </a:solidFill>
                <a:effectLst/>
                <a:latin typeface="Calibri" panose="020F0502020204030204" pitchFamily="34" charset="0"/>
                <a:ea typeface="+mn-ea"/>
                <a:cs typeface="+mn-cs"/>
              </a:rPr>
              <a:t>searchmicroservices.techtarget.com</a:t>
            </a:r>
            <a:r>
              <a:rPr lang="en-US" altLang="zh-CN" sz="1100" b="0" i="0" kern="1200" dirty="0" smtClean="0">
                <a:solidFill>
                  <a:schemeClr val="tx1"/>
                </a:solidFill>
                <a:effectLst/>
                <a:latin typeface="Calibri" panose="020F0502020204030204" pitchFamily="34" charset="0"/>
                <a:ea typeface="+mn-ea"/>
                <a:cs typeface="+mn-cs"/>
              </a:rPr>
              <a:t>/feature/</a:t>
            </a:r>
            <a:r>
              <a:rPr lang="en-US" altLang="zh-CN" sz="1100" b="0" i="0" kern="1200" dirty="0" err="1" smtClean="0">
                <a:solidFill>
                  <a:schemeClr val="tx1"/>
                </a:solidFill>
                <a:effectLst/>
                <a:latin typeface="Calibri" panose="020F0502020204030204" pitchFamily="34" charset="0"/>
                <a:ea typeface="+mn-ea"/>
                <a:cs typeface="+mn-cs"/>
              </a:rPr>
              <a:t>Whats</a:t>
            </a:r>
            <a:r>
              <a:rPr lang="en-US" altLang="zh-CN" sz="1100" b="0" i="0" kern="1200" dirty="0" smtClean="0">
                <a:solidFill>
                  <a:schemeClr val="tx1"/>
                </a:solidFill>
                <a:effectLst/>
                <a:latin typeface="Calibri" panose="020F0502020204030204" pitchFamily="34" charset="0"/>
                <a:ea typeface="+mn-ea"/>
                <a:cs typeface="+mn-cs"/>
              </a:rPr>
              <a:t>-the-difference-between-IaaS-and-PaaS-to-developers</a:t>
            </a:r>
          </a:p>
          <a:p>
            <a:endParaRPr lang="en-US" dirty="0"/>
          </a:p>
        </p:txBody>
      </p:sp>
      <p:sp>
        <p:nvSpPr>
          <p:cNvPr id="4" name="Header Placeholder 3"/>
          <p:cNvSpPr>
            <a:spLocks noGrp="1"/>
          </p:cNvSpPr>
          <p:nvPr>
            <p:ph type="hdr" sz="quarter" idx="10"/>
          </p:nvPr>
        </p:nvSpPr>
        <p:spPr/>
        <p:txBody>
          <a:bodyPr/>
          <a:lstStyle/>
          <a:p>
            <a:r>
              <a:rPr lang="en-US" smtClean="0"/>
              <a:t>Oracle Cloud at Customer Launch, Steve Daheb</a:t>
            </a:r>
            <a:endParaRPr lang="en-US" dirty="0"/>
          </a:p>
        </p:txBody>
      </p:sp>
      <p:sp>
        <p:nvSpPr>
          <p:cNvPr id="5" name="Date Placeholder 4"/>
          <p:cNvSpPr>
            <a:spLocks noGrp="1"/>
          </p:cNvSpPr>
          <p:nvPr>
            <p:ph type="dt" idx="11"/>
          </p:nvPr>
        </p:nvSpPr>
        <p:spPr/>
        <p:txBody>
          <a:bodyPr/>
          <a:lstStyle/>
          <a:p>
            <a:r>
              <a:rPr lang="en-US" smtClean="0"/>
              <a:t>Delivered March 2016</a:t>
            </a:r>
            <a:endParaRPr lang="en-US"/>
          </a:p>
        </p:txBody>
      </p:sp>
    </p:spTree>
    <p:extLst>
      <p:ext uri="{BB962C8B-B14F-4D97-AF65-F5344CB8AC3E}">
        <p14:creationId xmlns:p14="http://schemas.microsoft.com/office/powerpoint/2010/main" val="854124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Design Phase: Security training about guiding security principles and Oracle’s secure coding standards help ensure that our engineers, architects and product managers make the best security decisions possible. Assessing threats during architectural risk analysis meetings help us identify potential security issues as early in the development lifecycle as possible. </a:t>
            </a:r>
          </a:p>
          <a:p>
            <a:r>
              <a:rPr lang="en-US" dirty="0" smtClean="0"/>
              <a:t>» Coding Phase: We address standard vulnerability types through the use of secure coding standards and patterns. In this phase we use static code analysis tools to identify security flaws and fix all significant security findings before our services move to testing phase. » Testing Phase: Our internal security professionals and independent security consultants use Oracle internal tools, third party tools for dynamic analysis and fuzz testing, and manual testing to identify potential security issues. </a:t>
            </a:r>
          </a:p>
          <a:p>
            <a:r>
              <a:rPr lang="en-US" dirty="0" smtClean="0"/>
              <a:t>» Prior to service release: Before we release a cloud service, Oracle validates that the functionality being developed meets Oracle’s cloud security requirements. We use independent security professionals to evaluate and monitor the product for potential security issues. </a:t>
            </a:r>
            <a:endParaRPr lang="en-US" dirty="0"/>
          </a:p>
        </p:txBody>
      </p:sp>
      <p:sp>
        <p:nvSpPr>
          <p:cNvPr id="4" name="Header Placeholder 3"/>
          <p:cNvSpPr>
            <a:spLocks noGrp="1"/>
          </p:cNvSpPr>
          <p:nvPr>
            <p:ph type="hdr" sz="quarter" idx="10"/>
          </p:nvPr>
        </p:nvSpPr>
        <p:spPr/>
        <p:txBody>
          <a:bodyPr/>
          <a:lstStyle/>
          <a:p>
            <a:r>
              <a:rPr lang="en-US" smtClean="0"/>
              <a:t>Oracle Cloud at Customer Launch, Steve Daheb</a:t>
            </a:r>
            <a:endParaRPr lang="en-US" dirty="0"/>
          </a:p>
        </p:txBody>
      </p:sp>
      <p:sp>
        <p:nvSpPr>
          <p:cNvPr id="5" name="Date Placeholder 4"/>
          <p:cNvSpPr>
            <a:spLocks noGrp="1"/>
          </p:cNvSpPr>
          <p:nvPr>
            <p:ph type="dt" idx="11"/>
          </p:nvPr>
        </p:nvSpPr>
        <p:spPr/>
        <p:txBody>
          <a:bodyPr/>
          <a:lstStyle/>
          <a:p>
            <a:r>
              <a:rPr lang="en-US" smtClean="0"/>
              <a:t>Delivered March 2016</a:t>
            </a:r>
            <a:endParaRPr lang="en-US"/>
          </a:p>
        </p:txBody>
      </p:sp>
    </p:spTree>
    <p:extLst>
      <p:ext uri="{BB962C8B-B14F-4D97-AF65-F5344CB8AC3E}">
        <p14:creationId xmlns:p14="http://schemas.microsoft.com/office/powerpoint/2010/main" val="20516588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CX:</a:t>
            </a:r>
            <a:r>
              <a:rPr lang="zh-CN" altLang="en-US" dirty="0" smtClean="0"/>
              <a:t> </a:t>
            </a:r>
            <a:r>
              <a:rPr lang="en-US" altLang="zh-CN" dirty="0" smtClean="0"/>
              <a:t>help you</a:t>
            </a:r>
            <a:r>
              <a:rPr lang="zh-CN" altLang="en-US" dirty="0" smtClean="0"/>
              <a:t> </a:t>
            </a:r>
            <a:r>
              <a:rPr lang="en-US" altLang="zh-CN" dirty="0" smtClean="0"/>
              <a:t>effectively engage your</a:t>
            </a:r>
            <a:r>
              <a:rPr lang="zh-CN" altLang="en-US" dirty="0" smtClean="0"/>
              <a:t> </a:t>
            </a:r>
            <a:r>
              <a:rPr lang="en-US" altLang="zh-CN" dirty="0" smtClean="0"/>
              <a:t>customers across physical and digital channels to dramatically improve customer retention, up-sell, and brand advocacy.</a:t>
            </a:r>
          </a:p>
          <a:p>
            <a:r>
              <a:rPr lang="en-US" sz="1100" b="0" i="0" u="none" strike="noStrike" kern="1200" dirty="0" smtClean="0">
                <a:solidFill>
                  <a:schemeClr val="tx1"/>
                </a:solidFill>
                <a:effectLst/>
                <a:latin typeface="Calibri" panose="020F0502020204030204" pitchFamily="34" charset="0"/>
                <a:ea typeface="+mn-ea"/>
                <a:cs typeface="+mn-cs"/>
                <a:hlinkClick r:id="rId3"/>
              </a:rPr>
              <a:t>Marketing</a:t>
            </a:r>
            <a:r>
              <a:rPr lang="zh-CN" altLang="en-US" sz="1100" b="0" i="0" u="none" strike="noStrike" kern="120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Deliver the best of your brand</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4"/>
              </a:rPr>
              <a:t>Sales</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Sell more, know more, grow more</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5"/>
              </a:rPr>
              <a:t>Service</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Delight your customers</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6"/>
              </a:rPr>
              <a:t>Configure, Price, and Quote (CPQ)</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Increase sales efficiency</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7"/>
              </a:rPr>
              <a:t>Commerce</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Build inspired commerce experiences</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8"/>
              </a:rPr>
              <a:t>Loyalty</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Increase customer lifetime value and profitability</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9"/>
              </a:rPr>
              <a:t>Engagement (Sales and Service)</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Unified Sales and Service</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10"/>
              </a:rPr>
              <a:t>Customer Data Management</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Create a complete customer view</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11"/>
              </a:rPr>
              <a:t>Sales Performance Management</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Execute strategies to boost performance</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12"/>
              </a:rPr>
              <a:t>Social</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Engage on what is important to your consumers</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13"/>
              </a:rPr>
              <a:t>Data</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Reach the audiences that matter most</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14"/>
              </a:rPr>
              <a:t>CRM Analytics</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Maximize CRM success</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15"/>
              </a:rPr>
              <a:t>CX Cloud for </a:t>
            </a:r>
            <a:r>
              <a:rPr lang="en-US" sz="1100" b="0" i="0" u="none" strike="noStrike" kern="1200" dirty="0" err="1" smtClean="0">
                <a:solidFill>
                  <a:schemeClr val="tx1"/>
                </a:solidFill>
                <a:effectLst/>
                <a:latin typeface="Calibri" panose="020F0502020204030204" pitchFamily="34" charset="0"/>
                <a:ea typeface="+mn-ea"/>
                <a:cs typeface="+mn-cs"/>
                <a:hlinkClick r:id="rId15"/>
              </a:rPr>
              <a:t>Midsize</a:t>
            </a:r>
            <a:r>
              <a:rPr lang="en-US" sz="1100" b="0" i="0" kern="1200" dirty="0" err="1" smtClean="0">
                <a:solidFill>
                  <a:schemeClr val="tx1"/>
                </a:solidFill>
                <a:effectLst/>
                <a:latin typeface="Calibri" panose="020F0502020204030204" pitchFamily="34" charset="0"/>
                <a:ea typeface="+mn-ea"/>
                <a:cs typeface="+mn-cs"/>
              </a:rPr>
              <a:t>Reduce</a:t>
            </a:r>
            <a:r>
              <a:rPr lang="en-US" sz="1100" b="0" i="0" kern="1200" dirty="0" smtClean="0">
                <a:solidFill>
                  <a:schemeClr val="tx1"/>
                </a:solidFill>
                <a:effectLst/>
                <a:latin typeface="Calibri" panose="020F0502020204030204" pitchFamily="34" charset="0"/>
                <a:ea typeface="+mn-ea"/>
                <a:cs typeface="+mn-cs"/>
              </a:rPr>
              <a:t> complexity, enable growth, lower IT costs</a:t>
            </a:r>
          </a:p>
          <a:p>
            <a:pPr fontAlgn="ctr"/>
            <a:endParaRPr lang="en-US" sz="1100" b="0" i="0" kern="1200" dirty="0" smtClean="0">
              <a:solidFill>
                <a:schemeClr val="tx1"/>
              </a:solidFill>
              <a:effectLst/>
              <a:latin typeface="Calibri" panose="020F0502020204030204" pitchFamily="34" charset="0"/>
              <a:ea typeface="+mn-ea"/>
              <a:cs typeface="+mn-cs"/>
            </a:endParaRPr>
          </a:p>
          <a:p>
            <a:pPr fontAlgn="ctr"/>
            <a:r>
              <a:rPr lang="en-US" sz="1100" b="0" i="0" kern="1200" dirty="0" smtClean="0">
                <a:solidFill>
                  <a:schemeClr val="tx1"/>
                </a:solidFill>
                <a:effectLst/>
                <a:latin typeface="Calibri" panose="020F0502020204030204" pitchFamily="34" charset="0"/>
                <a:ea typeface="+mn-ea"/>
                <a:cs typeface="+mn-cs"/>
              </a:rPr>
              <a:t>Oracle HCM Cloud enables modern human resources to find and retain the best talent and increase global agility.</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16"/>
              </a:rPr>
              <a:t>Global Human </a:t>
            </a:r>
            <a:r>
              <a:rPr lang="en-US" sz="1100" b="0" i="0" u="none" strike="noStrike" kern="1200" dirty="0" err="1" smtClean="0">
                <a:solidFill>
                  <a:schemeClr val="tx1"/>
                </a:solidFill>
                <a:effectLst/>
                <a:latin typeface="Calibri" panose="020F0502020204030204" pitchFamily="34" charset="0"/>
                <a:ea typeface="+mn-ea"/>
                <a:cs typeface="+mn-cs"/>
                <a:hlinkClick r:id="rId16"/>
              </a:rPr>
              <a:t>Resources</a:t>
            </a:r>
            <a:r>
              <a:rPr lang="en-US" sz="1100" b="0" i="0" kern="1200" dirty="0" err="1" smtClean="0">
                <a:solidFill>
                  <a:schemeClr val="tx1"/>
                </a:solidFill>
                <a:effectLst/>
                <a:latin typeface="Calibri" panose="020F0502020204030204" pitchFamily="34" charset="0"/>
                <a:ea typeface="+mn-ea"/>
                <a:cs typeface="+mn-cs"/>
              </a:rPr>
              <a:t>Increase</a:t>
            </a:r>
            <a:r>
              <a:rPr lang="en-US" sz="1100" b="0" i="0" kern="1200" dirty="0" smtClean="0">
                <a:solidFill>
                  <a:schemeClr val="tx1"/>
                </a:solidFill>
                <a:effectLst/>
                <a:latin typeface="Calibri" panose="020F0502020204030204" pitchFamily="34" charset="0"/>
                <a:ea typeface="+mn-ea"/>
                <a:cs typeface="+mn-cs"/>
              </a:rPr>
              <a:t> global agility</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17"/>
              </a:rPr>
              <a:t>Talent Management</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Find and retain the best talent</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18"/>
              </a:rPr>
              <a:t>Workforce Rewards</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Differentiate and win the talent war</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19"/>
              </a:rPr>
              <a:t>Workforce Management</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Optimize time</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20"/>
              </a:rPr>
              <a:t>Work Life Solutions</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Engage your employees</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21"/>
              </a:rPr>
              <a:t>HCM Analytics</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Boost HR and workforce effectiveness</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22"/>
              </a:rPr>
              <a:t>HCM Cloud for Midsize</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Simplify human resources</a:t>
            </a:r>
          </a:p>
          <a:p>
            <a:pPr fontAlgn="ctr"/>
            <a:endParaRPr lang="en-US" sz="1100" b="0" i="0" kern="1200" dirty="0" smtClean="0">
              <a:solidFill>
                <a:schemeClr val="tx1"/>
              </a:solidFill>
              <a:effectLst/>
              <a:latin typeface="Calibri" panose="020F0502020204030204" pitchFamily="34" charset="0"/>
              <a:ea typeface="+mn-ea"/>
              <a:cs typeface="+mn-cs"/>
            </a:endParaRPr>
          </a:p>
          <a:p>
            <a:r>
              <a:rPr lang="en-US" sz="1100" b="0" i="0" kern="1200" dirty="0" smtClean="0">
                <a:solidFill>
                  <a:schemeClr val="tx1"/>
                </a:solidFill>
                <a:effectLst/>
                <a:latin typeface="Calibri" panose="020F0502020204030204" pitchFamily="34" charset="0"/>
                <a:ea typeface="+mn-ea"/>
                <a:cs typeface="+mn-cs"/>
              </a:rPr>
              <a:t>Streamline your enterprise business processes with Enterprise Resource Planning (ERP) Cloud. </a:t>
            </a:r>
            <a:r>
              <a:rPr lang="en-US" altLang="zh-CN" sz="1100" b="0" i="0" kern="1200" dirty="0" smtClean="0">
                <a:solidFill>
                  <a:schemeClr val="tx1"/>
                </a:solidFill>
                <a:effectLst/>
                <a:latin typeface="Calibri" panose="020F0502020204030204" pitchFamily="34" charset="0"/>
                <a:ea typeface="+mn-ea"/>
                <a:cs typeface="+mn-cs"/>
              </a:rPr>
              <a:t>You</a:t>
            </a:r>
            <a:r>
              <a:rPr lang="zh-CN" altLang="en-US" sz="1100" b="0" i="0"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can increase productivity, lower costs, and improve controls.</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23"/>
              </a:rPr>
              <a:t>Financials</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Empower modern finance</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24"/>
              </a:rPr>
              <a:t>Revenue Management</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Simplify complex revenue recognition</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25"/>
              </a:rPr>
              <a:t>Accounting Hub</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Unite disparate accounting systems</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26"/>
              </a:rPr>
              <a:t>Project Financial Management</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Improve project profitability</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27"/>
              </a:rPr>
              <a:t>Project Management</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Power your project delivery</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28"/>
              </a:rPr>
              <a:t>Procurement</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Empower modern procurement</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29"/>
              </a:rPr>
              <a:t>Risk Management</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Drive financial reporting compliance</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30"/>
              </a:rPr>
              <a:t>ERP Analytics</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Sustain a thriving business</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31"/>
              </a:rPr>
              <a:t>ERP Cloud for Midsize</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Reduce complexity, enable growth, lower IT costs</a:t>
            </a:r>
          </a:p>
          <a:p>
            <a:pPr fontAlgn="ctr"/>
            <a:endParaRPr lang="en-US" sz="1100" b="0" i="0" kern="1200" dirty="0" smtClean="0">
              <a:solidFill>
                <a:schemeClr val="tx1"/>
              </a:solidFill>
              <a:effectLst/>
              <a:latin typeface="Calibri" panose="020F0502020204030204" pitchFamily="34" charset="0"/>
              <a:ea typeface="+mn-ea"/>
              <a:cs typeface="+mn-cs"/>
            </a:endParaRPr>
          </a:p>
          <a:p>
            <a:r>
              <a:rPr lang="en-US" sz="1100" b="0" i="0" kern="1200" dirty="0" smtClean="0">
                <a:solidFill>
                  <a:schemeClr val="tx1"/>
                </a:solidFill>
                <a:effectLst/>
                <a:latin typeface="Calibri" panose="020F0502020204030204" pitchFamily="34" charset="0"/>
                <a:ea typeface="+mn-ea"/>
                <a:cs typeface="+mn-cs"/>
              </a:rPr>
              <a:t>Supply Chain Management</a:t>
            </a:r>
          </a:p>
          <a:p>
            <a:r>
              <a:rPr lang="en-US" sz="1100" b="0" i="0" kern="1200" dirty="0" smtClean="0">
                <a:solidFill>
                  <a:schemeClr val="tx1"/>
                </a:solidFill>
                <a:effectLst/>
                <a:latin typeface="Calibri" panose="020F0502020204030204" pitchFamily="34" charset="0"/>
                <a:ea typeface="+mn-ea"/>
                <a:cs typeface="+mn-cs"/>
              </a:rPr>
              <a:t>With capabilities that include product innovation, strategic material sourcing, outsourced manufacturing, integrated logistics, </a:t>
            </a:r>
            <a:r>
              <a:rPr lang="en-US" sz="1100" b="0" i="0" kern="1200" dirty="0" err="1" smtClean="0">
                <a:solidFill>
                  <a:schemeClr val="tx1"/>
                </a:solidFill>
                <a:effectLst/>
                <a:latin typeface="Calibri" panose="020F0502020204030204" pitchFamily="34" charset="0"/>
                <a:ea typeface="+mn-ea"/>
                <a:cs typeface="+mn-cs"/>
              </a:rPr>
              <a:t>omni</a:t>
            </a:r>
            <a:r>
              <a:rPr lang="en-US" sz="1100" b="0" i="0" kern="1200" dirty="0" smtClean="0">
                <a:solidFill>
                  <a:schemeClr val="tx1"/>
                </a:solidFill>
                <a:effectLst/>
                <a:latin typeface="Calibri" panose="020F0502020204030204" pitchFamily="34" charset="0"/>
                <a:ea typeface="+mn-ea"/>
                <a:cs typeface="+mn-cs"/>
              </a:rPr>
              <a:t>-channel fulfillment, and integrated demand and supply planning, </a:t>
            </a:r>
          </a:p>
          <a:p>
            <a:r>
              <a:rPr lang="en-US" sz="1100" b="0" i="0" kern="1200" dirty="0" smtClean="0">
                <a:solidFill>
                  <a:schemeClr val="tx1"/>
                </a:solidFill>
                <a:effectLst/>
                <a:latin typeface="Calibri" panose="020F0502020204030204" pitchFamily="34" charset="0"/>
                <a:ea typeface="+mn-ea"/>
                <a:cs typeface="+mn-cs"/>
              </a:rPr>
              <a:t>Oracle SCM Cloud is the most comprehensive SCM suite in the cloud. Oracle SCM Cloud allows you to deploy functionality incrementally, with minimal risk, lower cost, and maximum flexibility</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32"/>
              </a:rPr>
              <a:t>In-Memory Cost Management </a:t>
            </a:r>
            <a:r>
              <a:rPr lang="en-US" sz="1100" b="0" i="0" u="none" strike="noStrike" kern="1200" dirty="0" err="1" smtClean="0">
                <a:solidFill>
                  <a:schemeClr val="tx1"/>
                </a:solidFill>
                <a:effectLst/>
                <a:latin typeface="Calibri" panose="020F0502020204030204" pitchFamily="34" charset="0"/>
                <a:ea typeface="+mn-ea"/>
                <a:cs typeface="+mn-cs"/>
                <a:hlinkClick r:id="rId32"/>
              </a:rPr>
              <a:t>Cloud</a:t>
            </a:r>
            <a:r>
              <a:rPr lang="en-US" sz="1100" b="0" i="0" kern="1200" dirty="0" err="1" smtClean="0">
                <a:solidFill>
                  <a:schemeClr val="tx1"/>
                </a:solidFill>
                <a:effectLst/>
                <a:latin typeface="Calibri" panose="020F0502020204030204" pitchFamily="34" charset="0"/>
                <a:ea typeface="+mn-ea"/>
                <a:cs typeface="+mn-cs"/>
              </a:rPr>
              <a:t>Maximize</a:t>
            </a:r>
            <a:r>
              <a:rPr lang="en-US" sz="1100" b="0" i="0" kern="1200" dirty="0" smtClean="0">
                <a:solidFill>
                  <a:schemeClr val="tx1"/>
                </a:solidFill>
                <a:effectLst/>
                <a:latin typeface="Calibri" panose="020F0502020204030204" pitchFamily="34" charset="0"/>
                <a:ea typeface="+mn-ea"/>
                <a:cs typeface="+mn-cs"/>
              </a:rPr>
              <a:t> revenue, increase profits, optimize operational costs and working capital</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33"/>
              </a:rPr>
              <a:t>Inventory </a:t>
            </a:r>
            <a:r>
              <a:rPr lang="en-US" sz="1100" b="0" i="0" u="none" strike="noStrike" kern="1200" dirty="0" err="1" smtClean="0">
                <a:solidFill>
                  <a:schemeClr val="tx1"/>
                </a:solidFill>
                <a:effectLst/>
                <a:latin typeface="Calibri" panose="020F0502020204030204" pitchFamily="34" charset="0"/>
                <a:ea typeface="+mn-ea"/>
                <a:cs typeface="+mn-cs"/>
                <a:hlinkClick r:id="rId33"/>
              </a:rPr>
              <a:t>Management</a:t>
            </a:r>
            <a:r>
              <a:rPr lang="en-US" sz="1100" b="0" i="0" kern="1200" dirty="0" err="1" smtClean="0">
                <a:solidFill>
                  <a:schemeClr val="tx1"/>
                </a:solidFill>
                <a:effectLst/>
                <a:latin typeface="Calibri" panose="020F0502020204030204" pitchFamily="34" charset="0"/>
                <a:ea typeface="+mn-ea"/>
                <a:cs typeface="+mn-cs"/>
              </a:rPr>
              <a:t>Get</a:t>
            </a:r>
            <a:r>
              <a:rPr lang="en-US" sz="1100" b="0" i="0" kern="1200" dirty="0" smtClean="0">
                <a:solidFill>
                  <a:schemeClr val="tx1"/>
                </a:solidFill>
                <a:effectLst/>
                <a:latin typeface="Calibri" panose="020F0502020204030204" pitchFamily="34" charset="0"/>
                <a:ea typeface="+mn-ea"/>
                <a:cs typeface="+mn-cs"/>
              </a:rPr>
              <a:t> visibility and management across the supply chain</a:t>
            </a:r>
          </a:p>
          <a:p>
            <a:pPr fontAlgn="ctr"/>
            <a:r>
              <a:rPr lang="en-US" sz="1100" b="0" i="0" u="none" strike="noStrike" kern="1200" dirty="0" err="1" smtClean="0">
                <a:solidFill>
                  <a:schemeClr val="tx1"/>
                </a:solidFill>
                <a:effectLst/>
                <a:latin typeface="Calibri" panose="020F0502020204030204" pitchFamily="34" charset="0"/>
                <a:ea typeface="+mn-ea"/>
                <a:cs typeface="+mn-cs"/>
                <a:hlinkClick r:id="rId34"/>
              </a:rPr>
              <a:t>Logistics</a:t>
            </a:r>
            <a:r>
              <a:rPr lang="en-US" sz="1100" b="0" i="0" kern="1200" dirty="0" err="1" smtClean="0">
                <a:solidFill>
                  <a:schemeClr val="tx1"/>
                </a:solidFill>
                <a:effectLst/>
                <a:latin typeface="Calibri" panose="020F0502020204030204" pitchFamily="34" charset="0"/>
                <a:ea typeface="+mn-ea"/>
                <a:cs typeface="+mn-cs"/>
              </a:rPr>
              <a:t>Reduce</a:t>
            </a:r>
            <a:r>
              <a:rPr lang="en-US" sz="1100" b="0" i="0" kern="1200" dirty="0" smtClean="0">
                <a:solidFill>
                  <a:schemeClr val="tx1"/>
                </a:solidFill>
                <a:effectLst/>
                <a:latin typeface="Calibri" panose="020F0502020204030204" pitchFamily="34" charset="0"/>
                <a:ea typeface="+mn-ea"/>
                <a:cs typeface="+mn-cs"/>
              </a:rPr>
              <a:t> costs, increase efficiency, ensure compliance</a:t>
            </a:r>
          </a:p>
          <a:p>
            <a:pPr fontAlgn="ctr"/>
            <a:r>
              <a:rPr lang="en-US" sz="1100" b="0" i="0" u="none" strike="noStrike" kern="1200" dirty="0" err="1" smtClean="0">
                <a:solidFill>
                  <a:schemeClr val="tx1"/>
                </a:solidFill>
                <a:effectLst/>
                <a:latin typeface="Calibri" panose="020F0502020204030204" pitchFamily="34" charset="0"/>
                <a:ea typeface="+mn-ea"/>
                <a:cs typeface="+mn-cs"/>
                <a:hlinkClick r:id="rId35"/>
              </a:rPr>
              <a:t>Maintenance</a:t>
            </a:r>
            <a:r>
              <a:rPr lang="en-US" sz="1100" b="0" i="0" kern="1200" dirty="0" err="1" smtClean="0">
                <a:solidFill>
                  <a:schemeClr val="tx1"/>
                </a:solidFill>
                <a:effectLst/>
                <a:latin typeface="Calibri" panose="020F0502020204030204" pitchFamily="34" charset="0"/>
                <a:ea typeface="+mn-ea"/>
                <a:cs typeface="+mn-cs"/>
              </a:rPr>
              <a:t>Enable</a:t>
            </a:r>
            <a:r>
              <a:rPr lang="en-US" sz="1100" b="0" i="0" kern="1200" dirty="0" smtClean="0">
                <a:solidFill>
                  <a:schemeClr val="tx1"/>
                </a:solidFill>
                <a:effectLst/>
                <a:latin typeface="Calibri" panose="020F0502020204030204" pitchFamily="34" charset="0"/>
                <a:ea typeface="+mn-ea"/>
                <a:cs typeface="+mn-cs"/>
              </a:rPr>
              <a:t> efficient and productive maintenance operations</a:t>
            </a:r>
          </a:p>
          <a:p>
            <a:pPr fontAlgn="ctr"/>
            <a:r>
              <a:rPr lang="en-US" sz="1100" b="0" i="0" u="none" strike="noStrike" kern="1200" dirty="0" err="1" smtClean="0">
                <a:solidFill>
                  <a:schemeClr val="tx1"/>
                </a:solidFill>
                <a:effectLst/>
                <a:latin typeface="Calibri" panose="020F0502020204030204" pitchFamily="34" charset="0"/>
                <a:ea typeface="+mn-ea"/>
                <a:cs typeface="+mn-cs"/>
                <a:hlinkClick r:id="rId36"/>
              </a:rPr>
              <a:t>Manufacturing</a:t>
            </a:r>
            <a:r>
              <a:rPr lang="en-US" sz="1100" b="0" i="0" kern="1200" dirty="0" err="1" smtClean="0">
                <a:solidFill>
                  <a:schemeClr val="tx1"/>
                </a:solidFill>
                <a:effectLst/>
                <a:latin typeface="Calibri" panose="020F0502020204030204" pitchFamily="34" charset="0"/>
                <a:ea typeface="+mn-ea"/>
                <a:cs typeface="+mn-cs"/>
              </a:rPr>
              <a:t>Streamline</a:t>
            </a:r>
            <a:r>
              <a:rPr lang="en-US" sz="1100" b="0" i="0" kern="1200" dirty="0" smtClean="0">
                <a:solidFill>
                  <a:schemeClr val="tx1"/>
                </a:solidFill>
                <a:effectLst/>
                <a:latin typeface="Calibri" panose="020F0502020204030204" pitchFamily="34" charset="0"/>
                <a:ea typeface="+mn-ea"/>
                <a:cs typeface="+mn-cs"/>
              </a:rPr>
              <a:t> your manufacturing processes</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37"/>
              </a:rPr>
              <a:t>Order </a:t>
            </a:r>
            <a:r>
              <a:rPr lang="en-US" sz="1100" b="0" i="0" u="none" strike="noStrike" kern="1200" dirty="0" err="1" smtClean="0">
                <a:solidFill>
                  <a:schemeClr val="tx1"/>
                </a:solidFill>
                <a:effectLst/>
                <a:latin typeface="Calibri" panose="020F0502020204030204" pitchFamily="34" charset="0"/>
                <a:ea typeface="+mn-ea"/>
                <a:cs typeface="+mn-cs"/>
                <a:hlinkClick r:id="rId37"/>
              </a:rPr>
              <a:t>Management</a:t>
            </a:r>
            <a:r>
              <a:rPr lang="en-US" sz="1100" b="0" i="0" kern="1200" dirty="0" err="1" smtClean="0">
                <a:solidFill>
                  <a:schemeClr val="tx1"/>
                </a:solidFill>
                <a:effectLst/>
                <a:latin typeface="Calibri" panose="020F0502020204030204" pitchFamily="34" charset="0"/>
                <a:ea typeface="+mn-ea"/>
                <a:cs typeface="+mn-cs"/>
              </a:rPr>
              <a:t>Get</a:t>
            </a:r>
            <a:r>
              <a:rPr lang="en-US" sz="1100" b="0" i="0" kern="1200" dirty="0" smtClean="0">
                <a:solidFill>
                  <a:schemeClr val="tx1"/>
                </a:solidFill>
                <a:effectLst/>
                <a:latin typeface="Calibri" panose="020F0502020204030204" pitchFamily="34" charset="0"/>
                <a:ea typeface="+mn-ea"/>
                <a:cs typeface="+mn-cs"/>
              </a:rPr>
              <a:t> visibility into your orders</a:t>
            </a:r>
          </a:p>
          <a:p>
            <a:pPr fontAlgn="ctr"/>
            <a:r>
              <a:rPr lang="en-US" sz="1100" b="0" i="0" u="none" strike="noStrike" kern="1200" dirty="0" err="1" smtClean="0">
                <a:solidFill>
                  <a:schemeClr val="tx1"/>
                </a:solidFill>
                <a:effectLst/>
                <a:latin typeface="Calibri" panose="020F0502020204030204" pitchFamily="34" charset="0"/>
                <a:ea typeface="+mn-ea"/>
                <a:cs typeface="+mn-cs"/>
                <a:hlinkClick r:id="rId38"/>
              </a:rPr>
              <a:t>Procurement</a:t>
            </a:r>
            <a:r>
              <a:rPr lang="en-US" sz="1100" b="0" i="0" kern="1200" dirty="0" err="1" smtClean="0">
                <a:solidFill>
                  <a:schemeClr val="tx1"/>
                </a:solidFill>
                <a:effectLst/>
                <a:latin typeface="Calibri" panose="020F0502020204030204" pitchFamily="34" charset="0"/>
                <a:ea typeface="+mn-ea"/>
                <a:cs typeface="+mn-cs"/>
              </a:rPr>
              <a:t>Empower</a:t>
            </a:r>
            <a:r>
              <a:rPr lang="en-US" sz="1100" b="0" i="0" kern="1200" dirty="0" smtClean="0">
                <a:solidFill>
                  <a:schemeClr val="tx1"/>
                </a:solidFill>
                <a:effectLst/>
                <a:latin typeface="Calibri" panose="020F0502020204030204" pitchFamily="34" charset="0"/>
                <a:ea typeface="+mn-ea"/>
                <a:cs typeface="+mn-cs"/>
              </a:rPr>
              <a:t> modern procurement</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39"/>
              </a:rPr>
              <a:t>Product Lifecycle Management</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altLang="zh-CN" sz="1100" b="0" i="0" u="none" strike="noStrike" kern="1200" baseline="0" dirty="0" smtClean="0">
                <a:solidFill>
                  <a:schemeClr val="tx1"/>
                </a:solidFill>
                <a:effectLst/>
                <a:latin typeface="Calibri" panose="020F0502020204030204" pitchFamily="34" charset="0"/>
                <a:ea typeface="+mn-ea"/>
                <a:cs typeface="+mn-cs"/>
              </a:rPr>
              <a:t>I</a:t>
            </a:r>
            <a:r>
              <a:rPr lang="en-US" sz="1100" b="0" i="0" kern="1200" dirty="0" smtClean="0">
                <a:solidFill>
                  <a:schemeClr val="tx1"/>
                </a:solidFill>
                <a:effectLst/>
                <a:latin typeface="Calibri" panose="020F0502020204030204" pitchFamily="34" charset="0"/>
                <a:ea typeface="+mn-ea"/>
                <a:cs typeface="+mn-cs"/>
              </a:rPr>
              <a:t>nnovate, develop, and commercialize profitable products</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40"/>
              </a:rPr>
              <a:t>Product Master Data </a:t>
            </a:r>
            <a:r>
              <a:rPr lang="en-US" sz="1100" b="0" i="0" u="none" strike="noStrike" kern="1200" dirty="0" err="1" smtClean="0">
                <a:solidFill>
                  <a:schemeClr val="tx1"/>
                </a:solidFill>
                <a:effectLst/>
                <a:latin typeface="Calibri" panose="020F0502020204030204" pitchFamily="34" charset="0"/>
                <a:ea typeface="+mn-ea"/>
                <a:cs typeface="+mn-cs"/>
                <a:hlinkClick r:id="rId40"/>
              </a:rPr>
              <a:t>Management</a:t>
            </a:r>
            <a:r>
              <a:rPr lang="en-US" sz="1100" b="0" i="0" kern="1200" dirty="0" err="1" smtClean="0">
                <a:solidFill>
                  <a:schemeClr val="tx1"/>
                </a:solidFill>
                <a:effectLst/>
                <a:latin typeface="Calibri" panose="020F0502020204030204" pitchFamily="34" charset="0"/>
                <a:ea typeface="+mn-ea"/>
                <a:cs typeface="+mn-cs"/>
              </a:rPr>
              <a:t>Master</a:t>
            </a:r>
            <a:r>
              <a:rPr lang="en-US" sz="1100" b="0" i="0" kern="1200" dirty="0" smtClean="0">
                <a:solidFill>
                  <a:schemeClr val="tx1"/>
                </a:solidFill>
                <a:effectLst/>
                <a:latin typeface="Calibri" panose="020F0502020204030204" pitchFamily="34" charset="0"/>
                <a:ea typeface="+mn-ea"/>
                <a:cs typeface="+mn-cs"/>
              </a:rPr>
              <a:t> and commercialize your enterprise product information</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41"/>
              </a:rPr>
              <a:t>Supply Chain Collaboration and </a:t>
            </a:r>
            <a:r>
              <a:rPr lang="en-US" sz="1100" b="0" i="0" u="none" strike="noStrike" kern="1200" dirty="0" err="1" smtClean="0">
                <a:solidFill>
                  <a:schemeClr val="tx1"/>
                </a:solidFill>
                <a:effectLst/>
                <a:latin typeface="Calibri" panose="020F0502020204030204" pitchFamily="34" charset="0"/>
                <a:ea typeface="+mn-ea"/>
                <a:cs typeface="+mn-cs"/>
                <a:hlinkClick r:id="rId41"/>
              </a:rPr>
              <a:t>Visibility</a:t>
            </a:r>
            <a:r>
              <a:rPr lang="en-US" sz="1100" b="0" i="0" kern="1200" dirty="0" err="1" smtClean="0">
                <a:solidFill>
                  <a:schemeClr val="tx1"/>
                </a:solidFill>
                <a:effectLst/>
                <a:latin typeface="Calibri" panose="020F0502020204030204" pitchFamily="34" charset="0"/>
                <a:ea typeface="+mn-ea"/>
                <a:cs typeface="+mn-cs"/>
              </a:rPr>
              <a:t>Improve</a:t>
            </a:r>
            <a:r>
              <a:rPr lang="en-US" sz="1100" b="0" i="0" kern="1200" dirty="0" smtClean="0">
                <a:solidFill>
                  <a:schemeClr val="tx1"/>
                </a:solidFill>
                <a:effectLst/>
                <a:latin typeface="Calibri" panose="020F0502020204030204" pitchFamily="34" charset="0"/>
                <a:ea typeface="+mn-ea"/>
                <a:cs typeface="+mn-cs"/>
              </a:rPr>
              <a:t> the performance of your global value network</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42"/>
              </a:rPr>
              <a:t>Supply Chain </a:t>
            </a:r>
            <a:r>
              <a:rPr lang="en-US" sz="1100" b="0" i="0" u="none" strike="noStrike" kern="1200" dirty="0" err="1" smtClean="0">
                <a:solidFill>
                  <a:schemeClr val="tx1"/>
                </a:solidFill>
                <a:effectLst/>
                <a:latin typeface="Calibri" panose="020F0502020204030204" pitchFamily="34" charset="0"/>
                <a:ea typeface="+mn-ea"/>
                <a:cs typeface="+mn-cs"/>
                <a:hlinkClick r:id="rId42"/>
              </a:rPr>
              <a:t>Planning</a:t>
            </a:r>
            <a:r>
              <a:rPr lang="en-US" sz="1100" b="0" i="0" kern="1200" dirty="0" err="1" smtClean="0">
                <a:solidFill>
                  <a:schemeClr val="tx1"/>
                </a:solidFill>
                <a:effectLst/>
                <a:latin typeface="Calibri" panose="020F0502020204030204" pitchFamily="34" charset="0"/>
                <a:ea typeface="+mn-ea"/>
                <a:cs typeface="+mn-cs"/>
              </a:rPr>
              <a:t>Stay</a:t>
            </a:r>
            <a:r>
              <a:rPr lang="en-US" sz="1100" b="0" i="0" kern="1200" dirty="0" smtClean="0">
                <a:solidFill>
                  <a:schemeClr val="tx1"/>
                </a:solidFill>
                <a:effectLst/>
                <a:latin typeface="Calibri" panose="020F0502020204030204" pitchFamily="34" charset="0"/>
                <a:ea typeface="+mn-ea"/>
                <a:cs typeface="+mn-cs"/>
              </a:rPr>
              <a:t> ahead of challenges and changes in your business</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43"/>
              </a:rPr>
              <a:t>SCM </a:t>
            </a:r>
            <a:r>
              <a:rPr lang="en-US" sz="1100" b="0" i="0" u="none" strike="noStrike" kern="1200" dirty="0" err="1" smtClean="0">
                <a:solidFill>
                  <a:schemeClr val="tx1"/>
                </a:solidFill>
                <a:effectLst/>
                <a:latin typeface="Calibri" panose="020F0502020204030204" pitchFamily="34" charset="0"/>
                <a:ea typeface="+mn-ea"/>
                <a:cs typeface="+mn-cs"/>
                <a:hlinkClick r:id="rId43"/>
              </a:rPr>
              <a:t>Analytics</a:t>
            </a:r>
            <a:r>
              <a:rPr lang="en-US" sz="1100" b="0" i="0" kern="1200" dirty="0" err="1" smtClean="0">
                <a:solidFill>
                  <a:schemeClr val="tx1"/>
                </a:solidFill>
                <a:effectLst/>
                <a:latin typeface="Calibri" panose="020F0502020204030204" pitchFamily="34" charset="0"/>
                <a:ea typeface="+mn-ea"/>
                <a:cs typeface="+mn-cs"/>
              </a:rPr>
              <a:t>Power</a:t>
            </a:r>
            <a:r>
              <a:rPr lang="en-US" sz="1100" b="0" i="0" kern="1200" dirty="0" smtClean="0">
                <a:solidFill>
                  <a:schemeClr val="tx1"/>
                </a:solidFill>
                <a:effectLst/>
                <a:latin typeface="Calibri" panose="020F0502020204030204" pitchFamily="34" charset="0"/>
                <a:ea typeface="+mn-ea"/>
                <a:cs typeface="+mn-cs"/>
              </a:rPr>
              <a:t> a highly efficient supply network</a:t>
            </a:r>
          </a:p>
          <a:p>
            <a:pPr fontAlgn="ctr"/>
            <a:endParaRPr lang="en-US" sz="1100" b="0" i="0" kern="1200" dirty="0" smtClean="0">
              <a:solidFill>
                <a:schemeClr val="tx1"/>
              </a:solidFill>
              <a:effectLst/>
              <a:latin typeface="Calibri" panose="020F0502020204030204" pitchFamily="34" charset="0"/>
              <a:ea typeface="+mn-ea"/>
              <a:cs typeface="+mn-cs"/>
            </a:endParaRPr>
          </a:p>
          <a:p>
            <a:r>
              <a:rPr lang="en-US" sz="1100" b="0" i="0" kern="1200" dirty="0" smtClean="0">
                <a:solidFill>
                  <a:schemeClr val="tx1"/>
                </a:solidFill>
                <a:effectLst/>
                <a:latin typeface="Calibri" panose="020F0502020204030204" pitchFamily="34" charset="0"/>
                <a:ea typeface="+mn-ea"/>
                <a:cs typeface="+mn-cs"/>
              </a:rPr>
              <a:t>Enterprise Performance Management</a:t>
            </a:r>
          </a:p>
          <a:p>
            <a:r>
              <a:rPr lang="en-US" sz="1100" b="0" i="0" kern="1200" dirty="0" smtClean="0">
                <a:solidFill>
                  <a:schemeClr val="tx1"/>
                </a:solidFill>
                <a:effectLst/>
                <a:latin typeface="Calibri" panose="020F0502020204030204" pitchFamily="34" charset="0"/>
                <a:ea typeface="+mn-ea"/>
                <a:cs typeface="+mn-cs"/>
              </a:rPr>
              <a:t>Oracle’s market-leading Enterprise Performance Management (EPM) applications combined with the innovation and simplicity of the cloud, enable companies of any size to drive predictable performance, report with confidence, and connect the entire organization.</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44"/>
              </a:rPr>
              <a:t>Account </a:t>
            </a:r>
            <a:r>
              <a:rPr lang="en-US" sz="1100" b="0" i="0" u="none" strike="noStrike" kern="1200" dirty="0" err="1" smtClean="0">
                <a:solidFill>
                  <a:schemeClr val="tx1"/>
                </a:solidFill>
                <a:effectLst/>
                <a:latin typeface="Calibri" panose="020F0502020204030204" pitchFamily="34" charset="0"/>
                <a:ea typeface="+mn-ea"/>
                <a:cs typeface="+mn-cs"/>
                <a:hlinkClick r:id="rId44"/>
              </a:rPr>
              <a:t>Reconciliation</a:t>
            </a:r>
            <a:r>
              <a:rPr lang="en-US" sz="1100" b="0" i="0" kern="1200" dirty="0" err="1" smtClean="0">
                <a:solidFill>
                  <a:schemeClr val="tx1"/>
                </a:solidFill>
                <a:effectLst/>
                <a:latin typeface="Calibri" panose="020F0502020204030204" pitchFamily="34" charset="0"/>
                <a:ea typeface="+mn-ea"/>
                <a:cs typeface="+mn-cs"/>
              </a:rPr>
              <a:t>Streamline</a:t>
            </a:r>
            <a:r>
              <a:rPr lang="en-US" sz="1100" b="0" i="0" kern="1200" dirty="0" smtClean="0">
                <a:solidFill>
                  <a:schemeClr val="tx1"/>
                </a:solidFill>
                <a:effectLst/>
                <a:latin typeface="Calibri" panose="020F0502020204030204" pitchFamily="34" charset="0"/>
                <a:ea typeface="+mn-ea"/>
                <a:cs typeface="+mn-cs"/>
              </a:rPr>
              <a:t> your account reconciliation process</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45"/>
              </a:rPr>
              <a:t>Enterprise Data </a:t>
            </a:r>
            <a:r>
              <a:rPr lang="en-US" sz="1100" b="0" i="0" u="none" strike="noStrike" kern="1200" dirty="0" err="1" smtClean="0">
                <a:solidFill>
                  <a:schemeClr val="tx1"/>
                </a:solidFill>
                <a:effectLst/>
                <a:latin typeface="Calibri" panose="020F0502020204030204" pitchFamily="34" charset="0"/>
                <a:ea typeface="+mn-ea"/>
                <a:cs typeface="+mn-cs"/>
                <a:hlinkClick r:id="rId45"/>
              </a:rPr>
              <a:t>Management</a:t>
            </a:r>
            <a:r>
              <a:rPr lang="en-US" sz="1100" b="0" i="0" kern="1200" dirty="0" err="1" smtClean="0">
                <a:solidFill>
                  <a:schemeClr val="tx1"/>
                </a:solidFill>
                <a:effectLst/>
                <a:latin typeface="Calibri" panose="020F0502020204030204" pitchFamily="34" charset="0"/>
                <a:ea typeface="+mn-ea"/>
                <a:cs typeface="+mn-cs"/>
              </a:rPr>
              <a:t>Drive</a:t>
            </a:r>
            <a:r>
              <a:rPr lang="en-US" sz="1100" b="0" i="0" kern="1200" dirty="0" smtClean="0">
                <a:solidFill>
                  <a:schemeClr val="tx1"/>
                </a:solidFill>
                <a:effectLst/>
                <a:latin typeface="Calibri" panose="020F0502020204030204" pitchFamily="34" charset="0"/>
                <a:ea typeface="+mn-ea"/>
                <a:cs typeface="+mn-cs"/>
              </a:rPr>
              <a:t> agile business transformation</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46"/>
              </a:rPr>
              <a:t>Enterprise Performance </a:t>
            </a:r>
            <a:r>
              <a:rPr lang="en-US" sz="1100" b="0" i="0" u="none" strike="noStrike" kern="1200" dirty="0" err="1" smtClean="0">
                <a:solidFill>
                  <a:schemeClr val="tx1"/>
                </a:solidFill>
                <a:effectLst/>
                <a:latin typeface="Calibri" panose="020F0502020204030204" pitchFamily="34" charset="0"/>
                <a:ea typeface="+mn-ea"/>
                <a:cs typeface="+mn-cs"/>
                <a:hlinkClick r:id="rId46"/>
              </a:rPr>
              <a:t>Reporting</a:t>
            </a:r>
            <a:r>
              <a:rPr lang="en-US" sz="1100" b="0" i="0" kern="1200" dirty="0" err="1" smtClean="0">
                <a:solidFill>
                  <a:schemeClr val="tx1"/>
                </a:solidFill>
                <a:effectLst/>
                <a:latin typeface="Calibri" panose="020F0502020204030204" pitchFamily="34" charset="0"/>
                <a:ea typeface="+mn-ea"/>
                <a:cs typeface="+mn-cs"/>
              </a:rPr>
              <a:t>Reinvent</a:t>
            </a:r>
            <a:r>
              <a:rPr lang="en-US" sz="1100" b="0" i="0" kern="1200" dirty="0" smtClean="0">
                <a:solidFill>
                  <a:schemeClr val="tx1"/>
                </a:solidFill>
                <a:effectLst/>
                <a:latin typeface="Calibri" panose="020F0502020204030204" pitchFamily="34" charset="0"/>
                <a:ea typeface="+mn-ea"/>
                <a:cs typeface="+mn-cs"/>
              </a:rPr>
              <a:t> your narrative reporting processes</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47"/>
              </a:rPr>
              <a:t>Enterprise </a:t>
            </a:r>
            <a:r>
              <a:rPr lang="en-US" sz="1100" b="0" i="0" u="none" strike="noStrike" kern="1200" dirty="0" err="1" smtClean="0">
                <a:solidFill>
                  <a:schemeClr val="tx1"/>
                </a:solidFill>
                <a:effectLst/>
                <a:latin typeface="Calibri" panose="020F0502020204030204" pitchFamily="34" charset="0"/>
                <a:ea typeface="+mn-ea"/>
                <a:cs typeface="+mn-cs"/>
                <a:hlinkClick r:id="rId47"/>
              </a:rPr>
              <a:t>Planning</a:t>
            </a:r>
            <a:r>
              <a:rPr lang="en-US" sz="1100" b="0" i="0" kern="1200" dirty="0" err="1" smtClean="0">
                <a:solidFill>
                  <a:schemeClr val="tx1"/>
                </a:solidFill>
                <a:effectLst/>
                <a:latin typeface="Calibri" panose="020F0502020204030204" pitchFamily="34" charset="0"/>
                <a:ea typeface="+mn-ea"/>
                <a:cs typeface="+mn-cs"/>
              </a:rPr>
              <a:t>Be</a:t>
            </a:r>
            <a:r>
              <a:rPr lang="en-US" sz="1100" b="0" i="0" kern="1200" dirty="0" smtClean="0">
                <a:solidFill>
                  <a:schemeClr val="tx1"/>
                </a:solidFill>
                <a:effectLst/>
                <a:latin typeface="Calibri" panose="020F0502020204030204" pitchFamily="34" charset="0"/>
                <a:ea typeface="+mn-ea"/>
                <a:cs typeface="+mn-cs"/>
              </a:rPr>
              <a:t> in control and keep everything connected</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48"/>
              </a:rPr>
              <a:t>Financial Consolidation and </a:t>
            </a:r>
            <a:r>
              <a:rPr lang="en-US" sz="1100" b="0" i="0" u="none" strike="noStrike" kern="1200" dirty="0" err="1" smtClean="0">
                <a:solidFill>
                  <a:schemeClr val="tx1"/>
                </a:solidFill>
                <a:effectLst/>
                <a:latin typeface="Calibri" panose="020F0502020204030204" pitchFamily="34" charset="0"/>
                <a:ea typeface="+mn-ea"/>
                <a:cs typeface="+mn-cs"/>
                <a:hlinkClick r:id="rId48"/>
              </a:rPr>
              <a:t>Close</a:t>
            </a:r>
            <a:r>
              <a:rPr lang="en-US" sz="1100" b="0" i="0" kern="1200" dirty="0" err="1" smtClean="0">
                <a:solidFill>
                  <a:schemeClr val="tx1"/>
                </a:solidFill>
                <a:effectLst/>
                <a:latin typeface="Calibri" panose="020F0502020204030204" pitchFamily="34" charset="0"/>
                <a:ea typeface="+mn-ea"/>
                <a:cs typeface="+mn-cs"/>
              </a:rPr>
              <a:t>Dramatically</a:t>
            </a:r>
            <a:r>
              <a:rPr lang="en-US" sz="1100" b="0" i="0" kern="1200" dirty="0" smtClean="0">
                <a:solidFill>
                  <a:schemeClr val="tx1"/>
                </a:solidFill>
                <a:effectLst/>
                <a:latin typeface="Calibri" panose="020F0502020204030204" pitchFamily="34" charset="0"/>
                <a:ea typeface="+mn-ea"/>
                <a:cs typeface="+mn-cs"/>
              </a:rPr>
              <a:t> reduce the time and cost to complete a close</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49"/>
              </a:rPr>
              <a:t>Planning and </a:t>
            </a:r>
            <a:r>
              <a:rPr lang="en-US" sz="1100" b="0" i="0" u="none" strike="noStrike" kern="1200" dirty="0" err="1" smtClean="0">
                <a:solidFill>
                  <a:schemeClr val="tx1"/>
                </a:solidFill>
                <a:effectLst/>
                <a:latin typeface="Calibri" panose="020F0502020204030204" pitchFamily="34" charset="0"/>
                <a:ea typeface="+mn-ea"/>
                <a:cs typeface="+mn-cs"/>
                <a:hlinkClick r:id="rId49"/>
              </a:rPr>
              <a:t>Budgeting</a:t>
            </a:r>
            <a:r>
              <a:rPr lang="en-US" sz="1100" b="0" i="0" kern="1200" dirty="0" err="1" smtClean="0">
                <a:solidFill>
                  <a:schemeClr val="tx1"/>
                </a:solidFill>
                <a:effectLst/>
                <a:latin typeface="Calibri" panose="020F0502020204030204" pitchFamily="34" charset="0"/>
                <a:ea typeface="+mn-ea"/>
                <a:cs typeface="+mn-cs"/>
              </a:rPr>
              <a:t>Implement</a:t>
            </a:r>
            <a:r>
              <a:rPr lang="en-US" sz="1100" b="0" i="0" kern="1200" dirty="0" smtClean="0">
                <a:solidFill>
                  <a:schemeClr val="tx1"/>
                </a:solidFill>
                <a:effectLst/>
                <a:latin typeface="Calibri" panose="020F0502020204030204" pitchFamily="34" charset="0"/>
                <a:ea typeface="+mn-ea"/>
                <a:cs typeface="+mn-cs"/>
              </a:rPr>
              <a:t> a world-class planning and budgeting solution</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50"/>
              </a:rPr>
              <a:t>Profitability and Cost </a:t>
            </a:r>
            <a:r>
              <a:rPr lang="en-US" sz="1100" b="0" i="0" u="none" strike="noStrike" kern="1200" dirty="0" err="1" smtClean="0">
                <a:solidFill>
                  <a:schemeClr val="tx1"/>
                </a:solidFill>
                <a:effectLst/>
                <a:latin typeface="Calibri" panose="020F0502020204030204" pitchFamily="34" charset="0"/>
                <a:ea typeface="+mn-ea"/>
                <a:cs typeface="+mn-cs"/>
                <a:hlinkClick r:id="rId50"/>
              </a:rPr>
              <a:t>Management</a:t>
            </a:r>
            <a:r>
              <a:rPr lang="en-US" sz="1100" b="0" i="0" kern="1200" dirty="0" err="1" smtClean="0">
                <a:solidFill>
                  <a:schemeClr val="tx1"/>
                </a:solidFill>
                <a:effectLst/>
                <a:latin typeface="Calibri" panose="020F0502020204030204" pitchFamily="34" charset="0"/>
                <a:ea typeface="+mn-ea"/>
                <a:cs typeface="+mn-cs"/>
              </a:rPr>
              <a:t>Discover</a:t>
            </a:r>
            <a:r>
              <a:rPr lang="en-US" sz="1100" b="0" i="0" kern="1200" dirty="0" smtClean="0">
                <a:solidFill>
                  <a:schemeClr val="tx1"/>
                </a:solidFill>
                <a:effectLst/>
                <a:latin typeface="Calibri" panose="020F0502020204030204" pitchFamily="34" charset="0"/>
                <a:ea typeface="+mn-ea"/>
                <a:cs typeface="+mn-cs"/>
              </a:rPr>
              <a:t> and act on hidden profit and loss</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51"/>
              </a:rPr>
              <a:t>Tax </a:t>
            </a:r>
            <a:r>
              <a:rPr lang="en-US" sz="1100" b="0" i="0" u="none" strike="noStrike" kern="1200" dirty="0" err="1" smtClean="0">
                <a:solidFill>
                  <a:schemeClr val="tx1"/>
                </a:solidFill>
                <a:effectLst/>
                <a:latin typeface="Calibri" panose="020F0502020204030204" pitchFamily="34" charset="0"/>
                <a:ea typeface="+mn-ea"/>
                <a:cs typeface="+mn-cs"/>
                <a:hlinkClick r:id="rId51"/>
              </a:rPr>
              <a:t>Reporting</a:t>
            </a:r>
            <a:r>
              <a:rPr lang="en-US" sz="1100" b="0" i="0" kern="1200" dirty="0" err="1" smtClean="0">
                <a:solidFill>
                  <a:schemeClr val="tx1"/>
                </a:solidFill>
                <a:effectLst/>
                <a:latin typeface="Calibri" panose="020F0502020204030204" pitchFamily="34" charset="0"/>
                <a:ea typeface="+mn-ea"/>
                <a:cs typeface="+mn-cs"/>
              </a:rPr>
              <a:t>Bringing</a:t>
            </a:r>
            <a:r>
              <a:rPr lang="en-US" sz="1100" b="0" i="0" kern="1200" dirty="0" smtClean="0">
                <a:solidFill>
                  <a:schemeClr val="tx1"/>
                </a:solidFill>
                <a:effectLst/>
                <a:latin typeface="Calibri" panose="020F0502020204030204" pitchFamily="34" charset="0"/>
                <a:ea typeface="+mn-ea"/>
                <a:cs typeface="+mn-cs"/>
              </a:rPr>
              <a:t> tax and finance together</a:t>
            </a:r>
          </a:p>
          <a:p>
            <a:endParaRPr lang="en-US" sz="1100" b="0" i="0" kern="1200" dirty="0" smtClean="0">
              <a:solidFill>
                <a:schemeClr val="tx1"/>
              </a:solidFill>
              <a:effectLst/>
              <a:latin typeface="Calibri" panose="020F0502020204030204" pitchFamily="34" charset="0"/>
              <a:ea typeface="+mn-ea"/>
              <a:cs typeface="+mn-cs"/>
            </a:endParaRPr>
          </a:p>
          <a:p>
            <a:pPr marL="0" marR="0" indent="0" algn="l" defTabSz="913412" rtl="0" eaLnBrk="1" fontAlgn="ctr" latinLnBrk="0" hangingPunct="1">
              <a:lnSpc>
                <a:spcPct val="100000"/>
              </a:lnSpc>
              <a:spcBef>
                <a:spcPts val="600"/>
              </a:spcBef>
              <a:spcAft>
                <a:spcPts val="0"/>
              </a:spcAft>
              <a:buClrTx/>
              <a:buSzTx/>
              <a:buFontTx/>
              <a:buNone/>
              <a:tabLst/>
              <a:defRPr/>
            </a:pPr>
            <a:r>
              <a:rPr lang="en-US" sz="1100" b="0" i="0" kern="1200" dirty="0" smtClean="0">
                <a:solidFill>
                  <a:schemeClr val="tx1"/>
                </a:solidFill>
                <a:effectLst/>
                <a:latin typeface="Calibri" panose="020F0502020204030204" pitchFamily="34" charset="0"/>
                <a:ea typeface="+mn-ea"/>
                <a:cs typeface="+mn-cs"/>
              </a:rPr>
              <a:t>Oracle Internet of Things Applications deliver a world-class set of </a:t>
            </a:r>
            <a:r>
              <a:rPr lang="en-US" sz="1100" b="0" i="0" kern="1200" dirty="0" err="1" smtClean="0">
                <a:solidFill>
                  <a:schemeClr val="tx1"/>
                </a:solidFill>
                <a:effectLst/>
                <a:latin typeface="Calibri" panose="020F0502020204030204" pitchFamily="34" charset="0"/>
                <a:ea typeface="+mn-ea"/>
                <a:cs typeface="+mn-cs"/>
              </a:rPr>
              <a:t>IoT</a:t>
            </a:r>
            <a:r>
              <a:rPr lang="en-US" sz="1100" b="0" i="0" kern="1200" dirty="0" smtClean="0">
                <a:solidFill>
                  <a:schemeClr val="tx1"/>
                </a:solidFill>
                <a:effectLst/>
                <a:latin typeface="Calibri" panose="020F0502020204030204" pitchFamily="34" charset="0"/>
                <a:ea typeface="+mn-ea"/>
                <a:cs typeface="+mn-cs"/>
              </a:rPr>
              <a:t> apps for enterprise assets, production lines, transportation fleets, and mobile workers. Get smart with predictive, machine learning algorithms, and quickly extend core SCM, CX, HCM and ERP processes—with real-time </a:t>
            </a:r>
            <a:r>
              <a:rPr lang="en-US" sz="1100" b="0" i="0" kern="1200" dirty="0" err="1" smtClean="0">
                <a:solidFill>
                  <a:schemeClr val="tx1"/>
                </a:solidFill>
                <a:effectLst/>
                <a:latin typeface="Calibri" panose="020F0502020204030204" pitchFamily="34" charset="0"/>
                <a:ea typeface="+mn-ea"/>
                <a:cs typeface="+mn-cs"/>
              </a:rPr>
              <a:t>IoT</a:t>
            </a:r>
            <a:r>
              <a:rPr lang="en-US" sz="1100" b="0" i="0" kern="1200" dirty="0" smtClean="0">
                <a:solidFill>
                  <a:schemeClr val="tx1"/>
                </a:solidFill>
                <a:effectLst/>
                <a:latin typeface="Calibri" panose="020F0502020204030204" pitchFamily="34" charset="0"/>
                <a:ea typeface="+mn-ea"/>
                <a:cs typeface="+mn-cs"/>
              </a:rPr>
              <a:t> data and insights.</a:t>
            </a:r>
          </a:p>
          <a:p>
            <a:pPr marL="0" marR="0" indent="0" algn="l" defTabSz="913412" rtl="0" eaLnBrk="1" fontAlgn="ctr" latinLnBrk="0" hangingPunct="1">
              <a:lnSpc>
                <a:spcPct val="100000"/>
              </a:lnSpc>
              <a:spcBef>
                <a:spcPts val="600"/>
              </a:spcBef>
              <a:spcAft>
                <a:spcPts val="0"/>
              </a:spcAft>
              <a:buClrTx/>
              <a:buSzTx/>
              <a:buFontTx/>
              <a:buNone/>
              <a:tabLst/>
              <a:defRPr/>
            </a:pPr>
            <a:endParaRPr lang="en-US" sz="1100" b="0" i="0" kern="1200" dirty="0" smtClean="0">
              <a:solidFill>
                <a:schemeClr val="tx1"/>
              </a:solidFill>
              <a:effectLst/>
              <a:latin typeface="Calibri" panose="020F0502020204030204" pitchFamily="34" charset="0"/>
              <a:ea typeface="+mn-ea"/>
              <a:cs typeface="+mn-cs"/>
            </a:endParaRPr>
          </a:p>
          <a:p>
            <a:pPr marL="0" marR="0" indent="0" algn="l" defTabSz="913412" rtl="0" eaLnBrk="1" fontAlgn="ctr" latinLnBrk="0" hangingPunct="1">
              <a:lnSpc>
                <a:spcPct val="100000"/>
              </a:lnSpc>
              <a:spcBef>
                <a:spcPts val="600"/>
              </a:spcBef>
              <a:spcAft>
                <a:spcPts val="0"/>
              </a:spcAft>
              <a:buClrTx/>
              <a:buSzTx/>
              <a:buFontTx/>
              <a:buNone/>
              <a:tabLst/>
              <a:defRPr/>
            </a:pPr>
            <a:r>
              <a:rPr lang="en-US" sz="1100" b="0" i="0" kern="1200" dirty="0" smtClean="0">
                <a:solidFill>
                  <a:schemeClr val="tx1"/>
                </a:solidFill>
                <a:effectLst/>
                <a:latin typeface="Calibri" panose="020F0502020204030204" pitchFamily="34" charset="0"/>
                <a:ea typeface="+mn-ea"/>
                <a:cs typeface="+mn-cs"/>
              </a:rPr>
              <a:t>Leverage the comprehensive Oracle product portfolio to address distinct industry-specific requirements. With solutions for financial services, communications, consumer goods and more, Oracle enables you to accelerate the delivery of innovation, improve customer experiences, and improve margins to drive competitive advantage.</a:t>
            </a:r>
          </a:p>
          <a:p>
            <a:pPr marL="0" marR="0" indent="0" algn="l" defTabSz="913412" rtl="0" eaLnBrk="1" fontAlgn="ctr" latinLnBrk="0" hangingPunct="1">
              <a:lnSpc>
                <a:spcPct val="100000"/>
              </a:lnSpc>
              <a:spcBef>
                <a:spcPts val="600"/>
              </a:spcBef>
              <a:spcAft>
                <a:spcPts val="0"/>
              </a:spcAft>
              <a:buClrTx/>
              <a:buSzTx/>
              <a:buFontTx/>
              <a:buNone/>
              <a:tabLst/>
              <a:defRPr/>
            </a:pPr>
            <a:endParaRPr lang="en-US" sz="1100" b="0" i="0" kern="1200" dirty="0" smtClean="0">
              <a:solidFill>
                <a:schemeClr val="tx1"/>
              </a:solidFill>
              <a:effectLst/>
              <a:latin typeface="Calibri" panose="020F0502020204030204" pitchFamily="34" charset="0"/>
              <a:ea typeface="+mn-ea"/>
              <a:cs typeface="+mn-cs"/>
            </a:endParaRPr>
          </a:p>
          <a:p>
            <a:pPr fontAlgn="ctr"/>
            <a:endParaRPr lang="en-US" sz="1100" b="0" i="0" kern="1200" dirty="0" smtClean="0">
              <a:solidFill>
                <a:schemeClr val="tx1"/>
              </a:solidFill>
              <a:effectLst/>
              <a:latin typeface="Calibri" panose="020F0502020204030204" pitchFamily="34" charset="0"/>
              <a:ea typeface="+mn-ea"/>
              <a:cs typeface="+mn-cs"/>
            </a:endParaRPr>
          </a:p>
          <a:p>
            <a:endParaRPr lang="en-US" sz="1100" b="0" i="0" kern="1200" noProof="0" dirty="0" smtClean="0">
              <a:solidFill>
                <a:schemeClr val="tx1"/>
              </a:solidFill>
              <a:effectLst/>
              <a:latin typeface="Calibri" panose="020F0502020204030204" pitchFamily="34" charset="0"/>
              <a:ea typeface="+mn-ea"/>
              <a:cs typeface="+mn-cs"/>
            </a:endParaRPr>
          </a:p>
          <a:p>
            <a:pPr fontAlgn="ctr"/>
            <a:endParaRPr lang="en-US" sz="1100" b="0" i="0" kern="1200" dirty="0" smtClean="0">
              <a:solidFill>
                <a:schemeClr val="tx1"/>
              </a:solidFill>
              <a:effectLst/>
              <a:latin typeface="Calibri" panose="020F0502020204030204" pitchFamily="34" charset="0"/>
              <a:ea typeface="+mn-ea"/>
              <a:cs typeface="+mn-cs"/>
            </a:endParaRPr>
          </a:p>
          <a:p>
            <a:pPr fontAlgn="ctr"/>
            <a:endParaRPr lang="en-US" sz="1100" b="0" i="0" kern="1200" dirty="0" smtClean="0">
              <a:solidFill>
                <a:schemeClr val="tx1"/>
              </a:solidFill>
              <a:effectLst/>
              <a:latin typeface="Calibri" panose="020F0502020204030204" pitchFamily="34" charset="0"/>
              <a:ea typeface="+mn-ea"/>
              <a:cs typeface="+mn-cs"/>
            </a:endParaRP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Oracle Cloud at Customer Launch, Steve Daheb</a:t>
            </a:r>
            <a:endParaRPr lang="en-US" dirty="0"/>
          </a:p>
        </p:txBody>
      </p:sp>
      <p:sp>
        <p:nvSpPr>
          <p:cNvPr id="5" name="Date Placeholder 4"/>
          <p:cNvSpPr>
            <a:spLocks noGrp="1"/>
          </p:cNvSpPr>
          <p:nvPr>
            <p:ph type="dt" idx="11"/>
          </p:nvPr>
        </p:nvSpPr>
        <p:spPr/>
        <p:txBody>
          <a:bodyPr/>
          <a:lstStyle/>
          <a:p>
            <a:r>
              <a:rPr lang="en-US" smtClean="0"/>
              <a:t>Delivered March 2016</a:t>
            </a:r>
            <a:endParaRPr lang="en-US"/>
          </a:p>
        </p:txBody>
      </p:sp>
    </p:spTree>
    <p:extLst>
      <p:ext uri="{BB962C8B-B14F-4D97-AF65-F5344CB8AC3E}">
        <p14:creationId xmlns:p14="http://schemas.microsoft.com/office/powerpoint/2010/main" val="8743240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Oracle Cloud at Customer Launch, Steve Daheb</a:t>
            </a:r>
            <a:endParaRPr lang="en-US" dirty="0"/>
          </a:p>
        </p:txBody>
      </p:sp>
      <p:sp>
        <p:nvSpPr>
          <p:cNvPr id="5" name="Date Placeholder 4"/>
          <p:cNvSpPr>
            <a:spLocks noGrp="1"/>
          </p:cNvSpPr>
          <p:nvPr>
            <p:ph type="dt" idx="11"/>
          </p:nvPr>
        </p:nvSpPr>
        <p:spPr/>
        <p:txBody>
          <a:bodyPr/>
          <a:lstStyle/>
          <a:p>
            <a:r>
              <a:rPr lang="en-US" smtClean="0"/>
              <a:t>Delivered March 2016</a:t>
            </a:r>
            <a:endParaRPr lang="en-US"/>
          </a:p>
        </p:txBody>
      </p:sp>
    </p:spTree>
    <p:extLst>
      <p:ext uri="{BB962C8B-B14F-4D97-AF65-F5344CB8AC3E}">
        <p14:creationId xmlns:p14="http://schemas.microsoft.com/office/powerpoint/2010/main" val="2694969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Oracle Cloud at Customer Launch, Steve Daheb</a:t>
            </a:r>
            <a:endParaRPr lang="en-US" dirty="0"/>
          </a:p>
        </p:txBody>
      </p:sp>
      <p:sp>
        <p:nvSpPr>
          <p:cNvPr id="5" name="Date Placeholder 4"/>
          <p:cNvSpPr>
            <a:spLocks noGrp="1"/>
          </p:cNvSpPr>
          <p:nvPr>
            <p:ph type="dt" idx="11"/>
          </p:nvPr>
        </p:nvSpPr>
        <p:spPr/>
        <p:txBody>
          <a:bodyPr/>
          <a:lstStyle/>
          <a:p>
            <a:r>
              <a:rPr lang="en-US" smtClean="0"/>
              <a:t>Delivered March 2016</a:t>
            </a:r>
            <a:endParaRPr lang="en-US"/>
          </a:p>
        </p:txBody>
      </p:sp>
    </p:spTree>
    <p:extLst>
      <p:ext uri="{BB962C8B-B14F-4D97-AF65-F5344CB8AC3E}">
        <p14:creationId xmlns:p14="http://schemas.microsoft.com/office/powerpoint/2010/main" val="858458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5175" cy="2573338"/>
          </a:xfrm>
        </p:spPr>
      </p:sp>
      <p:sp>
        <p:nvSpPr>
          <p:cNvPr id="4" name="Slide Number Placeholder 3"/>
          <p:cNvSpPr>
            <a:spLocks noGrp="1"/>
          </p:cNvSpPr>
          <p:nvPr>
            <p:ph type="sldNum" sz="quarter" idx="10"/>
          </p:nvPr>
        </p:nvSpPr>
        <p:spPr>
          <a:xfrm>
            <a:off x="5715000" y="8610600"/>
            <a:ext cx="762000" cy="227013"/>
          </a:xfrm>
          <a:prstGeom prst="rect">
            <a:avLst/>
          </a:prstGeom>
        </p:spPr>
        <p:txBody>
          <a:bodyPr/>
          <a:lstStyle/>
          <a:p>
            <a:fld id="{8C72D9AE-7182-4680-8F79-479C4181FF08}" type="slidenum">
              <a:rPr lang="en-US" smtClean="0">
                <a:solidFill>
                  <a:srgbClr val="5F5F5F"/>
                </a:solidFill>
              </a:rPr>
              <a:pPr/>
              <a:t>3</a:t>
            </a:fld>
            <a:endParaRPr lang="en-US" dirty="0">
              <a:solidFill>
                <a:srgbClr val="5F5F5F"/>
              </a:solidFill>
            </a:endParaRPr>
          </a:p>
        </p:txBody>
      </p:sp>
      <p:sp>
        <p:nvSpPr>
          <p:cNvPr id="5" name="Notes Placeholder 4"/>
          <p:cNvSpPr>
            <a:spLocks noGrp="1"/>
          </p:cNvSpPr>
          <p:nvPr>
            <p:ph type="body" sz="quarter" idx="11"/>
          </p:nvPr>
        </p:nvSpPr>
        <p:spPr/>
        <p:txBody>
          <a:bodyPr>
            <a:normAutofit/>
          </a:bodyPr>
          <a:lstStyle/>
          <a:p>
            <a:pPr marL="0" marR="0" indent="0" algn="l" defTabSz="913412" rtl="0" eaLnBrk="1" fontAlgn="auto" latinLnBrk="0" hangingPunct="1">
              <a:lnSpc>
                <a:spcPct val="100000"/>
              </a:lnSpc>
              <a:spcBef>
                <a:spcPts val="600"/>
              </a:spcBef>
              <a:spcAft>
                <a:spcPts val="0"/>
              </a:spcAft>
              <a:buClrTx/>
              <a:buSzTx/>
              <a:buFontTx/>
              <a:buNone/>
              <a:tabLst/>
              <a:defRPr/>
            </a:pPr>
            <a:r>
              <a:rPr lang="en-US" altLang="zh-CN" sz="1100" dirty="0" smtClean="0">
                <a:solidFill>
                  <a:schemeClr val="bg1"/>
                </a:solidFill>
                <a:ea typeface="Calibri" charset="0"/>
                <a:cs typeface="Calibri" charset="0"/>
              </a:rPr>
              <a:t>Oracle</a:t>
            </a:r>
            <a:r>
              <a:rPr lang="zh-CN" altLang="en-US" sz="1100" dirty="0" smtClean="0">
                <a:solidFill>
                  <a:schemeClr val="bg1"/>
                </a:solidFill>
                <a:ea typeface="Calibri" charset="0"/>
                <a:cs typeface="Calibri" charset="0"/>
              </a:rPr>
              <a:t> </a:t>
            </a:r>
            <a:r>
              <a:rPr lang="en-US" altLang="zh-CN" sz="1100" dirty="0" smtClean="0">
                <a:solidFill>
                  <a:schemeClr val="bg1"/>
                </a:solidFill>
                <a:ea typeface="Calibri" charset="0"/>
                <a:cs typeface="Calibri" charset="0"/>
              </a:rPr>
              <a:t>data</a:t>
            </a:r>
            <a:r>
              <a:rPr lang="zh-CN" altLang="en-US" sz="1100" dirty="0" smtClean="0">
                <a:solidFill>
                  <a:schemeClr val="bg1"/>
                </a:solidFill>
                <a:ea typeface="Calibri" charset="0"/>
                <a:cs typeface="Calibri" charset="0"/>
              </a:rPr>
              <a:t> </a:t>
            </a:r>
            <a:r>
              <a:rPr lang="en-US" altLang="zh-CN" sz="1100" dirty="0" smtClean="0">
                <a:solidFill>
                  <a:schemeClr val="bg1"/>
                </a:solidFill>
                <a:ea typeface="Calibri" charset="0"/>
                <a:cs typeface="Calibri" charset="0"/>
              </a:rPr>
              <a:t>cloud</a:t>
            </a:r>
            <a:r>
              <a:rPr lang="zh-CN" altLang="en-US" sz="1100" dirty="0" smtClean="0">
                <a:solidFill>
                  <a:schemeClr val="bg1"/>
                </a:solidFill>
                <a:ea typeface="Calibri" charset="0"/>
                <a:cs typeface="Calibri" charset="0"/>
              </a:rPr>
              <a:t> </a:t>
            </a:r>
            <a:r>
              <a:rPr lang="en-US" altLang="zh-CN" sz="1100" dirty="0" smtClean="0">
                <a:solidFill>
                  <a:schemeClr val="bg1"/>
                </a:solidFill>
                <a:ea typeface="Calibri" charset="0"/>
                <a:cs typeface="Calibri" charset="0"/>
              </a:rPr>
              <a:t>p</a:t>
            </a:r>
            <a:r>
              <a:rPr lang="en-US" sz="1100" dirty="0" smtClean="0">
                <a:solidFill>
                  <a:schemeClr val="bg1"/>
                </a:solidFill>
                <a:ea typeface="Calibri" charset="0"/>
                <a:cs typeface="Calibri" charset="0"/>
              </a:rPr>
              <a:t>rovides data from a wide variety of Oracle and third-party sources</a:t>
            </a:r>
            <a:r>
              <a:rPr lang="en-US" altLang="zh-CN" sz="1100" dirty="0" smtClean="0">
                <a:solidFill>
                  <a:schemeClr val="bg1"/>
                </a:solidFill>
                <a:ea typeface="Calibri" charset="0"/>
                <a:cs typeface="Calibri" charset="0"/>
              </a:rPr>
              <a:t>,</a:t>
            </a:r>
            <a:r>
              <a:rPr lang="zh-CN" altLang="en-US" sz="1100" dirty="0" smtClean="0">
                <a:solidFill>
                  <a:schemeClr val="bg1"/>
                </a:solidFill>
                <a:ea typeface="Calibri" charset="0"/>
                <a:cs typeface="Calibri" charset="0"/>
              </a:rPr>
              <a:t> </a:t>
            </a:r>
            <a:r>
              <a:rPr lang="en-US" dirty="0" smtClean="0">
                <a:solidFill>
                  <a:schemeClr val="bg1"/>
                </a:solidFill>
                <a:ea typeface="Calibri" charset="0"/>
                <a:cs typeface="Calibri" charset="0"/>
              </a:rPr>
              <a:t>aggregates, analyzes, and activates consumer data into one unified solution. </a:t>
            </a:r>
          </a:p>
          <a:p>
            <a:pPr marL="0" marR="0" indent="0" algn="l" defTabSz="913412" rtl="0" eaLnBrk="1" fontAlgn="auto" latinLnBrk="0" hangingPunct="1">
              <a:lnSpc>
                <a:spcPct val="100000"/>
              </a:lnSpc>
              <a:spcBef>
                <a:spcPts val="600"/>
              </a:spcBef>
              <a:spcAft>
                <a:spcPts val="0"/>
              </a:spcAft>
              <a:buClrTx/>
              <a:buSzTx/>
              <a:buFontTx/>
              <a:buNone/>
              <a:tabLst/>
              <a:defRPr/>
            </a:pPr>
            <a:endParaRPr lang="en-US" sz="1100" b="0" i="0" kern="1200" dirty="0" smtClean="0">
              <a:solidFill>
                <a:schemeClr val="tx1"/>
              </a:solidFill>
              <a:effectLst/>
              <a:latin typeface="Calibri" panose="020F0502020204030204" pitchFamily="34" charset="0"/>
              <a:ea typeface="+mn-ea"/>
              <a:cs typeface="+mn-cs"/>
            </a:endParaRPr>
          </a:p>
          <a:p>
            <a:pPr marL="0" marR="0" indent="0" algn="l" defTabSz="913412" rtl="0" eaLnBrk="1" fontAlgn="auto" latinLnBrk="0" hangingPunct="1">
              <a:lnSpc>
                <a:spcPct val="100000"/>
              </a:lnSpc>
              <a:spcBef>
                <a:spcPts val="600"/>
              </a:spcBef>
              <a:spcAft>
                <a:spcPts val="0"/>
              </a:spcAft>
              <a:buClrTx/>
              <a:buSzTx/>
              <a:buFontTx/>
              <a:buNone/>
              <a:tabLst/>
              <a:defRPr/>
            </a:pPr>
            <a:endParaRPr lang="en-US" sz="1100" b="0" i="0" kern="1200" dirty="0" smtClean="0">
              <a:solidFill>
                <a:schemeClr val="tx1"/>
              </a:solidFill>
              <a:effectLst/>
              <a:latin typeface="Calibri" panose="020F0502020204030204" pitchFamily="34" charset="0"/>
              <a:ea typeface="+mn-ea"/>
              <a:cs typeface="+mn-cs"/>
            </a:endParaRPr>
          </a:p>
          <a:p>
            <a:pPr marL="0" marR="0" indent="0" algn="l" defTabSz="913412" rtl="0" eaLnBrk="1" fontAlgn="auto" latinLnBrk="0" hangingPunct="1">
              <a:lnSpc>
                <a:spcPct val="100000"/>
              </a:lnSpc>
              <a:spcBef>
                <a:spcPts val="600"/>
              </a:spcBef>
              <a:spcAft>
                <a:spcPts val="0"/>
              </a:spcAft>
              <a:buClrTx/>
              <a:buSzTx/>
              <a:buFontTx/>
              <a:buNone/>
              <a:tabLst/>
              <a:defRPr/>
            </a:pPr>
            <a:r>
              <a:rPr lang="en-US" sz="1100" b="0" i="0" kern="1200" dirty="0" err="1" smtClean="0">
                <a:solidFill>
                  <a:schemeClr val="tx1"/>
                </a:solidFill>
                <a:effectLst/>
                <a:latin typeface="Calibri" panose="020F0502020204030204" pitchFamily="34" charset="0"/>
                <a:ea typeface="+mn-ea"/>
                <a:cs typeface="+mn-cs"/>
              </a:rPr>
              <a:t>DaaS</a:t>
            </a:r>
            <a:r>
              <a:rPr lang="en-US" sz="1100" b="0" i="0" kern="1200" dirty="0" smtClean="0">
                <a:solidFill>
                  <a:schemeClr val="tx1"/>
                </a:solidFill>
                <a:effectLst/>
                <a:latin typeface="Calibri" panose="020F0502020204030204" pitchFamily="34" charset="0"/>
                <a:ea typeface="+mn-ea"/>
                <a:cs typeface="+mn-cs"/>
              </a:rPr>
              <a:t> is a cost-efficient, agile service that lets you focus on selling your products, rather than sourcing, managing, and activating data. </a:t>
            </a:r>
          </a:p>
          <a:p>
            <a:pPr marL="0" marR="0" indent="0" algn="l" defTabSz="913412" rtl="0" eaLnBrk="1" fontAlgn="auto" latinLnBrk="0" hangingPunct="1">
              <a:lnSpc>
                <a:spcPct val="100000"/>
              </a:lnSpc>
              <a:spcBef>
                <a:spcPts val="600"/>
              </a:spcBef>
              <a:spcAft>
                <a:spcPts val="0"/>
              </a:spcAft>
              <a:buClrTx/>
              <a:buSzTx/>
              <a:buFontTx/>
              <a:buNone/>
              <a:tabLst/>
              <a:defRPr/>
            </a:pPr>
            <a:endParaRPr lang="en-US" sz="1100" b="0" i="0" kern="1200" dirty="0" smtClean="0">
              <a:solidFill>
                <a:schemeClr val="tx1"/>
              </a:solidFill>
              <a:effectLst/>
              <a:latin typeface="Calibri" panose="020F0502020204030204" pitchFamily="34" charset="0"/>
              <a:ea typeface="+mn-ea"/>
              <a:cs typeface="+mn-cs"/>
            </a:endParaRPr>
          </a:p>
          <a:p>
            <a:endParaRPr lang="en-US" sz="1100" b="0" i="0" kern="1200" dirty="0" smtClean="0">
              <a:solidFill>
                <a:schemeClr val="tx1"/>
              </a:solidFill>
              <a:effectLst/>
              <a:latin typeface="Calibri" panose="020F0502020204030204" pitchFamily="34" charset="0"/>
              <a:ea typeface="+mn-ea"/>
              <a:cs typeface="+mn-cs"/>
            </a:endParaRPr>
          </a:p>
          <a:p>
            <a:r>
              <a:rPr lang="en-US" sz="1100" b="0" i="0" kern="1200" dirty="0" err="1" smtClean="0">
                <a:solidFill>
                  <a:schemeClr val="tx1"/>
                </a:solidFill>
                <a:effectLst/>
                <a:latin typeface="Calibri" panose="020F0502020204030204" pitchFamily="34" charset="0"/>
                <a:ea typeface="+mn-ea"/>
                <a:cs typeface="+mn-cs"/>
              </a:rPr>
              <a:t>DaaS</a:t>
            </a:r>
            <a:r>
              <a:rPr lang="en-US" sz="1100" b="0" i="0" kern="1200" dirty="0" smtClean="0">
                <a:solidFill>
                  <a:schemeClr val="tx1"/>
                </a:solidFill>
                <a:effectLst/>
                <a:latin typeface="Calibri" panose="020F0502020204030204" pitchFamily="34" charset="0"/>
                <a:ea typeface="+mn-ea"/>
                <a:cs typeface="+mn-cs"/>
              </a:rPr>
              <a:t> is a response to the growing volume and variety of data generated in today’s digital world. Users consume data across a variety of systems and processes—data that can be used to make customer engagements more relevant and impactful. This data-driven insight helps you connect with customers across marketing and sales to virtually all areas of your business.</a:t>
            </a:r>
          </a:p>
          <a:p>
            <a:pPr marL="0" marR="0" lvl="0" indent="0" algn="l" defTabSz="914400" rtl="0" eaLnBrk="1" fontAlgn="auto" latinLnBrk="0" hangingPunct="1">
              <a:lnSpc>
                <a:spcPct val="100000"/>
              </a:lnSpc>
              <a:spcBef>
                <a:spcPts val="600"/>
              </a:spcBef>
              <a:spcAft>
                <a:spcPts val="0"/>
              </a:spcAft>
              <a:buClrTx/>
              <a:buSzTx/>
              <a:buFontTx/>
              <a:buNone/>
              <a:tabLst/>
              <a:defRPr/>
            </a:pPr>
            <a:endParaRPr lang="en-US" sz="1100" b="0" i="0" kern="1200" dirty="0" smtClean="0">
              <a:solidFill>
                <a:schemeClr val="tx1"/>
              </a:solidFill>
              <a:effectLst/>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600"/>
              </a:spcBef>
              <a:spcAft>
                <a:spcPts val="0"/>
              </a:spcAft>
              <a:buClrTx/>
              <a:buSzTx/>
              <a:buFontTx/>
              <a:buNone/>
              <a:tabLst/>
              <a:defRPr/>
            </a:pPr>
            <a:r>
              <a:rPr lang="en-US" altLang="zh-CN" sz="1100" b="0" i="0" kern="1200" dirty="0" err="1" smtClean="0">
                <a:solidFill>
                  <a:schemeClr val="tx1"/>
                </a:solidFill>
                <a:effectLst/>
                <a:latin typeface="Calibri" panose="020F0502020204030204" pitchFamily="34" charset="0"/>
                <a:ea typeface="+mn-ea"/>
                <a:cs typeface="+mn-cs"/>
              </a:rPr>
              <a:t>Informatica</a:t>
            </a:r>
            <a:endParaRPr lang="en-US" dirty="0"/>
          </a:p>
        </p:txBody>
      </p:sp>
    </p:spTree>
    <p:extLst>
      <p:ext uri="{BB962C8B-B14F-4D97-AF65-F5344CB8AC3E}">
        <p14:creationId xmlns:p14="http://schemas.microsoft.com/office/powerpoint/2010/main" val="735285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5175" cy="2573338"/>
          </a:xfrm>
        </p:spPr>
      </p:sp>
      <p:sp>
        <p:nvSpPr>
          <p:cNvPr id="4" name="Slide Number Placeholder 3"/>
          <p:cNvSpPr>
            <a:spLocks noGrp="1"/>
          </p:cNvSpPr>
          <p:nvPr>
            <p:ph type="sldNum" sz="quarter" idx="10"/>
          </p:nvPr>
        </p:nvSpPr>
        <p:spPr>
          <a:xfrm>
            <a:off x="5715000" y="8610600"/>
            <a:ext cx="762000" cy="227013"/>
          </a:xfrm>
          <a:prstGeom prst="rect">
            <a:avLst/>
          </a:prstGeom>
        </p:spPr>
        <p:txBody>
          <a:bodyPr/>
          <a:lstStyle/>
          <a:p>
            <a:fld id="{8C72D9AE-7182-4680-8F79-479C4181FF08}" type="slidenum">
              <a:rPr lang="en-US" smtClean="0">
                <a:solidFill>
                  <a:srgbClr val="5F5F5F"/>
                </a:solidFill>
              </a:rPr>
              <a:pPr/>
              <a:t>4</a:t>
            </a:fld>
            <a:endParaRPr lang="en-US" dirty="0">
              <a:solidFill>
                <a:srgbClr val="5F5F5F"/>
              </a:solidFill>
            </a:endParaRPr>
          </a:p>
        </p:txBody>
      </p:sp>
      <p:sp>
        <p:nvSpPr>
          <p:cNvPr id="5" name="Notes Placeholder 4"/>
          <p:cNvSpPr>
            <a:spLocks noGrp="1"/>
          </p:cNvSpPr>
          <p:nvPr>
            <p:ph type="body" sz="quarter" idx="11"/>
          </p:nvPr>
        </p:nvSpPr>
        <p:spPr/>
        <p:txBody>
          <a:bodyPr>
            <a:norm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100" b="0" i="0" kern="1200" dirty="0" smtClean="0">
                <a:solidFill>
                  <a:schemeClr val="tx1"/>
                </a:solidFill>
                <a:effectLst/>
                <a:latin typeface="Calibri" panose="020F0502020204030204" pitchFamily="34" charset="0"/>
                <a:ea typeface="+mn-ea"/>
                <a:cs typeface="+mn-cs"/>
              </a:rPr>
              <a:t>Powered by Oracle ID Graph, this </a:t>
            </a:r>
            <a:r>
              <a:rPr lang="en-US" sz="1100" b="0" i="0" kern="1200" dirty="0" err="1" smtClean="0">
                <a:solidFill>
                  <a:schemeClr val="tx1"/>
                </a:solidFill>
                <a:effectLst/>
                <a:latin typeface="Calibri" panose="020F0502020204030204" pitchFamily="34" charset="0"/>
                <a:ea typeface="+mn-ea"/>
                <a:cs typeface="+mn-cs"/>
              </a:rPr>
              <a:t>DaaS</a:t>
            </a:r>
            <a:r>
              <a:rPr lang="en-US" sz="1100" b="0" i="0" kern="1200" dirty="0" smtClean="0">
                <a:solidFill>
                  <a:schemeClr val="tx1"/>
                </a:solidFill>
                <a:effectLst/>
                <a:latin typeface="Calibri" panose="020F0502020204030204" pitchFamily="34" charset="0"/>
                <a:ea typeface="+mn-ea"/>
                <a:cs typeface="+mn-cs"/>
              </a:rPr>
              <a:t> creates cross-channel consumer understanding, so that you can know more about who your customers are, what they do, where they go, and what they buy.</a:t>
            </a:r>
            <a:endParaRPr lang="en-US" altLang="zh-CN" sz="1100" b="0" i="0" kern="1200" dirty="0" smtClean="0">
              <a:solidFill>
                <a:schemeClr val="tx1"/>
              </a:solidFill>
              <a:effectLst/>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600"/>
              </a:spcBef>
              <a:spcAft>
                <a:spcPts val="0"/>
              </a:spcAft>
              <a:buClrTx/>
              <a:buSzTx/>
              <a:buFontTx/>
              <a:buNone/>
              <a:tabLst/>
              <a:defRPr/>
            </a:pPr>
            <a:endParaRPr lang="en-US" altLang="zh-CN" sz="1100" kern="1200" baseline="0" dirty="0" smtClean="0">
              <a:solidFill>
                <a:schemeClr val="tx1"/>
              </a:solidFill>
              <a:effectLst/>
              <a:latin typeface="Calibri" panose="020F0502020204030204" pitchFamily="34" charset="0"/>
              <a:ea typeface="+mn-ea"/>
              <a:cs typeface="+mn-cs"/>
            </a:endParaRPr>
          </a:p>
          <a:p>
            <a:pPr marL="285750" indent="-285750">
              <a:buFont typeface="Arial" charset="0"/>
              <a:buChar char="•"/>
              <a:tabLst>
                <a:tab pos="2912269" algn="l"/>
              </a:tabLst>
            </a:pPr>
            <a:r>
              <a:rPr lang="en-US" dirty="0" smtClean="0"/>
              <a:t>5 billion global consumer IDs, 115 million US households</a:t>
            </a:r>
          </a:p>
          <a:p>
            <a:pPr marL="285750" indent="-285750">
              <a:buFont typeface="Arial" charset="0"/>
              <a:buChar char="•"/>
              <a:tabLst>
                <a:tab pos="2912269" algn="l"/>
              </a:tabLst>
            </a:pPr>
            <a:r>
              <a:rPr lang="en-US" dirty="0" smtClean="0"/>
              <a:t>Reach individual consumers </a:t>
            </a:r>
            <a:r>
              <a:rPr lang="en-US" altLang="zh-CN" dirty="0" smtClean="0"/>
              <a:t>,</a:t>
            </a:r>
            <a:r>
              <a:rPr lang="zh-CN" altLang="en-US" dirty="0" smtClean="0"/>
              <a:t> </a:t>
            </a:r>
            <a:r>
              <a:rPr lang="en-US" altLang="zh-CN" dirty="0" smtClean="0"/>
              <a:t>d</a:t>
            </a:r>
            <a:r>
              <a:rPr lang="en-US" dirty="0" smtClean="0"/>
              <a:t>eliver relevant, engaging, and connected experiences across all channels</a:t>
            </a:r>
          </a:p>
          <a:p>
            <a:pPr marL="285750" indent="-285750">
              <a:buFont typeface="Arial" charset="0"/>
              <a:buChar char="•"/>
              <a:tabLst>
                <a:tab pos="2912269" algn="l"/>
              </a:tabLst>
            </a:pPr>
            <a:endParaRPr lang="en-US" dirty="0" smtClean="0"/>
          </a:p>
          <a:p>
            <a:pPr marL="285750" indent="-285750">
              <a:buFont typeface="Arial" charset="0"/>
              <a:buChar char="•"/>
              <a:tabLst>
                <a:tab pos="2912269" algn="l"/>
              </a:tabLst>
            </a:pPr>
            <a:r>
              <a:rPr lang="en-US" altLang="zh-CN" dirty="0" smtClean="0"/>
              <a:t>Pandora</a:t>
            </a:r>
            <a:r>
              <a:rPr lang="zh-CN" altLang="en-US" dirty="0" smtClean="0"/>
              <a:t> </a:t>
            </a:r>
            <a:r>
              <a:rPr lang="en-US" altLang="zh-CN" dirty="0" smtClean="0"/>
              <a:t>we</a:t>
            </a:r>
            <a:r>
              <a:rPr lang="zh-CN" altLang="en-US" dirty="0" smtClean="0"/>
              <a:t> </a:t>
            </a:r>
            <a:r>
              <a:rPr lang="en-US" altLang="zh-CN" dirty="0" smtClean="0"/>
              <a:t>deliver</a:t>
            </a:r>
            <a:r>
              <a:rPr lang="zh-CN" altLang="en-US" dirty="0" smtClean="0"/>
              <a:t> </a:t>
            </a:r>
            <a:r>
              <a:rPr lang="en-US" altLang="zh-CN" dirty="0" smtClean="0"/>
              <a:t>target</a:t>
            </a:r>
            <a:r>
              <a:rPr lang="zh-CN" altLang="en-US" dirty="0" smtClean="0"/>
              <a:t> </a:t>
            </a:r>
            <a:r>
              <a:rPr lang="en-US" altLang="zh-CN" dirty="0" smtClean="0"/>
              <a:t>against</a:t>
            </a:r>
            <a:r>
              <a:rPr lang="zh-CN" altLang="en-US" dirty="0" smtClean="0"/>
              <a:t> </a:t>
            </a:r>
            <a:r>
              <a:rPr lang="en-US" altLang="zh-CN" dirty="0" smtClean="0"/>
              <a:t>mobile</a:t>
            </a:r>
            <a:r>
              <a:rPr lang="zh-CN" altLang="en-US" dirty="0" smtClean="0"/>
              <a:t> </a:t>
            </a:r>
            <a:r>
              <a:rPr lang="en-US" altLang="zh-CN" dirty="0" smtClean="0"/>
              <a:t>ad</a:t>
            </a:r>
            <a:r>
              <a:rPr lang="zh-CN" altLang="en-US" dirty="0" smtClean="0"/>
              <a:t> </a:t>
            </a:r>
            <a:r>
              <a:rPr lang="en-US" altLang="zh-CN" dirty="0" smtClean="0"/>
              <a:t>scale</a:t>
            </a:r>
            <a:r>
              <a:rPr lang="zh-CN" altLang="en-US" dirty="0" smtClean="0"/>
              <a:t> </a:t>
            </a:r>
            <a:r>
              <a:rPr lang="en-US" altLang="zh-CN" dirty="0" smtClean="0"/>
              <a:t>their</a:t>
            </a:r>
            <a:r>
              <a:rPr lang="zh-CN" altLang="en-US" dirty="0" smtClean="0"/>
              <a:t> </a:t>
            </a:r>
            <a:r>
              <a:rPr lang="en-US" altLang="zh-CN" dirty="0" smtClean="0"/>
              <a:t>business</a:t>
            </a:r>
            <a:r>
              <a:rPr lang="zh-CN" altLang="en-US" dirty="0" smtClean="0"/>
              <a:t> </a:t>
            </a:r>
            <a:r>
              <a:rPr lang="en-US" altLang="zh-CN" dirty="0" smtClean="0"/>
              <a:t>dramatically</a:t>
            </a:r>
            <a:endParaRPr lang="en-US" dirty="0" smtClean="0"/>
          </a:p>
          <a:p>
            <a:pPr marL="0" marR="0" lvl="0" indent="0" algn="l" defTabSz="914400" rtl="0" eaLnBrk="1" fontAlgn="auto" latinLnBrk="0" hangingPunct="1">
              <a:lnSpc>
                <a:spcPct val="100000"/>
              </a:lnSpc>
              <a:spcBef>
                <a:spcPts val="600"/>
              </a:spcBef>
              <a:spcAft>
                <a:spcPts val="0"/>
              </a:spcAft>
              <a:buClrTx/>
              <a:buSzTx/>
              <a:buFontTx/>
              <a:buNone/>
              <a:tabLst/>
              <a:defRPr/>
            </a:pPr>
            <a:endParaRPr lang="en-US" altLang="zh-CN" sz="1100" kern="1200" baseline="0" dirty="0" smtClean="0">
              <a:solidFill>
                <a:schemeClr val="tx1"/>
              </a:solidFill>
              <a:effectLst/>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600"/>
              </a:spcBef>
              <a:spcAft>
                <a:spcPts val="0"/>
              </a:spcAft>
              <a:buClrTx/>
              <a:buSzTx/>
              <a:buFontTx/>
              <a:buNone/>
              <a:tabLst/>
              <a:defRPr/>
            </a:pPr>
            <a:r>
              <a:rPr lang="en-US" altLang="zh-CN" sz="1100" kern="1200" dirty="0" smtClean="0">
                <a:solidFill>
                  <a:schemeClr val="tx1"/>
                </a:solidFill>
                <a:effectLst/>
                <a:latin typeface="Calibri" panose="020F0502020204030204" pitchFamily="34" charset="0"/>
                <a:ea typeface="+mn-ea"/>
                <a:cs typeface="+mn-cs"/>
              </a:rPr>
              <a:t>Bringing</a:t>
            </a:r>
            <a:r>
              <a:rPr lang="zh-CN" altLang="en-US" sz="1100" kern="1200" baseline="0" dirty="0" smtClean="0">
                <a:solidFill>
                  <a:schemeClr val="tx1"/>
                </a:solidFill>
                <a:effectLst/>
                <a:latin typeface="Calibri" panose="020F0502020204030204" pitchFamily="34" charset="0"/>
                <a:ea typeface="+mn-ea"/>
                <a:cs typeface="+mn-cs"/>
              </a:rPr>
              <a:t> </a:t>
            </a:r>
            <a:r>
              <a:rPr lang="en-US" altLang="zh-CN" sz="1100" kern="1200" baseline="0" dirty="0" smtClean="0">
                <a:solidFill>
                  <a:schemeClr val="tx1"/>
                </a:solidFill>
                <a:effectLst/>
                <a:latin typeface="Calibri" panose="020F0502020204030204" pitchFamily="34" charset="0"/>
                <a:ea typeface="+mn-ea"/>
                <a:cs typeface="+mn-cs"/>
              </a:rPr>
              <a:t>together</a:t>
            </a:r>
            <a:r>
              <a:rPr lang="zh-CN" altLang="en-US" sz="1100" kern="1200" baseline="0" dirty="0" smtClean="0">
                <a:solidFill>
                  <a:schemeClr val="tx1"/>
                </a:solidFill>
                <a:effectLst/>
                <a:latin typeface="Calibri" panose="020F0502020204030204" pitchFamily="34" charset="0"/>
                <a:ea typeface="+mn-ea"/>
                <a:cs typeface="+mn-cs"/>
              </a:rPr>
              <a:t> </a:t>
            </a:r>
            <a:r>
              <a:rPr lang="en-US" altLang="zh-CN" sz="1100" kern="1200" baseline="0" dirty="0" smtClean="0">
                <a:solidFill>
                  <a:schemeClr val="tx1"/>
                </a:solidFill>
                <a:effectLst/>
                <a:latin typeface="Calibri" panose="020F0502020204030204" pitchFamily="34" charset="0"/>
                <a:ea typeface="+mn-ea"/>
                <a:cs typeface="+mn-cs"/>
              </a:rPr>
              <a:t>data</a:t>
            </a:r>
            <a:r>
              <a:rPr lang="zh-CN" altLang="en-US" sz="1100" kern="1200" baseline="0" dirty="0" smtClean="0">
                <a:solidFill>
                  <a:schemeClr val="tx1"/>
                </a:solidFill>
                <a:effectLst/>
                <a:latin typeface="Calibri" panose="020F0502020204030204" pitchFamily="34" charset="0"/>
                <a:ea typeface="+mn-ea"/>
                <a:cs typeface="+mn-cs"/>
              </a:rPr>
              <a:t> </a:t>
            </a:r>
            <a:r>
              <a:rPr lang="en-US" altLang="zh-CN" sz="1100" kern="1200" baseline="0" dirty="0" smtClean="0">
                <a:solidFill>
                  <a:schemeClr val="tx1"/>
                </a:solidFill>
                <a:effectLst/>
                <a:latin typeface="Calibri" panose="020F0502020204030204" pitchFamily="34" charset="0"/>
                <a:ea typeface="+mn-ea"/>
                <a:cs typeface="+mn-cs"/>
              </a:rPr>
              <a:t>about</a:t>
            </a:r>
            <a:r>
              <a:rPr lang="zh-CN" altLang="en-US" sz="1100" kern="1200" baseline="0" dirty="0" smtClean="0">
                <a:solidFill>
                  <a:schemeClr val="tx1"/>
                </a:solidFill>
                <a:effectLst/>
                <a:latin typeface="Calibri" panose="020F0502020204030204" pitchFamily="34" charset="0"/>
                <a:ea typeface="+mn-ea"/>
                <a:cs typeface="+mn-cs"/>
              </a:rPr>
              <a:t> </a:t>
            </a:r>
            <a:r>
              <a:rPr lang="en-US" altLang="zh-CN" sz="1100" kern="1200" baseline="0" dirty="0" smtClean="0">
                <a:solidFill>
                  <a:schemeClr val="tx1"/>
                </a:solidFill>
                <a:effectLst/>
                <a:latin typeface="Calibri" panose="020F0502020204030204" pitchFamily="34" charset="0"/>
                <a:ea typeface="+mn-ea"/>
                <a:cs typeface="+mn-cs"/>
              </a:rPr>
              <a:t>businesses</a:t>
            </a:r>
            <a:r>
              <a:rPr lang="zh-CN" altLang="en-US" sz="1100" kern="1200" baseline="0" dirty="0" smtClean="0">
                <a:solidFill>
                  <a:schemeClr val="tx1"/>
                </a:solidFill>
                <a:effectLst/>
                <a:latin typeface="Calibri" panose="020F0502020204030204" pitchFamily="34" charset="0"/>
                <a:ea typeface="+mn-ea"/>
                <a:cs typeface="+mn-cs"/>
              </a:rPr>
              <a:t> </a:t>
            </a:r>
            <a:r>
              <a:rPr lang="en-US" altLang="zh-CN" sz="1100" kern="1200" baseline="0" dirty="0" smtClean="0">
                <a:solidFill>
                  <a:schemeClr val="tx1"/>
                </a:solidFill>
                <a:effectLst/>
                <a:latin typeface="Calibri" panose="020F0502020204030204" pitchFamily="34" charset="0"/>
                <a:ea typeface="+mn-ea"/>
                <a:cs typeface="+mn-cs"/>
              </a:rPr>
              <a:t>and</a:t>
            </a:r>
            <a:r>
              <a:rPr lang="zh-CN" altLang="en-US" sz="1100" kern="1200" baseline="0" dirty="0" smtClean="0">
                <a:solidFill>
                  <a:schemeClr val="tx1"/>
                </a:solidFill>
                <a:effectLst/>
                <a:latin typeface="Calibri" panose="020F0502020204030204" pitchFamily="34" charset="0"/>
                <a:ea typeface="+mn-ea"/>
                <a:cs typeface="+mn-cs"/>
              </a:rPr>
              <a:t> </a:t>
            </a:r>
            <a:r>
              <a:rPr lang="en-US" altLang="zh-CN" sz="1100" kern="1200" baseline="0" dirty="0" smtClean="0">
                <a:solidFill>
                  <a:schemeClr val="tx1"/>
                </a:solidFill>
                <a:effectLst/>
                <a:latin typeface="Calibri" panose="020F0502020204030204" pitchFamily="34" charset="0"/>
                <a:ea typeface="+mn-ea"/>
                <a:cs typeface="+mn-cs"/>
              </a:rPr>
              <a:t>consumers</a:t>
            </a:r>
            <a:r>
              <a:rPr lang="zh-CN" altLang="en-US" sz="1100" kern="1200" baseline="0" dirty="0" smtClean="0">
                <a:solidFill>
                  <a:schemeClr val="tx1"/>
                </a:solidFill>
                <a:effectLst/>
                <a:latin typeface="Calibri" panose="020F0502020204030204" pitchFamily="34" charset="0"/>
                <a:ea typeface="+mn-ea"/>
                <a:cs typeface="+mn-cs"/>
              </a:rPr>
              <a:t> </a:t>
            </a:r>
            <a:r>
              <a:rPr lang="en-US" altLang="zh-CN" sz="1100" kern="1200" baseline="0" dirty="0" smtClean="0">
                <a:solidFill>
                  <a:schemeClr val="tx1"/>
                </a:solidFill>
                <a:effectLst/>
                <a:latin typeface="Calibri" panose="020F0502020204030204" pitchFamily="34" charset="0"/>
                <a:ea typeface="+mn-ea"/>
                <a:cs typeface="+mn-cs"/>
              </a:rPr>
              <a:t>to</a:t>
            </a:r>
            <a:r>
              <a:rPr lang="zh-CN" altLang="en-US" sz="1100" kern="1200" baseline="0" dirty="0" smtClean="0">
                <a:solidFill>
                  <a:schemeClr val="tx1"/>
                </a:solidFill>
                <a:effectLst/>
                <a:latin typeface="Calibri" panose="020F0502020204030204" pitchFamily="34" charset="0"/>
                <a:ea typeface="+mn-ea"/>
                <a:cs typeface="+mn-cs"/>
              </a:rPr>
              <a:t> </a:t>
            </a:r>
            <a:r>
              <a:rPr lang="en-US" altLang="zh-CN" sz="1100" kern="1200" baseline="0" dirty="0" smtClean="0">
                <a:solidFill>
                  <a:schemeClr val="tx1"/>
                </a:solidFill>
                <a:effectLst/>
                <a:latin typeface="Calibri" panose="020F0502020204030204" pitchFamily="34" charset="0"/>
                <a:ea typeface="+mn-ea"/>
                <a:cs typeface="+mn-cs"/>
              </a:rPr>
              <a:t>maximize</a:t>
            </a:r>
            <a:r>
              <a:rPr lang="zh-CN" altLang="en-US" sz="1100" kern="1200" baseline="0" dirty="0" smtClean="0">
                <a:solidFill>
                  <a:schemeClr val="tx1"/>
                </a:solidFill>
                <a:effectLst/>
                <a:latin typeface="Calibri" panose="020F0502020204030204" pitchFamily="34" charset="0"/>
                <a:ea typeface="+mn-ea"/>
                <a:cs typeface="+mn-cs"/>
              </a:rPr>
              <a:t> </a:t>
            </a:r>
            <a:r>
              <a:rPr lang="en-US" altLang="zh-CN" sz="1100" kern="1200" baseline="0" dirty="0" smtClean="0">
                <a:solidFill>
                  <a:schemeClr val="tx1"/>
                </a:solidFill>
                <a:effectLst/>
                <a:latin typeface="Calibri" panose="020F0502020204030204" pitchFamily="34" charset="0"/>
                <a:ea typeface="+mn-ea"/>
                <a:cs typeface="+mn-cs"/>
              </a:rPr>
              <a:t>every</a:t>
            </a:r>
            <a:r>
              <a:rPr lang="zh-CN" altLang="en-US" sz="1100" kern="1200" baseline="0" dirty="0" smtClean="0">
                <a:solidFill>
                  <a:schemeClr val="tx1"/>
                </a:solidFill>
                <a:effectLst/>
                <a:latin typeface="Calibri" panose="020F0502020204030204" pitchFamily="34" charset="0"/>
                <a:ea typeface="+mn-ea"/>
                <a:cs typeface="+mn-cs"/>
              </a:rPr>
              <a:t> </a:t>
            </a:r>
            <a:r>
              <a:rPr lang="en-US" altLang="zh-CN" sz="1100" kern="1200" baseline="0" dirty="0" smtClean="0">
                <a:solidFill>
                  <a:schemeClr val="tx1"/>
                </a:solidFill>
                <a:effectLst/>
                <a:latin typeface="Calibri" panose="020F0502020204030204" pitchFamily="34" charset="0"/>
                <a:ea typeface="+mn-ea"/>
                <a:cs typeface="+mn-cs"/>
              </a:rPr>
              <a:t>customer</a:t>
            </a:r>
            <a:r>
              <a:rPr lang="zh-CN" altLang="en-US" sz="1100" kern="1200" baseline="0" dirty="0" smtClean="0">
                <a:solidFill>
                  <a:schemeClr val="tx1"/>
                </a:solidFill>
                <a:effectLst/>
                <a:latin typeface="Calibri" panose="020F0502020204030204" pitchFamily="34" charset="0"/>
                <a:ea typeface="+mn-ea"/>
                <a:cs typeface="+mn-cs"/>
              </a:rPr>
              <a:t> </a:t>
            </a:r>
            <a:r>
              <a:rPr lang="en-US" altLang="zh-CN" sz="1100" kern="1200" baseline="0" dirty="0" smtClean="0">
                <a:solidFill>
                  <a:schemeClr val="tx1"/>
                </a:solidFill>
                <a:effectLst/>
                <a:latin typeface="Calibri" panose="020F0502020204030204" pitchFamily="34" charset="0"/>
                <a:ea typeface="+mn-ea"/>
                <a:cs typeface="+mn-cs"/>
              </a:rPr>
              <a:t>interaction</a:t>
            </a:r>
          </a:p>
          <a:p>
            <a:pPr marL="0" marR="0" lvl="0" indent="0" algn="l" defTabSz="914400" rtl="0" eaLnBrk="1" fontAlgn="auto" latinLnBrk="0" hangingPunct="1">
              <a:lnSpc>
                <a:spcPct val="100000"/>
              </a:lnSpc>
              <a:spcBef>
                <a:spcPts val="600"/>
              </a:spcBef>
              <a:spcAft>
                <a:spcPts val="0"/>
              </a:spcAft>
              <a:buClrTx/>
              <a:buSzTx/>
              <a:buFontTx/>
              <a:buNone/>
              <a:tabLst/>
              <a:defRPr/>
            </a:pPr>
            <a:endParaRPr lang="en-US" altLang="zh-CN" sz="1100" kern="1200" baseline="0" dirty="0" smtClean="0">
              <a:solidFill>
                <a:schemeClr val="tx1"/>
              </a:solidFill>
              <a:effectLst/>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600"/>
              </a:spcBef>
              <a:spcAft>
                <a:spcPts val="0"/>
              </a:spcAft>
              <a:buClrTx/>
              <a:buSzTx/>
              <a:buFontTx/>
              <a:buNone/>
              <a:tabLst/>
              <a:defRPr/>
            </a:pPr>
            <a:r>
              <a:rPr lang="en-US" altLang="zh-CN" sz="1100" kern="1200" baseline="0" dirty="0" smtClean="0">
                <a:solidFill>
                  <a:schemeClr val="tx1"/>
                </a:solidFill>
                <a:effectLst/>
                <a:latin typeface="Calibri" panose="020F0502020204030204" pitchFamily="34" charset="0"/>
                <a:ea typeface="+mn-ea"/>
                <a:cs typeface="+mn-cs"/>
              </a:rPr>
              <a:t>Data acquisition: it comes from any data source, such as data warehouse, e-mail, portal, third party data source and so on.</a:t>
            </a:r>
          </a:p>
          <a:p>
            <a:pPr marL="0" marR="0" lvl="0" indent="0" algn="l" defTabSz="914400" rtl="0" eaLnBrk="1" fontAlgn="auto" latinLnBrk="0" hangingPunct="1">
              <a:lnSpc>
                <a:spcPct val="100000"/>
              </a:lnSpc>
              <a:spcBef>
                <a:spcPts val="600"/>
              </a:spcBef>
              <a:spcAft>
                <a:spcPts val="0"/>
              </a:spcAft>
              <a:buClrTx/>
              <a:buSzTx/>
              <a:buFontTx/>
              <a:buNone/>
              <a:tabLst/>
              <a:defRPr/>
            </a:pPr>
            <a:r>
              <a:rPr lang="en-US" altLang="zh-CN" sz="1100" kern="1200" baseline="0" dirty="0" smtClean="0">
                <a:solidFill>
                  <a:schemeClr val="tx1"/>
                </a:solidFill>
                <a:effectLst/>
                <a:latin typeface="Calibri" panose="020F0502020204030204" pitchFamily="34" charset="0"/>
                <a:ea typeface="+mn-ea"/>
                <a:cs typeface="+mn-cs"/>
              </a:rPr>
              <a:t>Data governance and standardization: manually or automatically collating data standards.</a:t>
            </a:r>
          </a:p>
          <a:p>
            <a:pPr marL="0" marR="0" lvl="0" indent="0" algn="l" defTabSz="914400" rtl="0" eaLnBrk="1" fontAlgn="auto" latinLnBrk="0" hangingPunct="1">
              <a:lnSpc>
                <a:spcPct val="100000"/>
              </a:lnSpc>
              <a:spcBef>
                <a:spcPts val="600"/>
              </a:spcBef>
              <a:spcAft>
                <a:spcPts val="0"/>
              </a:spcAft>
              <a:buClrTx/>
              <a:buSzTx/>
              <a:buFontTx/>
              <a:buNone/>
              <a:tabLst/>
              <a:defRPr/>
            </a:pPr>
            <a:r>
              <a:rPr lang="en-US" altLang="zh-CN" sz="1100" kern="1200" baseline="0" dirty="0" smtClean="0">
                <a:solidFill>
                  <a:schemeClr val="tx1"/>
                </a:solidFill>
                <a:effectLst/>
                <a:latin typeface="Calibri" panose="020F0502020204030204" pitchFamily="34" charset="0"/>
                <a:ea typeface="+mn-ea"/>
                <a:cs typeface="+mn-cs"/>
              </a:rPr>
              <a:t>Data aggregation: this very strong service and technology driven quality control mechanism </a:t>
            </a:r>
          </a:p>
          <a:p>
            <a:pPr marL="0" marR="0" lvl="0" indent="0" algn="l" defTabSz="914400" rtl="0" eaLnBrk="1" fontAlgn="auto" latinLnBrk="0" hangingPunct="1">
              <a:lnSpc>
                <a:spcPct val="100000"/>
              </a:lnSpc>
              <a:spcBef>
                <a:spcPts val="600"/>
              </a:spcBef>
              <a:spcAft>
                <a:spcPts val="0"/>
              </a:spcAft>
              <a:buClrTx/>
              <a:buSzTx/>
              <a:buFontTx/>
              <a:buNone/>
              <a:tabLst/>
              <a:defRPr/>
            </a:pPr>
            <a:r>
              <a:rPr lang="en-US" altLang="zh-CN" sz="1100" kern="1200" baseline="0" dirty="0" smtClean="0">
                <a:solidFill>
                  <a:schemeClr val="tx1"/>
                </a:solidFill>
                <a:effectLst/>
                <a:latin typeface="Calibri" panose="020F0502020204030204" pitchFamily="34" charset="0"/>
                <a:ea typeface="+mn-ea"/>
                <a:cs typeface="+mn-cs"/>
              </a:rPr>
              <a:t>Data services: through web services, extraction and reporting, enabling end-users to consume data more easily.</a:t>
            </a:r>
          </a:p>
          <a:p>
            <a:pPr marL="0" marR="0" lvl="0" indent="0" algn="l" defTabSz="914400" rtl="0" eaLnBrk="1" fontAlgn="auto" latinLnBrk="0" hangingPunct="1">
              <a:lnSpc>
                <a:spcPct val="100000"/>
              </a:lnSpc>
              <a:spcBef>
                <a:spcPts val="600"/>
              </a:spcBef>
              <a:spcAft>
                <a:spcPts val="0"/>
              </a:spcAft>
              <a:buClrTx/>
              <a:buSzTx/>
              <a:buFontTx/>
              <a:buNone/>
              <a:tabLst/>
              <a:defRPr/>
            </a:pPr>
            <a:endParaRPr lang="en-US" sz="1100" b="0" i="0" kern="1200" dirty="0" smtClean="0">
              <a:solidFill>
                <a:schemeClr val="tx1"/>
              </a:solidFill>
              <a:effectLst/>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600"/>
              </a:spcBef>
              <a:spcAft>
                <a:spcPts val="0"/>
              </a:spcAft>
              <a:buClrTx/>
              <a:buSzTx/>
              <a:buFontTx/>
              <a:buNone/>
              <a:tabLst/>
              <a:defRPr/>
            </a:pPr>
            <a:endParaRPr lang="en-US" sz="1100" b="0" i="0" kern="1200" dirty="0" smtClean="0">
              <a:solidFill>
                <a:schemeClr val="tx1"/>
              </a:solidFill>
              <a:effectLst/>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600"/>
              </a:spcBef>
              <a:spcAft>
                <a:spcPts val="0"/>
              </a:spcAft>
              <a:buClrTx/>
              <a:buSzTx/>
              <a:buFontTx/>
              <a:buNone/>
              <a:tabLst/>
              <a:defRPr/>
            </a:pPr>
            <a:r>
              <a:rPr lang="en-US" altLang="zh-CN" sz="1100" b="0" i="0" kern="1200" dirty="0" err="1" smtClean="0">
                <a:solidFill>
                  <a:schemeClr val="tx1"/>
                </a:solidFill>
                <a:effectLst/>
                <a:latin typeface="Calibri" panose="020F0502020204030204" pitchFamily="34" charset="0"/>
                <a:ea typeface="+mn-ea"/>
                <a:cs typeface="+mn-cs"/>
              </a:rPr>
              <a:t>Informatica</a:t>
            </a:r>
            <a:endParaRPr lang="en-US" dirty="0"/>
          </a:p>
        </p:txBody>
      </p:sp>
    </p:spTree>
    <p:extLst>
      <p:ext uri="{BB962C8B-B14F-4D97-AF65-F5344CB8AC3E}">
        <p14:creationId xmlns:p14="http://schemas.microsoft.com/office/powerpoint/2010/main" val="135025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5175" cy="2573338"/>
          </a:xfrm>
        </p:spPr>
      </p:sp>
      <p:sp>
        <p:nvSpPr>
          <p:cNvPr id="4" name="Slide Number Placeholder 3"/>
          <p:cNvSpPr>
            <a:spLocks noGrp="1"/>
          </p:cNvSpPr>
          <p:nvPr>
            <p:ph type="sldNum" sz="quarter" idx="10"/>
          </p:nvPr>
        </p:nvSpPr>
        <p:spPr>
          <a:xfrm>
            <a:off x="5715000" y="8610600"/>
            <a:ext cx="762000" cy="227013"/>
          </a:xfrm>
          <a:prstGeom prst="rect">
            <a:avLst/>
          </a:prstGeom>
        </p:spPr>
        <p:txBody>
          <a:bodyPr/>
          <a:lstStyle/>
          <a:p>
            <a:fld id="{8C72D9AE-7182-4680-8F79-479C4181FF08}" type="slidenum">
              <a:rPr lang="en-US" smtClean="0">
                <a:solidFill>
                  <a:srgbClr val="5F5F5F"/>
                </a:solidFill>
              </a:rPr>
              <a:pPr/>
              <a:t>5</a:t>
            </a:fld>
            <a:endParaRPr lang="en-US" dirty="0">
              <a:solidFill>
                <a:srgbClr val="5F5F5F"/>
              </a:solidFill>
            </a:endParaRPr>
          </a:p>
        </p:txBody>
      </p:sp>
      <p:sp>
        <p:nvSpPr>
          <p:cNvPr id="5" name="Notes Placeholder 4"/>
          <p:cNvSpPr>
            <a:spLocks noGrp="1"/>
          </p:cNvSpPr>
          <p:nvPr>
            <p:ph type="body" sz="quarter" idx="11"/>
          </p:nvPr>
        </p:nvSpPr>
        <p:spPr/>
        <p:txBody>
          <a:bodyPr>
            <a:normAutofit fontScale="25000" lnSpcReduction="20000"/>
          </a:bodyPr>
          <a:lstStyle/>
          <a:p>
            <a:pPr marL="0" marR="0" indent="0" algn="l" defTabSz="913412" rtl="0" eaLnBrk="1" fontAlgn="auto" latinLnBrk="0" hangingPunct="1">
              <a:lnSpc>
                <a:spcPct val="100000"/>
              </a:lnSpc>
              <a:spcBef>
                <a:spcPts val="600"/>
              </a:spcBef>
              <a:spcAft>
                <a:spcPts val="0"/>
              </a:spcAft>
              <a:buClrTx/>
              <a:buSzTx/>
              <a:buFontTx/>
              <a:buNone/>
              <a:tabLst/>
              <a:defRPr/>
            </a:pPr>
            <a:r>
              <a:rPr lang="en-US" dirty="0" smtClean="0"/>
              <a:t>Oracle provides a comprehensive and integrated modern management suite to manage accounting, financial planning, procurement and projects.</a:t>
            </a:r>
          </a:p>
          <a:p>
            <a:endParaRPr lang="en-US" altLang="zh-CN" dirty="0" smtClean="0"/>
          </a:p>
          <a:p>
            <a:r>
              <a:rPr lang="en-US" altLang="zh-CN" dirty="0" smtClean="0"/>
              <a:t>CX:</a:t>
            </a:r>
            <a:r>
              <a:rPr lang="zh-CN" altLang="en-US" dirty="0" smtClean="0"/>
              <a:t> </a:t>
            </a:r>
            <a:r>
              <a:rPr lang="en-US" altLang="zh-CN" dirty="0" smtClean="0"/>
              <a:t>help you</a:t>
            </a:r>
            <a:r>
              <a:rPr lang="zh-CN" altLang="en-US" dirty="0" smtClean="0"/>
              <a:t> </a:t>
            </a:r>
            <a:r>
              <a:rPr lang="en-US" altLang="zh-CN" dirty="0" smtClean="0"/>
              <a:t>effectively engage your</a:t>
            </a:r>
            <a:r>
              <a:rPr lang="zh-CN" altLang="en-US" dirty="0" smtClean="0"/>
              <a:t> </a:t>
            </a:r>
            <a:r>
              <a:rPr lang="en-US" altLang="zh-CN" dirty="0" smtClean="0"/>
              <a:t>customers across physical and digital channels to dramatically improve customer retention, up-sell, and brand advocacy.</a:t>
            </a:r>
          </a:p>
          <a:p>
            <a:r>
              <a:rPr lang="en-US" sz="1100" b="0" i="0" u="none" strike="noStrike" kern="1200" dirty="0" smtClean="0">
                <a:solidFill>
                  <a:schemeClr val="tx1"/>
                </a:solidFill>
                <a:effectLst/>
                <a:latin typeface="Calibri" panose="020F0502020204030204" pitchFamily="34" charset="0"/>
                <a:ea typeface="+mn-ea"/>
                <a:cs typeface="+mn-cs"/>
                <a:hlinkClick r:id="rId3"/>
              </a:rPr>
              <a:t>Marketing</a:t>
            </a:r>
            <a:r>
              <a:rPr lang="zh-CN" altLang="en-US" sz="1100" b="0" i="0" u="none" strike="noStrike" kern="120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Deliver the best of your brand</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4"/>
              </a:rPr>
              <a:t>Sales</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Sell more, know more, grow more</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5"/>
              </a:rPr>
              <a:t>Service</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Delight your customers</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6"/>
              </a:rPr>
              <a:t>Configure, Price, and Quote (CPQ)</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Increase sales efficiency</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7"/>
              </a:rPr>
              <a:t>Commerce</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Build inspired commerce experiences</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8"/>
              </a:rPr>
              <a:t>Loyalty</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Increase customer lifetime value and profitability</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9"/>
              </a:rPr>
              <a:t>Engagement (Sales and Service)</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Unified Sales and Service</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10"/>
              </a:rPr>
              <a:t>Customer Data Management</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Create a complete customer view</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11"/>
              </a:rPr>
              <a:t>Sales Performance Management</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Execute strategies to boost performance</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12"/>
              </a:rPr>
              <a:t>Social</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Engage on what is important to your consumers</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13"/>
              </a:rPr>
              <a:t>Data</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Reach the audiences that matter most</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14"/>
              </a:rPr>
              <a:t>CRM Analytics</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Maximize CRM success</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15"/>
              </a:rPr>
              <a:t>CX Cloud for </a:t>
            </a:r>
            <a:r>
              <a:rPr lang="en-US" sz="1100" b="0" i="0" u="none" strike="noStrike" kern="1200" dirty="0" err="1" smtClean="0">
                <a:solidFill>
                  <a:schemeClr val="tx1"/>
                </a:solidFill>
                <a:effectLst/>
                <a:latin typeface="Calibri" panose="020F0502020204030204" pitchFamily="34" charset="0"/>
                <a:ea typeface="+mn-ea"/>
                <a:cs typeface="+mn-cs"/>
                <a:hlinkClick r:id="rId15"/>
              </a:rPr>
              <a:t>Midsize</a:t>
            </a:r>
            <a:r>
              <a:rPr lang="en-US" sz="1100" b="0" i="0" kern="1200" dirty="0" err="1" smtClean="0">
                <a:solidFill>
                  <a:schemeClr val="tx1"/>
                </a:solidFill>
                <a:effectLst/>
                <a:latin typeface="Calibri" panose="020F0502020204030204" pitchFamily="34" charset="0"/>
                <a:ea typeface="+mn-ea"/>
                <a:cs typeface="+mn-cs"/>
              </a:rPr>
              <a:t>Reduce</a:t>
            </a:r>
            <a:r>
              <a:rPr lang="en-US" sz="1100" b="0" i="0" kern="1200" dirty="0" smtClean="0">
                <a:solidFill>
                  <a:schemeClr val="tx1"/>
                </a:solidFill>
                <a:effectLst/>
                <a:latin typeface="Calibri" panose="020F0502020204030204" pitchFamily="34" charset="0"/>
                <a:ea typeface="+mn-ea"/>
                <a:cs typeface="+mn-cs"/>
              </a:rPr>
              <a:t> complexity, enable growth, lower IT costs</a:t>
            </a:r>
          </a:p>
          <a:p>
            <a:pPr fontAlgn="ctr"/>
            <a:endParaRPr lang="en-US" sz="1100" b="0" i="0" kern="1200" dirty="0" smtClean="0">
              <a:solidFill>
                <a:schemeClr val="tx1"/>
              </a:solidFill>
              <a:effectLst/>
              <a:latin typeface="Calibri" panose="020F0502020204030204" pitchFamily="34" charset="0"/>
              <a:ea typeface="+mn-ea"/>
              <a:cs typeface="+mn-cs"/>
            </a:endParaRPr>
          </a:p>
          <a:p>
            <a:pPr fontAlgn="ctr"/>
            <a:r>
              <a:rPr lang="en-US" sz="1100" b="0" i="0" kern="1200" dirty="0" smtClean="0">
                <a:solidFill>
                  <a:schemeClr val="tx1"/>
                </a:solidFill>
                <a:effectLst/>
                <a:latin typeface="Calibri" panose="020F0502020204030204" pitchFamily="34" charset="0"/>
                <a:ea typeface="+mn-ea"/>
                <a:cs typeface="+mn-cs"/>
              </a:rPr>
              <a:t>Oracle HCM Cloud enables modern human resources to find and retain the best talent and increase global agility.</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16"/>
              </a:rPr>
              <a:t>Global Human </a:t>
            </a:r>
            <a:r>
              <a:rPr lang="en-US" sz="1100" b="0" i="0" u="none" strike="noStrike" kern="1200" dirty="0" err="1" smtClean="0">
                <a:solidFill>
                  <a:schemeClr val="tx1"/>
                </a:solidFill>
                <a:effectLst/>
                <a:latin typeface="Calibri" panose="020F0502020204030204" pitchFamily="34" charset="0"/>
                <a:ea typeface="+mn-ea"/>
                <a:cs typeface="+mn-cs"/>
                <a:hlinkClick r:id="rId16"/>
              </a:rPr>
              <a:t>Resources</a:t>
            </a:r>
            <a:r>
              <a:rPr lang="en-US" sz="1100" b="0" i="0" kern="1200" dirty="0" err="1" smtClean="0">
                <a:solidFill>
                  <a:schemeClr val="tx1"/>
                </a:solidFill>
                <a:effectLst/>
                <a:latin typeface="Calibri" panose="020F0502020204030204" pitchFamily="34" charset="0"/>
                <a:ea typeface="+mn-ea"/>
                <a:cs typeface="+mn-cs"/>
              </a:rPr>
              <a:t>Increase</a:t>
            </a:r>
            <a:r>
              <a:rPr lang="en-US" sz="1100" b="0" i="0" kern="1200" dirty="0" smtClean="0">
                <a:solidFill>
                  <a:schemeClr val="tx1"/>
                </a:solidFill>
                <a:effectLst/>
                <a:latin typeface="Calibri" panose="020F0502020204030204" pitchFamily="34" charset="0"/>
                <a:ea typeface="+mn-ea"/>
                <a:cs typeface="+mn-cs"/>
              </a:rPr>
              <a:t> global agility</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17"/>
              </a:rPr>
              <a:t>Talent Management</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Find and retain the best talent</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18"/>
              </a:rPr>
              <a:t>Workforce Rewards</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Differentiate and win the talent war</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19"/>
              </a:rPr>
              <a:t>Workforce Management</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Optimize time</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20"/>
              </a:rPr>
              <a:t>Work Life Solutions</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Engage your employees</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21"/>
              </a:rPr>
              <a:t>HCM Analytics</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Boost HR and workforce effectiveness</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22"/>
              </a:rPr>
              <a:t>HCM Cloud for Midsize</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Simplify human resources</a:t>
            </a:r>
          </a:p>
          <a:p>
            <a:pPr fontAlgn="ctr"/>
            <a:endParaRPr lang="en-US" sz="1100" b="0" i="0" kern="1200" dirty="0" smtClean="0">
              <a:solidFill>
                <a:schemeClr val="tx1"/>
              </a:solidFill>
              <a:effectLst/>
              <a:latin typeface="Calibri" panose="020F0502020204030204" pitchFamily="34" charset="0"/>
              <a:ea typeface="+mn-ea"/>
              <a:cs typeface="+mn-cs"/>
            </a:endParaRPr>
          </a:p>
          <a:p>
            <a:r>
              <a:rPr lang="en-US" sz="1100" b="0" i="0" kern="1200" dirty="0" smtClean="0">
                <a:solidFill>
                  <a:schemeClr val="tx1"/>
                </a:solidFill>
                <a:effectLst/>
                <a:latin typeface="Calibri" panose="020F0502020204030204" pitchFamily="34" charset="0"/>
                <a:ea typeface="+mn-ea"/>
                <a:cs typeface="+mn-cs"/>
              </a:rPr>
              <a:t>Streamline your enterprise business processes with Enterprise Resource Planning (ERP) Cloud. </a:t>
            </a:r>
            <a:r>
              <a:rPr lang="en-US" altLang="zh-CN" sz="1100" b="0" i="0" kern="1200" dirty="0" smtClean="0">
                <a:solidFill>
                  <a:schemeClr val="tx1"/>
                </a:solidFill>
                <a:effectLst/>
                <a:latin typeface="Calibri" panose="020F0502020204030204" pitchFamily="34" charset="0"/>
                <a:ea typeface="+mn-ea"/>
                <a:cs typeface="+mn-cs"/>
              </a:rPr>
              <a:t>You</a:t>
            </a:r>
            <a:r>
              <a:rPr lang="zh-CN" altLang="en-US" sz="1100" b="0" i="0"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can increase productivity, lower costs, and improve controls.</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23"/>
              </a:rPr>
              <a:t>Financials</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Empower modern finance</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24"/>
              </a:rPr>
              <a:t>Revenue Management</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Simplify complex revenue recognition</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25"/>
              </a:rPr>
              <a:t>Accounting Hub</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Unite disparate accounting systems</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26"/>
              </a:rPr>
              <a:t>Project Financial Management</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Improve project profitability</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27"/>
              </a:rPr>
              <a:t>Project Management</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Power your project delivery</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28"/>
              </a:rPr>
              <a:t>Procurement</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Empower modern procurement</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29"/>
              </a:rPr>
              <a:t>Risk Management</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Drive financial reporting compliance</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30"/>
              </a:rPr>
              <a:t>ERP Analytics</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Sustain a thriving business</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31"/>
              </a:rPr>
              <a:t>ERP Cloud for Midsize</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Reduce complexity, enable growth, lower IT costs</a:t>
            </a:r>
          </a:p>
          <a:p>
            <a:pPr fontAlgn="ctr"/>
            <a:endParaRPr lang="en-US" sz="1100" b="0" i="0" kern="1200" dirty="0" smtClean="0">
              <a:solidFill>
                <a:schemeClr val="tx1"/>
              </a:solidFill>
              <a:effectLst/>
              <a:latin typeface="Calibri" panose="020F0502020204030204" pitchFamily="34" charset="0"/>
              <a:ea typeface="+mn-ea"/>
              <a:cs typeface="+mn-cs"/>
            </a:endParaRPr>
          </a:p>
          <a:p>
            <a:r>
              <a:rPr lang="en-US" sz="1100" b="0" i="0" kern="1200" dirty="0" smtClean="0">
                <a:solidFill>
                  <a:schemeClr val="tx1"/>
                </a:solidFill>
                <a:effectLst/>
                <a:latin typeface="Calibri" panose="020F0502020204030204" pitchFamily="34" charset="0"/>
                <a:ea typeface="+mn-ea"/>
                <a:cs typeface="+mn-cs"/>
              </a:rPr>
              <a:t>Supply Chain Management</a:t>
            </a:r>
          </a:p>
          <a:p>
            <a:r>
              <a:rPr lang="en-US" sz="1100" b="0" i="0" kern="1200" dirty="0" smtClean="0">
                <a:solidFill>
                  <a:schemeClr val="tx1"/>
                </a:solidFill>
                <a:effectLst/>
                <a:latin typeface="Calibri" panose="020F0502020204030204" pitchFamily="34" charset="0"/>
                <a:ea typeface="+mn-ea"/>
                <a:cs typeface="+mn-cs"/>
              </a:rPr>
              <a:t>With capabilities that include product innovation, strategic material sourcing, outsourced manufacturing, integrated logistics, </a:t>
            </a:r>
            <a:r>
              <a:rPr lang="en-US" sz="1100" b="0" i="0" kern="1200" dirty="0" err="1" smtClean="0">
                <a:solidFill>
                  <a:schemeClr val="tx1"/>
                </a:solidFill>
                <a:effectLst/>
                <a:latin typeface="Calibri" panose="020F0502020204030204" pitchFamily="34" charset="0"/>
                <a:ea typeface="+mn-ea"/>
                <a:cs typeface="+mn-cs"/>
              </a:rPr>
              <a:t>omni</a:t>
            </a:r>
            <a:r>
              <a:rPr lang="en-US" sz="1100" b="0" i="0" kern="1200" dirty="0" smtClean="0">
                <a:solidFill>
                  <a:schemeClr val="tx1"/>
                </a:solidFill>
                <a:effectLst/>
                <a:latin typeface="Calibri" panose="020F0502020204030204" pitchFamily="34" charset="0"/>
                <a:ea typeface="+mn-ea"/>
                <a:cs typeface="+mn-cs"/>
              </a:rPr>
              <a:t>-channel fulfillment, and integrated demand and supply planning, </a:t>
            </a:r>
          </a:p>
          <a:p>
            <a:r>
              <a:rPr lang="en-US" sz="1100" b="0" i="0" kern="1200" dirty="0" smtClean="0">
                <a:solidFill>
                  <a:schemeClr val="tx1"/>
                </a:solidFill>
                <a:effectLst/>
                <a:latin typeface="Calibri" panose="020F0502020204030204" pitchFamily="34" charset="0"/>
                <a:ea typeface="+mn-ea"/>
                <a:cs typeface="+mn-cs"/>
              </a:rPr>
              <a:t>Oracle SCM Cloud is the most comprehensive SCM suite in the cloud. Oracle SCM Cloud allows you to deploy functionality incrementally, with minimal risk, lower cost, and maximum flexibility</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32"/>
              </a:rPr>
              <a:t>In-Memory Cost Management </a:t>
            </a:r>
            <a:r>
              <a:rPr lang="en-US" sz="1100" b="0" i="0" u="none" strike="noStrike" kern="1200" dirty="0" err="1" smtClean="0">
                <a:solidFill>
                  <a:schemeClr val="tx1"/>
                </a:solidFill>
                <a:effectLst/>
                <a:latin typeface="Calibri" panose="020F0502020204030204" pitchFamily="34" charset="0"/>
                <a:ea typeface="+mn-ea"/>
                <a:cs typeface="+mn-cs"/>
                <a:hlinkClick r:id="rId32"/>
              </a:rPr>
              <a:t>Cloud</a:t>
            </a:r>
            <a:r>
              <a:rPr lang="en-US" sz="1100" b="0" i="0" kern="1200" dirty="0" err="1" smtClean="0">
                <a:solidFill>
                  <a:schemeClr val="tx1"/>
                </a:solidFill>
                <a:effectLst/>
                <a:latin typeface="Calibri" panose="020F0502020204030204" pitchFamily="34" charset="0"/>
                <a:ea typeface="+mn-ea"/>
                <a:cs typeface="+mn-cs"/>
              </a:rPr>
              <a:t>Maximize</a:t>
            </a:r>
            <a:r>
              <a:rPr lang="en-US" sz="1100" b="0" i="0" kern="1200" dirty="0" smtClean="0">
                <a:solidFill>
                  <a:schemeClr val="tx1"/>
                </a:solidFill>
                <a:effectLst/>
                <a:latin typeface="Calibri" panose="020F0502020204030204" pitchFamily="34" charset="0"/>
                <a:ea typeface="+mn-ea"/>
                <a:cs typeface="+mn-cs"/>
              </a:rPr>
              <a:t> revenue, increase profits, optimize operational costs and working capital</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33"/>
              </a:rPr>
              <a:t>Inventory </a:t>
            </a:r>
            <a:r>
              <a:rPr lang="en-US" sz="1100" b="0" i="0" u="none" strike="noStrike" kern="1200" dirty="0" err="1" smtClean="0">
                <a:solidFill>
                  <a:schemeClr val="tx1"/>
                </a:solidFill>
                <a:effectLst/>
                <a:latin typeface="Calibri" panose="020F0502020204030204" pitchFamily="34" charset="0"/>
                <a:ea typeface="+mn-ea"/>
                <a:cs typeface="+mn-cs"/>
                <a:hlinkClick r:id="rId33"/>
              </a:rPr>
              <a:t>Management</a:t>
            </a:r>
            <a:r>
              <a:rPr lang="en-US" sz="1100" b="0" i="0" kern="1200" dirty="0" err="1" smtClean="0">
                <a:solidFill>
                  <a:schemeClr val="tx1"/>
                </a:solidFill>
                <a:effectLst/>
                <a:latin typeface="Calibri" panose="020F0502020204030204" pitchFamily="34" charset="0"/>
                <a:ea typeface="+mn-ea"/>
                <a:cs typeface="+mn-cs"/>
              </a:rPr>
              <a:t>Get</a:t>
            </a:r>
            <a:r>
              <a:rPr lang="en-US" sz="1100" b="0" i="0" kern="1200" dirty="0" smtClean="0">
                <a:solidFill>
                  <a:schemeClr val="tx1"/>
                </a:solidFill>
                <a:effectLst/>
                <a:latin typeface="Calibri" panose="020F0502020204030204" pitchFamily="34" charset="0"/>
                <a:ea typeface="+mn-ea"/>
                <a:cs typeface="+mn-cs"/>
              </a:rPr>
              <a:t> visibility and management across the supply chain</a:t>
            </a:r>
          </a:p>
          <a:p>
            <a:pPr fontAlgn="ctr"/>
            <a:r>
              <a:rPr lang="en-US" sz="1100" b="0" i="0" u="none" strike="noStrike" kern="1200" dirty="0" err="1" smtClean="0">
                <a:solidFill>
                  <a:schemeClr val="tx1"/>
                </a:solidFill>
                <a:effectLst/>
                <a:latin typeface="Calibri" panose="020F0502020204030204" pitchFamily="34" charset="0"/>
                <a:ea typeface="+mn-ea"/>
                <a:cs typeface="+mn-cs"/>
                <a:hlinkClick r:id="rId34"/>
              </a:rPr>
              <a:t>Logistics</a:t>
            </a:r>
            <a:r>
              <a:rPr lang="en-US" sz="1100" b="0" i="0" kern="1200" dirty="0" err="1" smtClean="0">
                <a:solidFill>
                  <a:schemeClr val="tx1"/>
                </a:solidFill>
                <a:effectLst/>
                <a:latin typeface="Calibri" panose="020F0502020204030204" pitchFamily="34" charset="0"/>
                <a:ea typeface="+mn-ea"/>
                <a:cs typeface="+mn-cs"/>
              </a:rPr>
              <a:t>Reduce</a:t>
            </a:r>
            <a:r>
              <a:rPr lang="en-US" sz="1100" b="0" i="0" kern="1200" dirty="0" smtClean="0">
                <a:solidFill>
                  <a:schemeClr val="tx1"/>
                </a:solidFill>
                <a:effectLst/>
                <a:latin typeface="Calibri" panose="020F0502020204030204" pitchFamily="34" charset="0"/>
                <a:ea typeface="+mn-ea"/>
                <a:cs typeface="+mn-cs"/>
              </a:rPr>
              <a:t> costs, increase efficiency, ensure compliance</a:t>
            </a:r>
          </a:p>
          <a:p>
            <a:pPr fontAlgn="ctr"/>
            <a:r>
              <a:rPr lang="en-US" sz="1100" b="0" i="0" u="none" strike="noStrike" kern="1200" dirty="0" err="1" smtClean="0">
                <a:solidFill>
                  <a:schemeClr val="tx1"/>
                </a:solidFill>
                <a:effectLst/>
                <a:latin typeface="Calibri" panose="020F0502020204030204" pitchFamily="34" charset="0"/>
                <a:ea typeface="+mn-ea"/>
                <a:cs typeface="+mn-cs"/>
                <a:hlinkClick r:id="rId35"/>
              </a:rPr>
              <a:t>Maintenance</a:t>
            </a:r>
            <a:r>
              <a:rPr lang="en-US" sz="1100" b="0" i="0" kern="1200" dirty="0" err="1" smtClean="0">
                <a:solidFill>
                  <a:schemeClr val="tx1"/>
                </a:solidFill>
                <a:effectLst/>
                <a:latin typeface="Calibri" panose="020F0502020204030204" pitchFamily="34" charset="0"/>
                <a:ea typeface="+mn-ea"/>
                <a:cs typeface="+mn-cs"/>
              </a:rPr>
              <a:t>Enable</a:t>
            </a:r>
            <a:r>
              <a:rPr lang="en-US" sz="1100" b="0" i="0" kern="1200" dirty="0" smtClean="0">
                <a:solidFill>
                  <a:schemeClr val="tx1"/>
                </a:solidFill>
                <a:effectLst/>
                <a:latin typeface="Calibri" panose="020F0502020204030204" pitchFamily="34" charset="0"/>
                <a:ea typeface="+mn-ea"/>
                <a:cs typeface="+mn-cs"/>
              </a:rPr>
              <a:t> efficient and productive maintenance operations</a:t>
            </a:r>
          </a:p>
          <a:p>
            <a:pPr fontAlgn="ctr"/>
            <a:r>
              <a:rPr lang="en-US" sz="1100" b="0" i="0" u="none" strike="noStrike" kern="1200" dirty="0" err="1" smtClean="0">
                <a:solidFill>
                  <a:schemeClr val="tx1"/>
                </a:solidFill>
                <a:effectLst/>
                <a:latin typeface="Calibri" panose="020F0502020204030204" pitchFamily="34" charset="0"/>
                <a:ea typeface="+mn-ea"/>
                <a:cs typeface="+mn-cs"/>
                <a:hlinkClick r:id="rId36"/>
              </a:rPr>
              <a:t>Manufacturing</a:t>
            </a:r>
            <a:r>
              <a:rPr lang="en-US" sz="1100" b="0" i="0" kern="1200" dirty="0" err="1" smtClean="0">
                <a:solidFill>
                  <a:schemeClr val="tx1"/>
                </a:solidFill>
                <a:effectLst/>
                <a:latin typeface="Calibri" panose="020F0502020204030204" pitchFamily="34" charset="0"/>
                <a:ea typeface="+mn-ea"/>
                <a:cs typeface="+mn-cs"/>
              </a:rPr>
              <a:t>Streamline</a:t>
            </a:r>
            <a:r>
              <a:rPr lang="en-US" sz="1100" b="0" i="0" kern="1200" dirty="0" smtClean="0">
                <a:solidFill>
                  <a:schemeClr val="tx1"/>
                </a:solidFill>
                <a:effectLst/>
                <a:latin typeface="Calibri" panose="020F0502020204030204" pitchFamily="34" charset="0"/>
                <a:ea typeface="+mn-ea"/>
                <a:cs typeface="+mn-cs"/>
              </a:rPr>
              <a:t> your manufacturing processes</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37"/>
              </a:rPr>
              <a:t>Order </a:t>
            </a:r>
            <a:r>
              <a:rPr lang="en-US" sz="1100" b="0" i="0" u="none" strike="noStrike" kern="1200" dirty="0" err="1" smtClean="0">
                <a:solidFill>
                  <a:schemeClr val="tx1"/>
                </a:solidFill>
                <a:effectLst/>
                <a:latin typeface="Calibri" panose="020F0502020204030204" pitchFamily="34" charset="0"/>
                <a:ea typeface="+mn-ea"/>
                <a:cs typeface="+mn-cs"/>
                <a:hlinkClick r:id="rId37"/>
              </a:rPr>
              <a:t>Management</a:t>
            </a:r>
            <a:r>
              <a:rPr lang="en-US" sz="1100" b="0" i="0" kern="1200" dirty="0" err="1" smtClean="0">
                <a:solidFill>
                  <a:schemeClr val="tx1"/>
                </a:solidFill>
                <a:effectLst/>
                <a:latin typeface="Calibri" panose="020F0502020204030204" pitchFamily="34" charset="0"/>
                <a:ea typeface="+mn-ea"/>
                <a:cs typeface="+mn-cs"/>
              </a:rPr>
              <a:t>Get</a:t>
            </a:r>
            <a:r>
              <a:rPr lang="en-US" sz="1100" b="0" i="0" kern="1200" dirty="0" smtClean="0">
                <a:solidFill>
                  <a:schemeClr val="tx1"/>
                </a:solidFill>
                <a:effectLst/>
                <a:latin typeface="Calibri" panose="020F0502020204030204" pitchFamily="34" charset="0"/>
                <a:ea typeface="+mn-ea"/>
                <a:cs typeface="+mn-cs"/>
              </a:rPr>
              <a:t> visibility into your orders</a:t>
            </a:r>
          </a:p>
          <a:p>
            <a:pPr fontAlgn="ctr"/>
            <a:r>
              <a:rPr lang="en-US" sz="1100" b="0" i="0" u="none" strike="noStrike" kern="1200" dirty="0" err="1" smtClean="0">
                <a:solidFill>
                  <a:schemeClr val="tx1"/>
                </a:solidFill>
                <a:effectLst/>
                <a:latin typeface="Calibri" panose="020F0502020204030204" pitchFamily="34" charset="0"/>
                <a:ea typeface="+mn-ea"/>
                <a:cs typeface="+mn-cs"/>
                <a:hlinkClick r:id="rId38"/>
              </a:rPr>
              <a:t>Procurement</a:t>
            </a:r>
            <a:r>
              <a:rPr lang="en-US" sz="1100" b="0" i="0" kern="1200" dirty="0" err="1" smtClean="0">
                <a:solidFill>
                  <a:schemeClr val="tx1"/>
                </a:solidFill>
                <a:effectLst/>
                <a:latin typeface="Calibri" panose="020F0502020204030204" pitchFamily="34" charset="0"/>
                <a:ea typeface="+mn-ea"/>
                <a:cs typeface="+mn-cs"/>
              </a:rPr>
              <a:t>Empower</a:t>
            </a:r>
            <a:r>
              <a:rPr lang="en-US" sz="1100" b="0" i="0" kern="1200" dirty="0" smtClean="0">
                <a:solidFill>
                  <a:schemeClr val="tx1"/>
                </a:solidFill>
                <a:effectLst/>
                <a:latin typeface="Calibri" panose="020F0502020204030204" pitchFamily="34" charset="0"/>
                <a:ea typeface="+mn-ea"/>
                <a:cs typeface="+mn-cs"/>
              </a:rPr>
              <a:t> modern procurement</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39"/>
              </a:rPr>
              <a:t>Product Lifecycle Management</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altLang="zh-CN" sz="1100" b="0" i="0" u="none" strike="noStrike" kern="1200" baseline="0" dirty="0" smtClean="0">
                <a:solidFill>
                  <a:schemeClr val="tx1"/>
                </a:solidFill>
                <a:effectLst/>
                <a:latin typeface="Calibri" panose="020F0502020204030204" pitchFamily="34" charset="0"/>
                <a:ea typeface="+mn-ea"/>
                <a:cs typeface="+mn-cs"/>
              </a:rPr>
              <a:t>I</a:t>
            </a:r>
            <a:r>
              <a:rPr lang="en-US" sz="1100" b="0" i="0" kern="1200" dirty="0" smtClean="0">
                <a:solidFill>
                  <a:schemeClr val="tx1"/>
                </a:solidFill>
                <a:effectLst/>
                <a:latin typeface="Calibri" panose="020F0502020204030204" pitchFamily="34" charset="0"/>
                <a:ea typeface="+mn-ea"/>
                <a:cs typeface="+mn-cs"/>
              </a:rPr>
              <a:t>nnovate, develop, and commercialize profitable products</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40"/>
              </a:rPr>
              <a:t>Product Master Data </a:t>
            </a:r>
            <a:r>
              <a:rPr lang="en-US" sz="1100" b="0" i="0" u="none" strike="noStrike" kern="1200" dirty="0" err="1" smtClean="0">
                <a:solidFill>
                  <a:schemeClr val="tx1"/>
                </a:solidFill>
                <a:effectLst/>
                <a:latin typeface="Calibri" panose="020F0502020204030204" pitchFamily="34" charset="0"/>
                <a:ea typeface="+mn-ea"/>
                <a:cs typeface="+mn-cs"/>
                <a:hlinkClick r:id="rId40"/>
              </a:rPr>
              <a:t>Management</a:t>
            </a:r>
            <a:r>
              <a:rPr lang="en-US" sz="1100" b="0" i="0" kern="1200" dirty="0" err="1" smtClean="0">
                <a:solidFill>
                  <a:schemeClr val="tx1"/>
                </a:solidFill>
                <a:effectLst/>
                <a:latin typeface="Calibri" panose="020F0502020204030204" pitchFamily="34" charset="0"/>
                <a:ea typeface="+mn-ea"/>
                <a:cs typeface="+mn-cs"/>
              </a:rPr>
              <a:t>Master</a:t>
            </a:r>
            <a:r>
              <a:rPr lang="en-US" sz="1100" b="0" i="0" kern="1200" dirty="0" smtClean="0">
                <a:solidFill>
                  <a:schemeClr val="tx1"/>
                </a:solidFill>
                <a:effectLst/>
                <a:latin typeface="Calibri" panose="020F0502020204030204" pitchFamily="34" charset="0"/>
                <a:ea typeface="+mn-ea"/>
                <a:cs typeface="+mn-cs"/>
              </a:rPr>
              <a:t> and commercialize your enterprise product information</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41"/>
              </a:rPr>
              <a:t>Supply Chain Collaboration and </a:t>
            </a:r>
            <a:r>
              <a:rPr lang="en-US" sz="1100" b="0" i="0" u="none" strike="noStrike" kern="1200" dirty="0" err="1" smtClean="0">
                <a:solidFill>
                  <a:schemeClr val="tx1"/>
                </a:solidFill>
                <a:effectLst/>
                <a:latin typeface="Calibri" panose="020F0502020204030204" pitchFamily="34" charset="0"/>
                <a:ea typeface="+mn-ea"/>
                <a:cs typeface="+mn-cs"/>
                <a:hlinkClick r:id="rId41"/>
              </a:rPr>
              <a:t>Visibility</a:t>
            </a:r>
            <a:r>
              <a:rPr lang="en-US" sz="1100" b="0" i="0" kern="1200" dirty="0" err="1" smtClean="0">
                <a:solidFill>
                  <a:schemeClr val="tx1"/>
                </a:solidFill>
                <a:effectLst/>
                <a:latin typeface="Calibri" panose="020F0502020204030204" pitchFamily="34" charset="0"/>
                <a:ea typeface="+mn-ea"/>
                <a:cs typeface="+mn-cs"/>
              </a:rPr>
              <a:t>Improve</a:t>
            </a:r>
            <a:r>
              <a:rPr lang="en-US" sz="1100" b="0" i="0" kern="1200" dirty="0" smtClean="0">
                <a:solidFill>
                  <a:schemeClr val="tx1"/>
                </a:solidFill>
                <a:effectLst/>
                <a:latin typeface="Calibri" panose="020F0502020204030204" pitchFamily="34" charset="0"/>
                <a:ea typeface="+mn-ea"/>
                <a:cs typeface="+mn-cs"/>
              </a:rPr>
              <a:t> the performance of your global value network</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42"/>
              </a:rPr>
              <a:t>Supply Chain </a:t>
            </a:r>
            <a:r>
              <a:rPr lang="en-US" sz="1100" b="0" i="0" u="none" strike="noStrike" kern="1200" dirty="0" err="1" smtClean="0">
                <a:solidFill>
                  <a:schemeClr val="tx1"/>
                </a:solidFill>
                <a:effectLst/>
                <a:latin typeface="Calibri" panose="020F0502020204030204" pitchFamily="34" charset="0"/>
                <a:ea typeface="+mn-ea"/>
                <a:cs typeface="+mn-cs"/>
                <a:hlinkClick r:id="rId42"/>
              </a:rPr>
              <a:t>Planning</a:t>
            </a:r>
            <a:r>
              <a:rPr lang="en-US" sz="1100" b="0" i="0" kern="1200" dirty="0" err="1" smtClean="0">
                <a:solidFill>
                  <a:schemeClr val="tx1"/>
                </a:solidFill>
                <a:effectLst/>
                <a:latin typeface="Calibri" panose="020F0502020204030204" pitchFamily="34" charset="0"/>
                <a:ea typeface="+mn-ea"/>
                <a:cs typeface="+mn-cs"/>
              </a:rPr>
              <a:t>Stay</a:t>
            </a:r>
            <a:r>
              <a:rPr lang="en-US" sz="1100" b="0" i="0" kern="1200" dirty="0" smtClean="0">
                <a:solidFill>
                  <a:schemeClr val="tx1"/>
                </a:solidFill>
                <a:effectLst/>
                <a:latin typeface="Calibri" panose="020F0502020204030204" pitchFamily="34" charset="0"/>
                <a:ea typeface="+mn-ea"/>
                <a:cs typeface="+mn-cs"/>
              </a:rPr>
              <a:t> ahead of challenges and changes in your business</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43"/>
              </a:rPr>
              <a:t>SCM </a:t>
            </a:r>
            <a:r>
              <a:rPr lang="en-US" sz="1100" b="0" i="0" u="none" strike="noStrike" kern="1200" dirty="0" err="1" smtClean="0">
                <a:solidFill>
                  <a:schemeClr val="tx1"/>
                </a:solidFill>
                <a:effectLst/>
                <a:latin typeface="Calibri" panose="020F0502020204030204" pitchFamily="34" charset="0"/>
                <a:ea typeface="+mn-ea"/>
                <a:cs typeface="+mn-cs"/>
                <a:hlinkClick r:id="rId43"/>
              </a:rPr>
              <a:t>Analytics</a:t>
            </a:r>
            <a:r>
              <a:rPr lang="en-US" sz="1100" b="0" i="0" kern="1200" dirty="0" err="1" smtClean="0">
                <a:solidFill>
                  <a:schemeClr val="tx1"/>
                </a:solidFill>
                <a:effectLst/>
                <a:latin typeface="Calibri" panose="020F0502020204030204" pitchFamily="34" charset="0"/>
                <a:ea typeface="+mn-ea"/>
                <a:cs typeface="+mn-cs"/>
              </a:rPr>
              <a:t>Power</a:t>
            </a:r>
            <a:r>
              <a:rPr lang="en-US" sz="1100" b="0" i="0" kern="1200" dirty="0" smtClean="0">
                <a:solidFill>
                  <a:schemeClr val="tx1"/>
                </a:solidFill>
                <a:effectLst/>
                <a:latin typeface="Calibri" panose="020F0502020204030204" pitchFamily="34" charset="0"/>
                <a:ea typeface="+mn-ea"/>
                <a:cs typeface="+mn-cs"/>
              </a:rPr>
              <a:t> a highly efficient supply network</a:t>
            </a:r>
          </a:p>
          <a:p>
            <a:pPr fontAlgn="ctr"/>
            <a:endParaRPr lang="en-US" sz="1100" b="0" i="0" kern="1200" dirty="0" smtClean="0">
              <a:solidFill>
                <a:schemeClr val="tx1"/>
              </a:solidFill>
              <a:effectLst/>
              <a:latin typeface="Calibri" panose="020F0502020204030204" pitchFamily="34" charset="0"/>
              <a:ea typeface="+mn-ea"/>
              <a:cs typeface="+mn-cs"/>
            </a:endParaRPr>
          </a:p>
          <a:p>
            <a:r>
              <a:rPr lang="en-US" sz="1100" b="0" i="0" kern="1200" dirty="0" smtClean="0">
                <a:solidFill>
                  <a:schemeClr val="tx1"/>
                </a:solidFill>
                <a:effectLst/>
                <a:latin typeface="Calibri" panose="020F0502020204030204" pitchFamily="34" charset="0"/>
                <a:ea typeface="+mn-ea"/>
                <a:cs typeface="+mn-cs"/>
              </a:rPr>
              <a:t>Enterprise Performance Management</a:t>
            </a:r>
          </a:p>
          <a:p>
            <a:r>
              <a:rPr lang="en-US" sz="1100" b="0" i="0" kern="1200" dirty="0" smtClean="0">
                <a:solidFill>
                  <a:schemeClr val="tx1"/>
                </a:solidFill>
                <a:effectLst/>
                <a:latin typeface="Calibri" panose="020F0502020204030204" pitchFamily="34" charset="0"/>
                <a:ea typeface="+mn-ea"/>
                <a:cs typeface="+mn-cs"/>
              </a:rPr>
              <a:t>Oracle’s market-leading Enterprise Performance Management (EPM) applications combined with the innovation and simplicity of the cloud, enable companies of any size to drive predictable performance, report with confidence, and connect the entire organization.</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44"/>
              </a:rPr>
              <a:t>Account </a:t>
            </a:r>
            <a:r>
              <a:rPr lang="en-US" sz="1100" b="0" i="0" u="none" strike="noStrike" kern="1200" dirty="0" err="1" smtClean="0">
                <a:solidFill>
                  <a:schemeClr val="tx1"/>
                </a:solidFill>
                <a:effectLst/>
                <a:latin typeface="Calibri" panose="020F0502020204030204" pitchFamily="34" charset="0"/>
                <a:ea typeface="+mn-ea"/>
                <a:cs typeface="+mn-cs"/>
                <a:hlinkClick r:id="rId44"/>
              </a:rPr>
              <a:t>Reconciliation</a:t>
            </a:r>
            <a:r>
              <a:rPr lang="en-US" sz="1100" b="0" i="0" kern="1200" dirty="0" err="1" smtClean="0">
                <a:solidFill>
                  <a:schemeClr val="tx1"/>
                </a:solidFill>
                <a:effectLst/>
                <a:latin typeface="Calibri" panose="020F0502020204030204" pitchFamily="34" charset="0"/>
                <a:ea typeface="+mn-ea"/>
                <a:cs typeface="+mn-cs"/>
              </a:rPr>
              <a:t>Streamline</a:t>
            </a:r>
            <a:r>
              <a:rPr lang="en-US" sz="1100" b="0" i="0" kern="1200" dirty="0" smtClean="0">
                <a:solidFill>
                  <a:schemeClr val="tx1"/>
                </a:solidFill>
                <a:effectLst/>
                <a:latin typeface="Calibri" panose="020F0502020204030204" pitchFamily="34" charset="0"/>
                <a:ea typeface="+mn-ea"/>
                <a:cs typeface="+mn-cs"/>
              </a:rPr>
              <a:t> your account reconciliation process</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45"/>
              </a:rPr>
              <a:t>Enterprise Data </a:t>
            </a:r>
            <a:r>
              <a:rPr lang="en-US" sz="1100" b="0" i="0" u="none" strike="noStrike" kern="1200" dirty="0" err="1" smtClean="0">
                <a:solidFill>
                  <a:schemeClr val="tx1"/>
                </a:solidFill>
                <a:effectLst/>
                <a:latin typeface="Calibri" panose="020F0502020204030204" pitchFamily="34" charset="0"/>
                <a:ea typeface="+mn-ea"/>
                <a:cs typeface="+mn-cs"/>
                <a:hlinkClick r:id="rId45"/>
              </a:rPr>
              <a:t>Management</a:t>
            </a:r>
            <a:r>
              <a:rPr lang="en-US" sz="1100" b="0" i="0" kern="1200" dirty="0" err="1" smtClean="0">
                <a:solidFill>
                  <a:schemeClr val="tx1"/>
                </a:solidFill>
                <a:effectLst/>
                <a:latin typeface="Calibri" panose="020F0502020204030204" pitchFamily="34" charset="0"/>
                <a:ea typeface="+mn-ea"/>
                <a:cs typeface="+mn-cs"/>
              </a:rPr>
              <a:t>Drive</a:t>
            </a:r>
            <a:r>
              <a:rPr lang="en-US" sz="1100" b="0" i="0" kern="1200" dirty="0" smtClean="0">
                <a:solidFill>
                  <a:schemeClr val="tx1"/>
                </a:solidFill>
                <a:effectLst/>
                <a:latin typeface="Calibri" panose="020F0502020204030204" pitchFamily="34" charset="0"/>
                <a:ea typeface="+mn-ea"/>
                <a:cs typeface="+mn-cs"/>
              </a:rPr>
              <a:t> agile business transformation</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46"/>
              </a:rPr>
              <a:t>Enterprise Performance </a:t>
            </a:r>
            <a:r>
              <a:rPr lang="en-US" sz="1100" b="0" i="0" u="none" strike="noStrike" kern="1200" dirty="0" err="1" smtClean="0">
                <a:solidFill>
                  <a:schemeClr val="tx1"/>
                </a:solidFill>
                <a:effectLst/>
                <a:latin typeface="Calibri" panose="020F0502020204030204" pitchFamily="34" charset="0"/>
                <a:ea typeface="+mn-ea"/>
                <a:cs typeface="+mn-cs"/>
                <a:hlinkClick r:id="rId46"/>
              </a:rPr>
              <a:t>Reporting</a:t>
            </a:r>
            <a:r>
              <a:rPr lang="en-US" sz="1100" b="0" i="0" kern="1200" dirty="0" err="1" smtClean="0">
                <a:solidFill>
                  <a:schemeClr val="tx1"/>
                </a:solidFill>
                <a:effectLst/>
                <a:latin typeface="Calibri" panose="020F0502020204030204" pitchFamily="34" charset="0"/>
                <a:ea typeface="+mn-ea"/>
                <a:cs typeface="+mn-cs"/>
              </a:rPr>
              <a:t>Reinvent</a:t>
            </a:r>
            <a:r>
              <a:rPr lang="en-US" sz="1100" b="0" i="0" kern="1200" dirty="0" smtClean="0">
                <a:solidFill>
                  <a:schemeClr val="tx1"/>
                </a:solidFill>
                <a:effectLst/>
                <a:latin typeface="Calibri" panose="020F0502020204030204" pitchFamily="34" charset="0"/>
                <a:ea typeface="+mn-ea"/>
                <a:cs typeface="+mn-cs"/>
              </a:rPr>
              <a:t> your narrative reporting processes</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47"/>
              </a:rPr>
              <a:t>Enterprise </a:t>
            </a:r>
            <a:r>
              <a:rPr lang="en-US" sz="1100" b="0" i="0" u="none" strike="noStrike" kern="1200" dirty="0" err="1" smtClean="0">
                <a:solidFill>
                  <a:schemeClr val="tx1"/>
                </a:solidFill>
                <a:effectLst/>
                <a:latin typeface="Calibri" panose="020F0502020204030204" pitchFamily="34" charset="0"/>
                <a:ea typeface="+mn-ea"/>
                <a:cs typeface="+mn-cs"/>
                <a:hlinkClick r:id="rId47"/>
              </a:rPr>
              <a:t>Planning</a:t>
            </a:r>
            <a:r>
              <a:rPr lang="en-US" sz="1100" b="0" i="0" kern="1200" dirty="0" err="1" smtClean="0">
                <a:solidFill>
                  <a:schemeClr val="tx1"/>
                </a:solidFill>
                <a:effectLst/>
                <a:latin typeface="Calibri" panose="020F0502020204030204" pitchFamily="34" charset="0"/>
                <a:ea typeface="+mn-ea"/>
                <a:cs typeface="+mn-cs"/>
              </a:rPr>
              <a:t>Be</a:t>
            </a:r>
            <a:r>
              <a:rPr lang="en-US" sz="1100" b="0" i="0" kern="1200" dirty="0" smtClean="0">
                <a:solidFill>
                  <a:schemeClr val="tx1"/>
                </a:solidFill>
                <a:effectLst/>
                <a:latin typeface="Calibri" panose="020F0502020204030204" pitchFamily="34" charset="0"/>
                <a:ea typeface="+mn-ea"/>
                <a:cs typeface="+mn-cs"/>
              </a:rPr>
              <a:t> in control and keep everything connected</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48"/>
              </a:rPr>
              <a:t>Financial Consolidation and </a:t>
            </a:r>
            <a:r>
              <a:rPr lang="en-US" sz="1100" b="0" i="0" u="none" strike="noStrike" kern="1200" dirty="0" err="1" smtClean="0">
                <a:solidFill>
                  <a:schemeClr val="tx1"/>
                </a:solidFill>
                <a:effectLst/>
                <a:latin typeface="Calibri" panose="020F0502020204030204" pitchFamily="34" charset="0"/>
                <a:ea typeface="+mn-ea"/>
                <a:cs typeface="+mn-cs"/>
                <a:hlinkClick r:id="rId48"/>
              </a:rPr>
              <a:t>Close</a:t>
            </a:r>
            <a:r>
              <a:rPr lang="en-US" sz="1100" b="0" i="0" kern="1200" dirty="0" err="1" smtClean="0">
                <a:solidFill>
                  <a:schemeClr val="tx1"/>
                </a:solidFill>
                <a:effectLst/>
                <a:latin typeface="Calibri" panose="020F0502020204030204" pitchFamily="34" charset="0"/>
                <a:ea typeface="+mn-ea"/>
                <a:cs typeface="+mn-cs"/>
              </a:rPr>
              <a:t>Dramatically</a:t>
            </a:r>
            <a:r>
              <a:rPr lang="en-US" sz="1100" b="0" i="0" kern="1200" dirty="0" smtClean="0">
                <a:solidFill>
                  <a:schemeClr val="tx1"/>
                </a:solidFill>
                <a:effectLst/>
                <a:latin typeface="Calibri" panose="020F0502020204030204" pitchFamily="34" charset="0"/>
                <a:ea typeface="+mn-ea"/>
                <a:cs typeface="+mn-cs"/>
              </a:rPr>
              <a:t> reduce the time and cost to complete a close</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49"/>
              </a:rPr>
              <a:t>Planning and </a:t>
            </a:r>
            <a:r>
              <a:rPr lang="en-US" sz="1100" b="0" i="0" u="none" strike="noStrike" kern="1200" dirty="0" err="1" smtClean="0">
                <a:solidFill>
                  <a:schemeClr val="tx1"/>
                </a:solidFill>
                <a:effectLst/>
                <a:latin typeface="Calibri" panose="020F0502020204030204" pitchFamily="34" charset="0"/>
                <a:ea typeface="+mn-ea"/>
                <a:cs typeface="+mn-cs"/>
                <a:hlinkClick r:id="rId49"/>
              </a:rPr>
              <a:t>Budgeting</a:t>
            </a:r>
            <a:r>
              <a:rPr lang="en-US" sz="1100" b="0" i="0" kern="1200" dirty="0" err="1" smtClean="0">
                <a:solidFill>
                  <a:schemeClr val="tx1"/>
                </a:solidFill>
                <a:effectLst/>
                <a:latin typeface="Calibri" panose="020F0502020204030204" pitchFamily="34" charset="0"/>
                <a:ea typeface="+mn-ea"/>
                <a:cs typeface="+mn-cs"/>
              </a:rPr>
              <a:t>Implement</a:t>
            </a:r>
            <a:r>
              <a:rPr lang="en-US" sz="1100" b="0" i="0" kern="1200" dirty="0" smtClean="0">
                <a:solidFill>
                  <a:schemeClr val="tx1"/>
                </a:solidFill>
                <a:effectLst/>
                <a:latin typeface="Calibri" panose="020F0502020204030204" pitchFamily="34" charset="0"/>
                <a:ea typeface="+mn-ea"/>
                <a:cs typeface="+mn-cs"/>
              </a:rPr>
              <a:t> a world-class planning and budgeting solution</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50"/>
              </a:rPr>
              <a:t>Profitability and Cost </a:t>
            </a:r>
            <a:r>
              <a:rPr lang="en-US" sz="1100" b="0" i="0" u="none" strike="noStrike" kern="1200" dirty="0" err="1" smtClean="0">
                <a:solidFill>
                  <a:schemeClr val="tx1"/>
                </a:solidFill>
                <a:effectLst/>
                <a:latin typeface="Calibri" panose="020F0502020204030204" pitchFamily="34" charset="0"/>
                <a:ea typeface="+mn-ea"/>
                <a:cs typeface="+mn-cs"/>
                <a:hlinkClick r:id="rId50"/>
              </a:rPr>
              <a:t>Management</a:t>
            </a:r>
            <a:r>
              <a:rPr lang="en-US" sz="1100" b="0" i="0" kern="1200" dirty="0" err="1" smtClean="0">
                <a:solidFill>
                  <a:schemeClr val="tx1"/>
                </a:solidFill>
                <a:effectLst/>
                <a:latin typeface="Calibri" panose="020F0502020204030204" pitchFamily="34" charset="0"/>
                <a:ea typeface="+mn-ea"/>
                <a:cs typeface="+mn-cs"/>
              </a:rPr>
              <a:t>Discover</a:t>
            </a:r>
            <a:r>
              <a:rPr lang="en-US" sz="1100" b="0" i="0" kern="1200" dirty="0" smtClean="0">
                <a:solidFill>
                  <a:schemeClr val="tx1"/>
                </a:solidFill>
                <a:effectLst/>
                <a:latin typeface="Calibri" panose="020F0502020204030204" pitchFamily="34" charset="0"/>
                <a:ea typeface="+mn-ea"/>
                <a:cs typeface="+mn-cs"/>
              </a:rPr>
              <a:t> and act on hidden profit and loss</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51"/>
              </a:rPr>
              <a:t>Tax </a:t>
            </a:r>
            <a:r>
              <a:rPr lang="en-US" sz="1100" b="0" i="0" u="none" strike="noStrike" kern="1200" dirty="0" err="1" smtClean="0">
                <a:solidFill>
                  <a:schemeClr val="tx1"/>
                </a:solidFill>
                <a:effectLst/>
                <a:latin typeface="Calibri" panose="020F0502020204030204" pitchFamily="34" charset="0"/>
                <a:ea typeface="+mn-ea"/>
                <a:cs typeface="+mn-cs"/>
                <a:hlinkClick r:id="rId51"/>
              </a:rPr>
              <a:t>Reporting</a:t>
            </a:r>
            <a:r>
              <a:rPr lang="en-US" sz="1100" b="0" i="0" kern="1200" dirty="0" err="1" smtClean="0">
                <a:solidFill>
                  <a:schemeClr val="tx1"/>
                </a:solidFill>
                <a:effectLst/>
                <a:latin typeface="Calibri" panose="020F0502020204030204" pitchFamily="34" charset="0"/>
                <a:ea typeface="+mn-ea"/>
                <a:cs typeface="+mn-cs"/>
              </a:rPr>
              <a:t>Bringing</a:t>
            </a:r>
            <a:r>
              <a:rPr lang="en-US" sz="1100" b="0" i="0" kern="1200" dirty="0" smtClean="0">
                <a:solidFill>
                  <a:schemeClr val="tx1"/>
                </a:solidFill>
                <a:effectLst/>
                <a:latin typeface="Calibri" panose="020F0502020204030204" pitchFamily="34" charset="0"/>
                <a:ea typeface="+mn-ea"/>
                <a:cs typeface="+mn-cs"/>
              </a:rPr>
              <a:t> tax and finance together</a:t>
            </a:r>
          </a:p>
          <a:p>
            <a:endParaRPr lang="en-US" sz="1100" b="0" i="0" kern="1200" dirty="0" smtClean="0">
              <a:solidFill>
                <a:schemeClr val="tx1"/>
              </a:solidFill>
              <a:effectLst/>
              <a:latin typeface="Calibri" panose="020F0502020204030204" pitchFamily="34" charset="0"/>
              <a:ea typeface="+mn-ea"/>
              <a:cs typeface="+mn-cs"/>
            </a:endParaRPr>
          </a:p>
          <a:p>
            <a:pPr marL="0" marR="0" indent="0" algn="l" defTabSz="913412" rtl="0" eaLnBrk="1" fontAlgn="ctr" latinLnBrk="0" hangingPunct="1">
              <a:lnSpc>
                <a:spcPct val="100000"/>
              </a:lnSpc>
              <a:spcBef>
                <a:spcPts val="600"/>
              </a:spcBef>
              <a:spcAft>
                <a:spcPts val="0"/>
              </a:spcAft>
              <a:buClrTx/>
              <a:buSzTx/>
              <a:buFontTx/>
              <a:buNone/>
              <a:tabLst/>
              <a:defRPr/>
            </a:pPr>
            <a:r>
              <a:rPr lang="en-US" sz="1100" b="0" i="0" kern="1200" dirty="0" smtClean="0">
                <a:solidFill>
                  <a:schemeClr val="tx1"/>
                </a:solidFill>
                <a:effectLst/>
                <a:latin typeface="Calibri" panose="020F0502020204030204" pitchFamily="34" charset="0"/>
                <a:ea typeface="+mn-ea"/>
                <a:cs typeface="+mn-cs"/>
              </a:rPr>
              <a:t>Oracle Internet of Things Applications deliver a world-class set of </a:t>
            </a:r>
            <a:r>
              <a:rPr lang="en-US" sz="1100" b="0" i="0" kern="1200" dirty="0" err="1" smtClean="0">
                <a:solidFill>
                  <a:schemeClr val="tx1"/>
                </a:solidFill>
                <a:effectLst/>
                <a:latin typeface="Calibri" panose="020F0502020204030204" pitchFamily="34" charset="0"/>
                <a:ea typeface="+mn-ea"/>
                <a:cs typeface="+mn-cs"/>
              </a:rPr>
              <a:t>IoT</a:t>
            </a:r>
            <a:r>
              <a:rPr lang="en-US" sz="1100" b="0" i="0" kern="1200" dirty="0" smtClean="0">
                <a:solidFill>
                  <a:schemeClr val="tx1"/>
                </a:solidFill>
                <a:effectLst/>
                <a:latin typeface="Calibri" panose="020F0502020204030204" pitchFamily="34" charset="0"/>
                <a:ea typeface="+mn-ea"/>
                <a:cs typeface="+mn-cs"/>
              </a:rPr>
              <a:t> apps for enterprise assets, production lines, transportation fleets, and mobile workers. Get smart with predictive, machine learning algorithms, and quickly extend core SCM, CX, HCM and ERP processes—with real-time </a:t>
            </a:r>
            <a:r>
              <a:rPr lang="en-US" sz="1100" b="0" i="0" kern="1200" dirty="0" err="1" smtClean="0">
                <a:solidFill>
                  <a:schemeClr val="tx1"/>
                </a:solidFill>
                <a:effectLst/>
                <a:latin typeface="Calibri" panose="020F0502020204030204" pitchFamily="34" charset="0"/>
                <a:ea typeface="+mn-ea"/>
                <a:cs typeface="+mn-cs"/>
              </a:rPr>
              <a:t>IoT</a:t>
            </a:r>
            <a:r>
              <a:rPr lang="en-US" sz="1100" b="0" i="0" kern="1200" dirty="0" smtClean="0">
                <a:solidFill>
                  <a:schemeClr val="tx1"/>
                </a:solidFill>
                <a:effectLst/>
                <a:latin typeface="Calibri" panose="020F0502020204030204" pitchFamily="34" charset="0"/>
                <a:ea typeface="+mn-ea"/>
                <a:cs typeface="+mn-cs"/>
              </a:rPr>
              <a:t> data and insights.</a:t>
            </a:r>
          </a:p>
          <a:p>
            <a:pPr marL="0" marR="0" indent="0" algn="l" defTabSz="913412" rtl="0" eaLnBrk="1" fontAlgn="ctr" latinLnBrk="0" hangingPunct="1">
              <a:lnSpc>
                <a:spcPct val="100000"/>
              </a:lnSpc>
              <a:spcBef>
                <a:spcPts val="600"/>
              </a:spcBef>
              <a:spcAft>
                <a:spcPts val="0"/>
              </a:spcAft>
              <a:buClrTx/>
              <a:buSzTx/>
              <a:buFontTx/>
              <a:buNone/>
              <a:tabLst/>
              <a:defRPr/>
            </a:pPr>
            <a:endParaRPr lang="en-US" sz="1100" b="0" i="0" kern="1200" dirty="0" smtClean="0">
              <a:solidFill>
                <a:schemeClr val="tx1"/>
              </a:solidFill>
              <a:effectLst/>
              <a:latin typeface="Calibri" panose="020F0502020204030204" pitchFamily="34" charset="0"/>
              <a:ea typeface="+mn-ea"/>
              <a:cs typeface="+mn-cs"/>
            </a:endParaRPr>
          </a:p>
          <a:p>
            <a:pPr marL="0" marR="0" indent="0" algn="l" defTabSz="913412" rtl="0" eaLnBrk="1" fontAlgn="ctr" latinLnBrk="0" hangingPunct="1">
              <a:lnSpc>
                <a:spcPct val="100000"/>
              </a:lnSpc>
              <a:spcBef>
                <a:spcPts val="600"/>
              </a:spcBef>
              <a:spcAft>
                <a:spcPts val="0"/>
              </a:spcAft>
              <a:buClrTx/>
              <a:buSzTx/>
              <a:buFontTx/>
              <a:buNone/>
              <a:tabLst/>
              <a:defRPr/>
            </a:pPr>
            <a:r>
              <a:rPr lang="en-US" sz="1100" b="0" i="0" kern="1200" dirty="0" smtClean="0">
                <a:solidFill>
                  <a:schemeClr val="tx1"/>
                </a:solidFill>
                <a:effectLst/>
                <a:latin typeface="Calibri" panose="020F0502020204030204" pitchFamily="34" charset="0"/>
                <a:ea typeface="+mn-ea"/>
                <a:cs typeface="+mn-cs"/>
              </a:rPr>
              <a:t>Leverage the comprehensive Oracle product portfolio to address distinct industry-specific requirements. With solutions for financial services, communications, consumer goods and more, Oracle enables you to accelerate the delivery of innovation, improve customer experiences, and improve margins to drive competitive advantage.</a:t>
            </a:r>
          </a:p>
          <a:p>
            <a:pPr marL="0" marR="0" indent="0" algn="l" defTabSz="913412" rtl="0" eaLnBrk="1" fontAlgn="ctr" latinLnBrk="0" hangingPunct="1">
              <a:lnSpc>
                <a:spcPct val="100000"/>
              </a:lnSpc>
              <a:spcBef>
                <a:spcPts val="600"/>
              </a:spcBef>
              <a:spcAft>
                <a:spcPts val="0"/>
              </a:spcAft>
              <a:buClrTx/>
              <a:buSzTx/>
              <a:buFontTx/>
              <a:buNone/>
              <a:tabLst/>
              <a:defRPr/>
            </a:pPr>
            <a:endParaRPr lang="en-US" sz="1100" b="0" i="0" kern="1200" dirty="0" smtClean="0">
              <a:solidFill>
                <a:schemeClr val="tx1"/>
              </a:solidFill>
              <a:effectLst/>
              <a:latin typeface="Calibri" panose="020F0502020204030204" pitchFamily="34" charset="0"/>
              <a:ea typeface="+mn-ea"/>
              <a:cs typeface="+mn-cs"/>
            </a:endParaRPr>
          </a:p>
          <a:p>
            <a:pPr fontAlgn="ctr"/>
            <a:endParaRPr lang="en-US" sz="1100" b="0" i="0" kern="1200" dirty="0" smtClean="0">
              <a:solidFill>
                <a:schemeClr val="tx1"/>
              </a:solidFill>
              <a:effectLst/>
              <a:latin typeface="Calibri" panose="020F0502020204030204" pitchFamily="34" charset="0"/>
              <a:ea typeface="+mn-ea"/>
              <a:cs typeface="+mn-cs"/>
            </a:endParaRPr>
          </a:p>
          <a:p>
            <a:pPr fontAlgn="ctr"/>
            <a:endParaRPr lang="en-US" sz="1100" b="0" i="0" kern="1200" dirty="0" smtClean="0">
              <a:solidFill>
                <a:schemeClr val="tx1"/>
              </a:solidFill>
              <a:effectLst/>
              <a:latin typeface="Calibri" panose="020F0502020204030204" pitchFamily="34" charset="0"/>
              <a:ea typeface="+mn-ea"/>
              <a:cs typeface="+mn-cs"/>
            </a:endParaRPr>
          </a:p>
          <a:p>
            <a:endParaRPr lang="en-US" sz="1100" b="0" i="0" kern="1200" noProof="0" dirty="0" smtClean="0">
              <a:solidFill>
                <a:schemeClr val="tx1"/>
              </a:solidFill>
              <a:effectLst/>
              <a:latin typeface="Calibri" panose="020F0502020204030204" pitchFamily="34" charset="0"/>
              <a:ea typeface="+mn-ea"/>
              <a:cs typeface="+mn-cs"/>
            </a:endParaRPr>
          </a:p>
          <a:p>
            <a:pPr fontAlgn="ctr"/>
            <a:endParaRPr lang="en-US" sz="1100" b="0" i="0" kern="1200" dirty="0" smtClean="0">
              <a:solidFill>
                <a:schemeClr val="tx1"/>
              </a:solidFill>
              <a:effectLst/>
              <a:latin typeface="Calibri" panose="020F0502020204030204" pitchFamily="34" charset="0"/>
              <a:ea typeface="+mn-ea"/>
              <a:cs typeface="+mn-cs"/>
            </a:endParaRPr>
          </a:p>
          <a:p>
            <a:pPr fontAlgn="ctr"/>
            <a:endParaRPr lang="en-US" sz="1100" b="0" i="0" kern="1200" dirty="0" smtClean="0">
              <a:solidFill>
                <a:schemeClr val="tx1"/>
              </a:solidFill>
              <a:effectLst/>
              <a:latin typeface="Calibri" panose="020F0502020204030204" pitchFamily="34" charset="0"/>
              <a:ea typeface="+mn-ea"/>
              <a:cs typeface="+mn-cs"/>
            </a:endParaRPr>
          </a:p>
          <a:p>
            <a:endParaRPr lang="en-US" dirty="0"/>
          </a:p>
        </p:txBody>
      </p:sp>
    </p:spTree>
    <p:extLst>
      <p:ext uri="{BB962C8B-B14F-4D97-AF65-F5344CB8AC3E}">
        <p14:creationId xmlns:p14="http://schemas.microsoft.com/office/powerpoint/2010/main" val="966161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www.oracle.com</a:t>
            </a:r>
            <a:r>
              <a:rPr lang="en-US" dirty="0" smtClean="0"/>
              <a:t>/</a:t>
            </a:r>
            <a:r>
              <a:rPr lang="en-US" dirty="0" err="1" smtClean="0"/>
              <a:t>cn</a:t>
            </a:r>
            <a:r>
              <a:rPr lang="en-US" dirty="0" smtClean="0"/>
              <a:t>/applications/</a:t>
            </a:r>
            <a:r>
              <a:rPr lang="en-US" dirty="0" err="1" smtClean="0"/>
              <a:t>erp</a:t>
            </a:r>
            <a:r>
              <a:rPr lang="en-US" dirty="0" smtClean="0"/>
              <a:t>/</a:t>
            </a:r>
            <a:r>
              <a:rPr lang="en-US" dirty="0" err="1" smtClean="0"/>
              <a:t>comparison.html</a:t>
            </a:r>
            <a:endParaRPr lang="en-US" dirty="0"/>
          </a:p>
        </p:txBody>
      </p:sp>
      <p:sp>
        <p:nvSpPr>
          <p:cNvPr id="4" name="Header Placeholder 3"/>
          <p:cNvSpPr>
            <a:spLocks noGrp="1"/>
          </p:cNvSpPr>
          <p:nvPr>
            <p:ph type="hdr" sz="quarter" idx="10"/>
          </p:nvPr>
        </p:nvSpPr>
        <p:spPr/>
        <p:txBody>
          <a:bodyPr/>
          <a:lstStyle/>
          <a:p>
            <a:r>
              <a:rPr lang="en-US" smtClean="0"/>
              <a:t>Oracle Cloud at Customer Launch, Steve Daheb</a:t>
            </a:r>
            <a:endParaRPr lang="en-US" dirty="0"/>
          </a:p>
        </p:txBody>
      </p:sp>
      <p:sp>
        <p:nvSpPr>
          <p:cNvPr id="5" name="Date Placeholder 4"/>
          <p:cNvSpPr>
            <a:spLocks noGrp="1"/>
          </p:cNvSpPr>
          <p:nvPr>
            <p:ph type="dt" idx="11"/>
          </p:nvPr>
        </p:nvSpPr>
        <p:spPr/>
        <p:txBody>
          <a:bodyPr/>
          <a:lstStyle/>
          <a:p>
            <a:r>
              <a:rPr lang="en-US" smtClean="0"/>
              <a:t>Delivered March 2016</a:t>
            </a:r>
            <a:endParaRPr lang="en-US"/>
          </a:p>
        </p:txBody>
      </p:sp>
    </p:spTree>
    <p:extLst>
      <p:ext uri="{BB962C8B-B14F-4D97-AF65-F5344CB8AC3E}">
        <p14:creationId xmlns:p14="http://schemas.microsoft.com/office/powerpoint/2010/main" val="957016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3412" rtl="0" eaLnBrk="1" fontAlgn="auto" latinLnBrk="0" hangingPunct="1">
              <a:lnSpc>
                <a:spcPct val="100000"/>
              </a:lnSpc>
              <a:spcBef>
                <a:spcPts val="600"/>
              </a:spcBef>
              <a:spcAft>
                <a:spcPts val="0"/>
              </a:spcAft>
              <a:buClrTx/>
              <a:buSzTx/>
              <a:buFontTx/>
              <a:buNone/>
              <a:tabLst/>
              <a:defRPr/>
            </a:pPr>
            <a:r>
              <a:rPr lang="en-US" altLang="zh-CN" dirty="0" smtClean="0"/>
              <a:t>We</a:t>
            </a:r>
            <a:r>
              <a:rPr lang="zh-CN" altLang="en-US" dirty="0" smtClean="0"/>
              <a:t> </a:t>
            </a:r>
            <a:r>
              <a:rPr lang="en-US" altLang="zh-CN" dirty="0" smtClean="0"/>
              <a:t>Unlock</a:t>
            </a:r>
            <a:r>
              <a:rPr lang="zh-CN" altLang="en-US" dirty="0" smtClean="0"/>
              <a:t> </a:t>
            </a:r>
            <a:r>
              <a:rPr lang="en-US" altLang="zh-CN" dirty="0" smtClean="0"/>
              <a:t>business</a:t>
            </a:r>
            <a:r>
              <a:rPr lang="zh-CN" altLang="en-US" dirty="0" smtClean="0"/>
              <a:t> </a:t>
            </a:r>
            <a:r>
              <a:rPr lang="en-US" altLang="zh-CN" dirty="0" smtClean="0"/>
              <a:t>value</a:t>
            </a:r>
            <a:r>
              <a:rPr lang="zh-CN" altLang="en-US" dirty="0" smtClean="0"/>
              <a:t> </a:t>
            </a:r>
            <a:r>
              <a:rPr lang="en-US" altLang="zh-CN" dirty="0" smtClean="0"/>
              <a:t>and</a:t>
            </a:r>
            <a:r>
              <a:rPr lang="zh-CN" altLang="en-US" dirty="0" smtClean="0"/>
              <a:t> </a:t>
            </a:r>
            <a:r>
              <a:rPr lang="en-US" altLang="zh-CN" dirty="0" smtClean="0"/>
              <a:t>performance</a:t>
            </a:r>
            <a:r>
              <a:rPr lang="zh-CN" altLang="en-US" dirty="0" smtClean="0"/>
              <a:t> </a:t>
            </a:r>
            <a:r>
              <a:rPr lang="en-US" altLang="zh-CN" dirty="0" smtClean="0"/>
              <a:t>by</a:t>
            </a:r>
            <a:r>
              <a:rPr lang="zh-CN" altLang="en-US" dirty="0" smtClean="0"/>
              <a:t> </a:t>
            </a:r>
            <a:r>
              <a:rPr lang="en-US" altLang="zh-CN" dirty="0" smtClean="0"/>
              <a:t>enabling</a:t>
            </a:r>
            <a:r>
              <a:rPr lang="zh-CN" altLang="en-US" dirty="0" smtClean="0"/>
              <a:t> </a:t>
            </a:r>
            <a:r>
              <a:rPr lang="en-US" altLang="zh-CN" dirty="0" smtClean="0"/>
              <a:t>businesses</a:t>
            </a:r>
            <a:r>
              <a:rPr lang="zh-CN" altLang="en-US" dirty="0" smtClean="0"/>
              <a:t> </a:t>
            </a:r>
            <a:r>
              <a:rPr lang="en-US" altLang="zh-CN" dirty="0" smtClean="0"/>
              <a:t>and</a:t>
            </a:r>
            <a:r>
              <a:rPr lang="zh-CN" altLang="en-US" dirty="0" smtClean="0"/>
              <a:t> </a:t>
            </a:r>
            <a:r>
              <a:rPr lang="en-US" altLang="zh-CN" dirty="0" smtClean="0"/>
              <a:t>people</a:t>
            </a:r>
            <a:r>
              <a:rPr lang="zh-CN" altLang="en-US" dirty="0" smtClean="0"/>
              <a:t> </a:t>
            </a:r>
            <a:r>
              <a:rPr lang="en-US" altLang="zh-CN" dirty="0" smtClean="0"/>
              <a:t>to</a:t>
            </a:r>
            <a:r>
              <a:rPr lang="zh-CN" altLang="en-US" dirty="0" smtClean="0"/>
              <a:t> </a:t>
            </a:r>
            <a:r>
              <a:rPr lang="en-US" altLang="zh-CN" dirty="0" smtClean="0"/>
              <a:t>be</a:t>
            </a:r>
            <a:r>
              <a:rPr lang="zh-CN" altLang="en-US" dirty="0" smtClean="0"/>
              <a:t> </a:t>
            </a:r>
            <a:r>
              <a:rPr lang="en-US" altLang="zh-CN" dirty="0" smtClean="0"/>
              <a:t>more</a:t>
            </a:r>
            <a:r>
              <a:rPr lang="zh-CN" altLang="en-US" dirty="0" smtClean="0"/>
              <a:t> </a:t>
            </a:r>
            <a:r>
              <a:rPr lang="en-US" altLang="zh-CN" dirty="0" smtClean="0"/>
              <a:t>informed,</a:t>
            </a:r>
            <a:r>
              <a:rPr lang="zh-CN" altLang="en-US" dirty="0" smtClean="0"/>
              <a:t> </a:t>
            </a:r>
            <a:r>
              <a:rPr lang="en-US" altLang="zh-CN" dirty="0" smtClean="0"/>
              <a:t>connected,</a:t>
            </a:r>
            <a:r>
              <a:rPr lang="zh-CN" altLang="en-US" dirty="0" smtClean="0"/>
              <a:t> </a:t>
            </a:r>
            <a:r>
              <a:rPr lang="en-US" altLang="zh-CN" dirty="0" smtClean="0"/>
              <a:t>productive,</a:t>
            </a:r>
            <a:r>
              <a:rPr lang="zh-CN" altLang="en-US" baseline="0" dirty="0" smtClean="0"/>
              <a:t> </a:t>
            </a:r>
            <a:r>
              <a:rPr lang="en-US" altLang="zh-CN" baseline="0" dirty="0" smtClean="0"/>
              <a:t>and</a:t>
            </a:r>
            <a:r>
              <a:rPr lang="zh-CN" altLang="en-US" baseline="0" dirty="0" smtClean="0"/>
              <a:t> </a:t>
            </a:r>
            <a:r>
              <a:rPr lang="en-US" altLang="zh-CN" baseline="0" dirty="0" smtClean="0"/>
              <a:t>engaged</a:t>
            </a:r>
          </a:p>
          <a:p>
            <a:pPr marL="0" marR="0" indent="0" algn="l" defTabSz="913412" rtl="0" eaLnBrk="1" fontAlgn="auto" latinLnBrk="0" hangingPunct="1">
              <a:lnSpc>
                <a:spcPct val="100000"/>
              </a:lnSpc>
              <a:spcBef>
                <a:spcPts val="600"/>
              </a:spcBef>
              <a:spcAft>
                <a:spcPts val="0"/>
              </a:spcAft>
              <a:buClrTx/>
              <a:buSzTx/>
              <a:buFontTx/>
              <a:buNone/>
              <a:tabLst/>
              <a:defRPr/>
            </a:pPr>
            <a:r>
              <a:rPr lang="en-US" sz="1100" b="0" i="0" kern="1200" dirty="0" smtClean="0">
                <a:solidFill>
                  <a:schemeClr val="tx1"/>
                </a:solidFill>
                <a:effectLst/>
                <a:latin typeface="Calibri" panose="020F0502020204030204" pitchFamily="34" charset="0"/>
                <a:ea typeface="+mn-ea"/>
                <a:cs typeface="+mn-cs"/>
              </a:rPr>
              <a:t>NCR increases speed and agility at lower cost with Oracle ERP Cloud and SCM Cloud</a:t>
            </a:r>
            <a:endParaRPr lang="en-US" altLang="zh-CN" baseline="0" dirty="0" smtClean="0"/>
          </a:p>
          <a:p>
            <a:pPr marL="0" marR="0" indent="0" algn="l" defTabSz="913412" rtl="0" eaLnBrk="1" fontAlgn="auto" latinLnBrk="0" hangingPunct="1">
              <a:lnSpc>
                <a:spcPct val="100000"/>
              </a:lnSpc>
              <a:spcBef>
                <a:spcPts val="600"/>
              </a:spcBef>
              <a:spcAft>
                <a:spcPts val="0"/>
              </a:spcAft>
              <a:buClrTx/>
              <a:buSzTx/>
              <a:buFontTx/>
              <a:buNone/>
              <a:tabLst/>
              <a:defRPr/>
            </a:pPr>
            <a:r>
              <a:rPr lang="en-US" sz="1100" b="0" i="0" kern="1200" smtClean="0">
                <a:solidFill>
                  <a:schemeClr val="tx1"/>
                </a:solidFill>
                <a:effectLst/>
                <a:latin typeface="Calibri" panose="020F0502020204030204" pitchFamily="34" charset="0"/>
                <a:ea typeface="+mn-ea"/>
                <a:cs typeface="+mn-cs"/>
              </a:rPr>
              <a:t>Panasonic Computer Products drives customer satisfaction with strategic move to Oracle CX Cloud</a:t>
            </a:r>
            <a:endParaRPr lang="en-US" altLang="zh-CN" baseline="0" dirty="0" smtClean="0"/>
          </a:p>
          <a:p>
            <a:pPr marL="0" marR="0" indent="0" algn="l" defTabSz="913412" rtl="0" eaLnBrk="1" fontAlgn="auto" latinLnBrk="0" hangingPunct="1">
              <a:lnSpc>
                <a:spcPct val="100000"/>
              </a:lnSpc>
              <a:spcBef>
                <a:spcPts val="600"/>
              </a:spcBef>
              <a:spcAft>
                <a:spcPts val="0"/>
              </a:spcAft>
              <a:buClrTx/>
              <a:buSzTx/>
              <a:buFontTx/>
              <a:buNone/>
              <a:tabLst/>
              <a:defRPr/>
            </a:pPr>
            <a:endParaRPr lang="en-US" altLang="zh-CN" baseline="0" dirty="0" smtClean="0"/>
          </a:p>
          <a:p>
            <a:r>
              <a:rPr lang="en-US" altLang="zh-CN" dirty="0" smtClean="0"/>
              <a:t>CX:</a:t>
            </a:r>
            <a:r>
              <a:rPr lang="zh-CN" altLang="en-US" dirty="0" smtClean="0"/>
              <a:t> </a:t>
            </a:r>
            <a:r>
              <a:rPr lang="en-US" altLang="zh-CN" dirty="0" smtClean="0"/>
              <a:t>help you</a:t>
            </a:r>
            <a:r>
              <a:rPr lang="zh-CN" altLang="en-US" dirty="0" smtClean="0"/>
              <a:t> </a:t>
            </a:r>
            <a:r>
              <a:rPr lang="en-US" altLang="zh-CN" dirty="0" smtClean="0"/>
              <a:t>effectively engage your</a:t>
            </a:r>
            <a:r>
              <a:rPr lang="zh-CN" altLang="en-US" dirty="0" smtClean="0"/>
              <a:t> </a:t>
            </a:r>
            <a:r>
              <a:rPr lang="en-US" altLang="zh-CN" dirty="0" smtClean="0"/>
              <a:t>customers across physical and digital channels to dramatically improve customer retention, up-sell, and brand advocacy.</a:t>
            </a:r>
          </a:p>
          <a:p>
            <a:r>
              <a:rPr lang="en-US" sz="1100" b="0" i="0" u="none" strike="noStrike" kern="1200" dirty="0" smtClean="0">
                <a:solidFill>
                  <a:schemeClr val="tx1"/>
                </a:solidFill>
                <a:effectLst/>
                <a:latin typeface="Calibri" panose="020F0502020204030204" pitchFamily="34" charset="0"/>
                <a:ea typeface="+mn-ea"/>
                <a:cs typeface="+mn-cs"/>
                <a:hlinkClick r:id="rId3"/>
              </a:rPr>
              <a:t>Marketing</a:t>
            </a:r>
            <a:r>
              <a:rPr lang="zh-CN" altLang="en-US" sz="1100" b="0" i="0" u="none" strike="noStrike" kern="120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Deliver the best of your brand</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4"/>
              </a:rPr>
              <a:t>Sales</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Sell more, know more, grow more</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5"/>
              </a:rPr>
              <a:t>Service</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Delight your customers</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6"/>
              </a:rPr>
              <a:t>Configure, Price, and Quote (CPQ)</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Increase sales efficiency</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7"/>
              </a:rPr>
              <a:t>Commerce</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Build inspired commerce experiences</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8"/>
              </a:rPr>
              <a:t>Loyalty</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Increase customer lifetime value and profitability</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9"/>
              </a:rPr>
              <a:t>Engagement (Sales and Service)</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Unified Sales and Service</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10"/>
              </a:rPr>
              <a:t>Customer Data Management</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Create a complete customer view</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11"/>
              </a:rPr>
              <a:t>Sales Performance Management</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Execute strategies to boost performance</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12"/>
              </a:rPr>
              <a:t>Social</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Engage on what is important to your consumers</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13"/>
              </a:rPr>
              <a:t>Data</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Reach the audiences that matter most</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14"/>
              </a:rPr>
              <a:t>CRM Analytics</a:t>
            </a:r>
            <a:r>
              <a:rPr lang="zh-CN" altLang="en-US" sz="1100" b="0" i="0" u="none" strike="noStrike" kern="1200" baseline="0" dirty="0" smtClean="0">
                <a:solidFill>
                  <a:schemeClr val="tx1"/>
                </a:solidFill>
                <a:effectLst/>
                <a:latin typeface="Calibri" panose="020F0502020204030204" pitchFamily="34" charset="0"/>
                <a:ea typeface="+mn-ea"/>
                <a:cs typeface="+mn-cs"/>
              </a:rPr>
              <a:t> </a:t>
            </a:r>
            <a:r>
              <a:rPr lang="en-US" sz="1100" b="0" i="0" kern="1200" dirty="0" smtClean="0">
                <a:solidFill>
                  <a:schemeClr val="tx1"/>
                </a:solidFill>
                <a:effectLst/>
                <a:latin typeface="Calibri" panose="020F0502020204030204" pitchFamily="34" charset="0"/>
                <a:ea typeface="+mn-ea"/>
                <a:cs typeface="+mn-cs"/>
              </a:rPr>
              <a:t>Maximize CRM success</a:t>
            </a:r>
          </a:p>
          <a:p>
            <a:pPr fontAlgn="ctr"/>
            <a:r>
              <a:rPr lang="en-US" sz="1100" b="0" i="0" u="none" strike="noStrike" kern="1200" dirty="0" smtClean="0">
                <a:solidFill>
                  <a:schemeClr val="tx1"/>
                </a:solidFill>
                <a:effectLst/>
                <a:latin typeface="Calibri" panose="020F0502020204030204" pitchFamily="34" charset="0"/>
                <a:ea typeface="+mn-ea"/>
                <a:cs typeface="+mn-cs"/>
                <a:hlinkClick r:id="rId15"/>
              </a:rPr>
              <a:t>CX Cloud for </a:t>
            </a:r>
            <a:r>
              <a:rPr lang="en-US" sz="1100" b="0" i="0" u="none" strike="noStrike" kern="1200" dirty="0" err="1" smtClean="0">
                <a:solidFill>
                  <a:schemeClr val="tx1"/>
                </a:solidFill>
                <a:effectLst/>
                <a:latin typeface="Calibri" panose="020F0502020204030204" pitchFamily="34" charset="0"/>
                <a:ea typeface="+mn-ea"/>
                <a:cs typeface="+mn-cs"/>
                <a:hlinkClick r:id="rId15"/>
              </a:rPr>
              <a:t>Midsize</a:t>
            </a:r>
            <a:r>
              <a:rPr lang="en-US" sz="1100" b="0" i="0" kern="1200" dirty="0" err="1" smtClean="0">
                <a:solidFill>
                  <a:schemeClr val="tx1"/>
                </a:solidFill>
                <a:effectLst/>
                <a:latin typeface="Calibri" panose="020F0502020204030204" pitchFamily="34" charset="0"/>
                <a:ea typeface="+mn-ea"/>
                <a:cs typeface="+mn-cs"/>
              </a:rPr>
              <a:t>Reduce</a:t>
            </a:r>
            <a:r>
              <a:rPr lang="en-US" sz="1100" b="0" i="0" kern="1200" dirty="0" smtClean="0">
                <a:solidFill>
                  <a:schemeClr val="tx1"/>
                </a:solidFill>
                <a:effectLst/>
                <a:latin typeface="Calibri" panose="020F0502020204030204" pitchFamily="34" charset="0"/>
                <a:ea typeface="+mn-ea"/>
                <a:cs typeface="+mn-cs"/>
              </a:rPr>
              <a:t> complexity, enable growth, lower IT costs</a:t>
            </a:r>
          </a:p>
          <a:p>
            <a:endParaRPr lang="en-US" dirty="0"/>
          </a:p>
        </p:txBody>
      </p:sp>
      <p:sp>
        <p:nvSpPr>
          <p:cNvPr id="4" name="Header Placeholder 3"/>
          <p:cNvSpPr>
            <a:spLocks noGrp="1"/>
          </p:cNvSpPr>
          <p:nvPr>
            <p:ph type="hdr" sz="quarter" idx="10"/>
          </p:nvPr>
        </p:nvSpPr>
        <p:spPr/>
        <p:txBody>
          <a:bodyPr/>
          <a:lstStyle/>
          <a:p>
            <a:r>
              <a:rPr lang="en-US" smtClean="0"/>
              <a:t>Oracle Cloud at Customer Launch, Steve Daheb</a:t>
            </a:r>
            <a:endParaRPr lang="en-US" dirty="0"/>
          </a:p>
        </p:txBody>
      </p:sp>
      <p:sp>
        <p:nvSpPr>
          <p:cNvPr id="5" name="Date Placeholder 4"/>
          <p:cNvSpPr>
            <a:spLocks noGrp="1"/>
          </p:cNvSpPr>
          <p:nvPr>
            <p:ph type="dt" idx="11"/>
          </p:nvPr>
        </p:nvSpPr>
        <p:spPr/>
        <p:txBody>
          <a:bodyPr/>
          <a:lstStyle/>
          <a:p>
            <a:r>
              <a:rPr lang="en-US" smtClean="0"/>
              <a:t>Delivered March 2016</a:t>
            </a:r>
            <a:endParaRPr lang="en-US"/>
          </a:p>
        </p:txBody>
      </p:sp>
    </p:spTree>
    <p:extLst>
      <p:ext uri="{BB962C8B-B14F-4D97-AF65-F5344CB8AC3E}">
        <p14:creationId xmlns:p14="http://schemas.microsoft.com/office/powerpoint/2010/main" val="1142576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5175" cy="2573338"/>
          </a:xfrm>
        </p:spPr>
      </p:sp>
      <p:sp>
        <p:nvSpPr>
          <p:cNvPr id="4" name="Slide Number Placeholder 3"/>
          <p:cNvSpPr>
            <a:spLocks noGrp="1"/>
          </p:cNvSpPr>
          <p:nvPr>
            <p:ph type="sldNum" sz="quarter" idx="10"/>
          </p:nvPr>
        </p:nvSpPr>
        <p:spPr>
          <a:xfrm>
            <a:off x="5715000" y="8610600"/>
            <a:ext cx="762000" cy="227013"/>
          </a:xfrm>
          <a:prstGeom prst="rect">
            <a:avLst/>
          </a:prstGeom>
        </p:spPr>
        <p:txBody>
          <a:bodyPr/>
          <a:lstStyle/>
          <a:p>
            <a:fld id="{8C72D9AE-7182-4680-8F79-479C4181FF08}" type="slidenum">
              <a:rPr lang="en-US" smtClean="0">
                <a:solidFill>
                  <a:srgbClr val="5F5F5F"/>
                </a:solidFill>
              </a:rPr>
              <a:pPr/>
              <a:t>8</a:t>
            </a:fld>
            <a:endParaRPr lang="en-US" dirty="0">
              <a:solidFill>
                <a:srgbClr val="5F5F5F"/>
              </a:solidFill>
            </a:endParaRPr>
          </a:p>
        </p:txBody>
      </p:sp>
      <p:sp>
        <p:nvSpPr>
          <p:cNvPr id="5" name="Notes Placeholder 4"/>
          <p:cNvSpPr>
            <a:spLocks noGrp="1"/>
          </p:cNvSpPr>
          <p:nvPr>
            <p:ph type="body" sz="quarter" idx="11"/>
          </p:nvPr>
        </p:nvSpPr>
        <p:spPr/>
        <p:txBody>
          <a:bodyPr>
            <a:normAutofit/>
          </a:bodyPr>
          <a:lstStyle/>
          <a:p>
            <a:pPr marL="0" marR="0" indent="0" algn="l" defTabSz="913412" rtl="0" eaLnBrk="1" fontAlgn="auto" latinLnBrk="0" hangingPunct="1">
              <a:lnSpc>
                <a:spcPct val="100000"/>
              </a:lnSpc>
              <a:spcBef>
                <a:spcPts val="600"/>
              </a:spcBef>
              <a:spcAft>
                <a:spcPts val="0"/>
              </a:spcAft>
              <a:buClrTx/>
              <a:buSzTx/>
              <a:buFontTx/>
              <a:buNone/>
              <a:tabLst/>
              <a:defRPr/>
            </a:pPr>
            <a:r>
              <a:rPr lang="en-US" dirty="0" smtClean="0"/>
              <a:t>Oracle offers the broadest range of PaaS in the industry that enables developers, IT professionals, and business leaders to develop, extend, and secure applications that leverage advanced analytics. </a:t>
            </a:r>
          </a:p>
          <a:p>
            <a:endParaRPr lang="en-US"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Innovate,</a:t>
            </a:r>
            <a:r>
              <a:rPr lang="zh-CN" altLang="en-US" sz="1100" kern="1200" dirty="0" smtClean="0">
                <a:solidFill>
                  <a:schemeClr val="tx1"/>
                </a:solidFill>
                <a:effectLst/>
                <a:latin typeface="+mn-lt"/>
                <a:ea typeface="+mn-ea"/>
                <a:cs typeface="+mn-cs"/>
              </a:rPr>
              <a:t> </a:t>
            </a:r>
            <a:r>
              <a:rPr lang="en-US" altLang="zh-CN" sz="1100" kern="1200" dirty="0" smtClean="0">
                <a:solidFill>
                  <a:schemeClr val="tx1"/>
                </a:solidFill>
                <a:effectLst/>
                <a:latin typeface="+mn-lt"/>
                <a:ea typeface="+mn-ea"/>
                <a:cs typeface="+mn-cs"/>
              </a:rPr>
              <a:t>integrate,</a:t>
            </a:r>
            <a:r>
              <a:rPr lang="zh-CN" altLang="en-US" sz="1100" kern="1200" dirty="0" smtClean="0">
                <a:solidFill>
                  <a:schemeClr val="tx1"/>
                </a:solidFill>
                <a:effectLst/>
                <a:latin typeface="+mn-lt"/>
                <a:ea typeface="+mn-ea"/>
                <a:cs typeface="+mn-cs"/>
              </a:rPr>
              <a:t> </a:t>
            </a:r>
            <a:r>
              <a:rPr lang="en-US" altLang="zh-CN" sz="1100" kern="1200" dirty="0" smtClean="0">
                <a:solidFill>
                  <a:schemeClr val="tx1"/>
                </a:solidFill>
                <a:effectLst/>
                <a:latin typeface="+mn-lt"/>
                <a:ea typeface="+mn-ea"/>
                <a:cs typeface="+mn-cs"/>
              </a:rPr>
              <a:t>connect,</a:t>
            </a:r>
            <a:r>
              <a:rPr lang="zh-CN" altLang="en-US" sz="1100" kern="1200" dirty="0" smtClean="0">
                <a:solidFill>
                  <a:schemeClr val="tx1"/>
                </a:solidFill>
                <a:effectLst/>
                <a:latin typeface="+mn-lt"/>
                <a:ea typeface="+mn-ea"/>
                <a:cs typeface="+mn-cs"/>
              </a:rPr>
              <a:t> </a:t>
            </a:r>
            <a:r>
              <a:rPr lang="en-US" altLang="zh-CN" sz="1100" kern="1200" dirty="0" smtClean="0">
                <a:solidFill>
                  <a:schemeClr val="tx1"/>
                </a:solidFill>
                <a:effectLst/>
                <a:latin typeface="+mn-lt"/>
                <a:ea typeface="+mn-ea"/>
                <a:cs typeface="+mn-cs"/>
              </a:rPr>
              <a:t>secure,</a:t>
            </a:r>
            <a:r>
              <a:rPr lang="zh-CN" altLang="en-US" sz="1100" kern="1200" dirty="0" smtClean="0">
                <a:solidFill>
                  <a:schemeClr val="tx1"/>
                </a:solidFill>
                <a:effectLst/>
                <a:latin typeface="+mn-lt"/>
                <a:ea typeface="+mn-ea"/>
                <a:cs typeface="+mn-cs"/>
              </a:rPr>
              <a:t> </a:t>
            </a:r>
            <a:r>
              <a:rPr lang="en-US" altLang="zh-CN" sz="1100" kern="1200" dirty="0" smtClean="0">
                <a:solidFill>
                  <a:schemeClr val="tx1"/>
                </a:solidFill>
                <a:effectLst/>
                <a:latin typeface="+mn-lt"/>
                <a:ea typeface="+mn-ea"/>
                <a:cs typeface="+mn-cs"/>
              </a:rPr>
              <a:t>and</a:t>
            </a:r>
            <a:r>
              <a:rPr lang="zh-CN" altLang="en-US" sz="1100" kern="1200" dirty="0" smtClean="0">
                <a:solidFill>
                  <a:schemeClr val="tx1"/>
                </a:solidFill>
                <a:effectLst/>
                <a:latin typeface="+mn-lt"/>
                <a:ea typeface="+mn-ea"/>
                <a:cs typeface="+mn-cs"/>
              </a:rPr>
              <a:t> </a:t>
            </a:r>
            <a:r>
              <a:rPr lang="en-US" altLang="zh-CN" sz="1100" kern="1200" dirty="0" smtClean="0">
                <a:solidFill>
                  <a:schemeClr val="tx1"/>
                </a:solidFill>
                <a:effectLst/>
                <a:latin typeface="+mn-lt"/>
                <a:ea typeface="+mn-ea"/>
                <a:cs typeface="+mn-cs"/>
              </a:rPr>
              <a:t>discover</a:t>
            </a:r>
            <a:r>
              <a:rPr lang="zh-CN" altLang="en-US" sz="1100" kern="1200" dirty="0" smtClean="0">
                <a:solidFill>
                  <a:schemeClr val="tx1"/>
                </a:solidFill>
                <a:effectLst/>
                <a:latin typeface="+mn-lt"/>
                <a:ea typeface="+mn-ea"/>
                <a:cs typeface="+mn-cs"/>
              </a:rPr>
              <a:t> </a:t>
            </a:r>
            <a:r>
              <a:rPr lang="en-US" altLang="zh-CN" sz="1100" kern="1200" dirty="0" smtClean="0">
                <a:solidFill>
                  <a:schemeClr val="tx1"/>
                </a:solidFill>
                <a:effectLst/>
                <a:latin typeface="+mn-lt"/>
                <a:ea typeface="+mn-ea"/>
                <a:cs typeface="+mn-cs"/>
              </a:rPr>
              <a:t>with</a:t>
            </a:r>
            <a:r>
              <a:rPr lang="zh-CN" altLang="en-US" sz="1100" kern="1200" dirty="0" smtClean="0">
                <a:solidFill>
                  <a:schemeClr val="tx1"/>
                </a:solidFill>
                <a:effectLst/>
                <a:latin typeface="+mn-lt"/>
                <a:ea typeface="+mn-ea"/>
                <a:cs typeface="+mn-cs"/>
              </a:rPr>
              <a:t> </a:t>
            </a:r>
            <a:r>
              <a:rPr lang="en-US" altLang="zh-CN" sz="1100" kern="1200" dirty="0" smtClean="0">
                <a:solidFill>
                  <a:schemeClr val="tx1"/>
                </a:solidFill>
                <a:effectLst/>
                <a:latin typeface="+mn-lt"/>
                <a:ea typeface="+mn-ea"/>
                <a:cs typeface="+mn-cs"/>
              </a:rPr>
              <a:t>an</a:t>
            </a:r>
            <a:r>
              <a:rPr lang="zh-CN" altLang="en-US" sz="1100" kern="1200" dirty="0" smtClean="0">
                <a:solidFill>
                  <a:schemeClr val="tx1"/>
                </a:solidFill>
                <a:effectLst/>
                <a:latin typeface="+mn-lt"/>
                <a:ea typeface="+mn-ea"/>
                <a:cs typeface="+mn-cs"/>
              </a:rPr>
              <a:t> </a:t>
            </a:r>
            <a:r>
              <a:rPr lang="en-US" altLang="zh-CN" sz="1100" kern="1200" dirty="0" smtClean="0">
                <a:solidFill>
                  <a:schemeClr val="tx1"/>
                </a:solidFill>
                <a:effectLst/>
                <a:latin typeface="+mn-lt"/>
                <a:ea typeface="+mn-ea"/>
                <a:cs typeface="+mn-cs"/>
              </a:rPr>
              <a:t>integrated</a:t>
            </a:r>
            <a:r>
              <a:rPr lang="zh-CN" altLang="en-US" sz="1100" kern="1200" dirty="0" smtClean="0">
                <a:solidFill>
                  <a:schemeClr val="tx1"/>
                </a:solidFill>
                <a:effectLst/>
                <a:latin typeface="+mn-lt"/>
                <a:ea typeface="+mn-ea"/>
                <a:cs typeface="+mn-cs"/>
              </a:rPr>
              <a:t> </a:t>
            </a:r>
            <a:r>
              <a:rPr lang="en-US" altLang="zh-CN" sz="1100" kern="1200" dirty="0" smtClean="0">
                <a:solidFill>
                  <a:schemeClr val="tx1"/>
                </a:solidFill>
                <a:effectLst/>
                <a:latin typeface="+mn-lt"/>
                <a:ea typeface="+mn-ea"/>
                <a:cs typeface="+mn-cs"/>
              </a:rPr>
              <a:t>underlying</a:t>
            </a:r>
            <a:r>
              <a:rPr lang="zh-CN" altLang="en-US" sz="1100" kern="1200" dirty="0" smtClean="0">
                <a:solidFill>
                  <a:schemeClr val="tx1"/>
                </a:solidFill>
                <a:effectLst/>
                <a:latin typeface="+mn-lt"/>
                <a:ea typeface="+mn-ea"/>
                <a:cs typeface="+mn-cs"/>
              </a:rPr>
              <a:t> </a:t>
            </a:r>
            <a:r>
              <a:rPr lang="en-US" altLang="zh-CN" sz="1100" kern="1200" dirty="0" smtClean="0">
                <a:solidFill>
                  <a:schemeClr val="tx1"/>
                </a:solidFill>
                <a:effectLst/>
                <a:latin typeface="+mn-lt"/>
                <a:ea typeface="+mn-ea"/>
                <a:cs typeface="+mn-cs"/>
              </a:rPr>
              <a:t>platform</a:t>
            </a:r>
            <a:r>
              <a:rPr lang="zh-CN" altLang="en-US" sz="1100" kern="1200" dirty="0" smtClean="0">
                <a:solidFill>
                  <a:schemeClr val="tx1"/>
                </a:solidFill>
                <a:effectLst/>
                <a:latin typeface="+mn-lt"/>
                <a:ea typeface="+mn-ea"/>
                <a:cs typeface="+mn-cs"/>
              </a:rPr>
              <a:t> </a:t>
            </a:r>
            <a:r>
              <a:rPr lang="en-US" altLang="zh-CN" sz="1100" kern="1200" dirty="0" smtClean="0">
                <a:solidFill>
                  <a:schemeClr val="tx1"/>
                </a:solidFill>
                <a:effectLst/>
                <a:latin typeface="+mn-lt"/>
                <a:ea typeface="+mn-ea"/>
                <a:cs typeface="+mn-cs"/>
              </a:rPr>
              <a:t>for</a:t>
            </a:r>
            <a:r>
              <a:rPr lang="zh-CN" altLang="en-US" sz="1100" kern="1200" dirty="0" smtClean="0">
                <a:solidFill>
                  <a:schemeClr val="tx1"/>
                </a:solidFill>
                <a:effectLst/>
                <a:latin typeface="+mn-lt"/>
                <a:ea typeface="+mn-ea"/>
                <a:cs typeface="+mn-cs"/>
              </a:rPr>
              <a:t> </a:t>
            </a:r>
            <a:r>
              <a:rPr lang="en-US" altLang="zh-CN" sz="1100" kern="1200" dirty="0" smtClean="0">
                <a:solidFill>
                  <a:schemeClr val="tx1"/>
                </a:solidFill>
                <a:effectLst/>
                <a:latin typeface="+mn-lt"/>
                <a:ea typeface="+mn-ea"/>
                <a:cs typeface="+mn-cs"/>
              </a:rPr>
              <a:t>change</a:t>
            </a:r>
          </a:p>
          <a:p>
            <a:endParaRPr lang="en-US" sz="1100" kern="1200" dirty="0">
              <a:solidFill>
                <a:schemeClr val="tx1"/>
              </a:solidFill>
              <a:effectLst/>
              <a:latin typeface="Calibri" panose="020F0502020204030204" pitchFamily="34" charset="0"/>
              <a:ea typeface="+mn-ea"/>
              <a:cs typeface="+mn-cs"/>
            </a:endParaRPr>
          </a:p>
          <a:p>
            <a:pPr marL="0" marR="0" indent="0" algn="l" defTabSz="913412" rtl="0" eaLnBrk="1" fontAlgn="auto" latinLnBrk="0" hangingPunct="1">
              <a:lnSpc>
                <a:spcPct val="100000"/>
              </a:lnSpc>
              <a:spcBef>
                <a:spcPts val="600"/>
              </a:spcBef>
              <a:spcAft>
                <a:spcPts val="0"/>
              </a:spcAft>
              <a:buClrTx/>
              <a:buSzTx/>
              <a:buFontTx/>
              <a:buNone/>
              <a:tabLst/>
              <a:defRPr/>
            </a:pPr>
            <a:r>
              <a:rPr lang="en-US" sz="1100" b="0" i="0" kern="1200" dirty="0" smtClean="0">
                <a:solidFill>
                  <a:schemeClr val="tx1"/>
                </a:solidFill>
                <a:effectLst/>
                <a:latin typeface="Calibri" panose="020F0502020204030204" pitchFamily="34" charset="0"/>
                <a:ea typeface="+mn-ea"/>
                <a:cs typeface="+mn-cs"/>
              </a:rPr>
              <a:t>“Azure taps out for large implementations, with a maximum 1 terabyte for Azure SQL Database.” That’s just not enough for the volume of data that companies are collecting today. For example, sensors on a single airline engine can generate half a terabyte of data on a cross-country flight.</a:t>
            </a:r>
          </a:p>
          <a:p>
            <a:pPr marL="0" marR="0" indent="0" algn="l" defTabSz="913412" rtl="0" eaLnBrk="1" fontAlgn="auto" latinLnBrk="0" hangingPunct="1">
              <a:lnSpc>
                <a:spcPct val="100000"/>
              </a:lnSpc>
              <a:spcBef>
                <a:spcPts val="600"/>
              </a:spcBef>
              <a:spcAft>
                <a:spcPts val="0"/>
              </a:spcAft>
              <a:buClrTx/>
              <a:buSzTx/>
              <a:buFontTx/>
              <a:buNone/>
              <a:tabLst/>
              <a:defRPr/>
            </a:pPr>
            <a:endParaRPr lang="en-US" sz="1100" b="0" i="0" kern="1200" dirty="0" smtClean="0">
              <a:solidFill>
                <a:schemeClr val="tx1"/>
              </a:solidFill>
              <a:effectLst/>
              <a:latin typeface="Calibri" panose="020F0502020204030204" pitchFamily="34" charset="0"/>
              <a:ea typeface="+mn-ea"/>
              <a:cs typeface="+mn-cs"/>
            </a:endParaRPr>
          </a:p>
          <a:p>
            <a:r>
              <a:rPr lang="en-US" sz="1100" b="0" i="0" kern="1200" dirty="0" smtClean="0">
                <a:solidFill>
                  <a:schemeClr val="tx1"/>
                </a:solidFill>
                <a:effectLst/>
                <a:latin typeface="Calibri" panose="020F0502020204030204" pitchFamily="34" charset="0"/>
                <a:ea typeface="+mn-ea"/>
                <a:cs typeface="+mn-cs"/>
              </a:rPr>
              <a:t>“Oracle is the only vendor in the market that will deliver cloud on your terms. We want to give you the choice and the confidence to follow your own path. We’re committed to your success, and we understand that you’re betting your business on Oracle technology</a:t>
            </a:r>
            <a:endParaRPr lang="en-US" dirty="0" smtClean="0"/>
          </a:p>
          <a:p>
            <a:pPr marL="0" marR="0" indent="0" algn="l" defTabSz="913412" rtl="0" eaLnBrk="1" fontAlgn="auto" latinLnBrk="0" hangingPunct="1">
              <a:lnSpc>
                <a:spcPct val="100000"/>
              </a:lnSpc>
              <a:spcBef>
                <a:spcPts val="600"/>
              </a:spcBef>
              <a:spcAft>
                <a:spcPts val="0"/>
              </a:spcAft>
              <a:buClrTx/>
              <a:buSzTx/>
              <a:buFontTx/>
              <a:buNone/>
              <a:tabLst/>
              <a:defRPr/>
            </a:pPr>
            <a:r>
              <a:rPr lang="en-US" dirty="0" smtClean="0"/>
              <a:t>Oracle is the only vendor that provides a complete, integrated stack for the cloud </a:t>
            </a:r>
          </a:p>
          <a:p>
            <a:pPr marL="0" marR="0" indent="0" algn="l" defTabSz="913412" rtl="0" eaLnBrk="1" fontAlgn="auto" latinLnBrk="0" hangingPunct="1">
              <a:lnSpc>
                <a:spcPct val="100000"/>
              </a:lnSpc>
              <a:spcBef>
                <a:spcPts val="600"/>
              </a:spcBef>
              <a:spcAft>
                <a:spcPts val="0"/>
              </a:spcAft>
              <a:buClrTx/>
              <a:buSzTx/>
              <a:buFontTx/>
              <a:buNone/>
              <a:tabLst/>
              <a:defRPr/>
            </a:pPr>
            <a:endParaRPr lang="en-US" sz="1100" b="0" i="0" kern="1200" dirty="0" smtClean="0">
              <a:solidFill>
                <a:schemeClr val="tx1"/>
              </a:solidFill>
              <a:effectLst/>
              <a:latin typeface="Calibri" panose="020F0502020204030204" pitchFamily="34" charset="0"/>
              <a:ea typeface="+mn-ea"/>
              <a:cs typeface="+mn-cs"/>
            </a:endParaRPr>
          </a:p>
          <a:p>
            <a:endParaRPr lang="en-US" sz="11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872753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5175" cy="2573338"/>
          </a:xfrm>
        </p:spPr>
      </p:sp>
      <p:sp>
        <p:nvSpPr>
          <p:cNvPr id="4" name="Slide Number Placeholder 3"/>
          <p:cNvSpPr>
            <a:spLocks noGrp="1"/>
          </p:cNvSpPr>
          <p:nvPr>
            <p:ph type="sldNum" sz="quarter" idx="10"/>
          </p:nvPr>
        </p:nvSpPr>
        <p:spPr>
          <a:xfrm>
            <a:off x="5715000" y="8610600"/>
            <a:ext cx="762000" cy="227013"/>
          </a:xfrm>
          <a:prstGeom prst="rect">
            <a:avLst/>
          </a:prstGeom>
        </p:spPr>
        <p:txBody>
          <a:bodyPr/>
          <a:lstStyle/>
          <a:p>
            <a:fld id="{8C72D9AE-7182-4680-8F79-479C4181FF08}" type="slidenum">
              <a:rPr lang="en-US" smtClean="0">
                <a:solidFill>
                  <a:srgbClr val="5F5F5F"/>
                </a:solidFill>
              </a:rPr>
              <a:pPr/>
              <a:t>9</a:t>
            </a:fld>
            <a:endParaRPr lang="en-US" dirty="0">
              <a:solidFill>
                <a:srgbClr val="5F5F5F"/>
              </a:solidFill>
            </a:endParaRPr>
          </a:p>
        </p:txBody>
      </p:sp>
      <p:sp>
        <p:nvSpPr>
          <p:cNvPr id="5" name="Notes Placeholder 4"/>
          <p:cNvSpPr>
            <a:spLocks noGrp="1"/>
          </p:cNvSpPr>
          <p:nvPr>
            <p:ph type="body" sz="quarter" idx="11"/>
          </p:nvPr>
        </p:nvSpPr>
        <p:spPr/>
        <p:txBody>
          <a:bodyPr>
            <a:normAutofit lnSpcReduction="10000"/>
          </a:bodyPr>
          <a:lstStyle/>
          <a:p>
            <a:pPr marL="285750" indent="-285750">
              <a:lnSpc>
                <a:spcPct val="90000"/>
              </a:lnSpc>
              <a:buFont typeface="Arial" charset="0"/>
              <a:buChar char="•"/>
            </a:pPr>
            <a:r>
              <a:rPr lang="en-US" dirty="0" smtClean="0"/>
              <a:t>PaaS is a driving force in DevOps, freeing developers to focus on their core mission of creating new, innovative apps, without the distraction of managing infrastructure and middleware </a:t>
            </a:r>
          </a:p>
          <a:p>
            <a:pPr marL="285750" indent="-285750">
              <a:lnSpc>
                <a:spcPct val="90000"/>
              </a:lnSpc>
              <a:buFont typeface="Arial" charset="0"/>
              <a:buChar char="•"/>
            </a:pPr>
            <a:r>
              <a:rPr lang="en-US" dirty="0" smtClean="0"/>
              <a:t>Doesn’t simply stop at less money. You not only get the best possible stack as of the moment you deploy, you also get a stack that keeps up with you over time, ensuring that your application is always running on the latest and greatest.</a:t>
            </a:r>
          </a:p>
          <a:p>
            <a:pPr marL="285750" indent="-285750">
              <a:lnSpc>
                <a:spcPct val="90000"/>
              </a:lnSpc>
              <a:buFont typeface="Arial" charset="0"/>
              <a:buChar char="•"/>
            </a:pPr>
            <a:endParaRPr lang="en-US" dirty="0" smtClean="0"/>
          </a:p>
          <a:p>
            <a:pPr marL="285750" indent="-285750">
              <a:lnSpc>
                <a:spcPct val="90000"/>
              </a:lnSpc>
              <a:buFont typeface="Arial" charset="0"/>
              <a:buChar char="•"/>
            </a:pPr>
            <a:r>
              <a:rPr lang="en-US" sz="1100" b="0" i="0" kern="1200" dirty="0" smtClean="0">
                <a:solidFill>
                  <a:schemeClr val="tx1"/>
                </a:solidFill>
                <a:effectLst/>
                <a:latin typeface="Calibri" panose="020F0502020204030204" pitchFamily="34" charset="0"/>
                <a:ea typeface="+mn-ea"/>
                <a:cs typeface="+mn-cs"/>
              </a:rPr>
              <a:t>Levi Strauss uses Oracle </a:t>
            </a:r>
            <a:r>
              <a:rPr lang="en-US" altLang="zh-CN" sz="1100" b="0" i="0" kern="1200" dirty="0" smtClean="0">
                <a:solidFill>
                  <a:schemeClr val="tx1"/>
                </a:solidFill>
                <a:effectLst/>
                <a:latin typeface="Calibri" panose="020F0502020204030204" pitchFamily="34" charset="0"/>
                <a:ea typeface="+mn-ea"/>
                <a:cs typeface="+mn-cs"/>
              </a:rPr>
              <a:t>Cloud</a:t>
            </a:r>
            <a:r>
              <a:rPr lang="zh-CN" altLang="en-US" sz="1100" b="0" i="0" kern="1200" dirty="0" smtClean="0">
                <a:solidFill>
                  <a:schemeClr val="tx1"/>
                </a:solidFill>
                <a:effectLst/>
                <a:latin typeface="Calibri" panose="020F0502020204030204" pitchFamily="34" charset="0"/>
                <a:ea typeface="+mn-ea"/>
                <a:cs typeface="+mn-cs"/>
              </a:rPr>
              <a:t> </a:t>
            </a:r>
            <a:r>
              <a:rPr lang="en-US" altLang="zh-CN" sz="1100" b="0" i="0" kern="1200" dirty="0" smtClean="0">
                <a:solidFill>
                  <a:schemeClr val="tx1"/>
                </a:solidFill>
                <a:effectLst/>
                <a:latin typeface="Calibri" panose="020F0502020204030204" pitchFamily="34" charset="0"/>
                <a:ea typeface="+mn-ea"/>
                <a:cs typeface="+mn-cs"/>
              </a:rPr>
              <a:t>Access</a:t>
            </a:r>
            <a:r>
              <a:rPr lang="zh-CN" altLang="en-US" sz="1100" b="0" i="0" kern="1200" dirty="0" smtClean="0">
                <a:solidFill>
                  <a:schemeClr val="tx1"/>
                </a:solidFill>
                <a:effectLst/>
                <a:latin typeface="Calibri" panose="020F0502020204030204" pitchFamily="34" charset="0"/>
                <a:ea typeface="+mn-ea"/>
                <a:cs typeface="+mn-cs"/>
              </a:rPr>
              <a:t> </a:t>
            </a:r>
            <a:r>
              <a:rPr lang="en-US" altLang="zh-CN" sz="1100" b="0" i="0" kern="1200" dirty="0" smtClean="0">
                <a:solidFill>
                  <a:schemeClr val="tx1"/>
                </a:solidFill>
                <a:effectLst/>
                <a:latin typeface="Calibri" panose="020F0502020204030204" pitchFamily="34" charset="0"/>
                <a:ea typeface="+mn-ea"/>
                <a:cs typeface="+mn-cs"/>
              </a:rPr>
              <a:t>security</a:t>
            </a:r>
            <a:r>
              <a:rPr lang="zh-CN" altLang="en-US" sz="1100" b="0" i="0" kern="1200" dirty="0" smtClean="0">
                <a:solidFill>
                  <a:schemeClr val="tx1"/>
                </a:solidFill>
                <a:effectLst/>
                <a:latin typeface="Calibri" panose="020F0502020204030204" pitchFamily="34" charset="0"/>
                <a:ea typeface="+mn-ea"/>
                <a:cs typeface="+mn-cs"/>
              </a:rPr>
              <a:t> </a:t>
            </a:r>
            <a:r>
              <a:rPr lang="en-US" altLang="zh-CN" sz="1100" b="0" i="0" kern="1200" smtClean="0">
                <a:solidFill>
                  <a:schemeClr val="tx1"/>
                </a:solidFill>
                <a:effectLst/>
                <a:latin typeface="Calibri" panose="020F0502020204030204" pitchFamily="34" charset="0"/>
                <a:ea typeface="+mn-ea"/>
                <a:cs typeface="+mn-cs"/>
              </a:rPr>
              <a:t>broker</a:t>
            </a:r>
            <a:r>
              <a:rPr lang="en-US" sz="1100" b="0" i="0" kern="1200" smtClean="0">
                <a:solidFill>
                  <a:schemeClr val="tx1"/>
                </a:solidFill>
                <a:effectLst/>
                <a:latin typeface="Calibri" panose="020F0502020204030204" pitchFamily="34" charset="0"/>
                <a:ea typeface="+mn-ea"/>
                <a:cs typeface="+mn-cs"/>
              </a:rPr>
              <a:t> and </a:t>
            </a:r>
            <a:r>
              <a:rPr lang="en-US" sz="1100" b="0" i="0" kern="1200" dirty="0" smtClean="0">
                <a:solidFill>
                  <a:schemeClr val="tx1"/>
                </a:solidFill>
                <a:effectLst/>
                <a:latin typeface="Calibri" panose="020F0502020204030204" pitchFamily="34" charset="0"/>
                <a:ea typeface="+mn-ea"/>
                <a:cs typeface="+mn-cs"/>
              </a:rPr>
              <a:t>Oracle Identity Management Cloud services to meet their security needs.</a:t>
            </a:r>
            <a:endParaRPr lang="en-US" dirty="0" smtClean="0"/>
          </a:p>
          <a:p>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rPr>
              <a:t>Oracle </a:t>
            </a:r>
            <a:r>
              <a:rPr lang="en-US" sz="1100" kern="1200" dirty="0">
                <a:solidFill>
                  <a:schemeClr val="tx1"/>
                </a:solidFill>
                <a:effectLst/>
                <a:latin typeface="+mn-lt"/>
                <a:ea typeface="+mn-ea"/>
                <a:cs typeface="+mn-cs"/>
              </a:rPr>
              <a:t>offers the broadest range of PaaS </a:t>
            </a:r>
            <a:r>
              <a:rPr lang="en-US" sz="1100" kern="1200" dirty="0" smtClean="0">
                <a:solidFill>
                  <a:schemeClr val="tx1"/>
                </a:solidFill>
                <a:effectLst/>
                <a:latin typeface="+mn-lt"/>
                <a:ea typeface="+mn-ea"/>
                <a:cs typeface="+mn-cs"/>
              </a:rPr>
              <a:t>in </a:t>
            </a:r>
            <a:r>
              <a:rPr lang="en-US" sz="1100" kern="1200" dirty="0">
                <a:solidFill>
                  <a:schemeClr val="tx1"/>
                </a:solidFill>
                <a:effectLst/>
                <a:latin typeface="+mn-lt"/>
                <a:ea typeface="+mn-ea"/>
                <a:cs typeface="+mn-cs"/>
              </a:rPr>
              <a:t>the industry that enables developers, IT professionals, and </a:t>
            </a:r>
            <a:r>
              <a:rPr lang="en-US" sz="1100" kern="1200" dirty="0" smtClean="0">
                <a:solidFill>
                  <a:schemeClr val="tx1"/>
                </a:solidFill>
                <a:effectLst/>
                <a:latin typeface="+mn-lt"/>
                <a:ea typeface="+mn-ea"/>
                <a:cs typeface="+mn-cs"/>
              </a:rPr>
              <a:t>business </a:t>
            </a:r>
            <a:r>
              <a:rPr lang="en-US" sz="1100" kern="1200" dirty="0">
                <a:solidFill>
                  <a:schemeClr val="tx1"/>
                </a:solidFill>
                <a:effectLst/>
                <a:latin typeface="+mn-lt"/>
                <a:ea typeface="+mn-ea"/>
                <a:cs typeface="+mn-cs"/>
              </a:rPr>
              <a:t>leaders to develop, extend, and secure applications that leverage advanced analytics. </a:t>
            </a:r>
            <a:endParaRPr lang="en-US" sz="1100" kern="1200" dirty="0" smtClean="0">
              <a:solidFill>
                <a:schemeClr val="tx1"/>
              </a:solidFill>
              <a:effectLst/>
              <a:latin typeface="+mn-lt"/>
              <a:ea typeface="+mn-ea"/>
              <a:cs typeface="+mn-cs"/>
            </a:endParaRPr>
          </a:p>
          <a:p>
            <a:endParaRPr lang="en-US" sz="1100" b="0" i="0" kern="1200" dirty="0" smtClean="0">
              <a:solidFill>
                <a:schemeClr val="tx1"/>
              </a:solidFill>
              <a:effectLst/>
              <a:latin typeface="Calibri" panose="020F0502020204030204" pitchFamily="34" charset="0"/>
              <a:ea typeface="+mn-ea"/>
              <a:cs typeface="+mn-cs"/>
            </a:endParaRPr>
          </a:p>
          <a:p>
            <a:r>
              <a:rPr lang="en-US" sz="1100" b="0" i="0" kern="1200" dirty="0" smtClean="0">
                <a:solidFill>
                  <a:schemeClr val="tx1"/>
                </a:solidFill>
                <a:effectLst/>
                <a:latin typeface="Calibri" panose="020F0502020204030204" pitchFamily="34" charset="0"/>
                <a:ea typeface="+mn-ea"/>
                <a:cs typeface="+mn-cs"/>
              </a:rPr>
              <a:t>Focusing development resources and spending less headcount on unneeded expertise are both benefits that intuitively translate into reducing costs.</a:t>
            </a:r>
          </a:p>
          <a:p>
            <a:pPr marL="0" marR="0" indent="0" algn="l" defTabSz="913412" rtl="0" eaLnBrk="1" fontAlgn="auto" latinLnBrk="0" hangingPunct="1">
              <a:lnSpc>
                <a:spcPct val="100000"/>
              </a:lnSpc>
              <a:spcBef>
                <a:spcPts val="600"/>
              </a:spcBef>
              <a:spcAft>
                <a:spcPts val="0"/>
              </a:spcAft>
              <a:buClrTx/>
              <a:buSzTx/>
              <a:buFontTx/>
              <a:buNone/>
              <a:tabLst/>
              <a:defRPr/>
            </a:pPr>
            <a:endParaRPr lang="en-US" sz="1100" dirty="0" smtClean="0"/>
          </a:p>
          <a:p>
            <a:pPr marL="0" marR="0" indent="0" algn="l" defTabSz="913412" rtl="0" eaLnBrk="1" fontAlgn="auto" latinLnBrk="0" hangingPunct="1">
              <a:lnSpc>
                <a:spcPct val="100000"/>
              </a:lnSpc>
              <a:spcBef>
                <a:spcPts val="600"/>
              </a:spcBef>
              <a:spcAft>
                <a:spcPts val="0"/>
              </a:spcAft>
              <a:buClrTx/>
              <a:buSzTx/>
              <a:buFontTx/>
              <a:buNone/>
              <a:tabLst/>
              <a:defRPr/>
            </a:pPr>
            <a:r>
              <a:rPr lang="en-US" sz="1100" b="0" i="0" kern="1200" dirty="0" smtClean="0">
                <a:solidFill>
                  <a:schemeClr val="tx1"/>
                </a:solidFill>
                <a:effectLst/>
                <a:latin typeface="Calibri" panose="020F0502020204030204" pitchFamily="34" charset="0"/>
                <a:ea typeface="+mn-ea"/>
                <a:cs typeface="+mn-cs"/>
              </a:rPr>
              <a:t>SECURE: </a:t>
            </a:r>
          </a:p>
          <a:p>
            <a:pPr marL="0" marR="0" indent="0" algn="l" defTabSz="913412" rtl="0" eaLnBrk="1" fontAlgn="auto" latinLnBrk="0" hangingPunct="1">
              <a:lnSpc>
                <a:spcPct val="100000"/>
              </a:lnSpc>
              <a:spcBef>
                <a:spcPts val="600"/>
              </a:spcBef>
              <a:spcAft>
                <a:spcPts val="0"/>
              </a:spcAft>
              <a:buClrTx/>
              <a:buSzTx/>
              <a:buFontTx/>
              <a:buNone/>
              <a:tabLst/>
              <a:defRPr/>
            </a:pPr>
            <a:r>
              <a:rPr lang="en-US" sz="1100" b="0" i="0" kern="1200" dirty="0" smtClean="0">
                <a:solidFill>
                  <a:schemeClr val="tx1"/>
                </a:solidFill>
                <a:effectLst/>
                <a:latin typeface="Calibri" panose="020F0502020204030204" pitchFamily="34" charset="0"/>
                <a:ea typeface="+mn-ea"/>
                <a:cs typeface="+mn-cs"/>
              </a:rPr>
              <a:t>protecting against attacks is best left to specialists. A PaaS offering provides continual security updates for individual stack components as they are issued. At Engine Yard the stack engineering team maintains fully updated Rails and PHP technologies, so security vulnerabilities in core language or framework components are quickly remedied and customers are automatically notified following the patch.</a:t>
            </a:r>
          </a:p>
          <a:p>
            <a:pPr marL="0" marR="0" indent="0" algn="l" defTabSz="913412" rtl="0" eaLnBrk="1" fontAlgn="auto" latinLnBrk="0" hangingPunct="1">
              <a:lnSpc>
                <a:spcPct val="100000"/>
              </a:lnSpc>
              <a:spcBef>
                <a:spcPts val="600"/>
              </a:spcBef>
              <a:spcAft>
                <a:spcPts val="0"/>
              </a:spcAft>
              <a:buClrTx/>
              <a:buSzTx/>
              <a:buFontTx/>
              <a:buNone/>
              <a:tabLst/>
              <a:defRPr/>
            </a:pPr>
            <a:r>
              <a:rPr lang="en-US" sz="1100" b="0" i="0" kern="1200" dirty="0" smtClean="0">
                <a:solidFill>
                  <a:schemeClr val="tx1"/>
                </a:solidFill>
                <a:effectLst/>
                <a:latin typeface="Calibri" panose="020F0502020204030204" pitchFamily="34" charset="0"/>
                <a:ea typeface="+mn-ea"/>
                <a:cs typeface="+mn-cs"/>
              </a:rPr>
              <a:t>Developer:</a:t>
            </a:r>
            <a:endParaRPr lang="en-US" sz="1100" dirty="0" smtClean="0"/>
          </a:p>
          <a:p>
            <a:r>
              <a:rPr lang="en-US" dirty="0" smtClean="0"/>
              <a:t>https://</a:t>
            </a:r>
            <a:r>
              <a:rPr lang="en-US" dirty="0" err="1" smtClean="0"/>
              <a:t>www.techrepublic.com</a:t>
            </a:r>
            <a:r>
              <a:rPr lang="en-US" dirty="0" smtClean="0"/>
              <a:t>/blog/the-enterprise-cloud/the-app-developer-top-5-why-paas-is-a-liberating-choice/</a:t>
            </a:r>
          </a:p>
          <a:p>
            <a:endParaRPr lang="en-US" dirty="0"/>
          </a:p>
        </p:txBody>
      </p:sp>
    </p:spTree>
    <p:extLst>
      <p:ext uri="{BB962C8B-B14F-4D97-AF65-F5344CB8AC3E}">
        <p14:creationId xmlns:p14="http://schemas.microsoft.com/office/powerpoint/2010/main" val="443168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 Id="rId3"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LJE Launch 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lvl1pPr>
              <a:defRPr>
                <a:solidFill>
                  <a:schemeClr val="tx1">
                    <a:alpha val="0"/>
                  </a:schemeClr>
                </a:solidFill>
              </a:defRPr>
            </a:lvl1pPr>
          </a:lstStyle>
          <a:p>
            <a:fld id="{C51EAA63-D034-42AE-91FA-B13B9518C7BE}" type="slidenum">
              <a:rPr/>
              <a:pPr/>
              <a:t>‹#›</a:t>
            </a:fld>
            <a:endParaRPr/>
          </a:p>
        </p:txBody>
      </p:sp>
      <p:sp>
        <p:nvSpPr>
          <p:cNvPr id="3" name="Date Placeholder 2"/>
          <p:cNvSpPr>
            <a:spLocks noGrp="1"/>
          </p:cNvSpPr>
          <p:nvPr>
            <p:ph type="dt" sz="half" idx="10"/>
          </p:nvPr>
        </p:nvSpPr>
        <p:spPr>
          <a:xfrm>
            <a:off x="3137415" y="4917186"/>
            <a:ext cx="920038" cy="137160"/>
          </a:xfrm>
          <a:prstGeom prst="rect">
            <a:avLst/>
          </a:prstGeom>
        </p:spPr>
        <p:txBody>
          <a:bodyPr/>
          <a:lstStyle>
            <a:lvl1pPr>
              <a:defRPr>
                <a:solidFill>
                  <a:schemeClr val="bg1"/>
                </a:solidFill>
              </a:defRPr>
            </a:lvl1pPr>
          </a:lstStyle>
          <a:p>
            <a:fld id="{12C55C7B-5E5C-D447-9BFF-07422F49C101}" type="datetime1">
              <a:rPr lang="mr-IN" smtClean="0"/>
              <a:pPr/>
              <a:t>23/4/18</a:t>
            </a:fld>
            <a:endParaRPr lang="mr-IN" dirty="0"/>
          </a:p>
        </p:txBody>
      </p:sp>
      <p:sp>
        <p:nvSpPr>
          <p:cNvPr id="4" name="Footer Placeholder 3"/>
          <p:cNvSpPr>
            <a:spLocks noGrp="1"/>
          </p:cNvSpPr>
          <p:nvPr>
            <p:ph type="ftr" sz="quarter" idx="11"/>
          </p:nvPr>
        </p:nvSpPr>
        <p:spPr>
          <a:xfrm>
            <a:off x="6467751" y="4917186"/>
            <a:ext cx="2027399" cy="137160"/>
          </a:xfrm>
          <a:prstGeom prst="rect">
            <a:avLst/>
          </a:prstGeom>
        </p:spPr>
        <p:txBody>
          <a:bodyPr/>
          <a:lstStyle>
            <a:lvl1pPr>
              <a:defRPr>
                <a:solidFill>
                  <a:schemeClr val="bg1"/>
                </a:solidFill>
              </a:defRPr>
            </a:lvl1pPr>
          </a:lstStyle>
          <a:p>
            <a:r>
              <a:rPr lang="en-US" dirty="0"/>
              <a:t>Confidential – Oracle Internal/Restricted/Highly Restricted</a:t>
            </a:r>
          </a:p>
        </p:txBody>
      </p:sp>
      <p:sp>
        <p:nvSpPr>
          <p:cNvPr id="9" name="Title 8"/>
          <p:cNvSpPr>
            <a:spLocks noGrp="1"/>
          </p:cNvSpPr>
          <p:nvPr>
            <p:ph type="title"/>
          </p:nvPr>
        </p:nvSpPr>
        <p:spPr>
          <a:xfrm>
            <a:off x="398964" y="554832"/>
            <a:ext cx="7202776" cy="1102519"/>
          </a:xfrm>
        </p:spPr>
        <p:txBody>
          <a:bodyPr/>
          <a:lstStyle>
            <a:lvl1pPr>
              <a:defRPr sz="3600">
                <a:solidFill>
                  <a:schemeClr val="bg1"/>
                </a:solidFill>
              </a:defRPr>
            </a:lvl1pPr>
          </a:lstStyle>
          <a:p>
            <a:r>
              <a:rPr lang="en-US" dirty="0"/>
              <a:t>Click to edit Master title style</a:t>
            </a:r>
            <a:endParaRPr dirty="0"/>
          </a:p>
        </p:txBody>
      </p:sp>
      <p:sp>
        <p:nvSpPr>
          <p:cNvPr id="12" name="Text Placeholder 10"/>
          <p:cNvSpPr>
            <a:spLocks noGrp="1"/>
          </p:cNvSpPr>
          <p:nvPr>
            <p:ph type="body" sz="quarter" idx="14" hasCustomPrompt="1"/>
          </p:nvPr>
        </p:nvSpPr>
        <p:spPr>
          <a:xfrm>
            <a:off x="398965" y="2572089"/>
            <a:ext cx="2898547" cy="1885612"/>
          </a:xfrm>
        </p:spPr>
        <p:txBody>
          <a:bodyPr/>
          <a:lstStyle>
            <a:lvl1pPr marL="0" indent="0">
              <a:spcBef>
                <a:spcPts val="0"/>
              </a:spcBef>
              <a:buNone/>
              <a:defRPr sz="1800" b="0">
                <a:solidFill>
                  <a:schemeClr val="bg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dirty="0"/>
              <a:t>Click to add presenter’s name, title, division/business unit/organization and date</a:t>
            </a:r>
          </a:p>
        </p:txBody>
      </p:sp>
      <p:sp>
        <p:nvSpPr>
          <p:cNvPr id="13" name="Text Placeholder 10"/>
          <p:cNvSpPr>
            <a:spLocks noGrp="1"/>
          </p:cNvSpPr>
          <p:nvPr>
            <p:ph type="body" sz="quarter" idx="15" hasCustomPrompt="1"/>
          </p:nvPr>
        </p:nvSpPr>
        <p:spPr>
          <a:xfrm>
            <a:off x="398925" y="1714500"/>
            <a:ext cx="7202776" cy="685800"/>
          </a:xfrm>
        </p:spPr>
        <p:txBody>
          <a:bodyPr/>
          <a:lstStyle>
            <a:lvl1pPr marL="0" indent="0">
              <a:spcBef>
                <a:spcPts val="0"/>
              </a:spcBef>
              <a:buNone/>
              <a:defRPr sz="1800" b="1">
                <a:solidFill>
                  <a:schemeClr val="bg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dirty="0"/>
              <a:t>Click to add subtitle</a:t>
            </a:r>
          </a:p>
        </p:txBody>
      </p:sp>
      <p:sp>
        <p:nvSpPr>
          <p:cNvPr id="11" name="TextBox 10"/>
          <p:cNvSpPr txBox="1"/>
          <p:nvPr userDrawn="1"/>
        </p:nvSpPr>
        <p:spPr>
          <a:xfrm>
            <a:off x="4033555" y="4917186"/>
            <a:ext cx="2400925" cy="137160"/>
          </a:xfrm>
          <a:prstGeom prst="rect">
            <a:avLst/>
          </a:prstGeom>
          <a:noFill/>
        </p:spPr>
        <p:txBody>
          <a:bodyPr vert="horz" wrap="none" lIns="0" tIns="0" rIns="0" bIns="0" rtlCol="0" anchor="ctr" anchorCtr="0">
            <a:noAutofit/>
          </a:bodyPr>
          <a:lstStyle/>
          <a:p>
            <a:pPr algn="r"/>
            <a:r>
              <a:rPr lang="en-US" sz="638" dirty="0">
                <a:solidFill>
                  <a:schemeClr val="bg1"/>
                </a:solidFill>
              </a:rPr>
              <a:t>Copyright © 2017, Oracle and/or its affiliates. All rights reserved.  |</a:t>
            </a:r>
          </a:p>
        </p:txBody>
      </p:sp>
      <p:pic>
        <p:nvPicPr>
          <p:cNvPr id="10" name="Picture 9"/>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124481" y="390085"/>
            <a:ext cx="1621051" cy="765038"/>
          </a:xfrm>
          <a:prstGeom prst="rect">
            <a:avLst/>
          </a:prstGeom>
        </p:spPr>
      </p:pic>
    </p:spTree>
    <p:extLst>
      <p:ext uri="{BB962C8B-B14F-4D97-AF65-F5344CB8AC3E}">
        <p14:creationId xmlns:p14="http://schemas.microsoft.com/office/powerpoint/2010/main" val="6159627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rgbClr val="DCE3E4"/>
                </a:solidFill>
              </a:defRPr>
            </a:lvl1pPr>
          </a:lstStyle>
          <a:p>
            <a:fld id="{C51EAA63-D034-42AE-91FA-B13B9518C7BE}" type="slidenum">
              <a:rPr lang="en-US" smtClean="0"/>
              <a:pPr/>
              <a:t>‹#›</a:t>
            </a:fld>
            <a:endParaRPr lang="en-US" dirty="0"/>
          </a:p>
        </p:txBody>
      </p:sp>
    </p:spTree>
    <p:extLst>
      <p:ext uri="{BB962C8B-B14F-4D97-AF65-F5344CB8AC3E}">
        <p14:creationId xmlns:p14="http://schemas.microsoft.com/office/powerpoint/2010/main" val="161413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1_Title-Only">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email">
            <a:duotone>
              <a:schemeClr val="accent4">
                <a:shade val="45000"/>
                <a:satMod val="135000"/>
              </a:schemeClr>
              <a:prstClr val="white"/>
            </a:duotone>
            <a:alphaModFix amt="51000"/>
            <a:extLst>
              <a:ext uri="{28A0092B-C50C-407E-A947-70E740481C1C}">
                <a14:useLocalDpi xmlns:a14="http://schemas.microsoft.com/office/drawing/2010/main"/>
              </a:ext>
            </a:extLst>
          </a:blip>
          <a:srcRect/>
          <a:stretch>
            <a:fillRect/>
          </a:stretch>
        </p:blipFill>
        <p:spPr bwMode="auto">
          <a:xfrm flipH="1">
            <a:off x="145293" y="81366"/>
            <a:ext cx="8853413" cy="4759559"/>
          </a:xfrm>
          <a:prstGeom prst="rect">
            <a:avLst/>
          </a:prstGeom>
          <a:noFill/>
          <a:ln>
            <a:noFill/>
          </a:ln>
          <a:extLst/>
        </p:spPr>
      </p:pic>
      <p:pic>
        <p:nvPicPr>
          <p:cNvPr id="21" name="Picture 20"/>
          <p:cNvPicPr>
            <a:picLocks noChangeAspect="1"/>
          </p:cNvPicPr>
          <p:nvPr userDrawn="1"/>
        </p:nvPicPr>
        <p:blipFill rotWithShape="1">
          <a:blip r:embed="rId3" cstate="email">
            <a:alphaModFix amt="47000"/>
            <a:extLst>
              <a:ext uri="{28A0092B-C50C-407E-A947-70E740481C1C}">
                <a14:useLocalDpi xmlns:a14="http://schemas.microsoft.com/office/drawing/2010/main"/>
              </a:ext>
            </a:extLst>
          </a:blip>
          <a:srcRect l="42964" t="7432" r="17569" b="6494"/>
          <a:stretch/>
        </p:blipFill>
        <p:spPr>
          <a:xfrm rot="5400000" flipH="1">
            <a:off x="6786037" y="-692420"/>
            <a:ext cx="1398293" cy="3050375"/>
          </a:xfrm>
          <a:prstGeom prst="rect">
            <a:avLst/>
          </a:prstGeom>
        </p:spPr>
      </p:pic>
      <p:pic>
        <p:nvPicPr>
          <p:cNvPr id="13" name="Picture 12"/>
          <p:cNvPicPr>
            <a:picLocks noChangeAspect="1"/>
          </p:cNvPicPr>
          <p:nvPr userDrawn="1"/>
        </p:nvPicPr>
        <p:blipFill rotWithShape="1">
          <a:blip r:embed="rId3" cstate="email">
            <a:alphaModFix amt="47000"/>
            <a:extLst>
              <a:ext uri="{28A0092B-C50C-407E-A947-70E740481C1C}">
                <a14:useLocalDpi xmlns:a14="http://schemas.microsoft.com/office/drawing/2010/main"/>
              </a:ext>
            </a:extLst>
          </a:blip>
          <a:srcRect l="42964" t="7432"/>
          <a:stretch/>
        </p:blipFill>
        <p:spPr>
          <a:xfrm rot="16200000">
            <a:off x="794321" y="-549556"/>
            <a:ext cx="2225110" cy="3612251"/>
          </a:xfrm>
          <a:prstGeom prst="rect">
            <a:avLst/>
          </a:prstGeom>
        </p:spPr>
      </p:pic>
      <p:grpSp>
        <p:nvGrpSpPr>
          <p:cNvPr id="14" name="Group 13"/>
          <p:cNvGrpSpPr/>
          <p:nvPr userDrawn="1"/>
        </p:nvGrpSpPr>
        <p:grpSpPr>
          <a:xfrm>
            <a:off x="0" y="0"/>
            <a:ext cx="9144430" cy="5143500"/>
            <a:chOff x="0" y="0"/>
            <a:chExt cx="12189398" cy="6858000"/>
          </a:xfrm>
          <a:solidFill>
            <a:srgbClr val="D8E1E6"/>
          </a:solidFill>
        </p:grpSpPr>
        <p:sp>
          <p:nvSpPr>
            <p:cNvPr id="15" name="Rectangle 14"/>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p>
          </p:txBody>
        </p:sp>
        <p:sp>
          <p:nvSpPr>
            <p:cNvPr id="17" name="Rectangle 16"/>
            <p:cNvSpPr/>
            <p:nvPr/>
          </p:nvSpPr>
          <p:spPr bwMode="gray">
            <a:xfrm>
              <a:off x="11995151"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p>
          </p:txBody>
        </p:sp>
        <p:sp>
          <p:nvSpPr>
            <p:cNvPr id="18" name="Rectangle 17"/>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p>
          </p:txBody>
        </p:sp>
        <p:sp>
          <p:nvSpPr>
            <p:cNvPr id="19" name="Rectangle 18"/>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p>
          </p:txBody>
        </p:sp>
      </p:grpSp>
      <p:pic>
        <p:nvPicPr>
          <p:cNvPr id="29" name="Picture 28" descr="Oracle logo in white on red staging background"/>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97868" y="4697730"/>
            <a:ext cx="1219171" cy="445770"/>
          </a:xfrm>
          <a:prstGeom prst="rect">
            <a:avLst/>
          </a:prstGeom>
        </p:spPr>
      </p:pic>
      <p:sp>
        <p:nvSpPr>
          <p:cNvPr id="2" name="Title 1"/>
          <p:cNvSpPr>
            <a:spLocks noGrp="1"/>
          </p:cNvSpPr>
          <p:nvPr>
            <p:ph type="title"/>
          </p:nvPr>
        </p:nvSpPr>
        <p:spPr/>
        <p:txBody>
          <a:bodyPr/>
          <a:lstStyle>
            <a:lvl1pPr>
              <a:defRPr sz="2700"/>
            </a:lvl1pPr>
          </a:lstStyle>
          <a:p>
            <a:r>
              <a:rPr lang="en-US" dirty="0"/>
              <a:t>Click to edit Master title style</a:t>
            </a:r>
          </a:p>
        </p:txBody>
      </p:sp>
      <p:sp>
        <p:nvSpPr>
          <p:cNvPr id="24" name="Slide Number Placeholder 5"/>
          <p:cNvSpPr>
            <a:spLocks noGrp="1"/>
          </p:cNvSpPr>
          <p:nvPr>
            <p:ph type="sldNum" sz="quarter" idx="4"/>
          </p:nvPr>
        </p:nvSpPr>
        <p:spPr>
          <a:xfrm>
            <a:off x="8459212" y="4917186"/>
            <a:ext cx="286320" cy="137160"/>
          </a:xfrm>
          <a:prstGeom prst="rect">
            <a:avLst/>
          </a:prstGeom>
        </p:spPr>
        <p:txBody>
          <a:bodyPr vert="horz" wrap="none" lIns="0" tIns="0" rIns="0" bIns="0" rtlCol="0" anchor="ctr" anchorCtr="0">
            <a:noAutofit/>
          </a:bodyPr>
          <a:lstStyle>
            <a:lvl1pPr algn="r">
              <a:defRPr sz="638">
                <a:solidFill>
                  <a:schemeClr val="tx1"/>
                </a:solidFill>
              </a:defRPr>
            </a:lvl1pPr>
          </a:lstStyle>
          <a:p>
            <a:fld id="{C51EAA63-D034-42AE-91FA-B13B9518C7BE}" type="slidenum">
              <a:rPr lang="en-US" smtClean="0"/>
              <a:pPr/>
              <a:t>‹#›</a:t>
            </a:fld>
            <a:endParaRPr lang="en-US" dirty="0"/>
          </a:p>
        </p:txBody>
      </p:sp>
      <p:sp>
        <p:nvSpPr>
          <p:cNvPr id="20" name="TextBox 19"/>
          <p:cNvSpPr txBox="1"/>
          <p:nvPr userDrawn="1"/>
        </p:nvSpPr>
        <p:spPr>
          <a:xfrm>
            <a:off x="4033555" y="4917186"/>
            <a:ext cx="2400925" cy="137160"/>
          </a:xfrm>
          <a:prstGeom prst="rect">
            <a:avLst/>
          </a:prstGeom>
          <a:noFill/>
        </p:spPr>
        <p:txBody>
          <a:bodyPr vert="horz" wrap="none" lIns="0" tIns="0" rIns="0" bIns="0" rtlCol="0" anchor="ctr" anchorCtr="0">
            <a:noAutofit/>
          </a:bodyPr>
          <a:lstStyle/>
          <a:p>
            <a:pPr algn="r"/>
            <a:r>
              <a:rPr sz="638" dirty="0">
                <a:solidFill>
                  <a:schemeClr val="tx1"/>
                </a:solidFill>
              </a:rPr>
              <a:t>Copyright © </a:t>
            </a:r>
            <a:r>
              <a:rPr lang="en-US" sz="638" dirty="0">
                <a:solidFill>
                  <a:schemeClr val="tx1"/>
                </a:solidFill>
              </a:rPr>
              <a:t>2017,</a:t>
            </a:r>
            <a:r>
              <a:rPr sz="638" dirty="0">
                <a:solidFill>
                  <a:schemeClr val="tx1"/>
                </a:solidFill>
              </a:rPr>
              <a:t> Oracle and/or its affiliates. All rights reserved.  </a:t>
            </a:r>
          </a:p>
        </p:txBody>
      </p:sp>
      <p:sp>
        <p:nvSpPr>
          <p:cNvPr id="22" name="Text Placeholder 12"/>
          <p:cNvSpPr>
            <a:spLocks noGrp="1"/>
          </p:cNvSpPr>
          <p:nvPr>
            <p:ph type="body" sz="quarter" idx="13" hasCustomPrompt="1"/>
          </p:nvPr>
        </p:nvSpPr>
        <p:spPr>
          <a:xfrm>
            <a:off x="398965" y="1030308"/>
            <a:ext cx="8346073" cy="257474"/>
          </a:xfrm>
        </p:spPr>
        <p:txBody>
          <a:bodyPr>
            <a:noAutofit/>
          </a:bodyPr>
          <a:lstStyle>
            <a:lvl1pPr marL="1191" indent="0">
              <a:spcBef>
                <a:spcPts val="0"/>
              </a:spcBef>
              <a:buFontTx/>
              <a:buNone/>
              <a:defRPr sz="1799" b="1" baseline="0"/>
            </a:lvl1pPr>
            <a:lvl2pPr marL="1191" indent="0">
              <a:buFontTx/>
              <a:buNone/>
              <a:defRPr sz="1799"/>
            </a:lvl2pPr>
            <a:lvl3pPr marL="1191" indent="0">
              <a:buFontTx/>
              <a:buNone/>
              <a:defRPr sz="1799"/>
            </a:lvl3pPr>
            <a:lvl4pPr marL="1191" indent="0">
              <a:buFontTx/>
              <a:buNone/>
              <a:defRPr sz="1799"/>
            </a:lvl4pPr>
            <a:lvl5pPr marL="1191" indent="0">
              <a:buFontTx/>
              <a:buNone/>
              <a:defRPr sz="1799"/>
            </a:lvl5pPr>
            <a:lvl6pPr marL="1191" indent="0">
              <a:buFontTx/>
              <a:buNone/>
              <a:defRPr sz="1799"/>
            </a:lvl6pPr>
            <a:lvl7pPr marL="1191" indent="0">
              <a:buFontTx/>
              <a:buNone/>
              <a:defRPr sz="1799"/>
            </a:lvl7pPr>
            <a:lvl8pPr marL="1191" indent="0">
              <a:buFontTx/>
              <a:buNone/>
              <a:defRPr sz="1799"/>
            </a:lvl8pPr>
            <a:lvl9pPr marL="1191" indent="0">
              <a:buFontTx/>
              <a:buNone/>
              <a:defRPr sz="1799"/>
            </a:lvl9pPr>
          </a:lstStyle>
          <a:p>
            <a:pPr lvl="0"/>
            <a:r>
              <a:rPr dirty="0"/>
              <a:t>Click to add subtitle</a:t>
            </a:r>
          </a:p>
        </p:txBody>
      </p:sp>
    </p:spTree>
    <p:extLst>
      <p:ext uri="{BB962C8B-B14F-4D97-AF65-F5344CB8AC3E}">
        <p14:creationId xmlns:p14="http://schemas.microsoft.com/office/powerpoint/2010/main" val="181823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3423302" y="4917186"/>
            <a:ext cx="920038" cy="137160"/>
          </a:xfrm>
          <a:prstGeom prst="rect">
            <a:avLst/>
          </a:prstGeom>
        </p:spPr>
        <p:txBody>
          <a:bodyPr/>
          <a:lstStyle/>
          <a:p>
            <a:fld id="{480137A7-E611-43E6-8DF3-079D77C0E782}" type="datetime1">
              <a:rPr lang="en-US" smtClean="0">
                <a:solidFill>
                  <a:srgbClr val="5F5F5F">
                    <a:lumMod val="60000"/>
                    <a:lumOff val="40000"/>
                  </a:srgbClr>
                </a:solidFill>
              </a:rPr>
              <a:pPr/>
              <a:t>4/23/18</a:t>
            </a:fld>
            <a:endParaRPr dirty="0">
              <a:solidFill>
                <a:srgbClr val="5F5F5F">
                  <a:lumMod val="60000"/>
                  <a:lumOff val="40000"/>
                </a:srgbClr>
              </a:solidFill>
            </a:endParaRPr>
          </a:p>
        </p:txBody>
      </p:sp>
      <p:sp>
        <p:nvSpPr>
          <p:cNvPr id="4" name="Footer Placeholder 3"/>
          <p:cNvSpPr>
            <a:spLocks noGrp="1"/>
          </p:cNvSpPr>
          <p:nvPr>
            <p:ph type="ftr" sz="quarter" idx="11"/>
          </p:nvPr>
        </p:nvSpPr>
        <p:spPr>
          <a:xfrm>
            <a:off x="6584683" y="4917186"/>
            <a:ext cx="1874530" cy="137160"/>
          </a:xfrm>
          <a:prstGeom prst="rect">
            <a:avLst/>
          </a:prstGeom>
        </p:spPr>
        <p:txBody>
          <a:bodyPr/>
          <a:lstStyle/>
          <a:p>
            <a:r>
              <a:rPr lang="en-US" dirty="0">
                <a:solidFill>
                  <a:srgbClr val="5F5F5F">
                    <a:lumMod val="60000"/>
                    <a:lumOff val="40000"/>
                  </a:srgbClr>
                </a:solidFill>
              </a:rPr>
              <a:t>Oracle Confidential--Internal Use Only</a:t>
            </a:r>
            <a:endParaRPr dirty="0">
              <a:solidFill>
                <a:srgbClr val="5F5F5F">
                  <a:lumMod val="60000"/>
                  <a:lumOff val="40000"/>
                </a:srgbClr>
              </a:solidFill>
            </a:endParaRPr>
          </a:p>
        </p:txBody>
      </p:sp>
      <p:sp>
        <p:nvSpPr>
          <p:cNvPr id="5" name="Slide Number Placeholder 4"/>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Tree>
    <p:extLst>
      <p:ext uri="{BB962C8B-B14F-4D97-AF65-F5344CB8AC3E}">
        <p14:creationId xmlns:p14="http://schemas.microsoft.com/office/powerpoint/2010/main" val="464912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3_OOW">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duotone>
              <a:schemeClr val="accent4">
                <a:shade val="45000"/>
                <a:satMod val="135000"/>
              </a:schemeClr>
              <a:prstClr val="white"/>
            </a:duotone>
            <a:alphaModFix amt="26000"/>
            <a:extLst>
              <a:ext uri="{28A0092B-C50C-407E-A947-70E740481C1C}">
                <a14:useLocalDpi xmlns:a14="http://schemas.microsoft.com/office/drawing/2010/main"/>
              </a:ext>
            </a:extLst>
          </a:blip>
          <a:stretch>
            <a:fillRect/>
          </a:stretch>
        </p:blipFill>
        <p:spPr>
          <a:xfrm flipH="1" flipV="1">
            <a:off x="57747" y="86589"/>
            <a:ext cx="9005812" cy="4736522"/>
          </a:xfrm>
          <a:prstGeom prst="rect">
            <a:avLst/>
          </a:prstGeom>
        </p:spPr>
      </p:pic>
      <p:sp>
        <p:nvSpPr>
          <p:cNvPr id="4" name="Footer Placeholder 3"/>
          <p:cNvSpPr>
            <a:spLocks noGrp="1"/>
          </p:cNvSpPr>
          <p:nvPr>
            <p:ph type="ftr" sz="quarter" idx="11"/>
          </p:nvPr>
        </p:nvSpPr>
        <p:spPr>
          <a:xfrm>
            <a:off x="6334368" y="4917186"/>
            <a:ext cx="2057936" cy="137160"/>
          </a:xfrm>
          <a:prstGeom prst="rect">
            <a:avLst/>
          </a:prstGeom>
        </p:spPr>
        <p:txBody>
          <a:bodyPr lIns="182884" tIns="91443" rIns="182884" bIns="91443"/>
          <a:lstStyle>
            <a:lvl1pPr defTabSz="342730" fontAlgn="auto">
              <a:spcBef>
                <a:spcPts val="0"/>
              </a:spcBef>
              <a:spcAft>
                <a:spcPts val="0"/>
              </a:spcAft>
              <a:defRPr sz="675"/>
            </a:lvl1pPr>
          </a:lstStyle>
          <a:p>
            <a:r>
              <a:rPr lang="en-US" kern="0">
                <a:solidFill>
                  <a:srgbClr val="5F5F5F"/>
                </a:solidFill>
                <a:ea typeface="Calibri"/>
                <a:cs typeface="Calibri"/>
                <a:sym typeface="Calibri"/>
              </a:rPr>
              <a:t>Oracle Confidential – Internal/Restricted/Highly Restricted</a:t>
            </a:r>
            <a:endParaRPr lang="en-US" kern="0" dirty="0">
              <a:solidFill>
                <a:srgbClr val="5F5F5F"/>
              </a:solidFill>
              <a:ea typeface="Calibri"/>
              <a:cs typeface="Calibri"/>
              <a:sym typeface="Calibri"/>
            </a:endParaRPr>
          </a:p>
        </p:txBody>
      </p:sp>
      <p:sp>
        <p:nvSpPr>
          <p:cNvPr id="5" name="Slide Number Placeholder 4"/>
          <p:cNvSpPr>
            <a:spLocks noGrp="1"/>
          </p:cNvSpPr>
          <p:nvPr>
            <p:ph type="sldNum" sz="quarter" idx="12"/>
          </p:nvPr>
        </p:nvSpPr>
        <p:spPr>
          <a:xfrm>
            <a:off x="8654219" y="4939604"/>
            <a:ext cx="93801" cy="92333"/>
          </a:xfrm>
        </p:spPr>
        <p:txBody>
          <a:bodyPr/>
          <a:lstStyle/>
          <a:p>
            <a:fld id="{C51EAA63-D034-42AE-91FA-B13B9518C7BE}" type="slidenum">
              <a:rPr/>
              <a:pPr/>
              <a:t>‹#›</a:t>
            </a:fld>
            <a:endParaRPr dirty="0"/>
          </a:p>
        </p:txBody>
      </p:sp>
      <p:sp>
        <p:nvSpPr>
          <p:cNvPr id="2" name="Title 1"/>
          <p:cNvSpPr>
            <a:spLocks noGrp="1"/>
          </p:cNvSpPr>
          <p:nvPr>
            <p:ph type="title"/>
          </p:nvPr>
        </p:nvSpPr>
        <p:spPr/>
        <p:txBody>
          <a:bodyPr/>
          <a:lstStyle/>
          <a:p>
            <a:r>
              <a:rPr lang="en-US"/>
              <a:t>Click to edit Master title style</a:t>
            </a:r>
          </a:p>
        </p:txBody>
      </p:sp>
      <p:grpSp>
        <p:nvGrpSpPr>
          <p:cNvPr id="7" name="Group 6"/>
          <p:cNvGrpSpPr/>
          <p:nvPr userDrawn="1"/>
        </p:nvGrpSpPr>
        <p:grpSpPr>
          <a:xfrm>
            <a:off x="9723" y="0"/>
            <a:ext cx="9144430" cy="5143500"/>
            <a:chOff x="0" y="0"/>
            <a:chExt cx="12189398" cy="6858000"/>
          </a:xfrm>
          <a:solidFill>
            <a:srgbClr val="D8E1E6"/>
          </a:solidFill>
        </p:grpSpPr>
        <p:sp>
          <p:nvSpPr>
            <p:cNvPr id="8" name="Rectangle 7"/>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p>
          </p:txBody>
        </p:sp>
        <p:sp>
          <p:nvSpPr>
            <p:cNvPr id="9" name="Rectangle 8"/>
            <p:cNvSpPr/>
            <p:nvPr/>
          </p:nvSpPr>
          <p:spPr bwMode="gray">
            <a:xfrm>
              <a:off x="11995151"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p>
          </p:txBody>
        </p:sp>
        <p:sp>
          <p:nvSpPr>
            <p:cNvPr id="10" name="Rectangle 9"/>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p>
          </p:txBody>
        </p:sp>
        <p:sp>
          <p:nvSpPr>
            <p:cNvPr id="11" name="Rectangle 10"/>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p>
          </p:txBody>
        </p:sp>
      </p:grpSp>
      <p:pic>
        <p:nvPicPr>
          <p:cNvPr id="12" name="Picture 1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97868" y="4697731"/>
            <a:ext cx="1219171" cy="445769"/>
          </a:xfrm>
          <a:prstGeom prst="rect">
            <a:avLst/>
          </a:prstGeom>
        </p:spPr>
      </p:pic>
      <p:sp>
        <p:nvSpPr>
          <p:cNvPr id="13" name="Footer Placeholder 3"/>
          <p:cNvSpPr txBox="1">
            <a:spLocks/>
          </p:cNvSpPr>
          <p:nvPr userDrawn="1"/>
        </p:nvSpPr>
        <p:spPr>
          <a:xfrm>
            <a:off x="6334368" y="4917186"/>
            <a:ext cx="2057936" cy="137160"/>
          </a:xfrm>
          <a:prstGeom prst="rect">
            <a:avLst/>
          </a:prstGeom>
        </p:spPr>
        <p:txBody>
          <a:bodyPr vert="horz" wrap="none" lIns="137163" tIns="68582" rIns="137163" bIns="68582" rtlCol="0" anchor="ctr" anchorCtr="0">
            <a:noAutofit/>
          </a:bodyPr>
          <a:lstStyle>
            <a:defPPr>
              <a:defRPr lang="en-US"/>
            </a:defPPr>
            <a:lvl1pPr marL="0" algn="l" defTabSz="456973" rtl="0" eaLnBrk="1" fontAlgn="auto" latinLnBrk="0" hangingPunct="1">
              <a:spcBef>
                <a:spcPts val="0"/>
              </a:spcBef>
              <a:spcAft>
                <a:spcPts val="0"/>
              </a:spcAft>
              <a:defRPr sz="9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75" kern="0">
                <a:solidFill>
                  <a:srgbClr val="5F5F5F"/>
                </a:solidFill>
                <a:ea typeface="Calibri"/>
                <a:cs typeface="Calibri"/>
                <a:sym typeface="Calibri"/>
              </a:rPr>
              <a:t>Oracle Confidential – Internal/Restricted/Highly Restricted</a:t>
            </a:r>
            <a:endParaRPr lang="en-US" sz="675" kern="0" dirty="0">
              <a:solidFill>
                <a:srgbClr val="5F5F5F"/>
              </a:solidFill>
              <a:ea typeface="Calibri"/>
              <a:cs typeface="Calibri"/>
              <a:sym typeface="Calibri"/>
            </a:endParaRPr>
          </a:p>
        </p:txBody>
      </p:sp>
      <p:sp>
        <p:nvSpPr>
          <p:cNvPr id="14" name="Slide Number Placeholder 4"/>
          <p:cNvSpPr txBox="1">
            <a:spLocks/>
          </p:cNvSpPr>
          <p:nvPr userDrawn="1"/>
        </p:nvSpPr>
        <p:spPr>
          <a:xfrm>
            <a:off x="8654219" y="4939604"/>
            <a:ext cx="93801" cy="92333"/>
          </a:xfrm>
          <a:prstGeom prst="rect">
            <a:avLst/>
          </a:prstGeom>
        </p:spPr>
        <p:txBody>
          <a:bodyPr vert="horz" wrap="none" lIns="0" tIns="0" rIns="0" bIns="0" rtlCol="0" anchor="ctr" anchorCtr="0">
            <a:noAutofit/>
          </a:bodyPr>
          <a:lstStyle>
            <a:defPPr>
              <a:defRPr lang="en-US"/>
            </a:defPPr>
            <a:lvl1pPr marL="0" algn="r" defTabSz="914400" rtl="0" eaLnBrk="1" latinLnBrk="0" hangingPunct="1">
              <a:defRPr sz="8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51EAA63-D034-42AE-91FA-B13B9518C7BE}" type="slidenum">
              <a:rPr lang="uk-UA" sz="638" smtClean="0"/>
              <a:pPr/>
              <a:t>‹#›</a:t>
            </a:fld>
            <a:endParaRPr lang="uk-UA" sz="638" dirty="0"/>
          </a:p>
        </p:txBody>
      </p:sp>
      <p:sp>
        <p:nvSpPr>
          <p:cNvPr id="15" name="TextBox 14"/>
          <p:cNvSpPr txBox="1"/>
          <p:nvPr userDrawn="1"/>
        </p:nvSpPr>
        <p:spPr>
          <a:xfrm>
            <a:off x="4033554" y="4917186"/>
            <a:ext cx="2400926" cy="137160"/>
          </a:xfrm>
          <a:prstGeom prst="rect">
            <a:avLst/>
          </a:prstGeom>
          <a:noFill/>
        </p:spPr>
        <p:txBody>
          <a:bodyPr vert="horz" wrap="none" lIns="0" tIns="0" rIns="0" bIns="0" rtlCol="0" anchor="ctr" anchorCtr="0">
            <a:noAutofit/>
          </a:bodyPr>
          <a:lstStyle/>
          <a:p>
            <a:pPr algn="r"/>
            <a:r>
              <a:rPr sz="638" dirty="0">
                <a:solidFill>
                  <a:schemeClr val="tx1"/>
                </a:solidFill>
              </a:rPr>
              <a:t>Copyright © </a:t>
            </a:r>
            <a:r>
              <a:rPr lang="en-US" sz="638" dirty="0">
                <a:solidFill>
                  <a:schemeClr val="tx1"/>
                </a:solidFill>
              </a:rPr>
              <a:t>2017,</a:t>
            </a:r>
            <a:r>
              <a:rPr sz="638" dirty="0">
                <a:solidFill>
                  <a:schemeClr val="tx1"/>
                </a:solidFill>
              </a:rPr>
              <a:t> Oracle and/or its affiliates. All rights reserved.  |</a:t>
            </a:r>
          </a:p>
        </p:txBody>
      </p:sp>
    </p:spTree>
    <p:extLst>
      <p:ext uri="{BB962C8B-B14F-4D97-AF65-F5344CB8AC3E}">
        <p14:creationId xmlns:p14="http://schemas.microsoft.com/office/powerpoint/2010/main" val="1296428854"/>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solidFill>
                <a:srgbClr val="5F5F5F">
                  <a:lumMod val="60000"/>
                  <a:lumOff val="40000"/>
                </a:srgbClr>
              </a:solidFill>
            </a:endParaRPr>
          </a:p>
        </p:txBody>
      </p:sp>
      <p:sp>
        <p:nvSpPr>
          <p:cNvPr id="4" name="Slide Number Placeholder 5"/>
          <p:cNvSpPr>
            <a:spLocks noGrp="1"/>
          </p:cNvSpPr>
          <p:nvPr>
            <p:ph type="sldNum" sz="quarter" idx="12"/>
          </p:nvPr>
        </p:nvSpPr>
        <p:spPr/>
        <p:txBody>
          <a:bodyPr/>
          <a:lstStyle>
            <a:lvl1pPr>
              <a:defRPr/>
            </a:lvl1pPr>
          </a:lstStyle>
          <a:p>
            <a:pPr>
              <a:defRPr/>
            </a:pPr>
            <a:fld id="{F3FD2D36-0E43-C64D-B6C6-29DC083BCDBA}" type="slidenum">
              <a:rPr lang="en-US"/>
              <a:pPr>
                <a:defRPr/>
              </a:pPr>
              <a:t>‹#›</a:t>
            </a:fld>
            <a:endParaRPr lang="en-US" dirty="0"/>
          </a:p>
        </p:txBody>
      </p:sp>
    </p:spTree>
    <p:extLst>
      <p:ext uri="{BB962C8B-B14F-4D97-AF65-F5344CB8AC3E}">
        <p14:creationId xmlns:p14="http://schemas.microsoft.com/office/powerpoint/2010/main" val="3709623416"/>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8256" y="165796"/>
            <a:ext cx="8347075" cy="348555"/>
          </a:xfrm>
        </p:spPr>
        <p:txBody>
          <a:bodyPr/>
          <a:lstStyle>
            <a:lvl1pPr>
              <a:defRPr sz="2400" b="1"/>
            </a:lvl1pPr>
          </a:lstStyle>
          <a:p>
            <a:r>
              <a:rPr lang="en-US" dirty="0"/>
              <a:t>Click to edit Master title style</a:t>
            </a:r>
            <a:endParaRPr dirty="0"/>
          </a:p>
        </p:txBody>
      </p:sp>
      <p:sp>
        <p:nvSpPr>
          <p:cNvPr id="7" name="Text Placeholder 12"/>
          <p:cNvSpPr>
            <a:spLocks noGrp="1"/>
          </p:cNvSpPr>
          <p:nvPr>
            <p:ph type="body" sz="quarter" idx="13"/>
          </p:nvPr>
        </p:nvSpPr>
        <p:spPr>
          <a:xfrm>
            <a:off x="399258" y="545392"/>
            <a:ext cx="8346073" cy="257474"/>
          </a:xfrm>
        </p:spPr>
        <p:txBody>
          <a:bodyPr>
            <a:noAutofit/>
          </a:bodyPr>
          <a:lstStyle>
            <a:lvl1pPr marL="1191" indent="0">
              <a:spcBef>
                <a:spcPts val="0"/>
              </a:spcBef>
              <a:buFontTx/>
              <a:buNone/>
              <a:defRPr sz="1800" b="1" baseline="0">
                <a:solidFill>
                  <a:schemeClr val="accent1"/>
                </a:solidFill>
              </a:defRPr>
            </a:lvl1pPr>
            <a:lvl2pPr marL="1191" indent="0">
              <a:buFontTx/>
              <a:buNone/>
              <a:defRPr sz="1800"/>
            </a:lvl2pPr>
            <a:lvl3pPr marL="1191" indent="0">
              <a:buFontTx/>
              <a:buNone/>
              <a:defRPr sz="1800"/>
            </a:lvl3pPr>
            <a:lvl4pPr marL="1191" indent="0">
              <a:buFontTx/>
              <a:buNone/>
              <a:defRPr sz="1800"/>
            </a:lvl4pPr>
            <a:lvl5pPr marL="1191" indent="0">
              <a:buFontTx/>
              <a:buNone/>
              <a:defRPr sz="1800"/>
            </a:lvl5pPr>
            <a:lvl6pPr marL="1191" indent="0">
              <a:buFontTx/>
              <a:buNone/>
              <a:defRPr sz="1800"/>
            </a:lvl6pPr>
            <a:lvl7pPr marL="1191" indent="0">
              <a:buFontTx/>
              <a:buNone/>
              <a:defRPr sz="1800"/>
            </a:lvl7pPr>
            <a:lvl8pPr marL="1191" indent="0">
              <a:buFontTx/>
              <a:buNone/>
              <a:defRPr sz="1800"/>
            </a:lvl8pPr>
            <a:lvl9pPr marL="1191" indent="0">
              <a:buFontTx/>
              <a:buNone/>
              <a:defRPr sz="1800"/>
            </a:lvl9pPr>
          </a:lstStyle>
          <a:p>
            <a:pPr lvl="0"/>
            <a:r>
              <a:rPr lang="en-US" dirty="0"/>
              <a:t>Click to edit Master text styles</a:t>
            </a:r>
          </a:p>
        </p:txBody>
      </p:sp>
      <p:sp>
        <p:nvSpPr>
          <p:cNvPr id="3" name="Content Placeholder 2"/>
          <p:cNvSpPr>
            <a:spLocks noGrp="1"/>
          </p:cNvSpPr>
          <p:nvPr>
            <p:ph idx="1"/>
          </p:nvPr>
        </p:nvSpPr>
        <p:spPr>
          <a:xfrm>
            <a:off x="398470" y="1133215"/>
            <a:ext cx="8347065" cy="332448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8" name="Slide Number Placeholder 5"/>
          <p:cNvSpPr>
            <a:spLocks noGrp="1"/>
          </p:cNvSpPr>
          <p:nvPr>
            <p:ph type="sldNum" sz="quarter" idx="16"/>
          </p:nvPr>
        </p:nvSpPr>
        <p:spPr/>
        <p:txBody>
          <a:bodyPr/>
          <a:lstStyle>
            <a:lvl1pPr>
              <a:defRPr/>
            </a:lvl1pPr>
          </a:lstStyle>
          <a:p>
            <a:pPr>
              <a:defRPr/>
            </a:pPr>
            <a:fld id="{D1135BC8-DC4D-CA43-A5BA-6F750C1D116E}" type="slidenum">
              <a:rPr lang="en-US">
                <a:solidFill>
                  <a:srgbClr val="5F5F5F"/>
                </a:solidFill>
              </a:rPr>
              <a:pPr>
                <a:defRPr/>
              </a:pPr>
              <a:t>‹#›</a:t>
            </a:fld>
            <a:endParaRPr lang="en-US" dirty="0">
              <a:solidFill>
                <a:srgbClr val="5F5F5F"/>
              </a:solidFill>
            </a:endParaRPr>
          </a:p>
        </p:txBody>
      </p:sp>
    </p:spTree>
    <p:extLst>
      <p:ext uri="{BB962C8B-B14F-4D97-AF65-F5344CB8AC3E}">
        <p14:creationId xmlns:p14="http://schemas.microsoft.com/office/powerpoint/2010/main" val="1994768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2.xml"/><Relationship Id="rId3"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026" name="Border"/>
          <p:cNvGrpSpPr>
            <a:grpSpLocks/>
          </p:cNvGrpSpPr>
          <p:nvPr/>
        </p:nvGrpSpPr>
        <p:grpSpPr bwMode="auto">
          <a:xfrm>
            <a:off x="148" y="0"/>
            <a:ext cx="9144000" cy="5143500"/>
            <a:chOff x="-287" y="0"/>
            <a:chExt cx="12189399" cy="6858000"/>
          </a:xfrm>
        </p:grpSpPr>
        <p:sp>
          <p:nvSpPr>
            <p:cNvPr id="8" name="Rectangle 7"/>
            <p:cNvSpPr/>
            <p:nvPr/>
          </p:nvSpPr>
          <p:spPr bwMode="gray">
            <a:xfrm>
              <a:off x="-287" y="0"/>
              <a:ext cx="194692" cy="685165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1495">
                <a:defRPr/>
              </a:pPr>
              <a:endParaRPr sz="1425" dirty="0">
                <a:solidFill>
                  <a:srgbClr val="FFFFFF"/>
                </a:solidFill>
              </a:endParaRPr>
            </a:p>
          </p:txBody>
        </p:sp>
        <p:sp>
          <p:nvSpPr>
            <p:cNvPr id="9" name="Rectangle 8"/>
            <p:cNvSpPr/>
            <p:nvPr/>
          </p:nvSpPr>
          <p:spPr bwMode="gray">
            <a:xfrm>
              <a:off x="11994420" y="6351"/>
              <a:ext cx="194692" cy="6851649"/>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1495">
                <a:defRPr/>
              </a:pPr>
              <a:endParaRPr sz="1425" dirty="0">
                <a:solidFill>
                  <a:srgbClr val="FFFFFF"/>
                </a:solidFill>
              </a:endParaRPr>
            </a:p>
          </p:txBody>
        </p:sp>
        <p:sp>
          <p:nvSpPr>
            <p:cNvPr id="10" name="Rectangle 9"/>
            <p:cNvSpPr/>
            <p:nvPr/>
          </p:nvSpPr>
          <p:spPr bwMode="gray">
            <a:xfrm>
              <a:off x="-287" y="6400800"/>
              <a:ext cx="12189399"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1495">
                <a:defRPr/>
              </a:pPr>
              <a:endParaRPr sz="1425" dirty="0">
                <a:solidFill>
                  <a:srgbClr val="FFFFFF"/>
                </a:solidFill>
              </a:endParaRPr>
            </a:p>
          </p:txBody>
        </p:sp>
        <p:sp>
          <p:nvSpPr>
            <p:cNvPr id="11" name="Rectangle 10"/>
            <p:cNvSpPr/>
            <p:nvPr/>
          </p:nvSpPr>
          <p:spPr bwMode="gray">
            <a:xfrm>
              <a:off x="-287" y="0"/>
              <a:ext cx="12189399" cy="19261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1495">
                <a:defRPr/>
              </a:pPr>
              <a:endParaRPr sz="1425" dirty="0">
                <a:solidFill>
                  <a:srgbClr val="FFFFFF"/>
                </a:solidFill>
              </a:endParaRPr>
            </a:p>
          </p:txBody>
        </p:sp>
      </p:grpSp>
      <p:sp>
        <p:nvSpPr>
          <p:cNvPr id="1028" name="Title Placeholder 1"/>
          <p:cNvSpPr>
            <a:spLocks noGrp="1"/>
          </p:cNvSpPr>
          <p:nvPr>
            <p:ph type="title"/>
          </p:nvPr>
        </p:nvSpPr>
        <p:spPr bwMode="auto">
          <a:xfrm>
            <a:off x="398752" y="304800"/>
            <a:ext cx="8347075" cy="364672"/>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dirty="0"/>
              <a:t>Click to edit Master title style</a:t>
            </a:r>
          </a:p>
        </p:txBody>
      </p:sp>
      <p:sp>
        <p:nvSpPr>
          <p:cNvPr id="1029" name="Text Placeholder 2"/>
          <p:cNvSpPr>
            <a:spLocks noGrp="1"/>
          </p:cNvSpPr>
          <p:nvPr>
            <p:ph type="body" idx="1"/>
          </p:nvPr>
        </p:nvSpPr>
        <p:spPr bwMode="auto">
          <a:xfrm>
            <a:off x="398752" y="829809"/>
            <a:ext cx="8347075" cy="3627891"/>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Box 14"/>
          <p:cNvSpPr txBox="1"/>
          <p:nvPr/>
        </p:nvSpPr>
        <p:spPr>
          <a:xfrm>
            <a:off x="1817909" y="4916786"/>
            <a:ext cx="2092325" cy="138112"/>
          </a:xfrm>
          <a:prstGeom prst="rect">
            <a:avLst/>
          </a:prstGeom>
          <a:noFill/>
        </p:spPr>
        <p:txBody>
          <a:bodyPr wrap="none" lIns="0" tIns="0" rIns="0" bIns="0" anchor="ctr"/>
          <a:lstStyle>
            <a:lvl1pPr defTabSz="684213" eaLnBrk="0" hangingPunct="0">
              <a:defRPr>
                <a:solidFill>
                  <a:schemeClr val="tx1"/>
                </a:solidFill>
                <a:latin typeface="Arial" charset="0"/>
                <a:ea typeface="ＭＳ Ｐゴシック" charset="0"/>
                <a:cs typeface="Arial" charset="0"/>
              </a:defRPr>
            </a:lvl1pPr>
            <a:lvl2pPr marL="742950" indent="-285750" defTabSz="684213" eaLnBrk="0" hangingPunct="0">
              <a:defRPr>
                <a:solidFill>
                  <a:schemeClr val="tx1"/>
                </a:solidFill>
                <a:latin typeface="Arial" charset="0"/>
                <a:ea typeface="Arial" charset="0"/>
                <a:cs typeface="Arial" charset="0"/>
              </a:defRPr>
            </a:lvl2pPr>
            <a:lvl3pPr marL="1143000" indent="-228600" defTabSz="684213" eaLnBrk="0" hangingPunct="0">
              <a:defRPr>
                <a:solidFill>
                  <a:schemeClr val="tx1"/>
                </a:solidFill>
                <a:latin typeface="Arial" charset="0"/>
                <a:ea typeface="Arial" charset="0"/>
                <a:cs typeface="Arial" charset="0"/>
              </a:defRPr>
            </a:lvl3pPr>
            <a:lvl4pPr marL="1600200" indent="-228600" defTabSz="684213" eaLnBrk="0" hangingPunct="0">
              <a:defRPr>
                <a:solidFill>
                  <a:schemeClr val="tx1"/>
                </a:solidFill>
                <a:latin typeface="Arial" charset="0"/>
                <a:ea typeface="Arial" charset="0"/>
                <a:cs typeface="Arial" charset="0"/>
              </a:defRPr>
            </a:lvl4pPr>
            <a:lvl5pPr marL="2057400" indent="-228600" defTabSz="684213" eaLnBrk="0" hangingPunct="0">
              <a:defRPr>
                <a:solidFill>
                  <a:schemeClr val="tx1"/>
                </a:solidFill>
                <a:latin typeface="Arial" charset="0"/>
                <a:ea typeface="Arial" charset="0"/>
                <a:cs typeface="Arial" charset="0"/>
              </a:defRPr>
            </a:lvl5pPr>
            <a:lvl6pPr marL="2514600" indent="-228600" defTabSz="684213"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684213"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684213"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684213" eaLnBrk="0" fontAlgn="base" hangingPunct="0">
              <a:spcBef>
                <a:spcPct val="0"/>
              </a:spcBef>
              <a:spcAft>
                <a:spcPct val="0"/>
              </a:spcAft>
              <a:defRPr>
                <a:solidFill>
                  <a:schemeClr val="tx1"/>
                </a:solidFill>
                <a:latin typeface="Arial" charset="0"/>
                <a:ea typeface="Arial" charset="0"/>
                <a:cs typeface="Arial" charset="0"/>
              </a:defRPr>
            </a:lvl9pPr>
          </a:lstStyle>
          <a:p>
            <a:pPr eaLnBrk="1" fontAlgn="base" hangingPunct="1">
              <a:spcBef>
                <a:spcPct val="0"/>
              </a:spcBef>
              <a:spcAft>
                <a:spcPct val="0"/>
              </a:spcAft>
              <a:defRPr/>
            </a:pPr>
            <a:r>
              <a:rPr lang="en-US" sz="600" dirty="0">
                <a:solidFill>
                  <a:srgbClr val="9F9F9F"/>
                </a:solidFill>
                <a:latin typeface="Calibri" charset="0"/>
              </a:rPr>
              <a:t>Copyright © 2017 Oracle and/or its affiliates. All rights reserved.  | Oracle Confidential.  Internal Use Only.</a:t>
            </a:r>
          </a:p>
        </p:txBody>
      </p:sp>
      <p:sp>
        <p:nvSpPr>
          <p:cNvPr id="6" name="Slide Number Placeholder 5"/>
          <p:cNvSpPr>
            <a:spLocks noGrp="1"/>
          </p:cNvSpPr>
          <p:nvPr>
            <p:ph type="sldNum" sz="quarter" idx="4"/>
          </p:nvPr>
        </p:nvSpPr>
        <p:spPr>
          <a:xfrm>
            <a:off x="6651142" y="4916786"/>
            <a:ext cx="285750" cy="138112"/>
          </a:xfrm>
          <a:prstGeom prst="rect">
            <a:avLst/>
          </a:prstGeom>
        </p:spPr>
        <p:txBody>
          <a:bodyPr vert="horz" wrap="none" lIns="0" tIns="0" rIns="0" bIns="0" numCol="1" anchor="ctr" anchorCtr="0" compatLnSpc="1">
            <a:prstTxWarp prst="textNoShape">
              <a:avLst/>
            </a:prstTxWarp>
          </a:bodyPr>
          <a:lstStyle>
            <a:lvl1pPr algn="r">
              <a:defRPr sz="675" b="1" smtClean="0">
                <a:solidFill>
                  <a:schemeClr val="tx1"/>
                </a:solidFill>
                <a:latin typeface="Calibri" charset="0"/>
                <a:cs typeface="Arial" charset="0"/>
              </a:defRPr>
            </a:lvl1pPr>
          </a:lstStyle>
          <a:p>
            <a:pPr defTabSz="908878" fontAlgn="base">
              <a:spcBef>
                <a:spcPct val="0"/>
              </a:spcBef>
              <a:spcAft>
                <a:spcPct val="0"/>
              </a:spcAft>
              <a:defRPr/>
            </a:pPr>
            <a:fld id="{1D391294-1921-E34A-8D81-568FF3B4B5B3}" type="slidenum">
              <a:rPr lang="en-US" smtClean="0">
                <a:ea typeface="ＭＳ Ｐゴシック" charset="0"/>
              </a:rPr>
              <a:pPr defTabSz="908878" fontAlgn="base">
                <a:spcBef>
                  <a:spcPct val="0"/>
                </a:spcBef>
                <a:spcAft>
                  <a:spcPct val="0"/>
                </a:spcAft>
                <a:defRPr/>
              </a:pPr>
              <a:t>‹#›</a:t>
            </a:fld>
            <a:endParaRPr lang="en-US" dirty="0">
              <a:ea typeface="ＭＳ Ｐゴシック" charset="0"/>
            </a:endParaRPr>
          </a:p>
        </p:txBody>
      </p:sp>
    </p:spTree>
    <p:extLst>
      <p:ext uri="{BB962C8B-B14F-4D97-AF65-F5344CB8AC3E}">
        <p14:creationId xmlns:p14="http://schemas.microsoft.com/office/powerpoint/2010/main" val="1346439435"/>
      </p:ext>
    </p:extLst>
  </p:cSld>
  <p:clrMap bg1="lt1" tx1="dk1" bg2="lt2" tx2="dk2" accent1="accent1" accent2="accent2" accent3="accent3" accent4="accent4" accent5="accent5" accent6="accent6" hlink="hlink" folHlink="folHlink"/>
  <p:sldLayoutIdLst>
    <p:sldLayoutId id="2147484747" r:id="rId1"/>
    <p:sldLayoutId id="2147484748" r:id="rId2"/>
    <p:sldLayoutId id="2147484749" r:id="rId3"/>
    <p:sldLayoutId id="2147484750" r:id="rId4"/>
    <p:sldLayoutId id="2147484744" r:id="rId5"/>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l" defTabSz="678381" rtl="0" eaLnBrk="0" fontAlgn="base" hangingPunct="0">
        <a:lnSpc>
          <a:spcPct val="80000"/>
        </a:lnSpc>
        <a:spcBef>
          <a:spcPct val="0"/>
        </a:spcBef>
        <a:spcAft>
          <a:spcPct val="0"/>
        </a:spcAft>
        <a:defRPr sz="2700" kern="1200">
          <a:solidFill>
            <a:schemeClr val="tx1"/>
          </a:solidFill>
          <a:latin typeface="+mj-lt"/>
          <a:ea typeface="ＭＳ Ｐゴシック" charset="0"/>
          <a:cs typeface="ＭＳ Ｐゴシック" charset="0"/>
        </a:defRPr>
      </a:lvl1pPr>
      <a:lvl2pPr algn="l" defTabSz="678381" rtl="0" eaLnBrk="0" fontAlgn="base" hangingPunct="0">
        <a:lnSpc>
          <a:spcPct val="80000"/>
        </a:lnSpc>
        <a:spcBef>
          <a:spcPct val="0"/>
        </a:spcBef>
        <a:spcAft>
          <a:spcPct val="0"/>
        </a:spcAft>
        <a:defRPr sz="2700">
          <a:solidFill>
            <a:schemeClr val="tx1"/>
          </a:solidFill>
          <a:latin typeface="Calibri" pitchFamily="34" charset="0"/>
          <a:ea typeface="ＭＳ Ｐゴシック" charset="0"/>
          <a:cs typeface="ＭＳ Ｐゴシック" charset="0"/>
        </a:defRPr>
      </a:lvl2pPr>
      <a:lvl3pPr algn="l" defTabSz="678381" rtl="0" eaLnBrk="0" fontAlgn="base" hangingPunct="0">
        <a:lnSpc>
          <a:spcPct val="80000"/>
        </a:lnSpc>
        <a:spcBef>
          <a:spcPct val="0"/>
        </a:spcBef>
        <a:spcAft>
          <a:spcPct val="0"/>
        </a:spcAft>
        <a:defRPr sz="2700">
          <a:solidFill>
            <a:schemeClr val="tx1"/>
          </a:solidFill>
          <a:latin typeface="Calibri" pitchFamily="34" charset="0"/>
          <a:ea typeface="ＭＳ Ｐゴシック" charset="0"/>
          <a:cs typeface="ＭＳ Ｐゴシック" charset="0"/>
        </a:defRPr>
      </a:lvl3pPr>
      <a:lvl4pPr algn="l" defTabSz="678381" rtl="0" eaLnBrk="0" fontAlgn="base" hangingPunct="0">
        <a:lnSpc>
          <a:spcPct val="80000"/>
        </a:lnSpc>
        <a:spcBef>
          <a:spcPct val="0"/>
        </a:spcBef>
        <a:spcAft>
          <a:spcPct val="0"/>
        </a:spcAft>
        <a:defRPr sz="2700">
          <a:solidFill>
            <a:schemeClr val="tx1"/>
          </a:solidFill>
          <a:latin typeface="Calibri" pitchFamily="34" charset="0"/>
          <a:ea typeface="ＭＳ Ｐゴシック" charset="0"/>
          <a:cs typeface="ＭＳ Ｐゴシック" charset="0"/>
        </a:defRPr>
      </a:lvl4pPr>
      <a:lvl5pPr algn="l" defTabSz="678381" rtl="0" eaLnBrk="0" fontAlgn="base" hangingPunct="0">
        <a:lnSpc>
          <a:spcPct val="80000"/>
        </a:lnSpc>
        <a:spcBef>
          <a:spcPct val="0"/>
        </a:spcBef>
        <a:spcAft>
          <a:spcPct val="0"/>
        </a:spcAft>
        <a:defRPr sz="2700">
          <a:solidFill>
            <a:schemeClr val="tx1"/>
          </a:solidFill>
          <a:latin typeface="Calibri" pitchFamily="34" charset="0"/>
          <a:ea typeface="ＭＳ Ｐゴシック" charset="0"/>
          <a:cs typeface="ＭＳ Ｐゴシック" charset="0"/>
        </a:defRPr>
      </a:lvl5pPr>
      <a:lvl6pPr marL="454346" algn="l" defTabSz="679933" rtl="0" fontAlgn="base">
        <a:lnSpc>
          <a:spcPct val="80000"/>
        </a:lnSpc>
        <a:spcBef>
          <a:spcPct val="0"/>
        </a:spcBef>
        <a:spcAft>
          <a:spcPct val="0"/>
        </a:spcAft>
        <a:defRPr sz="2700">
          <a:solidFill>
            <a:schemeClr val="tx1"/>
          </a:solidFill>
          <a:latin typeface="Calibri" pitchFamily="34" charset="0"/>
        </a:defRPr>
      </a:lvl6pPr>
      <a:lvl7pPr marL="908690" algn="l" defTabSz="679933" rtl="0" fontAlgn="base">
        <a:lnSpc>
          <a:spcPct val="80000"/>
        </a:lnSpc>
        <a:spcBef>
          <a:spcPct val="0"/>
        </a:spcBef>
        <a:spcAft>
          <a:spcPct val="0"/>
        </a:spcAft>
        <a:defRPr sz="2700">
          <a:solidFill>
            <a:schemeClr val="tx1"/>
          </a:solidFill>
          <a:latin typeface="Calibri" pitchFamily="34" charset="0"/>
        </a:defRPr>
      </a:lvl7pPr>
      <a:lvl8pPr marL="1363034" algn="l" defTabSz="679933" rtl="0" fontAlgn="base">
        <a:lnSpc>
          <a:spcPct val="80000"/>
        </a:lnSpc>
        <a:spcBef>
          <a:spcPct val="0"/>
        </a:spcBef>
        <a:spcAft>
          <a:spcPct val="0"/>
        </a:spcAft>
        <a:defRPr sz="2700">
          <a:solidFill>
            <a:schemeClr val="tx1"/>
          </a:solidFill>
          <a:latin typeface="Calibri" pitchFamily="34" charset="0"/>
        </a:defRPr>
      </a:lvl8pPr>
      <a:lvl9pPr marL="1817375" algn="l" defTabSz="679933" rtl="0" fontAlgn="base">
        <a:lnSpc>
          <a:spcPct val="80000"/>
        </a:lnSpc>
        <a:spcBef>
          <a:spcPct val="0"/>
        </a:spcBef>
        <a:spcAft>
          <a:spcPct val="0"/>
        </a:spcAft>
        <a:defRPr sz="2700">
          <a:solidFill>
            <a:schemeClr val="tx1"/>
          </a:solidFill>
          <a:latin typeface="Calibri" pitchFamily="34" charset="0"/>
        </a:defRPr>
      </a:lvl9pPr>
    </p:titleStyle>
    <p:bodyStyle>
      <a:lvl1pPr marL="167231" indent="-167231" algn="l" defTabSz="678381" rtl="0" eaLnBrk="0" fontAlgn="base" hangingPunct="0">
        <a:lnSpc>
          <a:spcPct val="90000"/>
        </a:lnSpc>
        <a:spcBef>
          <a:spcPts val="900"/>
        </a:spcBef>
        <a:spcAft>
          <a:spcPct val="0"/>
        </a:spcAft>
        <a:buClr>
          <a:srgbClr val="9F9F9F"/>
        </a:buClr>
        <a:buFont typeface="Arial" charset="0"/>
        <a:buChar char="•"/>
        <a:defRPr sz="2100" kern="1200">
          <a:solidFill>
            <a:schemeClr val="tx1"/>
          </a:solidFill>
          <a:latin typeface="+mn-lt"/>
          <a:ea typeface="ＭＳ Ｐゴシック" charset="0"/>
          <a:cs typeface="ＭＳ Ｐゴシック" charset="0"/>
        </a:defRPr>
      </a:lvl1pPr>
      <a:lvl2pPr marL="372402" indent="-167231" algn="l" defTabSz="678381" rtl="0" eaLnBrk="0" fontAlgn="base" hangingPunct="0">
        <a:lnSpc>
          <a:spcPct val="90000"/>
        </a:lnSpc>
        <a:spcBef>
          <a:spcPts val="600"/>
        </a:spcBef>
        <a:spcAft>
          <a:spcPct val="0"/>
        </a:spcAft>
        <a:buClr>
          <a:srgbClr val="9F9F9F"/>
        </a:buClr>
        <a:buFont typeface="Arial" charset="0"/>
        <a:buChar char="–"/>
        <a:defRPr kern="1200">
          <a:solidFill>
            <a:schemeClr val="tx1"/>
          </a:solidFill>
          <a:latin typeface="+mn-lt"/>
          <a:ea typeface="ＭＳ Ｐゴシック" charset="0"/>
          <a:cs typeface="+mn-cs"/>
        </a:defRPr>
      </a:lvl2pPr>
      <a:lvl3pPr marL="542714" indent="-134048" algn="l" defTabSz="678381" rtl="0" eaLnBrk="0" fontAlgn="base" hangingPunct="0">
        <a:lnSpc>
          <a:spcPct val="90000"/>
        </a:lnSpc>
        <a:spcBef>
          <a:spcPts val="450"/>
        </a:spcBef>
        <a:spcAft>
          <a:spcPct val="0"/>
        </a:spcAft>
        <a:buClr>
          <a:srgbClr val="9F9F9F"/>
        </a:buClr>
        <a:buFont typeface="Arial" charset="0"/>
        <a:buChar char="•"/>
        <a:defRPr sz="1500" kern="1200">
          <a:solidFill>
            <a:schemeClr val="tx1"/>
          </a:solidFill>
          <a:latin typeface="+mn-lt"/>
          <a:ea typeface="ＭＳ Ｐゴシック" charset="0"/>
          <a:cs typeface="+mn-cs"/>
        </a:defRPr>
      </a:lvl3pPr>
      <a:lvl4pPr marL="713075" indent="-134048" algn="l" defTabSz="678381" rtl="0" eaLnBrk="0" fontAlgn="base" hangingPunct="0">
        <a:lnSpc>
          <a:spcPct val="90000"/>
        </a:lnSpc>
        <a:spcBef>
          <a:spcPts val="450"/>
        </a:spcBef>
        <a:spcAft>
          <a:spcPct val="0"/>
        </a:spcAft>
        <a:buClr>
          <a:srgbClr val="9F9F9F"/>
        </a:buClr>
        <a:buFont typeface="Arial" charset="0"/>
        <a:buChar char="–"/>
        <a:defRPr sz="1425" kern="1200">
          <a:solidFill>
            <a:schemeClr val="tx1"/>
          </a:solidFill>
          <a:latin typeface="+mn-lt"/>
          <a:ea typeface="ＭＳ Ｐゴシック" charset="0"/>
          <a:cs typeface="+mn-cs"/>
        </a:defRPr>
      </a:lvl4pPr>
      <a:lvl5pPr marL="883478" indent="-134048" algn="l" defTabSz="678381" rtl="0" eaLnBrk="0" fontAlgn="base" hangingPunct="0">
        <a:lnSpc>
          <a:spcPct val="90000"/>
        </a:lnSpc>
        <a:spcBef>
          <a:spcPts val="450"/>
        </a:spcBef>
        <a:spcAft>
          <a:spcPct val="0"/>
        </a:spcAft>
        <a:buClr>
          <a:srgbClr val="9F9F9F"/>
        </a:buClr>
        <a:buFont typeface="Arial" charset="0"/>
        <a:buChar char="•"/>
        <a:defRPr sz="1200" kern="1200">
          <a:solidFill>
            <a:schemeClr val="tx1"/>
          </a:solidFill>
          <a:latin typeface="+mn-lt"/>
          <a:ea typeface="ＭＳ Ｐゴシック" charset="0"/>
          <a:cs typeface="+mn-cs"/>
        </a:defRPr>
      </a:lvl5pPr>
      <a:lvl6pPr marL="1056298" indent="-136256" algn="l" defTabSz="681495" rtl="0" eaLnBrk="1" latinLnBrk="0" hangingPunct="1">
        <a:lnSpc>
          <a:spcPct val="90000"/>
        </a:lnSpc>
        <a:spcBef>
          <a:spcPts val="450"/>
        </a:spcBef>
        <a:buClr>
          <a:schemeClr val="tx1">
            <a:lumMod val="60000"/>
            <a:lumOff val="40000"/>
          </a:schemeClr>
        </a:buClr>
        <a:buFont typeface="Arial" panose="020B0604020202020204" pitchFamily="34" charset="0"/>
        <a:buChar char="–"/>
        <a:defRPr sz="1200" kern="1200">
          <a:solidFill>
            <a:schemeClr val="tx1"/>
          </a:solidFill>
          <a:latin typeface="+mn-lt"/>
          <a:ea typeface="+mn-ea"/>
          <a:cs typeface="+mn-cs"/>
        </a:defRPr>
      </a:lvl6pPr>
      <a:lvl7pPr marL="1226730" indent="-136256" algn="l" defTabSz="681495" rtl="0" eaLnBrk="1" latinLnBrk="0" hangingPunct="1">
        <a:lnSpc>
          <a:spcPct val="90000"/>
        </a:lnSpc>
        <a:spcBef>
          <a:spcPts val="450"/>
        </a:spcBef>
        <a:buClr>
          <a:schemeClr val="tx1">
            <a:lumMod val="60000"/>
            <a:lumOff val="40000"/>
          </a:schemeClr>
        </a:buClr>
        <a:buFont typeface="Arial" panose="020B0604020202020204" pitchFamily="34" charset="0"/>
        <a:buChar char="•"/>
        <a:defRPr sz="1200" kern="1200">
          <a:solidFill>
            <a:schemeClr val="tx1"/>
          </a:solidFill>
          <a:latin typeface="+mn-lt"/>
          <a:ea typeface="+mn-ea"/>
          <a:cs typeface="+mn-cs"/>
        </a:defRPr>
      </a:lvl7pPr>
      <a:lvl8pPr marL="1397059" indent="-136256" algn="l" defTabSz="681495" rtl="0" eaLnBrk="1" latinLnBrk="0" hangingPunct="1">
        <a:lnSpc>
          <a:spcPct val="90000"/>
        </a:lnSpc>
        <a:spcBef>
          <a:spcPts val="450"/>
        </a:spcBef>
        <a:buClr>
          <a:schemeClr val="tx1">
            <a:lumMod val="60000"/>
            <a:lumOff val="40000"/>
          </a:schemeClr>
        </a:buClr>
        <a:buFont typeface="Arial" panose="020B0604020202020204" pitchFamily="34" charset="0"/>
        <a:buChar char="–"/>
        <a:defRPr sz="1200" kern="1200">
          <a:solidFill>
            <a:schemeClr val="tx1"/>
          </a:solidFill>
          <a:latin typeface="+mn-lt"/>
          <a:ea typeface="+mn-ea"/>
          <a:cs typeface="+mn-cs"/>
        </a:defRPr>
      </a:lvl8pPr>
      <a:lvl9pPr marL="1567382" indent="-136256" algn="l" defTabSz="681495" rtl="0" eaLnBrk="1" latinLnBrk="0" hangingPunct="1">
        <a:lnSpc>
          <a:spcPct val="90000"/>
        </a:lnSpc>
        <a:spcBef>
          <a:spcPts val="450"/>
        </a:spcBef>
        <a:buClr>
          <a:schemeClr val="tx1">
            <a:lumMod val="60000"/>
            <a:lumOff val="40000"/>
          </a:schemeClr>
        </a:buClr>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681495" rtl="0" eaLnBrk="1" latinLnBrk="0" hangingPunct="1">
        <a:defRPr sz="1425" kern="1200">
          <a:solidFill>
            <a:schemeClr val="tx1"/>
          </a:solidFill>
          <a:latin typeface="+mn-lt"/>
          <a:ea typeface="+mn-ea"/>
          <a:cs typeface="+mn-cs"/>
        </a:defRPr>
      </a:lvl1pPr>
      <a:lvl2pPr marL="340704" algn="l" defTabSz="681495" rtl="0" eaLnBrk="1" latinLnBrk="0" hangingPunct="1">
        <a:defRPr sz="1425" kern="1200">
          <a:solidFill>
            <a:schemeClr val="tx1"/>
          </a:solidFill>
          <a:latin typeface="+mn-lt"/>
          <a:ea typeface="+mn-ea"/>
          <a:cs typeface="+mn-cs"/>
        </a:defRPr>
      </a:lvl2pPr>
      <a:lvl3pPr marL="681495" algn="l" defTabSz="681495" rtl="0" eaLnBrk="1" latinLnBrk="0" hangingPunct="1">
        <a:defRPr sz="1425" kern="1200">
          <a:solidFill>
            <a:schemeClr val="tx1"/>
          </a:solidFill>
          <a:latin typeface="+mn-lt"/>
          <a:ea typeface="+mn-ea"/>
          <a:cs typeface="+mn-cs"/>
        </a:defRPr>
      </a:lvl3pPr>
      <a:lvl4pPr marL="1022261" algn="l" defTabSz="681495" rtl="0" eaLnBrk="1" latinLnBrk="0" hangingPunct="1">
        <a:defRPr sz="1425" kern="1200">
          <a:solidFill>
            <a:schemeClr val="tx1"/>
          </a:solidFill>
          <a:latin typeface="+mn-lt"/>
          <a:ea typeface="+mn-ea"/>
          <a:cs typeface="+mn-cs"/>
        </a:defRPr>
      </a:lvl4pPr>
      <a:lvl5pPr marL="1362989" algn="l" defTabSz="681495" rtl="0" eaLnBrk="1" latinLnBrk="0" hangingPunct="1">
        <a:defRPr sz="1425" kern="1200">
          <a:solidFill>
            <a:schemeClr val="tx1"/>
          </a:solidFill>
          <a:latin typeface="+mn-lt"/>
          <a:ea typeface="+mn-ea"/>
          <a:cs typeface="+mn-cs"/>
        </a:defRPr>
      </a:lvl5pPr>
      <a:lvl6pPr marL="1703702" algn="l" defTabSz="681495" rtl="0" eaLnBrk="1" latinLnBrk="0" hangingPunct="1">
        <a:defRPr sz="1425" kern="1200">
          <a:solidFill>
            <a:schemeClr val="tx1"/>
          </a:solidFill>
          <a:latin typeface="+mn-lt"/>
          <a:ea typeface="+mn-ea"/>
          <a:cs typeface="+mn-cs"/>
        </a:defRPr>
      </a:lvl6pPr>
      <a:lvl7pPr marL="2044484" algn="l" defTabSz="681495" rtl="0" eaLnBrk="1" latinLnBrk="0" hangingPunct="1">
        <a:defRPr sz="1425" kern="1200">
          <a:solidFill>
            <a:schemeClr val="tx1"/>
          </a:solidFill>
          <a:latin typeface="+mn-lt"/>
          <a:ea typeface="+mn-ea"/>
          <a:cs typeface="+mn-cs"/>
        </a:defRPr>
      </a:lvl7pPr>
      <a:lvl8pPr marL="2385253" algn="l" defTabSz="681495" rtl="0" eaLnBrk="1" latinLnBrk="0" hangingPunct="1">
        <a:defRPr sz="1425" kern="1200">
          <a:solidFill>
            <a:schemeClr val="tx1"/>
          </a:solidFill>
          <a:latin typeface="+mn-lt"/>
          <a:ea typeface="+mn-ea"/>
          <a:cs typeface="+mn-cs"/>
        </a:defRPr>
      </a:lvl8pPr>
      <a:lvl9pPr marL="2725975" algn="l" defTabSz="681495" rtl="0" eaLnBrk="1" latinLnBrk="0" hangingPunct="1">
        <a:defRPr sz="142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026" name="Border"/>
          <p:cNvGrpSpPr>
            <a:grpSpLocks/>
          </p:cNvGrpSpPr>
          <p:nvPr/>
        </p:nvGrpSpPr>
        <p:grpSpPr bwMode="auto">
          <a:xfrm>
            <a:off x="4" y="0"/>
            <a:ext cx="9144000" cy="5143500"/>
            <a:chOff x="-287" y="0"/>
            <a:chExt cx="12189399" cy="6858000"/>
          </a:xfrm>
        </p:grpSpPr>
        <p:sp>
          <p:nvSpPr>
            <p:cNvPr id="8" name="Rectangle 7"/>
            <p:cNvSpPr/>
            <p:nvPr/>
          </p:nvSpPr>
          <p:spPr bwMode="gray">
            <a:xfrm>
              <a:off x="-287" y="0"/>
              <a:ext cx="194692" cy="685165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1638">
                <a:defRPr/>
              </a:pPr>
              <a:endParaRPr sz="1425" dirty="0">
                <a:solidFill>
                  <a:srgbClr val="FFFFFF"/>
                </a:solidFill>
              </a:endParaRPr>
            </a:p>
          </p:txBody>
        </p:sp>
        <p:sp>
          <p:nvSpPr>
            <p:cNvPr id="9" name="Rectangle 8"/>
            <p:cNvSpPr/>
            <p:nvPr/>
          </p:nvSpPr>
          <p:spPr bwMode="gray">
            <a:xfrm>
              <a:off x="11994420" y="6351"/>
              <a:ext cx="194692" cy="6851649"/>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1638">
                <a:defRPr/>
              </a:pPr>
              <a:endParaRPr sz="1425" dirty="0">
                <a:solidFill>
                  <a:srgbClr val="FFFFFF"/>
                </a:solidFill>
              </a:endParaRPr>
            </a:p>
          </p:txBody>
        </p:sp>
        <p:sp>
          <p:nvSpPr>
            <p:cNvPr id="10" name="Rectangle 9"/>
            <p:cNvSpPr/>
            <p:nvPr/>
          </p:nvSpPr>
          <p:spPr bwMode="gray">
            <a:xfrm>
              <a:off x="-287" y="6400800"/>
              <a:ext cx="12189399"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1638">
                <a:defRPr/>
              </a:pPr>
              <a:endParaRPr sz="1425" dirty="0">
                <a:solidFill>
                  <a:srgbClr val="FFFFFF"/>
                </a:solidFill>
              </a:endParaRPr>
            </a:p>
          </p:txBody>
        </p:sp>
        <p:sp>
          <p:nvSpPr>
            <p:cNvPr id="11" name="Rectangle 10"/>
            <p:cNvSpPr/>
            <p:nvPr/>
          </p:nvSpPr>
          <p:spPr bwMode="gray">
            <a:xfrm>
              <a:off x="-287" y="0"/>
              <a:ext cx="12189399" cy="19261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1638">
                <a:defRPr/>
              </a:pPr>
              <a:endParaRPr sz="1425" dirty="0">
                <a:solidFill>
                  <a:srgbClr val="FFFFFF"/>
                </a:solidFill>
              </a:endParaRPr>
            </a:p>
          </p:txBody>
        </p:sp>
      </p:grpSp>
      <p:pic>
        <p:nvPicPr>
          <p:cNvPr id="1027" name="Oracle red badge logo" descr="Oracle logo in white on red staging background"/>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ltGray">
          <a:xfrm>
            <a:off x="398465" y="4697556"/>
            <a:ext cx="1217612" cy="446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8" name="Title Placeholder 1"/>
          <p:cNvSpPr>
            <a:spLocks noGrp="1"/>
          </p:cNvSpPr>
          <p:nvPr>
            <p:ph type="title"/>
          </p:nvPr>
        </p:nvSpPr>
        <p:spPr bwMode="auto">
          <a:xfrm>
            <a:off x="398603" y="304800"/>
            <a:ext cx="8347075" cy="66675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t>Click to edit Master title style</a:t>
            </a:r>
          </a:p>
        </p:txBody>
      </p:sp>
      <p:sp>
        <p:nvSpPr>
          <p:cNvPr id="1029" name="Text Placeholder 2"/>
          <p:cNvSpPr>
            <a:spLocks noGrp="1"/>
          </p:cNvSpPr>
          <p:nvPr>
            <p:ph type="body" idx="1"/>
          </p:nvPr>
        </p:nvSpPr>
        <p:spPr bwMode="auto">
          <a:xfrm>
            <a:off x="398603" y="1143000"/>
            <a:ext cx="8347075" cy="33147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2654" y="4916497"/>
            <a:ext cx="920750" cy="138112"/>
          </a:xfrm>
          <a:prstGeom prst="rect">
            <a:avLst/>
          </a:prstGeom>
        </p:spPr>
        <p:txBody>
          <a:bodyPr vert="horz" wrap="none" lIns="0" tIns="0" rIns="0" bIns="0" numCol="1" anchor="ctr" anchorCtr="0" compatLnSpc="1">
            <a:prstTxWarp prst="textNoShape">
              <a:avLst/>
            </a:prstTxWarp>
          </a:bodyPr>
          <a:lstStyle>
            <a:lvl1pPr algn="r">
              <a:defRPr sz="600" smtClean="0">
                <a:solidFill>
                  <a:srgbClr val="9F9F9F"/>
                </a:solidFill>
                <a:latin typeface="Calibri" charset="0"/>
                <a:cs typeface="Arial" charset="0"/>
              </a:defRPr>
            </a:lvl1pPr>
          </a:lstStyle>
          <a:p>
            <a:pPr defTabSz="909068" fontAlgn="base">
              <a:spcBef>
                <a:spcPct val="0"/>
              </a:spcBef>
              <a:spcAft>
                <a:spcPct val="0"/>
              </a:spcAft>
              <a:defRPr/>
            </a:pPr>
            <a:endParaRPr lang="en-US" dirty="0">
              <a:ea typeface="ＭＳ Ｐゴシック" charset="0"/>
            </a:endParaRPr>
          </a:p>
        </p:txBody>
      </p:sp>
      <p:sp>
        <p:nvSpPr>
          <p:cNvPr id="15" name="TextBox 14"/>
          <p:cNvSpPr txBox="1"/>
          <p:nvPr/>
        </p:nvSpPr>
        <p:spPr>
          <a:xfrm>
            <a:off x="4492630" y="4916497"/>
            <a:ext cx="2092325" cy="138112"/>
          </a:xfrm>
          <a:prstGeom prst="rect">
            <a:avLst/>
          </a:prstGeom>
          <a:noFill/>
        </p:spPr>
        <p:txBody>
          <a:bodyPr wrap="none" lIns="0" tIns="0" rIns="0" bIns="0" anchor="ctr"/>
          <a:lstStyle>
            <a:lvl1pPr defTabSz="684213" eaLnBrk="0" hangingPunct="0">
              <a:defRPr>
                <a:solidFill>
                  <a:schemeClr val="tx1"/>
                </a:solidFill>
                <a:latin typeface="Arial" charset="0"/>
                <a:ea typeface="ＭＳ Ｐゴシック" charset="0"/>
                <a:cs typeface="Arial" charset="0"/>
              </a:defRPr>
            </a:lvl1pPr>
            <a:lvl2pPr marL="742950" indent="-285750" defTabSz="684213" eaLnBrk="0" hangingPunct="0">
              <a:defRPr>
                <a:solidFill>
                  <a:schemeClr val="tx1"/>
                </a:solidFill>
                <a:latin typeface="Arial" charset="0"/>
                <a:ea typeface="Arial" charset="0"/>
                <a:cs typeface="Arial" charset="0"/>
              </a:defRPr>
            </a:lvl2pPr>
            <a:lvl3pPr marL="1143000" indent="-228600" defTabSz="684213" eaLnBrk="0" hangingPunct="0">
              <a:defRPr>
                <a:solidFill>
                  <a:schemeClr val="tx1"/>
                </a:solidFill>
                <a:latin typeface="Arial" charset="0"/>
                <a:ea typeface="Arial" charset="0"/>
                <a:cs typeface="Arial" charset="0"/>
              </a:defRPr>
            </a:lvl3pPr>
            <a:lvl4pPr marL="1600200" indent="-228600" defTabSz="684213" eaLnBrk="0" hangingPunct="0">
              <a:defRPr>
                <a:solidFill>
                  <a:schemeClr val="tx1"/>
                </a:solidFill>
                <a:latin typeface="Arial" charset="0"/>
                <a:ea typeface="Arial" charset="0"/>
                <a:cs typeface="Arial" charset="0"/>
              </a:defRPr>
            </a:lvl4pPr>
            <a:lvl5pPr marL="2057400" indent="-228600" defTabSz="684213" eaLnBrk="0" hangingPunct="0">
              <a:defRPr>
                <a:solidFill>
                  <a:schemeClr val="tx1"/>
                </a:solidFill>
                <a:latin typeface="Arial" charset="0"/>
                <a:ea typeface="Arial" charset="0"/>
                <a:cs typeface="Arial" charset="0"/>
              </a:defRPr>
            </a:lvl5pPr>
            <a:lvl6pPr marL="2514600" indent="-228600" defTabSz="684213"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684213"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684213"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684213" eaLnBrk="0" fontAlgn="base" hangingPunct="0">
              <a:spcBef>
                <a:spcPct val="0"/>
              </a:spcBef>
              <a:spcAft>
                <a:spcPct val="0"/>
              </a:spcAft>
              <a:defRPr>
                <a:solidFill>
                  <a:schemeClr val="tx1"/>
                </a:solidFill>
                <a:latin typeface="Arial" charset="0"/>
                <a:ea typeface="Arial" charset="0"/>
                <a:cs typeface="Arial" charset="0"/>
              </a:defRPr>
            </a:lvl9pPr>
          </a:lstStyle>
          <a:p>
            <a:pPr eaLnBrk="1" fontAlgn="base" hangingPunct="1">
              <a:spcBef>
                <a:spcPct val="0"/>
              </a:spcBef>
              <a:spcAft>
                <a:spcPct val="0"/>
              </a:spcAft>
              <a:defRPr/>
            </a:pPr>
            <a:r>
              <a:rPr lang="en-US" sz="600" dirty="0">
                <a:solidFill>
                  <a:srgbClr val="9F9F9F"/>
                </a:solidFill>
                <a:latin typeface="Calibri" charset="0"/>
              </a:rPr>
              <a:t>Copyright © 2016 Oracle and/or its affiliates. All rights reserved.  |</a:t>
            </a:r>
          </a:p>
        </p:txBody>
      </p:sp>
      <p:sp>
        <p:nvSpPr>
          <p:cNvPr id="5" name="Footer Placeholder 4"/>
          <p:cNvSpPr>
            <a:spLocks noGrp="1"/>
          </p:cNvSpPr>
          <p:nvPr>
            <p:ph type="ftr" sz="quarter" idx="3"/>
          </p:nvPr>
        </p:nvSpPr>
        <p:spPr>
          <a:xfrm>
            <a:off x="6584954" y="4916497"/>
            <a:ext cx="1874838" cy="138112"/>
          </a:xfrm>
          <a:prstGeom prst="rect">
            <a:avLst/>
          </a:prstGeom>
        </p:spPr>
        <p:txBody>
          <a:bodyPr vert="horz" wrap="none" lIns="0" tIns="0" rIns="0" bIns="0" rtlCol="0" anchor="ctr"/>
          <a:lstStyle>
            <a:lvl1pPr algn="l" fontAlgn="auto">
              <a:spcBef>
                <a:spcPts val="0"/>
              </a:spcBef>
              <a:spcAft>
                <a:spcPts val="0"/>
              </a:spcAft>
              <a:defRPr sz="600">
                <a:solidFill>
                  <a:schemeClr val="tx1">
                    <a:lumMod val="60000"/>
                    <a:lumOff val="40000"/>
                  </a:schemeClr>
                </a:solidFill>
                <a:latin typeface="+mn-lt"/>
                <a:ea typeface="+mn-ea"/>
                <a:cs typeface="+mn-cs"/>
              </a:defRPr>
            </a:lvl1pPr>
          </a:lstStyle>
          <a:p>
            <a:pPr defTabSz="909068">
              <a:defRPr/>
            </a:pPr>
            <a:endParaRPr lang="en-US" dirty="0">
              <a:solidFill>
                <a:srgbClr val="5F5F5F">
                  <a:lumMod val="60000"/>
                  <a:lumOff val="40000"/>
                </a:srgbClr>
              </a:solidFill>
            </a:endParaRPr>
          </a:p>
        </p:txBody>
      </p:sp>
      <p:sp>
        <p:nvSpPr>
          <p:cNvPr id="6" name="Slide Number Placeholder 5"/>
          <p:cNvSpPr>
            <a:spLocks noGrp="1"/>
          </p:cNvSpPr>
          <p:nvPr>
            <p:ph type="sldNum" sz="quarter" idx="4"/>
          </p:nvPr>
        </p:nvSpPr>
        <p:spPr>
          <a:xfrm>
            <a:off x="8459790" y="4916497"/>
            <a:ext cx="285750" cy="138112"/>
          </a:xfrm>
          <a:prstGeom prst="rect">
            <a:avLst/>
          </a:prstGeom>
        </p:spPr>
        <p:txBody>
          <a:bodyPr vert="horz" wrap="none" lIns="0" tIns="0" rIns="0" bIns="0" numCol="1" anchor="ctr" anchorCtr="0" compatLnSpc="1">
            <a:prstTxWarp prst="textNoShape">
              <a:avLst/>
            </a:prstTxWarp>
          </a:bodyPr>
          <a:lstStyle>
            <a:lvl1pPr algn="r">
              <a:defRPr sz="600" smtClean="0">
                <a:solidFill>
                  <a:srgbClr val="9F9F9F"/>
                </a:solidFill>
                <a:latin typeface="Calibri" charset="0"/>
                <a:cs typeface="Arial" charset="0"/>
              </a:defRPr>
            </a:lvl1pPr>
          </a:lstStyle>
          <a:p>
            <a:pPr defTabSz="909068" fontAlgn="base">
              <a:spcBef>
                <a:spcPct val="0"/>
              </a:spcBef>
              <a:spcAft>
                <a:spcPct val="0"/>
              </a:spcAft>
              <a:defRPr/>
            </a:pPr>
            <a:fld id="{1D391294-1921-E34A-8D81-568FF3B4B5B3}" type="slidenum">
              <a:rPr lang="en-US" smtClean="0">
                <a:ea typeface="ＭＳ Ｐゴシック" charset="0"/>
              </a:rPr>
              <a:pPr defTabSz="909068" fontAlgn="base">
                <a:spcBef>
                  <a:spcPct val="0"/>
                </a:spcBef>
                <a:spcAft>
                  <a:spcPct val="0"/>
                </a:spcAft>
                <a:defRPr/>
              </a:pPr>
              <a:t>‹#›</a:t>
            </a:fld>
            <a:endParaRPr lang="en-US" dirty="0">
              <a:ea typeface="ＭＳ Ｐゴシック" charset="0"/>
            </a:endParaRPr>
          </a:p>
        </p:txBody>
      </p:sp>
    </p:spTree>
    <p:extLst>
      <p:ext uri="{BB962C8B-B14F-4D97-AF65-F5344CB8AC3E}">
        <p14:creationId xmlns:p14="http://schemas.microsoft.com/office/powerpoint/2010/main" val="1470607540"/>
      </p:ext>
    </p:extLst>
  </p:cSld>
  <p:clrMap bg1="lt1" tx1="dk1" bg2="lt2" tx2="dk2" accent1="accent1" accent2="accent2" accent3="accent3" accent4="accent4" accent5="accent5" accent6="accent6" hlink="hlink" folHlink="folHlink"/>
  <p:sldLayoutIdLst>
    <p:sldLayoutId id="2147484421" r:id="rId1"/>
  </p:sldLayoutIdLst>
  <p:transition spd="med">
    <p:fade/>
  </p:transition>
  <p:hf hdr="0" ftr="0" dt="0"/>
  <p:txStyles>
    <p:titleStyle>
      <a:lvl1pPr algn="l" defTabSz="678523" rtl="0" eaLnBrk="0" fontAlgn="base" hangingPunct="0">
        <a:lnSpc>
          <a:spcPct val="80000"/>
        </a:lnSpc>
        <a:spcBef>
          <a:spcPct val="0"/>
        </a:spcBef>
        <a:spcAft>
          <a:spcPct val="0"/>
        </a:spcAft>
        <a:defRPr sz="2700" kern="1200">
          <a:solidFill>
            <a:schemeClr val="tx1"/>
          </a:solidFill>
          <a:latin typeface="+mj-lt"/>
          <a:ea typeface="ＭＳ Ｐゴシック" charset="0"/>
          <a:cs typeface="ＭＳ Ｐゴシック" charset="0"/>
        </a:defRPr>
      </a:lvl1pPr>
      <a:lvl2pPr algn="l" defTabSz="678523" rtl="0" eaLnBrk="0" fontAlgn="base" hangingPunct="0">
        <a:lnSpc>
          <a:spcPct val="80000"/>
        </a:lnSpc>
        <a:spcBef>
          <a:spcPct val="0"/>
        </a:spcBef>
        <a:spcAft>
          <a:spcPct val="0"/>
        </a:spcAft>
        <a:defRPr sz="2700">
          <a:solidFill>
            <a:schemeClr val="tx1"/>
          </a:solidFill>
          <a:latin typeface="Calibri" pitchFamily="34" charset="0"/>
          <a:ea typeface="ＭＳ Ｐゴシック" charset="0"/>
          <a:cs typeface="ＭＳ Ｐゴシック" charset="0"/>
        </a:defRPr>
      </a:lvl2pPr>
      <a:lvl3pPr algn="l" defTabSz="678523" rtl="0" eaLnBrk="0" fontAlgn="base" hangingPunct="0">
        <a:lnSpc>
          <a:spcPct val="80000"/>
        </a:lnSpc>
        <a:spcBef>
          <a:spcPct val="0"/>
        </a:spcBef>
        <a:spcAft>
          <a:spcPct val="0"/>
        </a:spcAft>
        <a:defRPr sz="2700">
          <a:solidFill>
            <a:schemeClr val="tx1"/>
          </a:solidFill>
          <a:latin typeface="Calibri" pitchFamily="34" charset="0"/>
          <a:ea typeface="ＭＳ Ｐゴシック" charset="0"/>
          <a:cs typeface="ＭＳ Ｐゴシック" charset="0"/>
        </a:defRPr>
      </a:lvl3pPr>
      <a:lvl4pPr algn="l" defTabSz="678523" rtl="0" eaLnBrk="0" fontAlgn="base" hangingPunct="0">
        <a:lnSpc>
          <a:spcPct val="80000"/>
        </a:lnSpc>
        <a:spcBef>
          <a:spcPct val="0"/>
        </a:spcBef>
        <a:spcAft>
          <a:spcPct val="0"/>
        </a:spcAft>
        <a:defRPr sz="2700">
          <a:solidFill>
            <a:schemeClr val="tx1"/>
          </a:solidFill>
          <a:latin typeface="Calibri" pitchFamily="34" charset="0"/>
          <a:ea typeface="ＭＳ Ｐゴシック" charset="0"/>
          <a:cs typeface="ＭＳ Ｐゴシック" charset="0"/>
        </a:defRPr>
      </a:lvl4pPr>
      <a:lvl5pPr algn="l" defTabSz="678523" rtl="0" eaLnBrk="0" fontAlgn="base" hangingPunct="0">
        <a:lnSpc>
          <a:spcPct val="80000"/>
        </a:lnSpc>
        <a:spcBef>
          <a:spcPct val="0"/>
        </a:spcBef>
        <a:spcAft>
          <a:spcPct val="0"/>
        </a:spcAft>
        <a:defRPr sz="2700">
          <a:solidFill>
            <a:schemeClr val="tx1"/>
          </a:solidFill>
          <a:latin typeface="Calibri" pitchFamily="34" charset="0"/>
          <a:ea typeface="ＭＳ Ｐゴシック" charset="0"/>
          <a:cs typeface="ＭＳ Ｐゴシック" charset="0"/>
        </a:defRPr>
      </a:lvl5pPr>
      <a:lvl6pPr marL="454440" algn="l" defTabSz="680075" rtl="0" fontAlgn="base">
        <a:lnSpc>
          <a:spcPct val="80000"/>
        </a:lnSpc>
        <a:spcBef>
          <a:spcPct val="0"/>
        </a:spcBef>
        <a:spcAft>
          <a:spcPct val="0"/>
        </a:spcAft>
        <a:defRPr sz="2700">
          <a:solidFill>
            <a:schemeClr val="tx1"/>
          </a:solidFill>
          <a:latin typeface="Calibri" pitchFamily="34" charset="0"/>
        </a:defRPr>
      </a:lvl6pPr>
      <a:lvl7pPr marL="908880" algn="l" defTabSz="680075" rtl="0" fontAlgn="base">
        <a:lnSpc>
          <a:spcPct val="80000"/>
        </a:lnSpc>
        <a:spcBef>
          <a:spcPct val="0"/>
        </a:spcBef>
        <a:spcAft>
          <a:spcPct val="0"/>
        </a:spcAft>
        <a:defRPr sz="2700">
          <a:solidFill>
            <a:schemeClr val="tx1"/>
          </a:solidFill>
          <a:latin typeface="Calibri" pitchFamily="34" charset="0"/>
        </a:defRPr>
      </a:lvl7pPr>
      <a:lvl8pPr marL="1363319" algn="l" defTabSz="680075" rtl="0" fontAlgn="base">
        <a:lnSpc>
          <a:spcPct val="80000"/>
        </a:lnSpc>
        <a:spcBef>
          <a:spcPct val="0"/>
        </a:spcBef>
        <a:spcAft>
          <a:spcPct val="0"/>
        </a:spcAft>
        <a:defRPr sz="2700">
          <a:solidFill>
            <a:schemeClr val="tx1"/>
          </a:solidFill>
          <a:latin typeface="Calibri" pitchFamily="34" charset="0"/>
        </a:defRPr>
      </a:lvl8pPr>
      <a:lvl9pPr marL="1817755" algn="l" defTabSz="680075" rtl="0" fontAlgn="base">
        <a:lnSpc>
          <a:spcPct val="80000"/>
        </a:lnSpc>
        <a:spcBef>
          <a:spcPct val="0"/>
        </a:spcBef>
        <a:spcAft>
          <a:spcPct val="0"/>
        </a:spcAft>
        <a:defRPr sz="2700">
          <a:solidFill>
            <a:schemeClr val="tx1"/>
          </a:solidFill>
          <a:latin typeface="Calibri" pitchFamily="34" charset="0"/>
        </a:defRPr>
      </a:lvl9pPr>
    </p:titleStyle>
    <p:bodyStyle>
      <a:lvl1pPr marL="167266" indent="-167266" algn="l" defTabSz="678523" rtl="0" eaLnBrk="0" fontAlgn="base" hangingPunct="0">
        <a:lnSpc>
          <a:spcPct val="90000"/>
        </a:lnSpc>
        <a:spcBef>
          <a:spcPts val="900"/>
        </a:spcBef>
        <a:spcAft>
          <a:spcPct val="0"/>
        </a:spcAft>
        <a:buClr>
          <a:srgbClr val="9F9F9F"/>
        </a:buClr>
        <a:buFont typeface="Arial" charset="0"/>
        <a:buChar char="•"/>
        <a:defRPr sz="2100" kern="1200">
          <a:solidFill>
            <a:schemeClr val="tx1"/>
          </a:solidFill>
          <a:latin typeface="+mn-lt"/>
          <a:ea typeface="ＭＳ Ｐゴシック" charset="0"/>
          <a:cs typeface="ＭＳ Ｐゴシック" charset="0"/>
        </a:defRPr>
      </a:lvl1pPr>
      <a:lvl2pPr marL="372478" indent="-167266" algn="l" defTabSz="678523" rtl="0" eaLnBrk="0" fontAlgn="base" hangingPunct="0">
        <a:lnSpc>
          <a:spcPct val="90000"/>
        </a:lnSpc>
        <a:spcBef>
          <a:spcPts val="600"/>
        </a:spcBef>
        <a:spcAft>
          <a:spcPct val="0"/>
        </a:spcAft>
        <a:buClr>
          <a:srgbClr val="9F9F9F"/>
        </a:buClr>
        <a:buFont typeface="Arial" charset="0"/>
        <a:buChar char="–"/>
        <a:defRPr kern="1200">
          <a:solidFill>
            <a:schemeClr val="tx1"/>
          </a:solidFill>
          <a:latin typeface="+mn-lt"/>
          <a:ea typeface="ＭＳ Ｐゴシック" charset="0"/>
          <a:cs typeface="+mn-cs"/>
        </a:defRPr>
      </a:lvl2pPr>
      <a:lvl3pPr marL="542828" indent="-134078" algn="l" defTabSz="678523" rtl="0" eaLnBrk="0" fontAlgn="base" hangingPunct="0">
        <a:lnSpc>
          <a:spcPct val="90000"/>
        </a:lnSpc>
        <a:spcBef>
          <a:spcPts val="450"/>
        </a:spcBef>
        <a:spcAft>
          <a:spcPct val="0"/>
        </a:spcAft>
        <a:buClr>
          <a:srgbClr val="9F9F9F"/>
        </a:buClr>
        <a:buFont typeface="Arial" charset="0"/>
        <a:buChar char="•"/>
        <a:defRPr sz="1500" kern="1200">
          <a:solidFill>
            <a:schemeClr val="tx1"/>
          </a:solidFill>
          <a:latin typeface="+mn-lt"/>
          <a:ea typeface="ＭＳ Ｐゴシック" charset="0"/>
          <a:cs typeface="+mn-cs"/>
        </a:defRPr>
      </a:lvl3pPr>
      <a:lvl4pPr marL="713225" indent="-134078" algn="l" defTabSz="678523" rtl="0" eaLnBrk="0" fontAlgn="base" hangingPunct="0">
        <a:lnSpc>
          <a:spcPct val="90000"/>
        </a:lnSpc>
        <a:spcBef>
          <a:spcPts val="450"/>
        </a:spcBef>
        <a:spcAft>
          <a:spcPct val="0"/>
        </a:spcAft>
        <a:buClr>
          <a:srgbClr val="9F9F9F"/>
        </a:buClr>
        <a:buFont typeface="Arial" charset="0"/>
        <a:buChar char="–"/>
        <a:defRPr sz="1425" kern="1200">
          <a:solidFill>
            <a:schemeClr val="tx1"/>
          </a:solidFill>
          <a:latin typeface="+mn-lt"/>
          <a:ea typeface="ＭＳ Ｐゴシック" charset="0"/>
          <a:cs typeface="+mn-cs"/>
        </a:defRPr>
      </a:lvl4pPr>
      <a:lvl5pPr marL="883663" indent="-134078" algn="l" defTabSz="678523" rtl="0" eaLnBrk="0" fontAlgn="base" hangingPunct="0">
        <a:lnSpc>
          <a:spcPct val="90000"/>
        </a:lnSpc>
        <a:spcBef>
          <a:spcPts val="450"/>
        </a:spcBef>
        <a:spcAft>
          <a:spcPct val="0"/>
        </a:spcAft>
        <a:buClr>
          <a:srgbClr val="9F9F9F"/>
        </a:buClr>
        <a:buFont typeface="Arial" charset="0"/>
        <a:buChar char="•"/>
        <a:defRPr sz="1200" kern="1200">
          <a:solidFill>
            <a:schemeClr val="tx1"/>
          </a:solidFill>
          <a:latin typeface="+mn-lt"/>
          <a:ea typeface="ＭＳ Ｐゴシック" charset="0"/>
          <a:cs typeface="+mn-cs"/>
        </a:defRPr>
      </a:lvl5pPr>
      <a:lvl6pPr marL="1056518" indent="-136285" algn="l" defTabSz="681638" rtl="0" eaLnBrk="1" latinLnBrk="0" hangingPunct="1">
        <a:lnSpc>
          <a:spcPct val="90000"/>
        </a:lnSpc>
        <a:spcBef>
          <a:spcPts val="450"/>
        </a:spcBef>
        <a:buClr>
          <a:schemeClr val="tx1">
            <a:lumMod val="60000"/>
            <a:lumOff val="40000"/>
          </a:schemeClr>
        </a:buClr>
        <a:buFont typeface="Arial" panose="020B0604020202020204" pitchFamily="34" charset="0"/>
        <a:buChar char="–"/>
        <a:defRPr sz="1200" kern="1200">
          <a:solidFill>
            <a:schemeClr val="tx1"/>
          </a:solidFill>
          <a:latin typeface="+mn-lt"/>
          <a:ea typeface="+mn-ea"/>
          <a:cs typeface="+mn-cs"/>
        </a:defRPr>
      </a:lvl6pPr>
      <a:lvl7pPr marL="1226985" indent="-136285" algn="l" defTabSz="681638" rtl="0" eaLnBrk="1" latinLnBrk="0" hangingPunct="1">
        <a:lnSpc>
          <a:spcPct val="90000"/>
        </a:lnSpc>
        <a:spcBef>
          <a:spcPts val="450"/>
        </a:spcBef>
        <a:buClr>
          <a:schemeClr val="tx1">
            <a:lumMod val="60000"/>
            <a:lumOff val="40000"/>
          </a:schemeClr>
        </a:buClr>
        <a:buFont typeface="Arial" panose="020B0604020202020204" pitchFamily="34" charset="0"/>
        <a:buChar char="•"/>
        <a:defRPr sz="1200" kern="1200">
          <a:solidFill>
            <a:schemeClr val="tx1"/>
          </a:solidFill>
          <a:latin typeface="+mn-lt"/>
          <a:ea typeface="+mn-ea"/>
          <a:cs typeface="+mn-cs"/>
        </a:defRPr>
      </a:lvl7pPr>
      <a:lvl8pPr marL="1397348" indent="-136285" algn="l" defTabSz="681638" rtl="0" eaLnBrk="1" latinLnBrk="0" hangingPunct="1">
        <a:lnSpc>
          <a:spcPct val="90000"/>
        </a:lnSpc>
        <a:spcBef>
          <a:spcPts val="450"/>
        </a:spcBef>
        <a:buClr>
          <a:schemeClr val="tx1">
            <a:lumMod val="60000"/>
            <a:lumOff val="40000"/>
          </a:schemeClr>
        </a:buClr>
        <a:buFont typeface="Arial" panose="020B0604020202020204" pitchFamily="34" charset="0"/>
        <a:buChar char="–"/>
        <a:defRPr sz="1200" kern="1200">
          <a:solidFill>
            <a:schemeClr val="tx1"/>
          </a:solidFill>
          <a:latin typeface="+mn-lt"/>
          <a:ea typeface="+mn-ea"/>
          <a:cs typeface="+mn-cs"/>
        </a:defRPr>
      </a:lvl8pPr>
      <a:lvl9pPr marL="1567709" indent="-136285" algn="l" defTabSz="681638" rtl="0" eaLnBrk="1" latinLnBrk="0" hangingPunct="1">
        <a:lnSpc>
          <a:spcPct val="90000"/>
        </a:lnSpc>
        <a:spcBef>
          <a:spcPts val="450"/>
        </a:spcBef>
        <a:buClr>
          <a:schemeClr val="tx1">
            <a:lumMod val="60000"/>
            <a:lumOff val="40000"/>
          </a:schemeClr>
        </a:buClr>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681638" rtl="0" eaLnBrk="1" latinLnBrk="0" hangingPunct="1">
        <a:defRPr sz="1425" kern="1200">
          <a:solidFill>
            <a:schemeClr val="tx1"/>
          </a:solidFill>
          <a:latin typeface="+mn-lt"/>
          <a:ea typeface="+mn-ea"/>
          <a:cs typeface="+mn-cs"/>
        </a:defRPr>
      </a:lvl1pPr>
      <a:lvl2pPr marL="340777" algn="l" defTabSz="681638" rtl="0" eaLnBrk="1" latinLnBrk="0" hangingPunct="1">
        <a:defRPr sz="1425" kern="1200">
          <a:solidFill>
            <a:schemeClr val="tx1"/>
          </a:solidFill>
          <a:latin typeface="+mn-lt"/>
          <a:ea typeface="+mn-ea"/>
          <a:cs typeface="+mn-cs"/>
        </a:defRPr>
      </a:lvl2pPr>
      <a:lvl3pPr marL="681638" algn="l" defTabSz="681638" rtl="0" eaLnBrk="1" latinLnBrk="0" hangingPunct="1">
        <a:defRPr sz="1425" kern="1200">
          <a:solidFill>
            <a:schemeClr val="tx1"/>
          </a:solidFill>
          <a:latin typeface="+mn-lt"/>
          <a:ea typeface="+mn-ea"/>
          <a:cs typeface="+mn-cs"/>
        </a:defRPr>
      </a:lvl3pPr>
      <a:lvl4pPr marL="1022474" algn="l" defTabSz="681638" rtl="0" eaLnBrk="1" latinLnBrk="0" hangingPunct="1">
        <a:defRPr sz="1425" kern="1200">
          <a:solidFill>
            <a:schemeClr val="tx1"/>
          </a:solidFill>
          <a:latin typeface="+mn-lt"/>
          <a:ea typeface="+mn-ea"/>
          <a:cs typeface="+mn-cs"/>
        </a:defRPr>
      </a:lvl4pPr>
      <a:lvl5pPr marL="1363274" algn="l" defTabSz="681638" rtl="0" eaLnBrk="1" latinLnBrk="0" hangingPunct="1">
        <a:defRPr sz="1425" kern="1200">
          <a:solidFill>
            <a:schemeClr val="tx1"/>
          </a:solidFill>
          <a:latin typeface="+mn-lt"/>
          <a:ea typeface="+mn-ea"/>
          <a:cs typeface="+mn-cs"/>
        </a:defRPr>
      </a:lvl5pPr>
      <a:lvl6pPr marL="1704057" algn="l" defTabSz="681638" rtl="0" eaLnBrk="1" latinLnBrk="0" hangingPunct="1">
        <a:defRPr sz="1425" kern="1200">
          <a:solidFill>
            <a:schemeClr val="tx1"/>
          </a:solidFill>
          <a:latin typeface="+mn-lt"/>
          <a:ea typeface="+mn-ea"/>
          <a:cs typeface="+mn-cs"/>
        </a:defRPr>
      </a:lvl6pPr>
      <a:lvl7pPr marL="2044910" algn="l" defTabSz="681638" rtl="0" eaLnBrk="1" latinLnBrk="0" hangingPunct="1">
        <a:defRPr sz="1425" kern="1200">
          <a:solidFill>
            <a:schemeClr val="tx1"/>
          </a:solidFill>
          <a:latin typeface="+mn-lt"/>
          <a:ea typeface="+mn-ea"/>
          <a:cs typeface="+mn-cs"/>
        </a:defRPr>
      </a:lvl7pPr>
      <a:lvl8pPr marL="2385748" algn="l" defTabSz="681638" rtl="0" eaLnBrk="1" latinLnBrk="0" hangingPunct="1">
        <a:defRPr sz="1425" kern="1200">
          <a:solidFill>
            <a:schemeClr val="tx1"/>
          </a:solidFill>
          <a:latin typeface="+mn-lt"/>
          <a:ea typeface="+mn-ea"/>
          <a:cs typeface="+mn-cs"/>
        </a:defRPr>
      </a:lvl8pPr>
      <a:lvl9pPr marL="2726545" algn="l" defTabSz="681638" rtl="0" eaLnBrk="1" latinLnBrk="0" hangingPunct="1">
        <a:defRPr sz="142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026" name="Border"/>
          <p:cNvGrpSpPr>
            <a:grpSpLocks/>
          </p:cNvGrpSpPr>
          <p:nvPr/>
        </p:nvGrpSpPr>
        <p:grpSpPr bwMode="auto">
          <a:xfrm>
            <a:off x="148" y="0"/>
            <a:ext cx="9144000" cy="5143500"/>
            <a:chOff x="-287" y="0"/>
            <a:chExt cx="12189399" cy="6858000"/>
          </a:xfrm>
        </p:grpSpPr>
        <p:sp>
          <p:nvSpPr>
            <p:cNvPr id="8" name="Rectangle 7"/>
            <p:cNvSpPr/>
            <p:nvPr/>
          </p:nvSpPr>
          <p:spPr bwMode="gray">
            <a:xfrm>
              <a:off x="-287" y="0"/>
              <a:ext cx="194692" cy="685165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1495">
                <a:defRPr/>
              </a:pPr>
              <a:endParaRPr sz="1425" dirty="0">
                <a:solidFill>
                  <a:srgbClr val="FFFFFF"/>
                </a:solidFill>
              </a:endParaRPr>
            </a:p>
          </p:txBody>
        </p:sp>
        <p:sp>
          <p:nvSpPr>
            <p:cNvPr id="9" name="Rectangle 8"/>
            <p:cNvSpPr/>
            <p:nvPr/>
          </p:nvSpPr>
          <p:spPr bwMode="gray">
            <a:xfrm>
              <a:off x="11994420" y="6351"/>
              <a:ext cx="194692" cy="6851649"/>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1495">
                <a:defRPr/>
              </a:pPr>
              <a:endParaRPr sz="1425" dirty="0">
                <a:solidFill>
                  <a:srgbClr val="FFFFFF"/>
                </a:solidFill>
              </a:endParaRPr>
            </a:p>
          </p:txBody>
        </p:sp>
        <p:sp>
          <p:nvSpPr>
            <p:cNvPr id="10" name="Rectangle 9"/>
            <p:cNvSpPr/>
            <p:nvPr/>
          </p:nvSpPr>
          <p:spPr bwMode="gray">
            <a:xfrm>
              <a:off x="-287" y="6400800"/>
              <a:ext cx="12189399"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1495">
                <a:defRPr/>
              </a:pPr>
              <a:endParaRPr sz="1425" dirty="0">
                <a:solidFill>
                  <a:srgbClr val="FFFFFF"/>
                </a:solidFill>
              </a:endParaRPr>
            </a:p>
          </p:txBody>
        </p:sp>
        <p:sp>
          <p:nvSpPr>
            <p:cNvPr id="11" name="Rectangle 10"/>
            <p:cNvSpPr/>
            <p:nvPr/>
          </p:nvSpPr>
          <p:spPr bwMode="gray">
            <a:xfrm>
              <a:off x="-287" y="0"/>
              <a:ext cx="12189399" cy="19261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1495">
                <a:defRPr/>
              </a:pPr>
              <a:endParaRPr sz="1425" dirty="0">
                <a:solidFill>
                  <a:srgbClr val="FFFFFF"/>
                </a:solidFill>
              </a:endParaRPr>
            </a:p>
          </p:txBody>
        </p:sp>
      </p:grpSp>
      <p:sp>
        <p:nvSpPr>
          <p:cNvPr id="1028" name="Title Placeholder 1"/>
          <p:cNvSpPr>
            <a:spLocks noGrp="1"/>
          </p:cNvSpPr>
          <p:nvPr>
            <p:ph type="title"/>
          </p:nvPr>
        </p:nvSpPr>
        <p:spPr bwMode="auto">
          <a:xfrm>
            <a:off x="398752" y="304800"/>
            <a:ext cx="8347075" cy="364672"/>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dirty="0"/>
              <a:t>Click to edit Master title style</a:t>
            </a:r>
          </a:p>
        </p:txBody>
      </p:sp>
      <p:sp>
        <p:nvSpPr>
          <p:cNvPr id="1029" name="Text Placeholder 2"/>
          <p:cNvSpPr>
            <a:spLocks noGrp="1"/>
          </p:cNvSpPr>
          <p:nvPr>
            <p:ph type="body" idx="1"/>
          </p:nvPr>
        </p:nvSpPr>
        <p:spPr bwMode="auto">
          <a:xfrm>
            <a:off x="398752" y="829809"/>
            <a:ext cx="8347075" cy="3627891"/>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Box 14"/>
          <p:cNvSpPr txBox="1"/>
          <p:nvPr/>
        </p:nvSpPr>
        <p:spPr>
          <a:xfrm>
            <a:off x="1817909" y="4916786"/>
            <a:ext cx="2092325" cy="138112"/>
          </a:xfrm>
          <a:prstGeom prst="rect">
            <a:avLst/>
          </a:prstGeom>
          <a:noFill/>
        </p:spPr>
        <p:txBody>
          <a:bodyPr wrap="none" lIns="0" tIns="0" rIns="0" bIns="0" anchor="ctr"/>
          <a:lstStyle>
            <a:lvl1pPr defTabSz="684213" eaLnBrk="0" hangingPunct="0">
              <a:defRPr>
                <a:solidFill>
                  <a:schemeClr val="tx1"/>
                </a:solidFill>
                <a:latin typeface="Arial" charset="0"/>
                <a:ea typeface="ＭＳ Ｐゴシック" charset="0"/>
                <a:cs typeface="Arial" charset="0"/>
              </a:defRPr>
            </a:lvl1pPr>
            <a:lvl2pPr marL="742950" indent="-285750" defTabSz="684213" eaLnBrk="0" hangingPunct="0">
              <a:defRPr>
                <a:solidFill>
                  <a:schemeClr val="tx1"/>
                </a:solidFill>
                <a:latin typeface="Arial" charset="0"/>
                <a:ea typeface="Arial" charset="0"/>
                <a:cs typeface="Arial" charset="0"/>
              </a:defRPr>
            </a:lvl2pPr>
            <a:lvl3pPr marL="1143000" indent="-228600" defTabSz="684213" eaLnBrk="0" hangingPunct="0">
              <a:defRPr>
                <a:solidFill>
                  <a:schemeClr val="tx1"/>
                </a:solidFill>
                <a:latin typeface="Arial" charset="0"/>
                <a:ea typeface="Arial" charset="0"/>
                <a:cs typeface="Arial" charset="0"/>
              </a:defRPr>
            </a:lvl3pPr>
            <a:lvl4pPr marL="1600200" indent="-228600" defTabSz="684213" eaLnBrk="0" hangingPunct="0">
              <a:defRPr>
                <a:solidFill>
                  <a:schemeClr val="tx1"/>
                </a:solidFill>
                <a:latin typeface="Arial" charset="0"/>
                <a:ea typeface="Arial" charset="0"/>
                <a:cs typeface="Arial" charset="0"/>
              </a:defRPr>
            </a:lvl4pPr>
            <a:lvl5pPr marL="2057400" indent="-228600" defTabSz="684213" eaLnBrk="0" hangingPunct="0">
              <a:defRPr>
                <a:solidFill>
                  <a:schemeClr val="tx1"/>
                </a:solidFill>
                <a:latin typeface="Arial" charset="0"/>
                <a:ea typeface="Arial" charset="0"/>
                <a:cs typeface="Arial" charset="0"/>
              </a:defRPr>
            </a:lvl5pPr>
            <a:lvl6pPr marL="2514600" indent="-228600" defTabSz="684213"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684213"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684213"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684213" eaLnBrk="0" fontAlgn="base" hangingPunct="0">
              <a:spcBef>
                <a:spcPct val="0"/>
              </a:spcBef>
              <a:spcAft>
                <a:spcPct val="0"/>
              </a:spcAft>
              <a:defRPr>
                <a:solidFill>
                  <a:schemeClr val="tx1"/>
                </a:solidFill>
                <a:latin typeface="Arial" charset="0"/>
                <a:ea typeface="Arial" charset="0"/>
                <a:cs typeface="Arial" charset="0"/>
              </a:defRPr>
            </a:lvl9pPr>
          </a:lstStyle>
          <a:p>
            <a:pPr eaLnBrk="1" fontAlgn="base" hangingPunct="1">
              <a:spcBef>
                <a:spcPct val="0"/>
              </a:spcBef>
              <a:spcAft>
                <a:spcPct val="0"/>
              </a:spcAft>
              <a:defRPr/>
            </a:pPr>
            <a:r>
              <a:rPr lang="en-US" sz="600" dirty="0">
                <a:solidFill>
                  <a:srgbClr val="9F9F9F"/>
                </a:solidFill>
                <a:latin typeface="Calibri" charset="0"/>
              </a:rPr>
              <a:t>Copyright © 2017 Oracle and/or its affiliates. All rights reserved.  | Oracle Confidential.  Internal Use Only.</a:t>
            </a:r>
          </a:p>
        </p:txBody>
      </p:sp>
      <p:sp>
        <p:nvSpPr>
          <p:cNvPr id="6" name="Slide Number Placeholder 5"/>
          <p:cNvSpPr>
            <a:spLocks noGrp="1"/>
          </p:cNvSpPr>
          <p:nvPr>
            <p:ph type="sldNum" sz="quarter" idx="4"/>
          </p:nvPr>
        </p:nvSpPr>
        <p:spPr>
          <a:xfrm>
            <a:off x="6651142" y="4916786"/>
            <a:ext cx="285750" cy="138112"/>
          </a:xfrm>
          <a:prstGeom prst="rect">
            <a:avLst/>
          </a:prstGeom>
        </p:spPr>
        <p:txBody>
          <a:bodyPr vert="horz" wrap="none" lIns="0" tIns="0" rIns="0" bIns="0" numCol="1" anchor="ctr" anchorCtr="0" compatLnSpc="1">
            <a:prstTxWarp prst="textNoShape">
              <a:avLst/>
            </a:prstTxWarp>
          </a:bodyPr>
          <a:lstStyle>
            <a:lvl1pPr algn="r">
              <a:defRPr sz="675" b="1" smtClean="0">
                <a:solidFill>
                  <a:schemeClr val="tx1"/>
                </a:solidFill>
                <a:latin typeface="Calibri" charset="0"/>
                <a:cs typeface="Arial" charset="0"/>
              </a:defRPr>
            </a:lvl1pPr>
          </a:lstStyle>
          <a:p>
            <a:pPr defTabSz="908878" fontAlgn="base">
              <a:spcBef>
                <a:spcPct val="0"/>
              </a:spcBef>
              <a:spcAft>
                <a:spcPct val="0"/>
              </a:spcAft>
              <a:defRPr/>
            </a:pPr>
            <a:fld id="{1D391294-1921-E34A-8D81-568FF3B4B5B3}" type="slidenum">
              <a:rPr lang="en-US" smtClean="0">
                <a:solidFill>
                  <a:srgbClr val="5F5F5F"/>
                </a:solidFill>
                <a:ea typeface="ＭＳ Ｐゴシック" charset="0"/>
              </a:rPr>
              <a:pPr defTabSz="908878" fontAlgn="base">
                <a:spcBef>
                  <a:spcPct val="0"/>
                </a:spcBef>
                <a:spcAft>
                  <a:spcPct val="0"/>
                </a:spcAft>
                <a:defRPr/>
              </a:pPr>
              <a:t>‹#›</a:t>
            </a:fld>
            <a:endParaRPr lang="en-US" dirty="0">
              <a:solidFill>
                <a:srgbClr val="5F5F5F"/>
              </a:solidFill>
              <a:ea typeface="ＭＳ Ｐゴシック" charset="0"/>
            </a:endParaRPr>
          </a:p>
        </p:txBody>
      </p:sp>
    </p:spTree>
    <p:extLst>
      <p:ext uri="{BB962C8B-B14F-4D97-AF65-F5344CB8AC3E}">
        <p14:creationId xmlns:p14="http://schemas.microsoft.com/office/powerpoint/2010/main" val="2680462648"/>
      </p:ext>
    </p:extLst>
  </p:cSld>
  <p:clrMap bg1="lt1" tx1="dk1" bg2="lt2" tx2="dk2" accent1="accent1" accent2="accent2" accent3="accent3" accent4="accent4" accent5="accent5" accent6="accent6" hlink="hlink" folHlink="folHlink"/>
  <p:sldLayoutIdLst>
    <p:sldLayoutId id="2147484509" r:id="rId1"/>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l" defTabSz="678381" rtl="0" eaLnBrk="0" fontAlgn="base" hangingPunct="0">
        <a:lnSpc>
          <a:spcPct val="80000"/>
        </a:lnSpc>
        <a:spcBef>
          <a:spcPct val="0"/>
        </a:spcBef>
        <a:spcAft>
          <a:spcPct val="0"/>
        </a:spcAft>
        <a:defRPr sz="2700" kern="1200">
          <a:solidFill>
            <a:schemeClr val="tx1"/>
          </a:solidFill>
          <a:latin typeface="+mj-lt"/>
          <a:ea typeface="ＭＳ Ｐゴシック" charset="0"/>
          <a:cs typeface="ＭＳ Ｐゴシック" charset="0"/>
        </a:defRPr>
      </a:lvl1pPr>
      <a:lvl2pPr algn="l" defTabSz="678381" rtl="0" eaLnBrk="0" fontAlgn="base" hangingPunct="0">
        <a:lnSpc>
          <a:spcPct val="80000"/>
        </a:lnSpc>
        <a:spcBef>
          <a:spcPct val="0"/>
        </a:spcBef>
        <a:spcAft>
          <a:spcPct val="0"/>
        </a:spcAft>
        <a:defRPr sz="2700">
          <a:solidFill>
            <a:schemeClr val="tx1"/>
          </a:solidFill>
          <a:latin typeface="Calibri" pitchFamily="34" charset="0"/>
          <a:ea typeface="ＭＳ Ｐゴシック" charset="0"/>
          <a:cs typeface="ＭＳ Ｐゴシック" charset="0"/>
        </a:defRPr>
      </a:lvl2pPr>
      <a:lvl3pPr algn="l" defTabSz="678381" rtl="0" eaLnBrk="0" fontAlgn="base" hangingPunct="0">
        <a:lnSpc>
          <a:spcPct val="80000"/>
        </a:lnSpc>
        <a:spcBef>
          <a:spcPct val="0"/>
        </a:spcBef>
        <a:spcAft>
          <a:spcPct val="0"/>
        </a:spcAft>
        <a:defRPr sz="2700">
          <a:solidFill>
            <a:schemeClr val="tx1"/>
          </a:solidFill>
          <a:latin typeface="Calibri" pitchFamily="34" charset="0"/>
          <a:ea typeface="ＭＳ Ｐゴシック" charset="0"/>
          <a:cs typeface="ＭＳ Ｐゴシック" charset="0"/>
        </a:defRPr>
      </a:lvl3pPr>
      <a:lvl4pPr algn="l" defTabSz="678381" rtl="0" eaLnBrk="0" fontAlgn="base" hangingPunct="0">
        <a:lnSpc>
          <a:spcPct val="80000"/>
        </a:lnSpc>
        <a:spcBef>
          <a:spcPct val="0"/>
        </a:spcBef>
        <a:spcAft>
          <a:spcPct val="0"/>
        </a:spcAft>
        <a:defRPr sz="2700">
          <a:solidFill>
            <a:schemeClr val="tx1"/>
          </a:solidFill>
          <a:latin typeface="Calibri" pitchFamily="34" charset="0"/>
          <a:ea typeface="ＭＳ Ｐゴシック" charset="0"/>
          <a:cs typeface="ＭＳ Ｐゴシック" charset="0"/>
        </a:defRPr>
      </a:lvl4pPr>
      <a:lvl5pPr algn="l" defTabSz="678381" rtl="0" eaLnBrk="0" fontAlgn="base" hangingPunct="0">
        <a:lnSpc>
          <a:spcPct val="80000"/>
        </a:lnSpc>
        <a:spcBef>
          <a:spcPct val="0"/>
        </a:spcBef>
        <a:spcAft>
          <a:spcPct val="0"/>
        </a:spcAft>
        <a:defRPr sz="2700">
          <a:solidFill>
            <a:schemeClr val="tx1"/>
          </a:solidFill>
          <a:latin typeface="Calibri" pitchFamily="34" charset="0"/>
          <a:ea typeface="ＭＳ Ｐゴシック" charset="0"/>
          <a:cs typeface="ＭＳ Ｐゴシック" charset="0"/>
        </a:defRPr>
      </a:lvl5pPr>
      <a:lvl6pPr marL="454346" algn="l" defTabSz="679933" rtl="0" fontAlgn="base">
        <a:lnSpc>
          <a:spcPct val="80000"/>
        </a:lnSpc>
        <a:spcBef>
          <a:spcPct val="0"/>
        </a:spcBef>
        <a:spcAft>
          <a:spcPct val="0"/>
        </a:spcAft>
        <a:defRPr sz="2700">
          <a:solidFill>
            <a:schemeClr val="tx1"/>
          </a:solidFill>
          <a:latin typeface="Calibri" pitchFamily="34" charset="0"/>
        </a:defRPr>
      </a:lvl6pPr>
      <a:lvl7pPr marL="908690" algn="l" defTabSz="679933" rtl="0" fontAlgn="base">
        <a:lnSpc>
          <a:spcPct val="80000"/>
        </a:lnSpc>
        <a:spcBef>
          <a:spcPct val="0"/>
        </a:spcBef>
        <a:spcAft>
          <a:spcPct val="0"/>
        </a:spcAft>
        <a:defRPr sz="2700">
          <a:solidFill>
            <a:schemeClr val="tx1"/>
          </a:solidFill>
          <a:latin typeface="Calibri" pitchFamily="34" charset="0"/>
        </a:defRPr>
      </a:lvl7pPr>
      <a:lvl8pPr marL="1363034" algn="l" defTabSz="679933" rtl="0" fontAlgn="base">
        <a:lnSpc>
          <a:spcPct val="80000"/>
        </a:lnSpc>
        <a:spcBef>
          <a:spcPct val="0"/>
        </a:spcBef>
        <a:spcAft>
          <a:spcPct val="0"/>
        </a:spcAft>
        <a:defRPr sz="2700">
          <a:solidFill>
            <a:schemeClr val="tx1"/>
          </a:solidFill>
          <a:latin typeface="Calibri" pitchFamily="34" charset="0"/>
        </a:defRPr>
      </a:lvl8pPr>
      <a:lvl9pPr marL="1817375" algn="l" defTabSz="679933" rtl="0" fontAlgn="base">
        <a:lnSpc>
          <a:spcPct val="80000"/>
        </a:lnSpc>
        <a:spcBef>
          <a:spcPct val="0"/>
        </a:spcBef>
        <a:spcAft>
          <a:spcPct val="0"/>
        </a:spcAft>
        <a:defRPr sz="2700">
          <a:solidFill>
            <a:schemeClr val="tx1"/>
          </a:solidFill>
          <a:latin typeface="Calibri" pitchFamily="34" charset="0"/>
        </a:defRPr>
      </a:lvl9pPr>
    </p:titleStyle>
    <p:bodyStyle>
      <a:lvl1pPr marL="167231" indent="-167231" algn="l" defTabSz="678381" rtl="0" eaLnBrk="0" fontAlgn="base" hangingPunct="0">
        <a:lnSpc>
          <a:spcPct val="90000"/>
        </a:lnSpc>
        <a:spcBef>
          <a:spcPts val="900"/>
        </a:spcBef>
        <a:spcAft>
          <a:spcPct val="0"/>
        </a:spcAft>
        <a:buClr>
          <a:srgbClr val="9F9F9F"/>
        </a:buClr>
        <a:buFont typeface="Arial" charset="0"/>
        <a:buChar char="•"/>
        <a:defRPr sz="2100" kern="1200">
          <a:solidFill>
            <a:schemeClr val="tx1"/>
          </a:solidFill>
          <a:latin typeface="+mn-lt"/>
          <a:ea typeface="ＭＳ Ｐゴシック" charset="0"/>
          <a:cs typeface="ＭＳ Ｐゴシック" charset="0"/>
        </a:defRPr>
      </a:lvl1pPr>
      <a:lvl2pPr marL="372402" indent="-167231" algn="l" defTabSz="678381" rtl="0" eaLnBrk="0" fontAlgn="base" hangingPunct="0">
        <a:lnSpc>
          <a:spcPct val="90000"/>
        </a:lnSpc>
        <a:spcBef>
          <a:spcPts val="600"/>
        </a:spcBef>
        <a:spcAft>
          <a:spcPct val="0"/>
        </a:spcAft>
        <a:buClr>
          <a:srgbClr val="9F9F9F"/>
        </a:buClr>
        <a:buFont typeface="Arial" charset="0"/>
        <a:buChar char="–"/>
        <a:defRPr kern="1200">
          <a:solidFill>
            <a:schemeClr val="tx1"/>
          </a:solidFill>
          <a:latin typeface="+mn-lt"/>
          <a:ea typeface="ＭＳ Ｐゴシック" charset="0"/>
          <a:cs typeface="+mn-cs"/>
        </a:defRPr>
      </a:lvl2pPr>
      <a:lvl3pPr marL="542714" indent="-134048" algn="l" defTabSz="678381" rtl="0" eaLnBrk="0" fontAlgn="base" hangingPunct="0">
        <a:lnSpc>
          <a:spcPct val="90000"/>
        </a:lnSpc>
        <a:spcBef>
          <a:spcPts val="450"/>
        </a:spcBef>
        <a:spcAft>
          <a:spcPct val="0"/>
        </a:spcAft>
        <a:buClr>
          <a:srgbClr val="9F9F9F"/>
        </a:buClr>
        <a:buFont typeface="Arial" charset="0"/>
        <a:buChar char="•"/>
        <a:defRPr sz="1500" kern="1200">
          <a:solidFill>
            <a:schemeClr val="tx1"/>
          </a:solidFill>
          <a:latin typeface="+mn-lt"/>
          <a:ea typeface="ＭＳ Ｐゴシック" charset="0"/>
          <a:cs typeface="+mn-cs"/>
        </a:defRPr>
      </a:lvl3pPr>
      <a:lvl4pPr marL="713075" indent="-134048" algn="l" defTabSz="678381" rtl="0" eaLnBrk="0" fontAlgn="base" hangingPunct="0">
        <a:lnSpc>
          <a:spcPct val="90000"/>
        </a:lnSpc>
        <a:spcBef>
          <a:spcPts val="450"/>
        </a:spcBef>
        <a:spcAft>
          <a:spcPct val="0"/>
        </a:spcAft>
        <a:buClr>
          <a:srgbClr val="9F9F9F"/>
        </a:buClr>
        <a:buFont typeface="Arial" charset="0"/>
        <a:buChar char="–"/>
        <a:defRPr sz="1425" kern="1200">
          <a:solidFill>
            <a:schemeClr val="tx1"/>
          </a:solidFill>
          <a:latin typeface="+mn-lt"/>
          <a:ea typeface="ＭＳ Ｐゴシック" charset="0"/>
          <a:cs typeface="+mn-cs"/>
        </a:defRPr>
      </a:lvl4pPr>
      <a:lvl5pPr marL="883478" indent="-134048" algn="l" defTabSz="678381" rtl="0" eaLnBrk="0" fontAlgn="base" hangingPunct="0">
        <a:lnSpc>
          <a:spcPct val="90000"/>
        </a:lnSpc>
        <a:spcBef>
          <a:spcPts val="450"/>
        </a:spcBef>
        <a:spcAft>
          <a:spcPct val="0"/>
        </a:spcAft>
        <a:buClr>
          <a:srgbClr val="9F9F9F"/>
        </a:buClr>
        <a:buFont typeface="Arial" charset="0"/>
        <a:buChar char="•"/>
        <a:defRPr sz="1200" kern="1200">
          <a:solidFill>
            <a:schemeClr val="tx1"/>
          </a:solidFill>
          <a:latin typeface="+mn-lt"/>
          <a:ea typeface="ＭＳ Ｐゴシック" charset="0"/>
          <a:cs typeface="+mn-cs"/>
        </a:defRPr>
      </a:lvl5pPr>
      <a:lvl6pPr marL="1056298" indent="-136256" algn="l" defTabSz="681495" rtl="0" eaLnBrk="1" latinLnBrk="0" hangingPunct="1">
        <a:lnSpc>
          <a:spcPct val="90000"/>
        </a:lnSpc>
        <a:spcBef>
          <a:spcPts val="450"/>
        </a:spcBef>
        <a:buClr>
          <a:schemeClr val="tx1">
            <a:lumMod val="60000"/>
            <a:lumOff val="40000"/>
          </a:schemeClr>
        </a:buClr>
        <a:buFont typeface="Arial" panose="020B0604020202020204" pitchFamily="34" charset="0"/>
        <a:buChar char="–"/>
        <a:defRPr sz="1200" kern="1200">
          <a:solidFill>
            <a:schemeClr val="tx1"/>
          </a:solidFill>
          <a:latin typeface="+mn-lt"/>
          <a:ea typeface="+mn-ea"/>
          <a:cs typeface="+mn-cs"/>
        </a:defRPr>
      </a:lvl6pPr>
      <a:lvl7pPr marL="1226730" indent="-136256" algn="l" defTabSz="681495" rtl="0" eaLnBrk="1" latinLnBrk="0" hangingPunct="1">
        <a:lnSpc>
          <a:spcPct val="90000"/>
        </a:lnSpc>
        <a:spcBef>
          <a:spcPts val="450"/>
        </a:spcBef>
        <a:buClr>
          <a:schemeClr val="tx1">
            <a:lumMod val="60000"/>
            <a:lumOff val="40000"/>
          </a:schemeClr>
        </a:buClr>
        <a:buFont typeface="Arial" panose="020B0604020202020204" pitchFamily="34" charset="0"/>
        <a:buChar char="•"/>
        <a:defRPr sz="1200" kern="1200">
          <a:solidFill>
            <a:schemeClr val="tx1"/>
          </a:solidFill>
          <a:latin typeface="+mn-lt"/>
          <a:ea typeface="+mn-ea"/>
          <a:cs typeface="+mn-cs"/>
        </a:defRPr>
      </a:lvl7pPr>
      <a:lvl8pPr marL="1397059" indent="-136256" algn="l" defTabSz="681495" rtl="0" eaLnBrk="1" latinLnBrk="0" hangingPunct="1">
        <a:lnSpc>
          <a:spcPct val="90000"/>
        </a:lnSpc>
        <a:spcBef>
          <a:spcPts val="450"/>
        </a:spcBef>
        <a:buClr>
          <a:schemeClr val="tx1">
            <a:lumMod val="60000"/>
            <a:lumOff val="40000"/>
          </a:schemeClr>
        </a:buClr>
        <a:buFont typeface="Arial" panose="020B0604020202020204" pitchFamily="34" charset="0"/>
        <a:buChar char="–"/>
        <a:defRPr sz="1200" kern="1200">
          <a:solidFill>
            <a:schemeClr val="tx1"/>
          </a:solidFill>
          <a:latin typeface="+mn-lt"/>
          <a:ea typeface="+mn-ea"/>
          <a:cs typeface="+mn-cs"/>
        </a:defRPr>
      </a:lvl8pPr>
      <a:lvl9pPr marL="1567382" indent="-136256" algn="l" defTabSz="681495" rtl="0" eaLnBrk="1" latinLnBrk="0" hangingPunct="1">
        <a:lnSpc>
          <a:spcPct val="90000"/>
        </a:lnSpc>
        <a:spcBef>
          <a:spcPts val="450"/>
        </a:spcBef>
        <a:buClr>
          <a:schemeClr val="tx1">
            <a:lumMod val="60000"/>
            <a:lumOff val="40000"/>
          </a:schemeClr>
        </a:buClr>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681495" rtl="0" eaLnBrk="1" latinLnBrk="0" hangingPunct="1">
        <a:defRPr sz="1425" kern="1200">
          <a:solidFill>
            <a:schemeClr val="tx1"/>
          </a:solidFill>
          <a:latin typeface="+mn-lt"/>
          <a:ea typeface="+mn-ea"/>
          <a:cs typeface="+mn-cs"/>
        </a:defRPr>
      </a:lvl1pPr>
      <a:lvl2pPr marL="340704" algn="l" defTabSz="681495" rtl="0" eaLnBrk="1" latinLnBrk="0" hangingPunct="1">
        <a:defRPr sz="1425" kern="1200">
          <a:solidFill>
            <a:schemeClr val="tx1"/>
          </a:solidFill>
          <a:latin typeface="+mn-lt"/>
          <a:ea typeface="+mn-ea"/>
          <a:cs typeface="+mn-cs"/>
        </a:defRPr>
      </a:lvl2pPr>
      <a:lvl3pPr marL="681495" algn="l" defTabSz="681495" rtl="0" eaLnBrk="1" latinLnBrk="0" hangingPunct="1">
        <a:defRPr sz="1425" kern="1200">
          <a:solidFill>
            <a:schemeClr val="tx1"/>
          </a:solidFill>
          <a:latin typeface="+mn-lt"/>
          <a:ea typeface="+mn-ea"/>
          <a:cs typeface="+mn-cs"/>
        </a:defRPr>
      </a:lvl3pPr>
      <a:lvl4pPr marL="1022261" algn="l" defTabSz="681495" rtl="0" eaLnBrk="1" latinLnBrk="0" hangingPunct="1">
        <a:defRPr sz="1425" kern="1200">
          <a:solidFill>
            <a:schemeClr val="tx1"/>
          </a:solidFill>
          <a:latin typeface="+mn-lt"/>
          <a:ea typeface="+mn-ea"/>
          <a:cs typeface="+mn-cs"/>
        </a:defRPr>
      </a:lvl4pPr>
      <a:lvl5pPr marL="1362989" algn="l" defTabSz="681495" rtl="0" eaLnBrk="1" latinLnBrk="0" hangingPunct="1">
        <a:defRPr sz="1425" kern="1200">
          <a:solidFill>
            <a:schemeClr val="tx1"/>
          </a:solidFill>
          <a:latin typeface="+mn-lt"/>
          <a:ea typeface="+mn-ea"/>
          <a:cs typeface="+mn-cs"/>
        </a:defRPr>
      </a:lvl5pPr>
      <a:lvl6pPr marL="1703702" algn="l" defTabSz="681495" rtl="0" eaLnBrk="1" latinLnBrk="0" hangingPunct="1">
        <a:defRPr sz="1425" kern="1200">
          <a:solidFill>
            <a:schemeClr val="tx1"/>
          </a:solidFill>
          <a:latin typeface="+mn-lt"/>
          <a:ea typeface="+mn-ea"/>
          <a:cs typeface="+mn-cs"/>
        </a:defRPr>
      </a:lvl6pPr>
      <a:lvl7pPr marL="2044484" algn="l" defTabSz="681495" rtl="0" eaLnBrk="1" latinLnBrk="0" hangingPunct="1">
        <a:defRPr sz="1425" kern="1200">
          <a:solidFill>
            <a:schemeClr val="tx1"/>
          </a:solidFill>
          <a:latin typeface="+mn-lt"/>
          <a:ea typeface="+mn-ea"/>
          <a:cs typeface="+mn-cs"/>
        </a:defRPr>
      </a:lvl7pPr>
      <a:lvl8pPr marL="2385253" algn="l" defTabSz="681495" rtl="0" eaLnBrk="1" latinLnBrk="0" hangingPunct="1">
        <a:defRPr sz="1425" kern="1200">
          <a:solidFill>
            <a:schemeClr val="tx1"/>
          </a:solidFill>
          <a:latin typeface="+mn-lt"/>
          <a:ea typeface="+mn-ea"/>
          <a:cs typeface="+mn-cs"/>
        </a:defRPr>
      </a:lvl8pPr>
      <a:lvl9pPr marL="2725975" algn="l" defTabSz="681495" rtl="0" eaLnBrk="1" latinLnBrk="0" hangingPunct="1">
        <a:defRPr sz="14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5.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5.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5.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jpeg"/><Relationship Id="rId7" Type="http://schemas.openxmlformats.org/officeDocument/2006/relationships/image" Target="../media/image18.png"/><Relationship Id="rId8" Type="http://schemas.openxmlformats.org/officeDocument/2006/relationships/image" Target="../media/image19.jpeg"/><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5.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hyperlink" Target="https://cloud.oracle.com/opc/iaas/whitepapers/Oracle_Cloud_Security_Whitepaper.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hyperlink" Target="https://hub.packtpub.com/what-oracle-public-cloud/" TargetMode="External"/><Relationship Id="rId4" Type="http://schemas.openxmlformats.org/officeDocument/2006/relationships/hyperlink" Target="https://www.stratoscale.com/resources/article/iaas-paas-saas-the-good-bad-ugly/" TargetMode="External"/><Relationship Id="rId5" Type="http://schemas.openxmlformats.org/officeDocument/2006/relationships/hyperlink" Target="https://www.forbes.com/sites/oracle/2016/10/13/why-oracle-cloud-is-a-better-choice-than-aws-or-azure/#66cc179f2938" TargetMode="External"/><Relationship Id="rId6" Type="http://schemas.openxmlformats.org/officeDocument/2006/relationships/hyperlink" Target="https://cloud.oracle.com/opc/iaas/whitepapers/Oracle_Cloud_Security_Whitepaper.pdf" TargetMode="External"/><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5.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5.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5.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5.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5.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51EAA63-D034-42AE-91FA-B13B9518C7BE}" type="slidenum">
              <a:rPr lang="uk-UA">
                <a:solidFill>
                  <a:srgbClr val="FFFFFF">
                    <a:alpha val="0"/>
                  </a:srgbClr>
                </a:solidFill>
              </a:rPr>
              <a:pPr/>
              <a:t>1</a:t>
            </a:fld>
            <a:endParaRPr lang="uk-UA">
              <a:solidFill>
                <a:srgbClr val="FFFFFF">
                  <a:alpha val="0"/>
                </a:srgbClr>
              </a:solidFill>
            </a:endParaRPr>
          </a:p>
        </p:txBody>
      </p:sp>
      <p:sp>
        <p:nvSpPr>
          <p:cNvPr id="3" name="Title 2"/>
          <p:cNvSpPr>
            <a:spLocks noGrp="1"/>
          </p:cNvSpPr>
          <p:nvPr>
            <p:ph type="title"/>
          </p:nvPr>
        </p:nvSpPr>
        <p:spPr>
          <a:xfrm>
            <a:off x="429444" y="1004408"/>
            <a:ext cx="5270316" cy="1102519"/>
          </a:xfrm>
        </p:spPr>
        <p:txBody>
          <a:bodyPr/>
          <a:lstStyle/>
          <a:p>
            <a:r>
              <a:rPr lang="en-US" dirty="0">
                <a:solidFill>
                  <a:schemeClr val="bg1">
                    <a:lumMod val="75000"/>
                  </a:schemeClr>
                </a:solidFill>
              </a:rPr>
              <a:t>Cloud Overview</a:t>
            </a:r>
          </a:p>
        </p:txBody>
      </p:sp>
      <p:sp>
        <p:nvSpPr>
          <p:cNvPr id="5" name="Text Placeholder 4"/>
          <p:cNvSpPr>
            <a:spLocks noGrp="1"/>
          </p:cNvSpPr>
          <p:nvPr>
            <p:ph type="body" sz="quarter" idx="14"/>
          </p:nvPr>
        </p:nvSpPr>
        <p:spPr>
          <a:xfrm>
            <a:off x="260710" y="3003490"/>
            <a:ext cx="3275866" cy="757694"/>
          </a:xfrm>
        </p:spPr>
        <p:txBody>
          <a:bodyPr/>
          <a:lstStyle/>
          <a:p>
            <a:r>
              <a:rPr lang="en-US" altLang="zh-CN" sz="2400" b="0" dirty="0" smtClean="0">
                <a:solidFill>
                  <a:schemeClr val="bg1">
                    <a:lumMod val="75000"/>
                  </a:schemeClr>
                </a:solidFill>
                <a:ea typeface="Calibri" charset="0"/>
                <a:cs typeface="Calibri" charset="0"/>
              </a:rPr>
              <a:t>Xuan</a:t>
            </a:r>
            <a:r>
              <a:rPr lang="zh-CN" altLang="en-US" sz="2400" b="0" dirty="0" smtClean="0">
                <a:solidFill>
                  <a:schemeClr val="bg1">
                    <a:lumMod val="75000"/>
                  </a:schemeClr>
                </a:solidFill>
                <a:ea typeface="Calibri" charset="0"/>
                <a:cs typeface="Calibri" charset="0"/>
              </a:rPr>
              <a:t> </a:t>
            </a:r>
            <a:r>
              <a:rPr lang="en-US" altLang="zh-CN" sz="2400" b="0" dirty="0" smtClean="0">
                <a:solidFill>
                  <a:schemeClr val="bg1">
                    <a:lumMod val="75000"/>
                  </a:schemeClr>
                </a:solidFill>
                <a:ea typeface="Calibri" charset="0"/>
                <a:cs typeface="Calibri" charset="0"/>
              </a:rPr>
              <a:t>Gao</a:t>
            </a:r>
          </a:p>
          <a:p>
            <a:r>
              <a:rPr lang="en-US" altLang="zh-CN" sz="2400" b="0" dirty="0" smtClean="0">
                <a:solidFill>
                  <a:schemeClr val="bg1">
                    <a:lumMod val="75000"/>
                  </a:schemeClr>
                </a:solidFill>
                <a:ea typeface="Calibri" charset="0"/>
                <a:cs typeface="Calibri" charset="0"/>
              </a:rPr>
              <a:t>Associate</a:t>
            </a:r>
            <a:r>
              <a:rPr lang="zh-CN" altLang="en-US" sz="2400" b="0" dirty="0" smtClean="0">
                <a:solidFill>
                  <a:schemeClr val="bg1">
                    <a:lumMod val="75000"/>
                  </a:schemeClr>
                </a:solidFill>
                <a:ea typeface="Calibri" charset="0"/>
                <a:cs typeface="Calibri" charset="0"/>
              </a:rPr>
              <a:t> </a:t>
            </a:r>
            <a:r>
              <a:rPr lang="en-US" sz="2400" b="0" dirty="0" smtClean="0">
                <a:solidFill>
                  <a:schemeClr val="bg1">
                    <a:lumMod val="75000"/>
                  </a:schemeClr>
                </a:solidFill>
                <a:ea typeface="Calibri" charset="0"/>
                <a:cs typeface="Calibri" charset="0"/>
              </a:rPr>
              <a:t>Solution Engineer, </a:t>
            </a:r>
            <a:r>
              <a:rPr lang="en-US" sz="2400" b="0" dirty="0">
                <a:solidFill>
                  <a:schemeClr val="bg1">
                    <a:lumMod val="75000"/>
                  </a:schemeClr>
                </a:solidFill>
                <a:ea typeface="Calibri" charset="0"/>
                <a:cs typeface="Calibri" charset="0"/>
              </a:rPr>
              <a:t>Oracle</a:t>
            </a:r>
            <a:endParaRPr lang="en-US" sz="2400" dirty="0">
              <a:ea typeface="Calibri" charset="0"/>
              <a:cs typeface="Calibri" charset="0"/>
            </a:endParaRPr>
          </a:p>
          <a:p>
            <a:endParaRPr lang="en-US" sz="2400" b="0" dirty="0">
              <a:ea typeface="Calibri" charset="0"/>
              <a:cs typeface="Calibri" charset="0"/>
            </a:endParaRPr>
          </a:p>
          <a:p>
            <a:endParaRPr lang="en-US" sz="1050" dirty="0">
              <a:ea typeface="Calibri" charset="0"/>
              <a:cs typeface="Calibri" charset="0"/>
            </a:endParaRPr>
          </a:p>
          <a:p>
            <a:endParaRPr lang="en-US" sz="2400" dirty="0"/>
          </a:p>
        </p:txBody>
      </p:sp>
      <p:sp>
        <p:nvSpPr>
          <p:cNvPr id="9" name="Title 5"/>
          <p:cNvSpPr txBox="1">
            <a:spLocks/>
          </p:cNvSpPr>
          <p:nvPr/>
        </p:nvSpPr>
        <p:spPr>
          <a:xfrm>
            <a:off x="514352" y="669132"/>
            <a:ext cx="7200900" cy="1102519"/>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4800" kern="1200">
                <a:solidFill>
                  <a:schemeClr val="bg1"/>
                </a:solidFill>
                <a:latin typeface="+mj-lt"/>
                <a:ea typeface="+mj-ea"/>
                <a:cs typeface="+mj-cs"/>
              </a:defRPr>
            </a:lvl1pPr>
          </a:lstStyle>
          <a:p>
            <a:endParaRPr lang="en-US" sz="3600" dirty="0">
              <a:solidFill>
                <a:srgbClr val="5F5F5F"/>
              </a:solidFill>
            </a:endParaRPr>
          </a:p>
        </p:txBody>
      </p:sp>
      <p:sp>
        <p:nvSpPr>
          <p:cNvPr id="2" name="TextBox 1"/>
          <p:cNvSpPr txBox="1"/>
          <p:nvPr/>
        </p:nvSpPr>
        <p:spPr>
          <a:xfrm>
            <a:off x="-617517" y="641268"/>
            <a:ext cx="914400" cy="914400"/>
          </a:xfrm>
          <a:prstGeom prst="rect">
            <a:avLst/>
          </a:prstGeom>
          <a:noFill/>
        </p:spPr>
        <p:txBody>
          <a:bodyPr wrap="none" lIns="0" tIns="0" rIns="0" bIns="0" rtlCol="0">
            <a:noAutofit/>
          </a:bodyPr>
          <a:lstStyle/>
          <a:p>
            <a:pPr>
              <a:lnSpc>
                <a:spcPct val="90000"/>
              </a:lnSpc>
            </a:pPr>
            <a:endParaRPr lang="en-US" sz="1200" dirty="0">
              <a:solidFill>
                <a:srgbClr val="FFFFFF"/>
              </a:solidFill>
            </a:endParaRPr>
          </a:p>
        </p:txBody>
      </p:sp>
    </p:spTree>
    <p:extLst>
      <p:ext uri="{BB962C8B-B14F-4D97-AF65-F5344CB8AC3E}">
        <p14:creationId xmlns:p14="http://schemas.microsoft.com/office/powerpoint/2010/main" val="1907250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gray">
          <a:xfrm>
            <a:off x="1191" y="163"/>
            <a:ext cx="9141619" cy="5142161"/>
          </a:xfrm>
          <a:prstGeom prst="rect">
            <a:avLst/>
          </a:prstGeom>
          <a:ln w="19050">
            <a:noFill/>
          </a:ln>
          <a:effectLst/>
        </p:spPr>
      </p:pic>
      <p:sp>
        <p:nvSpPr>
          <p:cNvPr id="54" name="Rectangle 53" descr="Full slide 4-color photo can be inserted here"/>
          <p:cNvSpPr/>
          <p:nvPr/>
        </p:nvSpPr>
        <p:spPr bwMode="gray">
          <a:xfrm>
            <a:off x="167661" y="400050"/>
            <a:ext cx="8829678" cy="4660653"/>
          </a:xfrm>
          <a:prstGeom prst="rect">
            <a:avLst/>
          </a:prstGeom>
          <a:solidFill>
            <a:schemeClr val="accent4">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solidFill>
                <a:srgbClr val="FFFFFF"/>
              </a:solidFill>
            </a:endParaRPr>
          </a:p>
        </p:txBody>
      </p:sp>
      <p:grpSp>
        <p:nvGrpSpPr>
          <p:cNvPr id="2" name="Border"/>
          <p:cNvGrpSpPr/>
          <p:nvPr/>
        </p:nvGrpSpPr>
        <p:grpSpPr bwMode="gray">
          <a:xfrm>
            <a:off x="1191" y="19167"/>
            <a:ext cx="9142049" cy="5143500"/>
            <a:chOff x="-287" y="0"/>
            <a:chExt cx="12189399" cy="6858000"/>
          </a:xfrm>
        </p:grpSpPr>
        <p:sp>
          <p:nvSpPr>
            <p:cNvPr id="45" name="Rectangle 44"/>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sp>
          <p:nvSpPr>
            <p:cNvPr id="46" name="Rectangle 45"/>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sp>
          <p:nvSpPr>
            <p:cNvPr id="47" name="Rectangle 46"/>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sp>
          <p:nvSpPr>
            <p:cNvPr id="48" name="Rectangle 47"/>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grpSp>
      <p:sp>
        <p:nvSpPr>
          <p:cNvPr id="52" name="Slide Number Placeholder 5"/>
          <p:cNvSpPr>
            <a:spLocks noGrp="1"/>
          </p:cNvSpPr>
          <p:nvPr>
            <p:ph type="sldNum" sz="quarter" idx="12"/>
          </p:nvPr>
        </p:nvSpPr>
        <p:spPr bwMode="gray">
          <a:xfrm>
            <a:off x="8458200" y="4917186"/>
            <a:ext cx="286246" cy="137160"/>
          </a:xfrm>
          <a:prstGeom prst="rect">
            <a:avLst/>
          </a:prstGeom>
        </p:spPr>
        <p:txBody>
          <a:bodyPr vert="horz" wrap="none" lIns="0" tIns="0" rIns="0" bIns="0" rtlCol="0" anchor="ctr"/>
          <a:lstStyle>
            <a:lvl1pPr algn="r">
              <a:defRPr sz="600">
                <a:solidFill>
                  <a:schemeClr val="tx1">
                    <a:lumMod val="60000"/>
                    <a:lumOff val="40000"/>
                  </a:schemeClr>
                </a:solidFill>
              </a:defRPr>
            </a:lvl1pPr>
          </a:lstStyle>
          <a:p>
            <a:fld id="{C51EAA63-D034-42AE-91FA-B13B9518C7BE}" type="slidenum">
              <a:rPr>
                <a:solidFill>
                  <a:srgbClr val="5F5F5F">
                    <a:lumMod val="60000"/>
                    <a:lumOff val="40000"/>
                  </a:srgbClr>
                </a:solidFill>
              </a:rPr>
              <a:pPr/>
              <a:t>10</a:t>
            </a:fld>
            <a:endParaRPr dirty="0">
              <a:solidFill>
                <a:srgbClr val="5F5F5F">
                  <a:lumMod val="60000"/>
                  <a:lumOff val="40000"/>
                </a:srgbClr>
              </a:solidFill>
            </a:endParaRPr>
          </a:p>
        </p:txBody>
      </p:sp>
      <p:sp>
        <p:nvSpPr>
          <p:cNvPr id="50" name="TextBox 49"/>
          <p:cNvSpPr txBox="1"/>
          <p:nvPr/>
        </p:nvSpPr>
        <p:spPr bwMode="gray">
          <a:xfrm>
            <a:off x="4493420" y="4917186"/>
            <a:ext cx="2090738" cy="137160"/>
          </a:xfrm>
          <a:prstGeom prst="rect">
            <a:avLst/>
          </a:prstGeom>
          <a:noFill/>
        </p:spPr>
        <p:txBody>
          <a:bodyPr wrap="none" lIns="0" tIns="0" rIns="0" bIns="0" rtlCol="0" anchor="ctr" anchorCtr="0">
            <a:noAutofit/>
          </a:bodyPr>
          <a:lstStyle/>
          <a:p>
            <a:r>
              <a:rPr lang="en-US" sz="600" dirty="0">
                <a:solidFill>
                  <a:srgbClr val="5F5F5F">
                    <a:lumMod val="60000"/>
                    <a:lumOff val="40000"/>
                  </a:srgbClr>
                </a:solidFill>
              </a:rPr>
              <a:t>Copyright © 2017 </a:t>
            </a:r>
            <a:r>
              <a:rPr sz="600" dirty="0">
                <a:solidFill>
                  <a:srgbClr val="5F5F5F">
                    <a:lumMod val="60000"/>
                    <a:lumOff val="40000"/>
                  </a:srgbClr>
                </a:solidFill>
              </a:rPr>
              <a:t>Oracle and/or its affiliates. All rights reserved.  |</a:t>
            </a:r>
          </a:p>
        </p:txBody>
      </p:sp>
      <p:pic>
        <p:nvPicPr>
          <p:cNvPr id="37" name="Picture 36" descr="Oracle logo in white on red staging background"/>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bwMode="gray">
          <a:xfrm>
            <a:off x="398955" y="4697730"/>
            <a:ext cx="1218854" cy="445770"/>
          </a:xfrm>
          <a:prstGeom prst="rect">
            <a:avLst/>
          </a:prstGeom>
        </p:spPr>
      </p:pic>
      <p:sp>
        <p:nvSpPr>
          <p:cNvPr id="55" name="TextBox 54"/>
          <p:cNvSpPr txBox="1"/>
          <p:nvPr/>
        </p:nvSpPr>
        <p:spPr bwMode="gray">
          <a:xfrm>
            <a:off x="470389" y="2810028"/>
            <a:ext cx="3011015" cy="833285"/>
          </a:xfrm>
          <a:prstGeom prst="rect">
            <a:avLst/>
          </a:prstGeom>
          <a:noFill/>
        </p:spPr>
        <p:txBody>
          <a:bodyPr wrap="square" lIns="0" tIns="0" rIns="0" bIns="0" rtlCol="0" anchor="t" anchorCtr="0">
            <a:noAutofit/>
          </a:bodyPr>
          <a:lstStyle/>
          <a:p>
            <a:pPr algn="ctr">
              <a:lnSpc>
                <a:spcPct val="80000"/>
              </a:lnSpc>
            </a:pPr>
            <a:r>
              <a:rPr lang="en-US" sz="4950" dirty="0">
                <a:solidFill>
                  <a:srgbClr val="FFFFFF"/>
                </a:solidFill>
                <a:ea typeface="Calibri" charset="0"/>
                <a:cs typeface="Calibri" charset="0"/>
              </a:rPr>
              <a:t>CLOUD</a:t>
            </a:r>
          </a:p>
        </p:txBody>
      </p:sp>
      <p:pic>
        <p:nvPicPr>
          <p:cNvPr id="56" name="Picture 5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bwMode="gray">
          <a:xfrm>
            <a:off x="596334" y="2169766"/>
            <a:ext cx="2965852" cy="421151"/>
          </a:xfrm>
          <a:prstGeom prst="rect">
            <a:avLst/>
          </a:prstGeom>
        </p:spPr>
      </p:pic>
      <p:sp>
        <p:nvSpPr>
          <p:cNvPr id="22" name="TextBox 21"/>
          <p:cNvSpPr txBox="1"/>
          <p:nvPr/>
        </p:nvSpPr>
        <p:spPr bwMode="gray">
          <a:xfrm>
            <a:off x="734047" y="791623"/>
            <a:ext cx="2642822" cy="884473"/>
          </a:xfrm>
          <a:prstGeom prst="rect">
            <a:avLst/>
          </a:prstGeom>
          <a:noFill/>
        </p:spPr>
        <p:txBody>
          <a:bodyPr wrap="square" lIns="0" tIns="0" rIns="0" bIns="0" rtlCol="0" anchor="t" anchorCtr="0">
            <a:noAutofit/>
          </a:bodyPr>
          <a:lstStyle/>
          <a:p>
            <a:pPr algn="ctr">
              <a:lnSpc>
                <a:spcPct val="90000"/>
              </a:lnSpc>
            </a:pPr>
            <a:r>
              <a:rPr lang="en-US" sz="3000" dirty="0">
                <a:solidFill>
                  <a:srgbClr val="FFFFFF"/>
                </a:solidFill>
                <a:ea typeface="Calibri" charset="0"/>
                <a:cs typeface="Calibri" charset="0"/>
              </a:rPr>
              <a:t>The Most Complete Cloud</a:t>
            </a:r>
          </a:p>
        </p:txBody>
      </p:sp>
      <p:cxnSp>
        <p:nvCxnSpPr>
          <p:cNvPr id="3" name="Straight Connector 2"/>
          <p:cNvCxnSpPr>
            <a:cxnSpLocks/>
          </p:cNvCxnSpPr>
          <p:nvPr/>
        </p:nvCxnSpPr>
        <p:spPr bwMode="gray">
          <a:xfrm>
            <a:off x="458391" y="2693787"/>
            <a:ext cx="3500438" cy="0"/>
          </a:xfrm>
          <a:prstGeom prst="line">
            <a:avLst/>
          </a:prstGeom>
          <a:ln w="1905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53" name="Freeform 5"/>
          <p:cNvSpPr>
            <a:spLocks/>
          </p:cNvSpPr>
          <p:nvPr/>
        </p:nvSpPr>
        <p:spPr bwMode="gray">
          <a:xfrm>
            <a:off x="3601988" y="725594"/>
            <a:ext cx="5579705" cy="3235868"/>
          </a:xfrm>
          <a:custGeom>
            <a:avLst/>
            <a:gdLst>
              <a:gd name="T0" fmla="*/ 670 w 1276"/>
              <a:gd name="T1" fmla="*/ 739 h 739"/>
              <a:gd name="T2" fmla="*/ 300 w 1276"/>
              <a:gd name="T3" fmla="*/ 739 h 739"/>
              <a:gd name="T4" fmla="*/ 57 w 1276"/>
              <a:gd name="T5" fmla="*/ 593 h 739"/>
              <a:gd name="T6" fmla="*/ 103 w 1276"/>
              <a:gd name="T7" fmla="*/ 278 h 739"/>
              <a:gd name="T8" fmla="*/ 300 w 1276"/>
              <a:gd name="T9" fmla="*/ 196 h 739"/>
              <a:gd name="T10" fmla="*/ 310 w 1276"/>
              <a:gd name="T11" fmla="*/ 189 h 739"/>
              <a:gd name="T12" fmla="*/ 521 w 1276"/>
              <a:gd name="T13" fmla="*/ 16 h 739"/>
              <a:gd name="T14" fmla="*/ 794 w 1276"/>
              <a:gd name="T15" fmla="*/ 154 h 739"/>
              <a:gd name="T16" fmla="*/ 805 w 1276"/>
              <a:gd name="T17" fmla="*/ 160 h 739"/>
              <a:gd name="T18" fmla="*/ 1036 w 1276"/>
              <a:gd name="T19" fmla="*/ 272 h 739"/>
              <a:gd name="T20" fmla="*/ 1049 w 1276"/>
              <a:gd name="T21" fmla="*/ 278 h 739"/>
              <a:gd name="T22" fmla="*/ 1263 w 1276"/>
              <a:gd name="T23" fmla="*/ 459 h 739"/>
              <a:gd name="T24" fmla="*/ 1208 w 1276"/>
              <a:gd name="T25" fmla="*/ 668 h 739"/>
              <a:gd name="T26" fmla="*/ 1065 w 1276"/>
              <a:gd name="T27" fmla="*/ 737 h 739"/>
              <a:gd name="T28" fmla="*/ 1039 w 1276"/>
              <a:gd name="T29" fmla="*/ 739 h 739"/>
              <a:gd name="T30" fmla="*/ 670 w 1276"/>
              <a:gd name="T31" fmla="*/ 739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76" h="739">
                <a:moveTo>
                  <a:pt x="670" y="739"/>
                </a:moveTo>
                <a:cubicBezTo>
                  <a:pt x="547" y="739"/>
                  <a:pt x="424" y="739"/>
                  <a:pt x="300" y="739"/>
                </a:cubicBezTo>
                <a:cubicBezTo>
                  <a:pt x="192" y="737"/>
                  <a:pt x="109" y="689"/>
                  <a:pt x="57" y="593"/>
                </a:cubicBezTo>
                <a:cubicBezTo>
                  <a:pt x="0" y="492"/>
                  <a:pt x="21" y="359"/>
                  <a:pt x="103" y="278"/>
                </a:cubicBezTo>
                <a:cubicBezTo>
                  <a:pt x="158" y="223"/>
                  <a:pt x="223" y="196"/>
                  <a:pt x="300" y="196"/>
                </a:cubicBezTo>
                <a:cubicBezTo>
                  <a:pt x="305" y="196"/>
                  <a:pt x="307" y="194"/>
                  <a:pt x="310" y="189"/>
                </a:cubicBezTo>
                <a:cubicBezTo>
                  <a:pt x="348" y="92"/>
                  <a:pt x="419" y="34"/>
                  <a:pt x="521" y="16"/>
                </a:cubicBezTo>
                <a:cubicBezTo>
                  <a:pt x="631" y="0"/>
                  <a:pt x="742" y="57"/>
                  <a:pt x="794" y="154"/>
                </a:cubicBezTo>
                <a:cubicBezTo>
                  <a:pt x="797" y="158"/>
                  <a:pt x="800" y="160"/>
                  <a:pt x="805" y="160"/>
                </a:cubicBezTo>
                <a:cubicBezTo>
                  <a:pt x="901" y="158"/>
                  <a:pt x="979" y="196"/>
                  <a:pt x="1036" y="272"/>
                </a:cubicBezTo>
                <a:cubicBezTo>
                  <a:pt x="1039" y="276"/>
                  <a:pt x="1042" y="278"/>
                  <a:pt x="1049" y="278"/>
                </a:cubicBezTo>
                <a:cubicBezTo>
                  <a:pt x="1154" y="278"/>
                  <a:pt x="1245" y="356"/>
                  <a:pt x="1263" y="459"/>
                </a:cubicBezTo>
                <a:cubicBezTo>
                  <a:pt x="1276" y="537"/>
                  <a:pt x="1259" y="608"/>
                  <a:pt x="1208" y="668"/>
                </a:cubicBezTo>
                <a:cubicBezTo>
                  <a:pt x="1170" y="710"/>
                  <a:pt x="1122" y="733"/>
                  <a:pt x="1065" y="737"/>
                </a:cubicBezTo>
                <a:cubicBezTo>
                  <a:pt x="1057" y="739"/>
                  <a:pt x="1047" y="739"/>
                  <a:pt x="1039" y="739"/>
                </a:cubicBezTo>
                <a:cubicBezTo>
                  <a:pt x="915" y="739"/>
                  <a:pt x="794" y="739"/>
                  <a:pt x="670" y="739"/>
                </a:cubicBezTo>
                <a:close/>
              </a:path>
            </a:pathLst>
          </a:custGeom>
          <a:gradFill>
            <a:gsLst>
              <a:gs pos="95575">
                <a:schemeClr val="accent5">
                  <a:alpha val="78000"/>
                </a:schemeClr>
              </a:gs>
              <a:gs pos="1000">
                <a:schemeClr val="bg2"/>
              </a:gs>
              <a:gs pos="42000">
                <a:schemeClr val="bg2"/>
              </a:gs>
            </a:gsLst>
            <a:lin ang="0" scaled="0"/>
          </a:gradFill>
          <a:ln w="76200" cap="flat">
            <a:noFill/>
            <a:prstDash val="solid"/>
            <a:miter lim="800000"/>
            <a:headEnd/>
            <a:tailEnd/>
          </a:ln>
          <a:effectLst>
            <a:outerShdw blurRad="368300" dist="419100" dir="8100000" algn="tr" rotWithShape="0">
              <a:prstClr val="black">
                <a:alpha val="40000"/>
              </a:prstClr>
            </a:outerShdw>
          </a:effectLst>
          <a:scene3d>
            <a:camera prst="perspectiveHeroicExtremeRightFacing" fov="2700000">
              <a:rot lat="21546000" lon="19471383" rev="176530"/>
            </a:camera>
            <a:lightRig rig="threePt" dir="t"/>
          </a:scene3d>
          <a:sp3d extrusionH="730250">
            <a:bevelT/>
          </a:sp3d>
          <a:extLst/>
        </p:spPr>
        <p:txBody>
          <a:bodyPr vert="horz" wrap="square" lIns="68580" tIns="34290" rIns="68580" bIns="34290" numCol="1" anchor="t" anchorCtr="0" compatLnSpc="1">
            <a:prstTxWarp prst="textNoShape">
              <a:avLst/>
            </a:prstTxWarp>
          </a:bodyPr>
          <a:lstStyle/>
          <a:p>
            <a:endParaRPr lang="en-US" sz="1350" dirty="0">
              <a:solidFill>
                <a:srgbClr val="5F5F5F"/>
              </a:solidFill>
            </a:endParaRPr>
          </a:p>
        </p:txBody>
      </p:sp>
      <p:grpSp>
        <p:nvGrpSpPr>
          <p:cNvPr id="4" name="Group 5"/>
          <p:cNvGrpSpPr/>
          <p:nvPr/>
        </p:nvGrpSpPr>
        <p:grpSpPr bwMode="gray">
          <a:xfrm>
            <a:off x="4919160" y="1273925"/>
            <a:ext cx="2689676" cy="2381243"/>
            <a:chOff x="5980842" y="967459"/>
            <a:chExt cx="4710177" cy="4082643"/>
          </a:xfrm>
          <a:effectLst>
            <a:outerShdw blurRad="228600" dist="266700" dir="8100000" algn="tr" rotWithShape="0">
              <a:prstClr val="black">
                <a:alpha val="40000"/>
              </a:prstClr>
            </a:outerShdw>
          </a:effectLst>
          <a:scene3d>
            <a:camera prst="perspectiveContrastingRightFacing">
              <a:rot lat="20952000" lon="19746000" rev="372000"/>
            </a:camera>
            <a:lightRig rig="balanced" dir="t">
              <a:rot lat="0" lon="0" rev="18600000"/>
            </a:lightRig>
          </a:scene3d>
        </p:grpSpPr>
        <p:sp>
          <p:nvSpPr>
            <p:cNvPr id="5" name="Rectangle 4"/>
            <p:cNvSpPr/>
            <p:nvPr/>
          </p:nvSpPr>
          <p:spPr bwMode="gray">
            <a:xfrm>
              <a:off x="5989637" y="967459"/>
              <a:ext cx="4701381" cy="933593"/>
            </a:xfrm>
            <a:prstGeom prst="rect">
              <a:avLst/>
            </a:prstGeom>
            <a:gradFill>
              <a:gsLst>
                <a:gs pos="95575">
                  <a:schemeClr val="accent2">
                    <a:alpha val="87000"/>
                  </a:schemeClr>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DaaS</a:t>
              </a:r>
            </a:p>
          </p:txBody>
        </p:sp>
        <p:sp>
          <p:nvSpPr>
            <p:cNvPr id="25" name="Rectangle 24"/>
            <p:cNvSpPr/>
            <p:nvPr/>
          </p:nvSpPr>
          <p:spPr bwMode="gray">
            <a:xfrm>
              <a:off x="5980842" y="2018908"/>
              <a:ext cx="4701381" cy="933593"/>
            </a:xfrm>
            <a:prstGeom prst="rect">
              <a:avLst/>
            </a:prstGeom>
            <a:gradFill>
              <a:gsLst>
                <a:gs pos="95575">
                  <a:schemeClr val="accent2">
                    <a:alpha val="86000"/>
                  </a:schemeClr>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SaaS</a:t>
              </a:r>
            </a:p>
          </p:txBody>
        </p:sp>
        <p:sp>
          <p:nvSpPr>
            <p:cNvPr id="26" name="Rectangle 25"/>
            <p:cNvSpPr/>
            <p:nvPr/>
          </p:nvSpPr>
          <p:spPr bwMode="gray">
            <a:xfrm>
              <a:off x="5989638" y="3070357"/>
              <a:ext cx="4701381" cy="933593"/>
            </a:xfrm>
            <a:prstGeom prst="rect">
              <a:avLst/>
            </a:prstGeom>
            <a:gradFill>
              <a:gsLst>
                <a:gs pos="95575">
                  <a:schemeClr val="accent2"/>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PaaS</a:t>
              </a:r>
            </a:p>
          </p:txBody>
        </p:sp>
        <p:sp>
          <p:nvSpPr>
            <p:cNvPr id="35" name="Rectangle 34"/>
            <p:cNvSpPr/>
            <p:nvPr/>
          </p:nvSpPr>
          <p:spPr bwMode="gray">
            <a:xfrm>
              <a:off x="5989638" y="4116509"/>
              <a:ext cx="4701381" cy="933593"/>
            </a:xfrm>
            <a:prstGeom prst="rect">
              <a:avLst/>
            </a:prstGeom>
            <a:no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IaaS</a:t>
              </a:r>
            </a:p>
          </p:txBody>
        </p:sp>
      </p:grpSp>
      <p:sp>
        <p:nvSpPr>
          <p:cNvPr id="6" name="Rectangle 5"/>
          <p:cNvSpPr/>
          <p:nvPr/>
        </p:nvSpPr>
        <p:spPr>
          <a:xfrm>
            <a:off x="357073" y="400050"/>
            <a:ext cx="4300652" cy="4291323"/>
          </a:xfrm>
          <a:prstGeom prst="rect">
            <a:avLst/>
          </a:prstGeom>
          <a:solidFill>
            <a:schemeClr val="accent5"/>
          </a:solidFill>
          <a:ln w="19050">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05740" tIns="205740" rIns="205740" bIns="205740" numCol="1" spcCol="0" rtlCol="0" fromWordArt="0" anchor="t" anchorCtr="0" forceAA="0" compatLnSpc="1">
            <a:prstTxWarp prst="textNoShape">
              <a:avLst/>
            </a:prstTxWarp>
            <a:noAutofit/>
          </a:bodyPr>
          <a:lstStyle/>
          <a:p>
            <a:pPr>
              <a:lnSpc>
                <a:spcPct val="90000"/>
              </a:lnSpc>
            </a:pPr>
            <a:r>
              <a:rPr lang="en-US" altLang="zh-TW" sz="2400" b="1" dirty="0" smtClean="0"/>
              <a:t>Infrastructure-as-a-Service</a:t>
            </a:r>
            <a:endParaRPr lang="en-US" altLang="zh-TW" sz="2400" b="1" dirty="0"/>
          </a:p>
          <a:p>
            <a:pPr marL="285750" indent="-285750">
              <a:lnSpc>
                <a:spcPct val="90000"/>
              </a:lnSpc>
              <a:buFont typeface="Arial" charset="0"/>
              <a:buChar char="•"/>
            </a:pPr>
            <a:endParaRPr lang="en-US" dirty="0" smtClean="0"/>
          </a:p>
          <a:p>
            <a:pPr marL="285750" indent="-285750">
              <a:lnSpc>
                <a:spcPct val="90000"/>
              </a:lnSpc>
              <a:buFont typeface="Arial" charset="0"/>
              <a:buChar char="•"/>
            </a:pPr>
            <a:r>
              <a:rPr lang="en-US" altLang="zh-CN" sz="2200" dirty="0"/>
              <a:t>A</a:t>
            </a:r>
            <a:r>
              <a:rPr lang="en-US" sz="2200" dirty="0" smtClean="0"/>
              <a:t> </a:t>
            </a:r>
            <a:r>
              <a:rPr lang="en-US" sz="2200" dirty="0"/>
              <a:t>comprehensive offering </a:t>
            </a:r>
            <a:r>
              <a:rPr lang="en-US" sz="2200" dirty="0" smtClean="0"/>
              <a:t>includ</a:t>
            </a:r>
            <a:r>
              <a:rPr lang="en-US" altLang="zh-CN" sz="2200" dirty="0" smtClean="0"/>
              <a:t>ing</a:t>
            </a:r>
            <a:r>
              <a:rPr lang="zh-CN" altLang="en-US" sz="2200" dirty="0" smtClean="0"/>
              <a:t> </a:t>
            </a:r>
            <a:r>
              <a:rPr lang="en-US" sz="2200" dirty="0" smtClean="0"/>
              <a:t>compute</a:t>
            </a:r>
            <a:r>
              <a:rPr lang="en-US" sz="2200" dirty="0"/>
              <a:t>, storage, </a:t>
            </a:r>
            <a:r>
              <a:rPr lang="en-US" sz="2200" dirty="0" smtClean="0"/>
              <a:t>network, </a:t>
            </a:r>
            <a:r>
              <a:rPr lang="en-US" sz="2200" dirty="0"/>
              <a:t>and container </a:t>
            </a:r>
            <a:r>
              <a:rPr lang="en-US" sz="2200" dirty="0" smtClean="0"/>
              <a:t>services</a:t>
            </a:r>
            <a:r>
              <a:rPr lang="en-US" altLang="zh-CN" sz="2200" dirty="0" smtClean="0"/>
              <a:t>,</a:t>
            </a:r>
            <a:r>
              <a:rPr lang="zh-CN" altLang="en-US" sz="2200" dirty="0" smtClean="0"/>
              <a:t> </a:t>
            </a:r>
            <a:r>
              <a:rPr lang="en-US" altLang="zh-CN" sz="2200" dirty="0" smtClean="0"/>
              <a:t>o</a:t>
            </a:r>
            <a:r>
              <a:rPr lang="en-US" sz="2200" dirty="0" smtClean="0"/>
              <a:t>ur </a:t>
            </a:r>
            <a:r>
              <a:rPr lang="en-US" sz="2200" dirty="0"/>
              <a:t>enterprise-grade cloud enables organizations to run any workload at any </a:t>
            </a:r>
            <a:r>
              <a:rPr lang="en-US" sz="2200" dirty="0" smtClean="0"/>
              <a:t>time.</a:t>
            </a:r>
          </a:p>
          <a:p>
            <a:pPr marL="285750" indent="-285750">
              <a:lnSpc>
                <a:spcPct val="90000"/>
              </a:lnSpc>
              <a:buFont typeface="Arial" charset="0"/>
              <a:buChar char="•"/>
            </a:pPr>
            <a:endParaRPr lang="en-US" sz="2200" dirty="0" smtClean="0"/>
          </a:p>
          <a:p>
            <a:pPr marL="285750" indent="-285750">
              <a:lnSpc>
                <a:spcPct val="90000"/>
              </a:lnSpc>
              <a:buFont typeface="Arial" charset="0"/>
              <a:buChar char="•"/>
            </a:pPr>
            <a:endParaRPr lang="en-US" dirty="0" smtClean="0"/>
          </a:p>
        </p:txBody>
      </p:sp>
      <p:grpSp>
        <p:nvGrpSpPr>
          <p:cNvPr id="7" name="Group 5"/>
          <p:cNvGrpSpPr/>
          <p:nvPr/>
        </p:nvGrpSpPr>
        <p:grpSpPr bwMode="gray">
          <a:xfrm>
            <a:off x="4989079" y="946388"/>
            <a:ext cx="3046247" cy="2696925"/>
            <a:chOff x="5980842" y="967459"/>
            <a:chExt cx="4710177" cy="4082643"/>
          </a:xfrm>
          <a:effectLst>
            <a:outerShdw blurRad="228600" dist="266700" dir="8100000" algn="tr" rotWithShape="0">
              <a:prstClr val="black">
                <a:alpha val="40000"/>
              </a:prstClr>
            </a:outerShdw>
          </a:effectLst>
          <a:scene3d>
            <a:camera prst="perspectiveContrastingRightFacing">
              <a:rot lat="20952000" lon="19746000" rev="372000"/>
            </a:camera>
            <a:lightRig rig="balanced" dir="t">
              <a:rot lat="0" lon="0" rev="18600000"/>
            </a:lightRig>
          </a:scene3d>
        </p:grpSpPr>
        <p:sp>
          <p:nvSpPr>
            <p:cNvPr id="24" name="Rectangle 23"/>
            <p:cNvSpPr/>
            <p:nvPr/>
          </p:nvSpPr>
          <p:spPr bwMode="gray">
            <a:xfrm>
              <a:off x="5989637" y="967459"/>
              <a:ext cx="4701381" cy="933593"/>
            </a:xfrm>
            <a:prstGeom prst="rect">
              <a:avLst/>
            </a:prstGeom>
            <a:no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alpha val="0"/>
                    </a:srgbClr>
                  </a:solidFill>
                </a:rPr>
                <a:t>DaaS</a:t>
              </a:r>
            </a:p>
          </p:txBody>
        </p:sp>
        <p:sp>
          <p:nvSpPr>
            <p:cNvPr id="27" name="Rectangle 26"/>
            <p:cNvSpPr/>
            <p:nvPr/>
          </p:nvSpPr>
          <p:spPr bwMode="gray">
            <a:xfrm>
              <a:off x="5980842" y="2018908"/>
              <a:ext cx="4701381" cy="933593"/>
            </a:xfrm>
            <a:prstGeom prst="rect">
              <a:avLst/>
            </a:prstGeom>
            <a:no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alpha val="0"/>
                    </a:srgbClr>
                  </a:solidFill>
                </a:rPr>
                <a:t>SaaS</a:t>
              </a:r>
            </a:p>
          </p:txBody>
        </p:sp>
        <p:sp>
          <p:nvSpPr>
            <p:cNvPr id="28" name="Rectangle 27"/>
            <p:cNvSpPr/>
            <p:nvPr/>
          </p:nvSpPr>
          <p:spPr bwMode="gray">
            <a:xfrm>
              <a:off x="5989638" y="3070357"/>
              <a:ext cx="4701381" cy="933593"/>
            </a:xfrm>
            <a:prstGeom prst="rect">
              <a:avLst/>
            </a:prstGeom>
            <a:no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alpha val="0"/>
                    </a:srgbClr>
                  </a:solidFill>
                </a:rPr>
                <a:t>PaaS</a:t>
              </a:r>
            </a:p>
          </p:txBody>
        </p:sp>
        <p:sp>
          <p:nvSpPr>
            <p:cNvPr id="29" name="Rectangle 28"/>
            <p:cNvSpPr/>
            <p:nvPr/>
          </p:nvSpPr>
          <p:spPr bwMode="gray">
            <a:xfrm>
              <a:off x="5989638" y="4116509"/>
              <a:ext cx="4701381" cy="933593"/>
            </a:xfrm>
            <a:prstGeom prst="rect">
              <a:avLst/>
            </a:prstGeom>
            <a:gradFill>
              <a:gsLst>
                <a:gs pos="100000">
                  <a:schemeClr val="accent2"/>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8255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4050" dirty="0">
                  <a:solidFill>
                    <a:srgbClr val="FFFFFF"/>
                  </a:solidFill>
                </a:rPr>
                <a:t>IaaS</a:t>
              </a:r>
            </a:p>
          </p:txBody>
        </p:sp>
      </p:grpSp>
      <p:cxnSp>
        <p:nvCxnSpPr>
          <p:cNvPr id="8" name="Straight Connector 7"/>
          <p:cNvCxnSpPr>
            <a:cxnSpLocks/>
          </p:cNvCxnSpPr>
          <p:nvPr/>
        </p:nvCxnSpPr>
        <p:spPr>
          <a:xfrm>
            <a:off x="4442028" y="3384029"/>
            <a:ext cx="618344" cy="0"/>
          </a:xfrm>
          <a:prstGeom prst="line">
            <a:avLst/>
          </a:prstGeom>
          <a:ln w="41275">
            <a:solidFill>
              <a:schemeClr val="accent5"/>
            </a:solidFill>
            <a:miter lim="800000"/>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00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gray">
          <a:xfrm>
            <a:off x="1191" y="163"/>
            <a:ext cx="9141619" cy="5142161"/>
          </a:xfrm>
          <a:prstGeom prst="rect">
            <a:avLst/>
          </a:prstGeom>
          <a:ln w="19050">
            <a:noFill/>
          </a:ln>
          <a:effectLst/>
        </p:spPr>
      </p:pic>
      <p:sp>
        <p:nvSpPr>
          <p:cNvPr id="54" name="Rectangle 53" descr="Full slide 4-color photo can be inserted here"/>
          <p:cNvSpPr/>
          <p:nvPr/>
        </p:nvSpPr>
        <p:spPr bwMode="gray">
          <a:xfrm>
            <a:off x="167661" y="400050"/>
            <a:ext cx="8829678" cy="4660653"/>
          </a:xfrm>
          <a:prstGeom prst="rect">
            <a:avLst/>
          </a:prstGeom>
          <a:solidFill>
            <a:schemeClr val="accent4">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solidFill>
                <a:srgbClr val="FFFFFF"/>
              </a:solidFill>
            </a:endParaRPr>
          </a:p>
        </p:txBody>
      </p:sp>
      <p:grpSp>
        <p:nvGrpSpPr>
          <p:cNvPr id="2" name="Border"/>
          <p:cNvGrpSpPr/>
          <p:nvPr/>
        </p:nvGrpSpPr>
        <p:grpSpPr bwMode="gray">
          <a:xfrm>
            <a:off x="1191" y="19167"/>
            <a:ext cx="9142049" cy="5143500"/>
            <a:chOff x="-287" y="0"/>
            <a:chExt cx="12189399" cy="6858000"/>
          </a:xfrm>
        </p:grpSpPr>
        <p:sp>
          <p:nvSpPr>
            <p:cNvPr id="45" name="Rectangle 44"/>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sp>
          <p:nvSpPr>
            <p:cNvPr id="46" name="Rectangle 45"/>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sp>
          <p:nvSpPr>
            <p:cNvPr id="47" name="Rectangle 46"/>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sp>
          <p:nvSpPr>
            <p:cNvPr id="48" name="Rectangle 47"/>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grpSp>
      <p:sp>
        <p:nvSpPr>
          <p:cNvPr id="52" name="Slide Number Placeholder 5"/>
          <p:cNvSpPr>
            <a:spLocks noGrp="1"/>
          </p:cNvSpPr>
          <p:nvPr>
            <p:ph type="sldNum" sz="quarter" idx="12"/>
          </p:nvPr>
        </p:nvSpPr>
        <p:spPr bwMode="gray">
          <a:xfrm>
            <a:off x="8458200" y="4917186"/>
            <a:ext cx="286246" cy="137160"/>
          </a:xfrm>
          <a:prstGeom prst="rect">
            <a:avLst/>
          </a:prstGeom>
        </p:spPr>
        <p:txBody>
          <a:bodyPr vert="horz" wrap="none" lIns="0" tIns="0" rIns="0" bIns="0" rtlCol="0" anchor="ctr"/>
          <a:lstStyle>
            <a:lvl1pPr algn="r">
              <a:defRPr sz="600">
                <a:solidFill>
                  <a:schemeClr val="tx1">
                    <a:lumMod val="60000"/>
                    <a:lumOff val="40000"/>
                  </a:schemeClr>
                </a:solidFill>
              </a:defRPr>
            </a:lvl1pPr>
          </a:lstStyle>
          <a:p>
            <a:fld id="{C51EAA63-D034-42AE-91FA-B13B9518C7BE}" type="slidenum">
              <a:rPr>
                <a:solidFill>
                  <a:srgbClr val="5F5F5F">
                    <a:lumMod val="60000"/>
                    <a:lumOff val="40000"/>
                  </a:srgbClr>
                </a:solidFill>
              </a:rPr>
              <a:pPr/>
              <a:t>11</a:t>
            </a:fld>
            <a:endParaRPr dirty="0">
              <a:solidFill>
                <a:srgbClr val="5F5F5F">
                  <a:lumMod val="60000"/>
                  <a:lumOff val="40000"/>
                </a:srgbClr>
              </a:solidFill>
            </a:endParaRPr>
          </a:p>
        </p:txBody>
      </p:sp>
      <p:sp>
        <p:nvSpPr>
          <p:cNvPr id="50" name="TextBox 49"/>
          <p:cNvSpPr txBox="1"/>
          <p:nvPr/>
        </p:nvSpPr>
        <p:spPr bwMode="gray">
          <a:xfrm>
            <a:off x="4493420" y="4917186"/>
            <a:ext cx="2090738" cy="137160"/>
          </a:xfrm>
          <a:prstGeom prst="rect">
            <a:avLst/>
          </a:prstGeom>
          <a:noFill/>
        </p:spPr>
        <p:txBody>
          <a:bodyPr wrap="none" lIns="0" tIns="0" rIns="0" bIns="0" rtlCol="0" anchor="ctr" anchorCtr="0">
            <a:noAutofit/>
          </a:bodyPr>
          <a:lstStyle/>
          <a:p>
            <a:r>
              <a:rPr lang="en-US" sz="600" dirty="0">
                <a:solidFill>
                  <a:srgbClr val="5F5F5F">
                    <a:lumMod val="60000"/>
                    <a:lumOff val="40000"/>
                  </a:srgbClr>
                </a:solidFill>
              </a:rPr>
              <a:t>Copyright © 2017 </a:t>
            </a:r>
            <a:r>
              <a:rPr sz="600" dirty="0">
                <a:solidFill>
                  <a:srgbClr val="5F5F5F">
                    <a:lumMod val="60000"/>
                    <a:lumOff val="40000"/>
                  </a:srgbClr>
                </a:solidFill>
              </a:rPr>
              <a:t>Oracle and/or its affiliates. All rights reserved.  |</a:t>
            </a:r>
          </a:p>
        </p:txBody>
      </p:sp>
      <p:pic>
        <p:nvPicPr>
          <p:cNvPr id="37" name="Picture 36" descr="Oracle logo in white on red staging background"/>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bwMode="gray">
          <a:xfrm>
            <a:off x="398955" y="4697730"/>
            <a:ext cx="1218854" cy="445770"/>
          </a:xfrm>
          <a:prstGeom prst="rect">
            <a:avLst/>
          </a:prstGeom>
        </p:spPr>
      </p:pic>
      <p:sp>
        <p:nvSpPr>
          <p:cNvPr id="55" name="TextBox 54"/>
          <p:cNvSpPr txBox="1"/>
          <p:nvPr/>
        </p:nvSpPr>
        <p:spPr bwMode="gray">
          <a:xfrm>
            <a:off x="470389" y="2810028"/>
            <a:ext cx="3011015" cy="833285"/>
          </a:xfrm>
          <a:prstGeom prst="rect">
            <a:avLst/>
          </a:prstGeom>
          <a:noFill/>
        </p:spPr>
        <p:txBody>
          <a:bodyPr wrap="square" lIns="0" tIns="0" rIns="0" bIns="0" rtlCol="0" anchor="t" anchorCtr="0">
            <a:noAutofit/>
          </a:bodyPr>
          <a:lstStyle/>
          <a:p>
            <a:pPr algn="ctr">
              <a:lnSpc>
                <a:spcPct val="80000"/>
              </a:lnSpc>
            </a:pPr>
            <a:r>
              <a:rPr lang="en-US" sz="4950" dirty="0">
                <a:solidFill>
                  <a:srgbClr val="FFFFFF"/>
                </a:solidFill>
                <a:ea typeface="Calibri" charset="0"/>
                <a:cs typeface="Calibri" charset="0"/>
              </a:rPr>
              <a:t>CLOUD</a:t>
            </a:r>
          </a:p>
        </p:txBody>
      </p:sp>
      <p:pic>
        <p:nvPicPr>
          <p:cNvPr id="56" name="Picture 5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bwMode="gray">
          <a:xfrm>
            <a:off x="596334" y="2169766"/>
            <a:ext cx="2965852" cy="421151"/>
          </a:xfrm>
          <a:prstGeom prst="rect">
            <a:avLst/>
          </a:prstGeom>
        </p:spPr>
      </p:pic>
      <p:sp>
        <p:nvSpPr>
          <p:cNvPr id="22" name="TextBox 21"/>
          <p:cNvSpPr txBox="1"/>
          <p:nvPr/>
        </p:nvSpPr>
        <p:spPr bwMode="gray">
          <a:xfrm>
            <a:off x="734047" y="791623"/>
            <a:ext cx="2642822" cy="884473"/>
          </a:xfrm>
          <a:prstGeom prst="rect">
            <a:avLst/>
          </a:prstGeom>
          <a:noFill/>
        </p:spPr>
        <p:txBody>
          <a:bodyPr wrap="square" lIns="0" tIns="0" rIns="0" bIns="0" rtlCol="0" anchor="t" anchorCtr="0">
            <a:noAutofit/>
          </a:bodyPr>
          <a:lstStyle/>
          <a:p>
            <a:pPr algn="ctr">
              <a:lnSpc>
                <a:spcPct val="90000"/>
              </a:lnSpc>
            </a:pPr>
            <a:r>
              <a:rPr lang="en-US" sz="3000" dirty="0">
                <a:solidFill>
                  <a:srgbClr val="FFFFFF"/>
                </a:solidFill>
                <a:ea typeface="Calibri" charset="0"/>
                <a:cs typeface="Calibri" charset="0"/>
              </a:rPr>
              <a:t>The Most Complete Cloud</a:t>
            </a:r>
          </a:p>
        </p:txBody>
      </p:sp>
      <p:cxnSp>
        <p:nvCxnSpPr>
          <p:cNvPr id="3" name="Straight Connector 2"/>
          <p:cNvCxnSpPr>
            <a:cxnSpLocks/>
          </p:cNvCxnSpPr>
          <p:nvPr/>
        </p:nvCxnSpPr>
        <p:spPr bwMode="gray">
          <a:xfrm>
            <a:off x="458391" y="2693787"/>
            <a:ext cx="3500438" cy="0"/>
          </a:xfrm>
          <a:prstGeom prst="line">
            <a:avLst/>
          </a:prstGeom>
          <a:ln w="1905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53" name="Freeform 5"/>
          <p:cNvSpPr>
            <a:spLocks/>
          </p:cNvSpPr>
          <p:nvPr/>
        </p:nvSpPr>
        <p:spPr bwMode="gray">
          <a:xfrm>
            <a:off x="3601988" y="725594"/>
            <a:ext cx="5579705" cy="3235868"/>
          </a:xfrm>
          <a:custGeom>
            <a:avLst/>
            <a:gdLst>
              <a:gd name="T0" fmla="*/ 670 w 1276"/>
              <a:gd name="T1" fmla="*/ 739 h 739"/>
              <a:gd name="T2" fmla="*/ 300 w 1276"/>
              <a:gd name="T3" fmla="*/ 739 h 739"/>
              <a:gd name="T4" fmla="*/ 57 w 1276"/>
              <a:gd name="T5" fmla="*/ 593 h 739"/>
              <a:gd name="T6" fmla="*/ 103 w 1276"/>
              <a:gd name="T7" fmla="*/ 278 h 739"/>
              <a:gd name="T8" fmla="*/ 300 w 1276"/>
              <a:gd name="T9" fmla="*/ 196 h 739"/>
              <a:gd name="T10" fmla="*/ 310 w 1276"/>
              <a:gd name="T11" fmla="*/ 189 h 739"/>
              <a:gd name="T12" fmla="*/ 521 w 1276"/>
              <a:gd name="T13" fmla="*/ 16 h 739"/>
              <a:gd name="T14" fmla="*/ 794 w 1276"/>
              <a:gd name="T15" fmla="*/ 154 h 739"/>
              <a:gd name="T16" fmla="*/ 805 w 1276"/>
              <a:gd name="T17" fmla="*/ 160 h 739"/>
              <a:gd name="T18" fmla="*/ 1036 w 1276"/>
              <a:gd name="T19" fmla="*/ 272 h 739"/>
              <a:gd name="T20" fmla="*/ 1049 w 1276"/>
              <a:gd name="T21" fmla="*/ 278 h 739"/>
              <a:gd name="T22" fmla="*/ 1263 w 1276"/>
              <a:gd name="T23" fmla="*/ 459 h 739"/>
              <a:gd name="T24" fmla="*/ 1208 w 1276"/>
              <a:gd name="T25" fmla="*/ 668 h 739"/>
              <a:gd name="T26" fmla="*/ 1065 w 1276"/>
              <a:gd name="T27" fmla="*/ 737 h 739"/>
              <a:gd name="T28" fmla="*/ 1039 w 1276"/>
              <a:gd name="T29" fmla="*/ 739 h 739"/>
              <a:gd name="T30" fmla="*/ 670 w 1276"/>
              <a:gd name="T31" fmla="*/ 739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76" h="739">
                <a:moveTo>
                  <a:pt x="670" y="739"/>
                </a:moveTo>
                <a:cubicBezTo>
                  <a:pt x="547" y="739"/>
                  <a:pt x="424" y="739"/>
                  <a:pt x="300" y="739"/>
                </a:cubicBezTo>
                <a:cubicBezTo>
                  <a:pt x="192" y="737"/>
                  <a:pt x="109" y="689"/>
                  <a:pt x="57" y="593"/>
                </a:cubicBezTo>
                <a:cubicBezTo>
                  <a:pt x="0" y="492"/>
                  <a:pt x="21" y="359"/>
                  <a:pt x="103" y="278"/>
                </a:cubicBezTo>
                <a:cubicBezTo>
                  <a:pt x="158" y="223"/>
                  <a:pt x="223" y="196"/>
                  <a:pt x="300" y="196"/>
                </a:cubicBezTo>
                <a:cubicBezTo>
                  <a:pt x="305" y="196"/>
                  <a:pt x="307" y="194"/>
                  <a:pt x="310" y="189"/>
                </a:cubicBezTo>
                <a:cubicBezTo>
                  <a:pt x="348" y="92"/>
                  <a:pt x="419" y="34"/>
                  <a:pt x="521" y="16"/>
                </a:cubicBezTo>
                <a:cubicBezTo>
                  <a:pt x="631" y="0"/>
                  <a:pt x="742" y="57"/>
                  <a:pt x="794" y="154"/>
                </a:cubicBezTo>
                <a:cubicBezTo>
                  <a:pt x="797" y="158"/>
                  <a:pt x="800" y="160"/>
                  <a:pt x="805" y="160"/>
                </a:cubicBezTo>
                <a:cubicBezTo>
                  <a:pt x="901" y="158"/>
                  <a:pt x="979" y="196"/>
                  <a:pt x="1036" y="272"/>
                </a:cubicBezTo>
                <a:cubicBezTo>
                  <a:pt x="1039" y="276"/>
                  <a:pt x="1042" y="278"/>
                  <a:pt x="1049" y="278"/>
                </a:cubicBezTo>
                <a:cubicBezTo>
                  <a:pt x="1154" y="278"/>
                  <a:pt x="1245" y="356"/>
                  <a:pt x="1263" y="459"/>
                </a:cubicBezTo>
                <a:cubicBezTo>
                  <a:pt x="1276" y="537"/>
                  <a:pt x="1259" y="608"/>
                  <a:pt x="1208" y="668"/>
                </a:cubicBezTo>
                <a:cubicBezTo>
                  <a:pt x="1170" y="710"/>
                  <a:pt x="1122" y="733"/>
                  <a:pt x="1065" y="737"/>
                </a:cubicBezTo>
                <a:cubicBezTo>
                  <a:pt x="1057" y="739"/>
                  <a:pt x="1047" y="739"/>
                  <a:pt x="1039" y="739"/>
                </a:cubicBezTo>
                <a:cubicBezTo>
                  <a:pt x="915" y="739"/>
                  <a:pt x="794" y="739"/>
                  <a:pt x="670" y="739"/>
                </a:cubicBezTo>
                <a:close/>
              </a:path>
            </a:pathLst>
          </a:custGeom>
          <a:gradFill>
            <a:gsLst>
              <a:gs pos="95575">
                <a:schemeClr val="accent5">
                  <a:alpha val="78000"/>
                </a:schemeClr>
              </a:gs>
              <a:gs pos="1000">
                <a:schemeClr val="bg2"/>
              </a:gs>
              <a:gs pos="42000">
                <a:schemeClr val="bg2"/>
              </a:gs>
            </a:gsLst>
            <a:lin ang="0" scaled="0"/>
          </a:gradFill>
          <a:ln w="76200" cap="flat">
            <a:noFill/>
            <a:prstDash val="solid"/>
            <a:miter lim="800000"/>
            <a:headEnd/>
            <a:tailEnd/>
          </a:ln>
          <a:effectLst>
            <a:outerShdw blurRad="368300" dist="419100" dir="8100000" algn="tr" rotWithShape="0">
              <a:prstClr val="black">
                <a:alpha val="40000"/>
              </a:prstClr>
            </a:outerShdw>
          </a:effectLst>
          <a:scene3d>
            <a:camera prst="perspectiveHeroicExtremeRightFacing" fov="2700000">
              <a:rot lat="21546000" lon="19471383" rev="176530"/>
            </a:camera>
            <a:lightRig rig="threePt" dir="t"/>
          </a:scene3d>
          <a:sp3d extrusionH="730250">
            <a:bevelT/>
          </a:sp3d>
          <a:extLst/>
        </p:spPr>
        <p:txBody>
          <a:bodyPr vert="horz" wrap="square" lIns="68580" tIns="34290" rIns="68580" bIns="34290" numCol="1" anchor="t" anchorCtr="0" compatLnSpc="1">
            <a:prstTxWarp prst="textNoShape">
              <a:avLst/>
            </a:prstTxWarp>
          </a:bodyPr>
          <a:lstStyle/>
          <a:p>
            <a:endParaRPr lang="en-US" sz="1350" dirty="0">
              <a:solidFill>
                <a:srgbClr val="5F5F5F"/>
              </a:solidFill>
            </a:endParaRPr>
          </a:p>
        </p:txBody>
      </p:sp>
      <p:grpSp>
        <p:nvGrpSpPr>
          <p:cNvPr id="4" name="Group 5"/>
          <p:cNvGrpSpPr/>
          <p:nvPr/>
        </p:nvGrpSpPr>
        <p:grpSpPr bwMode="gray">
          <a:xfrm>
            <a:off x="4919160" y="1273925"/>
            <a:ext cx="2689676" cy="2381243"/>
            <a:chOff x="5980842" y="967459"/>
            <a:chExt cx="4710177" cy="4082643"/>
          </a:xfrm>
          <a:effectLst>
            <a:outerShdw blurRad="228600" dist="266700" dir="8100000" algn="tr" rotWithShape="0">
              <a:prstClr val="black">
                <a:alpha val="40000"/>
              </a:prstClr>
            </a:outerShdw>
          </a:effectLst>
          <a:scene3d>
            <a:camera prst="perspectiveContrastingRightFacing">
              <a:rot lat="20952000" lon="19746000" rev="372000"/>
            </a:camera>
            <a:lightRig rig="balanced" dir="t">
              <a:rot lat="0" lon="0" rev="18600000"/>
            </a:lightRig>
          </a:scene3d>
        </p:grpSpPr>
        <p:sp>
          <p:nvSpPr>
            <p:cNvPr id="5" name="Rectangle 4"/>
            <p:cNvSpPr/>
            <p:nvPr/>
          </p:nvSpPr>
          <p:spPr bwMode="gray">
            <a:xfrm>
              <a:off x="5989637" y="967459"/>
              <a:ext cx="4701381" cy="933593"/>
            </a:xfrm>
            <a:prstGeom prst="rect">
              <a:avLst/>
            </a:prstGeom>
            <a:gradFill>
              <a:gsLst>
                <a:gs pos="95575">
                  <a:schemeClr val="accent2">
                    <a:alpha val="87000"/>
                  </a:schemeClr>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DaaS</a:t>
              </a:r>
            </a:p>
          </p:txBody>
        </p:sp>
        <p:sp>
          <p:nvSpPr>
            <p:cNvPr id="25" name="Rectangle 24"/>
            <p:cNvSpPr/>
            <p:nvPr/>
          </p:nvSpPr>
          <p:spPr bwMode="gray">
            <a:xfrm>
              <a:off x="5980842" y="2018908"/>
              <a:ext cx="4701381" cy="933593"/>
            </a:xfrm>
            <a:prstGeom prst="rect">
              <a:avLst/>
            </a:prstGeom>
            <a:gradFill>
              <a:gsLst>
                <a:gs pos="95575">
                  <a:schemeClr val="accent2">
                    <a:alpha val="86000"/>
                  </a:schemeClr>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SaaS</a:t>
              </a:r>
            </a:p>
          </p:txBody>
        </p:sp>
        <p:sp>
          <p:nvSpPr>
            <p:cNvPr id="26" name="Rectangle 25"/>
            <p:cNvSpPr/>
            <p:nvPr/>
          </p:nvSpPr>
          <p:spPr bwMode="gray">
            <a:xfrm>
              <a:off x="5989638" y="3070357"/>
              <a:ext cx="4701381" cy="933593"/>
            </a:xfrm>
            <a:prstGeom prst="rect">
              <a:avLst/>
            </a:prstGeom>
            <a:gradFill>
              <a:gsLst>
                <a:gs pos="95575">
                  <a:schemeClr val="accent2"/>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PaaS</a:t>
              </a:r>
            </a:p>
          </p:txBody>
        </p:sp>
        <p:sp>
          <p:nvSpPr>
            <p:cNvPr id="35" name="Rectangle 34"/>
            <p:cNvSpPr/>
            <p:nvPr/>
          </p:nvSpPr>
          <p:spPr bwMode="gray">
            <a:xfrm>
              <a:off x="5989638" y="4116509"/>
              <a:ext cx="4701381" cy="933593"/>
            </a:xfrm>
            <a:prstGeom prst="rect">
              <a:avLst/>
            </a:prstGeom>
            <a:no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IaaS</a:t>
              </a:r>
            </a:p>
          </p:txBody>
        </p:sp>
      </p:grpSp>
      <p:sp>
        <p:nvSpPr>
          <p:cNvPr id="6" name="Rectangle 5"/>
          <p:cNvSpPr/>
          <p:nvPr/>
        </p:nvSpPr>
        <p:spPr>
          <a:xfrm>
            <a:off x="357073" y="400050"/>
            <a:ext cx="4300652" cy="4291323"/>
          </a:xfrm>
          <a:prstGeom prst="rect">
            <a:avLst/>
          </a:prstGeom>
          <a:solidFill>
            <a:schemeClr val="accent5"/>
          </a:solidFill>
          <a:ln w="19050">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05740" tIns="205740" rIns="205740" bIns="205740" numCol="1" spcCol="0" rtlCol="0" fromWordArt="0" anchor="t" anchorCtr="0" forceAA="0" compatLnSpc="1">
            <a:prstTxWarp prst="textNoShape">
              <a:avLst/>
            </a:prstTxWarp>
            <a:noAutofit/>
          </a:bodyPr>
          <a:lstStyle/>
          <a:p>
            <a:pPr>
              <a:lnSpc>
                <a:spcPct val="90000"/>
              </a:lnSpc>
            </a:pPr>
            <a:r>
              <a:rPr lang="en-US" altLang="zh-TW" sz="2400" b="1" dirty="0" smtClean="0"/>
              <a:t>Infrastructure-as-a-Service</a:t>
            </a:r>
            <a:endParaRPr lang="en-US" altLang="zh-TW" sz="2400" b="1" dirty="0"/>
          </a:p>
          <a:p>
            <a:pPr marL="285750" indent="-285750">
              <a:lnSpc>
                <a:spcPct val="90000"/>
              </a:lnSpc>
              <a:buFont typeface="Arial" charset="0"/>
              <a:buChar char="•"/>
            </a:pPr>
            <a:endParaRPr lang="en-US" dirty="0" smtClean="0"/>
          </a:p>
          <a:p>
            <a:pPr marL="285750" indent="-285750">
              <a:lnSpc>
                <a:spcPct val="90000"/>
              </a:lnSpc>
              <a:buFont typeface="Arial" charset="0"/>
              <a:buChar char="•"/>
            </a:pPr>
            <a:r>
              <a:rPr lang="en-US" sz="2200" dirty="0" smtClean="0"/>
              <a:t>Developers </a:t>
            </a:r>
            <a:r>
              <a:rPr lang="en-US" altLang="zh-CN" sz="2200" dirty="0" smtClean="0"/>
              <a:t>control</a:t>
            </a:r>
            <a:endParaRPr lang="en-US" sz="2200" dirty="0"/>
          </a:p>
          <a:p>
            <a:pPr marL="285750" indent="-285750">
              <a:lnSpc>
                <a:spcPct val="90000"/>
              </a:lnSpc>
              <a:buFont typeface="Arial" charset="0"/>
              <a:buChar char="•"/>
            </a:pPr>
            <a:r>
              <a:rPr lang="en-US" sz="2200" dirty="0" smtClean="0"/>
              <a:t>Cost saving</a:t>
            </a:r>
          </a:p>
          <a:p>
            <a:pPr marL="285750" indent="-285750">
              <a:lnSpc>
                <a:spcPct val="90000"/>
              </a:lnSpc>
              <a:buFont typeface="Arial" charset="0"/>
              <a:buChar char="•"/>
            </a:pPr>
            <a:r>
              <a:rPr lang="en-US" altLang="zh-CN" sz="2200" dirty="0"/>
              <a:t>S</a:t>
            </a:r>
            <a:r>
              <a:rPr lang="en-US" sz="2200" dirty="0" smtClean="0"/>
              <a:t>calability and flexibility</a:t>
            </a:r>
          </a:p>
          <a:p>
            <a:pPr marL="285750" indent="-285750">
              <a:lnSpc>
                <a:spcPct val="90000"/>
              </a:lnSpc>
              <a:buFont typeface="Arial" charset="0"/>
              <a:buChar char="•"/>
            </a:pPr>
            <a:r>
              <a:rPr lang="en-US" altLang="zh-CN" sz="2200" dirty="0"/>
              <a:t>H</a:t>
            </a:r>
            <a:r>
              <a:rPr lang="en-US" altLang="zh-CN" sz="2200" dirty="0" smtClean="0"/>
              <a:t>igh</a:t>
            </a:r>
            <a:r>
              <a:rPr lang="zh-CN" altLang="en-US" sz="2200" dirty="0" smtClean="0"/>
              <a:t> </a:t>
            </a:r>
            <a:r>
              <a:rPr lang="en-US" altLang="zh-CN" sz="2200" dirty="0" smtClean="0"/>
              <a:t>performance</a:t>
            </a:r>
            <a:endParaRPr lang="en-US" altLang="zh-CN" sz="2200" dirty="0"/>
          </a:p>
          <a:p>
            <a:pPr marL="285750" indent="-285750">
              <a:lnSpc>
                <a:spcPct val="90000"/>
              </a:lnSpc>
              <a:buFont typeface="Arial" charset="0"/>
              <a:buChar char="•"/>
            </a:pPr>
            <a:r>
              <a:rPr lang="en-US" sz="2200" dirty="0" smtClean="0"/>
              <a:t>PaaS </a:t>
            </a:r>
            <a:r>
              <a:rPr lang="en-US" sz="2200" dirty="0"/>
              <a:t>+ IaaS seamless </a:t>
            </a:r>
            <a:r>
              <a:rPr lang="en-US" sz="2200" dirty="0" smtClean="0"/>
              <a:t>integration</a:t>
            </a:r>
            <a:endParaRPr lang="en-US" sz="2200" dirty="0"/>
          </a:p>
          <a:p>
            <a:pPr marL="285750" indent="-285750">
              <a:lnSpc>
                <a:spcPct val="90000"/>
              </a:lnSpc>
              <a:buFont typeface="Arial" charset="0"/>
              <a:buChar char="•"/>
            </a:pPr>
            <a:r>
              <a:rPr lang="en-US" altLang="zh-CN" sz="2200" dirty="0"/>
              <a:t>S</a:t>
            </a:r>
            <a:r>
              <a:rPr lang="en-US" altLang="zh-CN" sz="2200" dirty="0" smtClean="0"/>
              <a:t>afe </a:t>
            </a:r>
            <a:r>
              <a:rPr lang="en-US" altLang="zh-CN" sz="2200" dirty="0"/>
              <a:t>and </a:t>
            </a:r>
            <a:r>
              <a:rPr lang="en-US" altLang="zh-CN" sz="2200" dirty="0" smtClean="0"/>
              <a:t>reliable</a:t>
            </a:r>
          </a:p>
          <a:p>
            <a:pPr marL="285750" indent="-285750">
              <a:lnSpc>
                <a:spcPct val="90000"/>
              </a:lnSpc>
              <a:buFont typeface="Arial" charset="0"/>
              <a:buChar char="•"/>
            </a:pPr>
            <a:endParaRPr lang="en-US" sz="2200" dirty="0"/>
          </a:p>
          <a:p>
            <a:pPr marL="285750" indent="-285750">
              <a:lnSpc>
                <a:spcPct val="90000"/>
              </a:lnSpc>
              <a:buFont typeface="Arial" charset="0"/>
              <a:buChar char="•"/>
            </a:pPr>
            <a:endParaRPr lang="en-US" sz="2200" dirty="0" smtClean="0"/>
          </a:p>
          <a:p>
            <a:pPr marL="285750" indent="-285750">
              <a:lnSpc>
                <a:spcPct val="90000"/>
              </a:lnSpc>
              <a:buFont typeface="Arial" charset="0"/>
              <a:buChar char="•"/>
            </a:pPr>
            <a:r>
              <a:rPr lang="en-US" sz="2200" dirty="0"/>
              <a:t>Oracle Bare Metal Cloud Service </a:t>
            </a:r>
            <a:r>
              <a:rPr lang="en-US" altLang="zh-CN" sz="2200" dirty="0"/>
              <a:t>vs AWS </a:t>
            </a:r>
          </a:p>
          <a:p>
            <a:pPr marL="285750" indent="-285750">
              <a:lnSpc>
                <a:spcPct val="90000"/>
              </a:lnSpc>
              <a:buFont typeface="Arial" charset="0"/>
              <a:buChar char="•"/>
            </a:pPr>
            <a:endParaRPr lang="en-US" sz="2200" dirty="0"/>
          </a:p>
          <a:p>
            <a:pPr marL="285750" indent="-285750">
              <a:lnSpc>
                <a:spcPct val="90000"/>
              </a:lnSpc>
              <a:buFont typeface="Arial" charset="0"/>
              <a:buChar char="•"/>
            </a:pPr>
            <a:endParaRPr lang="en-US" dirty="0"/>
          </a:p>
        </p:txBody>
      </p:sp>
      <p:grpSp>
        <p:nvGrpSpPr>
          <p:cNvPr id="7" name="Group 5"/>
          <p:cNvGrpSpPr/>
          <p:nvPr/>
        </p:nvGrpSpPr>
        <p:grpSpPr bwMode="gray">
          <a:xfrm>
            <a:off x="4989079" y="946388"/>
            <a:ext cx="3046247" cy="2696925"/>
            <a:chOff x="5980842" y="967459"/>
            <a:chExt cx="4710177" cy="4082643"/>
          </a:xfrm>
          <a:effectLst>
            <a:outerShdw blurRad="228600" dist="266700" dir="8100000" algn="tr" rotWithShape="0">
              <a:prstClr val="black">
                <a:alpha val="40000"/>
              </a:prstClr>
            </a:outerShdw>
          </a:effectLst>
          <a:scene3d>
            <a:camera prst="perspectiveContrastingRightFacing">
              <a:rot lat="20952000" lon="19746000" rev="372000"/>
            </a:camera>
            <a:lightRig rig="balanced" dir="t">
              <a:rot lat="0" lon="0" rev="18600000"/>
            </a:lightRig>
          </a:scene3d>
        </p:grpSpPr>
        <p:sp>
          <p:nvSpPr>
            <p:cNvPr id="24" name="Rectangle 23"/>
            <p:cNvSpPr/>
            <p:nvPr/>
          </p:nvSpPr>
          <p:spPr bwMode="gray">
            <a:xfrm>
              <a:off x="5989637" y="967459"/>
              <a:ext cx="4701381" cy="933593"/>
            </a:xfrm>
            <a:prstGeom prst="rect">
              <a:avLst/>
            </a:prstGeom>
            <a:no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alpha val="0"/>
                    </a:srgbClr>
                  </a:solidFill>
                </a:rPr>
                <a:t>DaaS</a:t>
              </a:r>
            </a:p>
          </p:txBody>
        </p:sp>
        <p:sp>
          <p:nvSpPr>
            <p:cNvPr id="27" name="Rectangle 26"/>
            <p:cNvSpPr/>
            <p:nvPr/>
          </p:nvSpPr>
          <p:spPr bwMode="gray">
            <a:xfrm>
              <a:off x="5980842" y="2018908"/>
              <a:ext cx="4701381" cy="933593"/>
            </a:xfrm>
            <a:prstGeom prst="rect">
              <a:avLst/>
            </a:prstGeom>
            <a:no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alpha val="0"/>
                    </a:srgbClr>
                  </a:solidFill>
                </a:rPr>
                <a:t>SaaS</a:t>
              </a:r>
            </a:p>
          </p:txBody>
        </p:sp>
        <p:sp>
          <p:nvSpPr>
            <p:cNvPr id="28" name="Rectangle 27"/>
            <p:cNvSpPr/>
            <p:nvPr/>
          </p:nvSpPr>
          <p:spPr bwMode="gray">
            <a:xfrm>
              <a:off x="5989638" y="3070357"/>
              <a:ext cx="4701381" cy="933593"/>
            </a:xfrm>
            <a:prstGeom prst="rect">
              <a:avLst/>
            </a:prstGeom>
            <a:no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alpha val="0"/>
                    </a:srgbClr>
                  </a:solidFill>
                </a:rPr>
                <a:t>PaaS</a:t>
              </a:r>
            </a:p>
          </p:txBody>
        </p:sp>
        <p:sp>
          <p:nvSpPr>
            <p:cNvPr id="29" name="Rectangle 28"/>
            <p:cNvSpPr/>
            <p:nvPr/>
          </p:nvSpPr>
          <p:spPr bwMode="gray">
            <a:xfrm>
              <a:off x="5989638" y="4116509"/>
              <a:ext cx="4701381" cy="933593"/>
            </a:xfrm>
            <a:prstGeom prst="rect">
              <a:avLst/>
            </a:prstGeom>
            <a:gradFill>
              <a:gsLst>
                <a:gs pos="100000">
                  <a:schemeClr val="accent2"/>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8255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4050" dirty="0">
                  <a:solidFill>
                    <a:srgbClr val="FFFFFF"/>
                  </a:solidFill>
                </a:rPr>
                <a:t>IaaS</a:t>
              </a:r>
            </a:p>
          </p:txBody>
        </p:sp>
      </p:grpSp>
      <p:cxnSp>
        <p:nvCxnSpPr>
          <p:cNvPr id="8" name="Straight Connector 7"/>
          <p:cNvCxnSpPr>
            <a:cxnSpLocks/>
          </p:cNvCxnSpPr>
          <p:nvPr/>
        </p:nvCxnSpPr>
        <p:spPr>
          <a:xfrm>
            <a:off x="4442028" y="3384029"/>
            <a:ext cx="618344" cy="0"/>
          </a:xfrm>
          <a:prstGeom prst="line">
            <a:avLst/>
          </a:prstGeom>
          <a:ln w="41275">
            <a:solidFill>
              <a:schemeClr val="accent5"/>
            </a:solidFill>
            <a:miter lim="800000"/>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580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blinds(horizontal)">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blinds(horizontal)">
                                      <p:cBhvr>
                                        <p:cTn id="12" dur="500"/>
                                        <p:tgtEl>
                                          <p:spTgt spid="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Effect transition="in" filter="blinds(horizontal)">
                                      <p:cBhvr>
                                        <p:cTn id="17" dur="500"/>
                                        <p:tgtEl>
                                          <p:spTgt spid="6">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blinds(horizontal)">
                                      <p:cBhvr>
                                        <p:cTn id="22" dur="50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blinds(horizontal)">
                                      <p:cBhvr>
                                        <p:cTn id="27" dur="500"/>
                                        <p:tgtEl>
                                          <p:spTgt spid="6">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10" end="10"/>
                                            </p:txEl>
                                          </p:spTgt>
                                        </p:tgtEl>
                                        <p:attrNameLst>
                                          <p:attrName>style.visibility</p:attrName>
                                        </p:attrNameLst>
                                      </p:cBhvr>
                                      <p:to>
                                        <p:strVal val="visible"/>
                                      </p:to>
                                    </p:set>
                                    <p:animEffect transition="in" filter="blinds(horizontal)">
                                      <p:cBhvr>
                                        <p:cTn id="32"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4"/>
          </p:nvPr>
        </p:nvSpPr>
        <p:spPr/>
        <p:txBody>
          <a:bodyPr/>
          <a:lstStyle/>
          <a:p>
            <a:fld id="{C51EAA63-D034-42AE-91FA-B13B9518C7BE}" type="slidenum">
              <a:rPr lang="en-US" smtClean="0"/>
              <a:pPr/>
              <a:t>12</a:t>
            </a:fld>
            <a:endParaRPr lang="en-US" dirty="0"/>
          </a:p>
        </p:txBody>
      </p:sp>
      <p:sp>
        <p:nvSpPr>
          <p:cNvPr id="4" name="Text Placeholder 3"/>
          <p:cNvSpPr>
            <a:spLocks noGrp="1"/>
          </p:cNvSpPr>
          <p:nvPr>
            <p:ph type="body" sz="quarter" idx="13"/>
          </p:nvPr>
        </p:nvSpPr>
        <p:spPr/>
        <p:txBody>
          <a:bodyPr/>
          <a:lstStyle/>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7336" y="128583"/>
            <a:ext cx="6732729" cy="4857183"/>
          </a:xfrm>
          <a:prstGeom prst="rect">
            <a:avLst/>
          </a:prstGeom>
        </p:spPr>
      </p:pic>
    </p:spTree>
    <p:extLst>
      <p:ext uri="{BB962C8B-B14F-4D97-AF65-F5344CB8AC3E}">
        <p14:creationId xmlns:p14="http://schemas.microsoft.com/office/powerpoint/2010/main" val="32637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gray">
          <a:xfrm>
            <a:off x="1191" y="163"/>
            <a:ext cx="9141619" cy="5142161"/>
          </a:xfrm>
          <a:prstGeom prst="rect">
            <a:avLst/>
          </a:prstGeom>
          <a:ln w="19050">
            <a:noFill/>
          </a:ln>
          <a:effectLst/>
        </p:spPr>
      </p:pic>
      <p:sp>
        <p:nvSpPr>
          <p:cNvPr id="54" name="Rectangle 53" descr="Full slide 4-color photo can be inserted here"/>
          <p:cNvSpPr/>
          <p:nvPr/>
        </p:nvSpPr>
        <p:spPr bwMode="gray">
          <a:xfrm>
            <a:off x="161923" y="129232"/>
            <a:ext cx="8829678" cy="4660653"/>
          </a:xfrm>
          <a:prstGeom prst="rect">
            <a:avLst/>
          </a:prstGeom>
          <a:solidFill>
            <a:schemeClr val="accent4">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solidFill>
                <a:srgbClr val="FFFFFF"/>
              </a:solidFill>
            </a:endParaRPr>
          </a:p>
        </p:txBody>
      </p:sp>
      <p:grpSp>
        <p:nvGrpSpPr>
          <p:cNvPr id="2" name="Border"/>
          <p:cNvGrpSpPr/>
          <p:nvPr/>
        </p:nvGrpSpPr>
        <p:grpSpPr bwMode="gray">
          <a:xfrm>
            <a:off x="976" y="0"/>
            <a:ext cx="9142049" cy="5143500"/>
            <a:chOff x="-287" y="0"/>
            <a:chExt cx="12189399" cy="6858000"/>
          </a:xfrm>
        </p:grpSpPr>
        <p:sp>
          <p:nvSpPr>
            <p:cNvPr id="45" name="Rectangle 44"/>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sp>
          <p:nvSpPr>
            <p:cNvPr id="46" name="Rectangle 45"/>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sp>
          <p:nvSpPr>
            <p:cNvPr id="47" name="Rectangle 46"/>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sp>
          <p:nvSpPr>
            <p:cNvPr id="48" name="Rectangle 47"/>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grpSp>
      <p:sp>
        <p:nvSpPr>
          <p:cNvPr id="52" name="Slide Number Placeholder 5"/>
          <p:cNvSpPr>
            <a:spLocks noGrp="1"/>
          </p:cNvSpPr>
          <p:nvPr>
            <p:ph type="sldNum" sz="quarter" idx="12"/>
          </p:nvPr>
        </p:nvSpPr>
        <p:spPr bwMode="gray">
          <a:xfrm>
            <a:off x="8458200" y="4917186"/>
            <a:ext cx="286246" cy="137160"/>
          </a:xfrm>
          <a:prstGeom prst="rect">
            <a:avLst/>
          </a:prstGeom>
        </p:spPr>
        <p:txBody>
          <a:bodyPr vert="horz" wrap="none" lIns="0" tIns="0" rIns="0" bIns="0" rtlCol="0" anchor="ctr"/>
          <a:lstStyle>
            <a:lvl1pPr algn="r">
              <a:defRPr sz="600">
                <a:solidFill>
                  <a:schemeClr val="tx1">
                    <a:lumMod val="60000"/>
                    <a:lumOff val="40000"/>
                  </a:schemeClr>
                </a:solidFill>
              </a:defRPr>
            </a:lvl1pPr>
          </a:lstStyle>
          <a:p>
            <a:fld id="{C51EAA63-D034-42AE-91FA-B13B9518C7BE}" type="slidenum">
              <a:rPr>
                <a:solidFill>
                  <a:srgbClr val="5F5F5F">
                    <a:lumMod val="60000"/>
                    <a:lumOff val="40000"/>
                  </a:srgbClr>
                </a:solidFill>
              </a:rPr>
              <a:pPr/>
              <a:t>13</a:t>
            </a:fld>
            <a:endParaRPr dirty="0">
              <a:solidFill>
                <a:srgbClr val="5F5F5F">
                  <a:lumMod val="60000"/>
                  <a:lumOff val="40000"/>
                </a:srgbClr>
              </a:solidFill>
            </a:endParaRPr>
          </a:p>
        </p:txBody>
      </p:sp>
      <p:sp>
        <p:nvSpPr>
          <p:cNvPr id="50" name="TextBox 49"/>
          <p:cNvSpPr txBox="1"/>
          <p:nvPr/>
        </p:nvSpPr>
        <p:spPr bwMode="gray">
          <a:xfrm>
            <a:off x="4493420" y="4917186"/>
            <a:ext cx="2090738" cy="137160"/>
          </a:xfrm>
          <a:prstGeom prst="rect">
            <a:avLst/>
          </a:prstGeom>
          <a:noFill/>
        </p:spPr>
        <p:txBody>
          <a:bodyPr wrap="none" lIns="0" tIns="0" rIns="0" bIns="0" rtlCol="0" anchor="ctr" anchorCtr="0">
            <a:noAutofit/>
          </a:bodyPr>
          <a:lstStyle/>
          <a:p>
            <a:r>
              <a:rPr lang="en-US" sz="600" dirty="0">
                <a:solidFill>
                  <a:srgbClr val="5F5F5F">
                    <a:lumMod val="60000"/>
                    <a:lumOff val="40000"/>
                  </a:srgbClr>
                </a:solidFill>
              </a:rPr>
              <a:t>Copyright © 2017 </a:t>
            </a:r>
            <a:r>
              <a:rPr sz="600" dirty="0">
                <a:solidFill>
                  <a:srgbClr val="5F5F5F">
                    <a:lumMod val="60000"/>
                    <a:lumOff val="40000"/>
                  </a:srgbClr>
                </a:solidFill>
              </a:rPr>
              <a:t>Oracle and/or its affiliates. All rights reserved.  |</a:t>
            </a:r>
          </a:p>
        </p:txBody>
      </p:sp>
      <p:pic>
        <p:nvPicPr>
          <p:cNvPr id="37" name="Picture 36" descr="Oracle logo in white on red staging background"/>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bwMode="gray">
          <a:xfrm>
            <a:off x="398955" y="4697730"/>
            <a:ext cx="1218854" cy="445770"/>
          </a:xfrm>
          <a:prstGeom prst="rect">
            <a:avLst/>
          </a:prstGeom>
        </p:spPr>
      </p:pic>
      <p:sp>
        <p:nvSpPr>
          <p:cNvPr id="55" name="TextBox 54"/>
          <p:cNvSpPr txBox="1"/>
          <p:nvPr/>
        </p:nvSpPr>
        <p:spPr bwMode="gray">
          <a:xfrm>
            <a:off x="470389" y="2810028"/>
            <a:ext cx="3011015" cy="833285"/>
          </a:xfrm>
          <a:prstGeom prst="rect">
            <a:avLst/>
          </a:prstGeom>
          <a:noFill/>
        </p:spPr>
        <p:txBody>
          <a:bodyPr wrap="square" lIns="0" tIns="0" rIns="0" bIns="0" rtlCol="0" anchor="t" anchorCtr="0">
            <a:noAutofit/>
          </a:bodyPr>
          <a:lstStyle/>
          <a:p>
            <a:pPr algn="ctr">
              <a:lnSpc>
                <a:spcPct val="80000"/>
              </a:lnSpc>
            </a:pPr>
            <a:r>
              <a:rPr lang="en-US" sz="4950" dirty="0">
                <a:solidFill>
                  <a:srgbClr val="FFFFFF"/>
                </a:solidFill>
                <a:ea typeface="Calibri" charset="0"/>
                <a:cs typeface="Calibri" charset="0"/>
              </a:rPr>
              <a:t>CLOUD</a:t>
            </a:r>
          </a:p>
        </p:txBody>
      </p:sp>
      <p:pic>
        <p:nvPicPr>
          <p:cNvPr id="56" name="Picture 5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bwMode="gray">
          <a:xfrm>
            <a:off x="596334" y="2169766"/>
            <a:ext cx="2965852" cy="421151"/>
          </a:xfrm>
          <a:prstGeom prst="rect">
            <a:avLst/>
          </a:prstGeom>
        </p:spPr>
      </p:pic>
      <p:sp>
        <p:nvSpPr>
          <p:cNvPr id="22" name="TextBox 21"/>
          <p:cNvSpPr txBox="1"/>
          <p:nvPr/>
        </p:nvSpPr>
        <p:spPr bwMode="gray">
          <a:xfrm>
            <a:off x="734047" y="791623"/>
            <a:ext cx="2642822" cy="884473"/>
          </a:xfrm>
          <a:prstGeom prst="rect">
            <a:avLst/>
          </a:prstGeom>
          <a:noFill/>
        </p:spPr>
        <p:txBody>
          <a:bodyPr wrap="square" lIns="0" tIns="0" rIns="0" bIns="0" rtlCol="0" anchor="t" anchorCtr="0">
            <a:noAutofit/>
          </a:bodyPr>
          <a:lstStyle/>
          <a:p>
            <a:pPr algn="ctr">
              <a:lnSpc>
                <a:spcPct val="90000"/>
              </a:lnSpc>
            </a:pPr>
            <a:r>
              <a:rPr lang="en-US" sz="3000" dirty="0">
                <a:solidFill>
                  <a:srgbClr val="FFFFFF"/>
                </a:solidFill>
                <a:ea typeface="Calibri" charset="0"/>
                <a:cs typeface="Calibri" charset="0"/>
              </a:rPr>
              <a:t>The Most Complete Cloud</a:t>
            </a:r>
          </a:p>
        </p:txBody>
      </p:sp>
      <p:cxnSp>
        <p:nvCxnSpPr>
          <p:cNvPr id="3" name="Straight Connector 2"/>
          <p:cNvCxnSpPr>
            <a:cxnSpLocks/>
          </p:cNvCxnSpPr>
          <p:nvPr/>
        </p:nvCxnSpPr>
        <p:spPr bwMode="gray">
          <a:xfrm>
            <a:off x="458391" y="2693787"/>
            <a:ext cx="3500438" cy="0"/>
          </a:xfrm>
          <a:prstGeom prst="line">
            <a:avLst/>
          </a:prstGeom>
          <a:ln w="1905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53" name="Freeform 5"/>
          <p:cNvSpPr>
            <a:spLocks/>
          </p:cNvSpPr>
          <p:nvPr/>
        </p:nvSpPr>
        <p:spPr bwMode="gray">
          <a:xfrm>
            <a:off x="3601988" y="725594"/>
            <a:ext cx="5579705" cy="3235868"/>
          </a:xfrm>
          <a:custGeom>
            <a:avLst/>
            <a:gdLst>
              <a:gd name="T0" fmla="*/ 670 w 1276"/>
              <a:gd name="T1" fmla="*/ 739 h 739"/>
              <a:gd name="T2" fmla="*/ 300 w 1276"/>
              <a:gd name="T3" fmla="*/ 739 h 739"/>
              <a:gd name="T4" fmla="*/ 57 w 1276"/>
              <a:gd name="T5" fmla="*/ 593 h 739"/>
              <a:gd name="T6" fmla="*/ 103 w 1276"/>
              <a:gd name="T7" fmla="*/ 278 h 739"/>
              <a:gd name="T8" fmla="*/ 300 w 1276"/>
              <a:gd name="T9" fmla="*/ 196 h 739"/>
              <a:gd name="T10" fmla="*/ 310 w 1276"/>
              <a:gd name="T11" fmla="*/ 189 h 739"/>
              <a:gd name="T12" fmla="*/ 521 w 1276"/>
              <a:gd name="T13" fmla="*/ 16 h 739"/>
              <a:gd name="T14" fmla="*/ 794 w 1276"/>
              <a:gd name="T15" fmla="*/ 154 h 739"/>
              <a:gd name="T16" fmla="*/ 805 w 1276"/>
              <a:gd name="T17" fmla="*/ 160 h 739"/>
              <a:gd name="T18" fmla="*/ 1036 w 1276"/>
              <a:gd name="T19" fmla="*/ 272 h 739"/>
              <a:gd name="T20" fmla="*/ 1049 w 1276"/>
              <a:gd name="T21" fmla="*/ 278 h 739"/>
              <a:gd name="T22" fmla="*/ 1263 w 1276"/>
              <a:gd name="T23" fmla="*/ 459 h 739"/>
              <a:gd name="T24" fmla="*/ 1208 w 1276"/>
              <a:gd name="T25" fmla="*/ 668 h 739"/>
              <a:gd name="T26" fmla="*/ 1065 w 1276"/>
              <a:gd name="T27" fmla="*/ 737 h 739"/>
              <a:gd name="T28" fmla="*/ 1039 w 1276"/>
              <a:gd name="T29" fmla="*/ 739 h 739"/>
              <a:gd name="T30" fmla="*/ 670 w 1276"/>
              <a:gd name="T31" fmla="*/ 739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76" h="739">
                <a:moveTo>
                  <a:pt x="670" y="739"/>
                </a:moveTo>
                <a:cubicBezTo>
                  <a:pt x="547" y="739"/>
                  <a:pt x="424" y="739"/>
                  <a:pt x="300" y="739"/>
                </a:cubicBezTo>
                <a:cubicBezTo>
                  <a:pt x="192" y="737"/>
                  <a:pt x="109" y="689"/>
                  <a:pt x="57" y="593"/>
                </a:cubicBezTo>
                <a:cubicBezTo>
                  <a:pt x="0" y="492"/>
                  <a:pt x="21" y="359"/>
                  <a:pt x="103" y="278"/>
                </a:cubicBezTo>
                <a:cubicBezTo>
                  <a:pt x="158" y="223"/>
                  <a:pt x="223" y="196"/>
                  <a:pt x="300" y="196"/>
                </a:cubicBezTo>
                <a:cubicBezTo>
                  <a:pt x="305" y="196"/>
                  <a:pt x="307" y="194"/>
                  <a:pt x="310" y="189"/>
                </a:cubicBezTo>
                <a:cubicBezTo>
                  <a:pt x="348" y="92"/>
                  <a:pt x="419" y="34"/>
                  <a:pt x="521" y="16"/>
                </a:cubicBezTo>
                <a:cubicBezTo>
                  <a:pt x="631" y="0"/>
                  <a:pt x="742" y="57"/>
                  <a:pt x="794" y="154"/>
                </a:cubicBezTo>
                <a:cubicBezTo>
                  <a:pt x="797" y="158"/>
                  <a:pt x="800" y="160"/>
                  <a:pt x="805" y="160"/>
                </a:cubicBezTo>
                <a:cubicBezTo>
                  <a:pt x="901" y="158"/>
                  <a:pt x="979" y="196"/>
                  <a:pt x="1036" y="272"/>
                </a:cubicBezTo>
                <a:cubicBezTo>
                  <a:pt x="1039" y="276"/>
                  <a:pt x="1042" y="278"/>
                  <a:pt x="1049" y="278"/>
                </a:cubicBezTo>
                <a:cubicBezTo>
                  <a:pt x="1154" y="278"/>
                  <a:pt x="1245" y="356"/>
                  <a:pt x="1263" y="459"/>
                </a:cubicBezTo>
                <a:cubicBezTo>
                  <a:pt x="1276" y="537"/>
                  <a:pt x="1259" y="608"/>
                  <a:pt x="1208" y="668"/>
                </a:cubicBezTo>
                <a:cubicBezTo>
                  <a:pt x="1170" y="710"/>
                  <a:pt x="1122" y="733"/>
                  <a:pt x="1065" y="737"/>
                </a:cubicBezTo>
                <a:cubicBezTo>
                  <a:pt x="1057" y="739"/>
                  <a:pt x="1047" y="739"/>
                  <a:pt x="1039" y="739"/>
                </a:cubicBezTo>
                <a:cubicBezTo>
                  <a:pt x="915" y="739"/>
                  <a:pt x="794" y="739"/>
                  <a:pt x="670" y="739"/>
                </a:cubicBezTo>
                <a:close/>
              </a:path>
            </a:pathLst>
          </a:custGeom>
          <a:gradFill>
            <a:gsLst>
              <a:gs pos="95575">
                <a:schemeClr val="accent5">
                  <a:alpha val="78000"/>
                </a:schemeClr>
              </a:gs>
              <a:gs pos="1000">
                <a:schemeClr val="bg2"/>
              </a:gs>
              <a:gs pos="42000">
                <a:schemeClr val="bg2"/>
              </a:gs>
            </a:gsLst>
            <a:lin ang="0" scaled="0"/>
          </a:gradFill>
          <a:ln w="76200" cap="flat">
            <a:noFill/>
            <a:prstDash val="solid"/>
            <a:miter lim="800000"/>
            <a:headEnd/>
            <a:tailEnd/>
          </a:ln>
          <a:effectLst>
            <a:outerShdw blurRad="368300" dist="419100" dir="8100000" algn="tr" rotWithShape="0">
              <a:prstClr val="black">
                <a:alpha val="40000"/>
              </a:prstClr>
            </a:outerShdw>
          </a:effectLst>
          <a:scene3d>
            <a:camera prst="perspectiveHeroicExtremeRightFacing" fov="2700000">
              <a:rot lat="21546000" lon="19471383" rev="176530"/>
            </a:camera>
            <a:lightRig rig="threePt" dir="t"/>
          </a:scene3d>
          <a:sp3d extrusionH="730250">
            <a:bevelT/>
          </a:sp3d>
          <a:extLst/>
        </p:spPr>
        <p:txBody>
          <a:bodyPr vert="horz" wrap="square" lIns="68580" tIns="34290" rIns="68580" bIns="34290" numCol="1" anchor="t" anchorCtr="0" compatLnSpc="1">
            <a:prstTxWarp prst="textNoShape">
              <a:avLst/>
            </a:prstTxWarp>
          </a:bodyPr>
          <a:lstStyle/>
          <a:p>
            <a:endParaRPr lang="en-US" sz="1350" dirty="0">
              <a:solidFill>
                <a:srgbClr val="5F5F5F"/>
              </a:solidFill>
            </a:endParaRPr>
          </a:p>
        </p:txBody>
      </p:sp>
      <p:grpSp>
        <p:nvGrpSpPr>
          <p:cNvPr id="4" name="Group 5"/>
          <p:cNvGrpSpPr/>
          <p:nvPr/>
        </p:nvGrpSpPr>
        <p:grpSpPr bwMode="gray">
          <a:xfrm>
            <a:off x="4919160" y="1273925"/>
            <a:ext cx="2689676" cy="2381243"/>
            <a:chOff x="5980842" y="967459"/>
            <a:chExt cx="4710177" cy="4082643"/>
          </a:xfrm>
          <a:effectLst>
            <a:outerShdw blurRad="228600" dist="266700" dir="8100000" algn="tr" rotWithShape="0">
              <a:prstClr val="black">
                <a:alpha val="40000"/>
              </a:prstClr>
            </a:outerShdw>
          </a:effectLst>
          <a:scene3d>
            <a:camera prst="perspectiveContrastingRightFacing">
              <a:rot lat="20952000" lon="19746000" rev="372000"/>
            </a:camera>
            <a:lightRig rig="balanced" dir="t">
              <a:rot lat="0" lon="0" rev="18600000"/>
            </a:lightRig>
          </a:scene3d>
        </p:grpSpPr>
        <p:sp>
          <p:nvSpPr>
            <p:cNvPr id="5" name="Rectangle 4"/>
            <p:cNvSpPr/>
            <p:nvPr/>
          </p:nvSpPr>
          <p:spPr bwMode="gray">
            <a:xfrm>
              <a:off x="5989637" y="967459"/>
              <a:ext cx="4701381" cy="933593"/>
            </a:xfrm>
            <a:prstGeom prst="rect">
              <a:avLst/>
            </a:prstGeom>
            <a:gradFill>
              <a:gsLst>
                <a:gs pos="95575">
                  <a:schemeClr val="accent2">
                    <a:alpha val="87000"/>
                  </a:schemeClr>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DaaS</a:t>
              </a:r>
            </a:p>
          </p:txBody>
        </p:sp>
        <p:sp>
          <p:nvSpPr>
            <p:cNvPr id="25" name="Rectangle 24"/>
            <p:cNvSpPr/>
            <p:nvPr/>
          </p:nvSpPr>
          <p:spPr bwMode="gray">
            <a:xfrm>
              <a:off x="5980842" y="2018908"/>
              <a:ext cx="4701381" cy="933593"/>
            </a:xfrm>
            <a:prstGeom prst="rect">
              <a:avLst/>
            </a:prstGeom>
            <a:gradFill>
              <a:gsLst>
                <a:gs pos="95575">
                  <a:schemeClr val="accent2">
                    <a:alpha val="86000"/>
                  </a:schemeClr>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SaaS</a:t>
              </a:r>
            </a:p>
          </p:txBody>
        </p:sp>
        <p:sp>
          <p:nvSpPr>
            <p:cNvPr id="26" name="Rectangle 25"/>
            <p:cNvSpPr/>
            <p:nvPr/>
          </p:nvSpPr>
          <p:spPr bwMode="gray">
            <a:xfrm>
              <a:off x="5989638" y="3070357"/>
              <a:ext cx="4701381" cy="933593"/>
            </a:xfrm>
            <a:prstGeom prst="rect">
              <a:avLst/>
            </a:prstGeom>
            <a:gradFill>
              <a:gsLst>
                <a:gs pos="95575">
                  <a:schemeClr val="accent2"/>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PaaS</a:t>
              </a:r>
            </a:p>
          </p:txBody>
        </p:sp>
        <p:sp>
          <p:nvSpPr>
            <p:cNvPr id="35" name="Rectangle 34"/>
            <p:cNvSpPr/>
            <p:nvPr/>
          </p:nvSpPr>
          <p:spPr bwMode="gray">
            <a:xfrm>
              <a:off x="5989638" y="4116509"/>
              <a:ext cx="4701381" cy="933593"/>
            </a:xfrm>
            <a:prstGeom prst="rect">
              <a:avLst/>
            </a:prstGeom>
            <a:gradFill>
              <a:gsLst>
                <a:gs pos="95575">
                  <a:schemeClr val="accent2"/>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IaaS</a:t>
              </a:r>
            </a:p>
          </p:txBody>
        </p:sp>
      </p:grpSp>
    </p:spTree>
    <p:extLst>
      <p:ext uri="{BB962C8B-B14F-4D97-AF65-F5344CB8AC3E}">
        <p14:creationId xmlns:p14="http://schemas.microsoft.com/office/powerpoint/2010/main" val="75001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gray">
          <a:xfrm>
            <a:off x="141869" y="137452"/>
            <a:ext cx="8866854" cy="4679927"/>
          </a:xfrm>
          <a:prstGeom prst="rect">
            <a:avLst/>
          </a:prstGeom>
        </p:spPr>
      </p:pic>
      <p:sp>
        <p:nvSpPr>
          <p:cNvPr id="52" name="Rectangle 51" descr="Full slide 4-color photo can be inserted here"/>
          <p:cNvSpPr/>
          <p:nvPr/>
        </p:nvSpPr>
        <p:spPr bwMode="gray">
          <a:xfrm>
            <a:off x="1191" y="0"/>
            <a:ext cx="9141619" cy="5143500"/>
          </a:xfrm>
          <a:prstGeom prst="rect">
            <a:avLst/>
          </a:prstGeom>
          <a:solidFill>
            <a:srgbClr val="46575E">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solidFill>
                <a:srgbClr val="FFFFFF"/>
              </a:solidFill>
            </a:endParaRPr>
          </a:p>
        </p:txBody>
      </p:sp>
      <p:grpSp>
        <p:nvGrpSpPr>
          <p:cNvPr id="53" name="Border"/>
          <p:cNvGrpSpPr/>
          <p:nvPr/>
        </p:nvGrpSpPr>
        <p:grpSpPr bwMode="gray">
          <a:xfrm>
            <a:off x="1192" y="0"/>
            <a:ext cx="9142049" cy="5143500"/>
            <a:chOff x="-287" y="0"/>
            <a:chExt cx="12189399" cy="6858000"/>
          </a:xfrm>
        </p:grpSpPr>
        <p:sp>
          <p:nvSpPr>
            <p:cNvPr id="55" name="Rectangle 54"/>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sp>
          <p:nvSpPr>
            <p:cNvPr id="56" name="Rectangle 55"/>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sp>
          <p:nvSpPr>
            <p:cNvPr id="62" name="Rectangle 61"/>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sp>
          <p:nvSpPr>
            <p:cNvPr id="64" name="Rectangle 63"/>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grpSp>
      <p:sp>
        <p:nvSpPr>
          <p:cNvPr id="39" name="Oval 38"/>
          <p:cNvSpPr/>
          <p:nvPr/>
        </p:nvSpPr>
        <p:spPr bwMode="gray">
          <a:xfrm>
            <a:off x="2797670" y="1186734"/>
            <a:ext cx="3548663" cy="3649972"/>
          </a:xfrm>
          <a:prstGeom prst="ellipse">
            <a:avLst/>
          </a:prstGeom>
          <a:solidFill>
            <a:schemeClr val="bg1"/>
          </a:solidFill>
          <a:ln w="19050">
            <a:noFill/>
            <a:miter lim="800000"/>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350" dirty="0">
              <a:solidFill>
                <a:srgbClr val="FFFFFF"/>
              </a:solidFill>
            </a:endParaRPr>
          </a:p>
        </p:txBody>
      </p:sp>
      <p:sp>
        <p:nvSpPr>
          <p:cNvPr id="3" name="Title 2"/>
          <p:cNvSpPr>
            <a:spLocks noGrp="1"/>
          </p:cNvSpPr>
          <p:nvPr>
            <p:ph type="title"/>
          </p:nvPr>
        </p:nvSpPr>
        <p:spPr bwMode="gray">
          <a:xfrm>
            <a:off x="397887" y="630934"/>
            <a:ext cx="8347075" cy="364672"/>
          </a:xfrm>
        </p:spPr>
        <p:txBody>
          <a:bodyPr/>
          <a:lstStyle/>
          <a:p>
            <a:r>
              <a:rPr lang="en-US" dirty="0">
                <a:solidFill>
                  <a:schemeClr val="bg1"/>
                </a:solidFill>
              </a:rPr>
              <a:t>Oracle Develops Offerings</a:t>
            </a:r>
            <a:br>
              <a:rPr lang="en-US" dirty="0">
                <a:solidFill>
                  <a:schemeClr val="bg1"/>
                </a:solidFill>
              </a:rPr>
            </a:br>
            <a:r>
              <a:rPr lang="en-US" dirty="0">
                <a:solidFill>
                  <a:schemeClr val="bg1"/>
                </a:solidFill>
              </a:rPr>
              <a:t>for Three Deployment Models</a:t>
            </a:r>
          </a:p>
        </p:txBody>
      </p:sp>
      <p:sp>
        <p:nvSpPr>
          <p:cNvPr id="31" name="Slide Number Placeholder 3"/>
          <p:cNvSpPr>
            <a:spLocks noGrp="1"/>
          </p:cNvSpPr>
          <p:nvPr>
            <p:ph type="sldNum" sz="quarter" idx="12"/>
          </p:nvPr>
        </p:nvSpPr>
        <p:spPr bwMode="gray"/>
        <p:txBody>
          <a:bodyPr/>
          <a:lstStyle/>
          <a:p>
            <a:fld id="{C51EAA63-D034-42AE-91FA-B13B9518C7BE}" type="slidenum">
              <a:rPr lang="en-US" smtClean="0"/>
              <a:pPr/>
              <a:t>14</a:t>
            </a:fld>
            <a:endParaRPr lang="en-US" dirty="0"/>
          </a:p>
        </p:txBody>
      </p:sp>
      <p:sp>
        <p:nvSpPr>
          <p:cNvPr id="2054" name="AutoShape 6" descr="https://www.missionmanager.com/wp-content/uploads/2015/08/red-number-3.jpg"/>
          <p:cNvSpPr>
            <a:spLocks noChangeAspect="1" noChangeArrowheads="1"/>
          </p:cNvSpPr>
          <p:nvPr/>
        </p:nvSpPr>
        <p:spPr bwMode="gray">
          <a:xfrm>
            <a:off x="117872" y="-108347"/>
            <a:ext cx="228600" cy="228601"/>
          </a:xfrm>
          <a:prstGeom prst="rect">
            <a:avLst/>
          </a:prstGeom>
          <a:noFill/>
        </p:spPr>
        <p:txBody>
          <a:bodyPr vert="horz" wrap="square" lIns="68580" tIns="34290" rIns="68580" bIns="34290" numCol="1" anchor="t" anchorCtr="0" compatLnSpc="1">
            <a:prstTxWarp prst="textNoShape">
              <a:avLst/>
            </a:prstTxWarp>
          </a:bodyPr>
          <a:lstStyle/>
          <a:p>
            <a:endParaRPr lang="en-US" sz="1350" dirty="0">
              <a:solidFill>
                <a:srgbClr val="5F5F5F"/>
              </a:solidFill>
            </a:endParaRPr>
          </a:p>
        </p:txBody>
      </p:sp>
      <p:sp>
        <p:nvSpPr>
          <p:cNvPr id="63" name="TextBox 62"/>
          <p:cNvSpPr txBox="1"/>
          <p:nvPr/>
        </p:nvSpPr>
        <p:spPr bwMode="gray">
          <a:xfrm>
            <a:off x="4493206" y="4917186"/>
            <a:ext cx="2090738" cy="137160"/>
          </a:xfrm>
          <a:prstGeom prst="rect">
            <a:avLst/>
          </a:prstGeom>
          <a:noFill/>
        </p:spPr>
        <p:txBody>
          <a:bodyPr wrap="none" lIns="0" tIns="0" rIns="0" bIns="0" rtlCol="0" anchor="ctr" anchorCtr="0">
            <a:noAutofit/>
          </a:bodyPr>
          <a:lstStyle/>
          <a:p>
            <a:r>
              <a:rPr lang="en-US" sz="600" dirty="0">
                <a:solidFill>
                  <a:srgbClr val="5F5F5F">
                    <a:lumMod val="60000"/>
                    <a:lumOff val="40000"/>
                  </a:srgbClr>
                </a:solidFill>
              </a:rPr>
              <a:t>Copyright © 2017 </a:t>
            </a:r>
            <a:r>
              <a:rPr sz="600" dirty="0">
                <a:solidFill>
                  <a:srgbClr val="5F5F5F">
                    <a:lumMod val="60000"/>
                    <a:lumOff val="40000"/>
                  </a:srgbClr>
                </a:solidFill>
              </a:rPr>
              <a:t>Oracle and/or its affiliates. All rights reserved.  |</a:t>
            </a:r>
          </a:p>
        </p:txBody>
      </p:sp>
      <p:sp>
        <p:nvSpPr>
          <p:cNvPr id="46" name="Title 2"/>
          <p:cNvSpPr txBox="1">
            <a:spLocks/>
          </p:cNvSpPr>
          <p:nvPr/>
        </p:nvSpPr>
        <p:spPr bwMode="gray">
          <a:xfrm>
            <a:off x="471492" y="3980117"/>
            <a:ext cx="8343900" cy="666750"/>
          </a:xfrm>
          <a:prstGeom prst="rect">
            <a:avLst/>
          </a:prstGeom>
        </p:spPr>
        <p:txBody>
          <a:bodyPr vert="horz" lIns="0" tIns="0" rIns="0" bIns="0" rtlCol="0" anchor="b">
            <a:noAutofit/>
          </a:bodyPr>
          <a:lstStyle/>
          <a:p>
            <a:pPr algn="ctr">
              <a:lnSpc>
                <a:spcPct val="80000"/>
              </a:lnSpc>
              <a:spcBef>
                <a:spcPct val="0"/>
              </a:spcBef>
              <a:defRPr/>
            </a:pPr>
            <a:r>
              <a:rPr lang="en-US" sz="2700" b="1" dirty="0">
                <a:solidFill>
                  <a:srgbClr val="FF0000"/>
                </a:solidFill>
              </a:rPr>
              <a:t>For All Your Workloads</a:t>
            </a:r>
          </a:p>
        </p:txBody>
      </p:sp>
      <p:pic>
        <p:nvPicPr>
          <p:cNvPr id="66" name="Picture 65"/>
          <p:cNvPicPr>
            <a:picLocks noChangeAspect="1"/>
          </p:cNvPicPr>
          <p:nvPr/>
        </p:nvPicPr>
        <p:blipFill rotWithShape="1">
          <a:blip r:embed="rId4" cstate="print">
            <a:extLst>
              <a:ext uri="{28A0092B-C50C-407E-A947-70E740481C1C}">
                <a14:useLocalDpi xmlns:a14="http://schemas.microsoft.com/office/drawing/2010/main" val="0"/>
              </a:ext>
            </a:extLst>
          </a:blip>
          <a:srcRect l="20121" t="15533" r="24452"/>
          <a:stretch/>
        </p:blipFill>
        <p:spPr bwMode="gray">
          <a:xfrm>
            <a:off x="3718312" y="2940637"/>
            <a:ext cx="1925969" cy="1467515"/>
          </a:xfrm>
          <a:prstGeom prst="rect">
            <a:avLst/>
          </a:prstGeom>
        </p:spPr>
      </p:pic>
      <p:pic>
        <p:nvPicPr>
          <p:cNvPr id="61" name="Oracle red badge logo" descr="Oracle logo in white on red staging background"/>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gray">
          <a:xfrm>
            <a:off x="399836" y="4697730"/>
            <a:ext cx="1217146" cy="445770"/>
          </a:xfrm>
          <a:prstGeom prst="rect">
            <a:avLst/>
          </a:prstGeom>
        </p:spPr>
      </p:pic>
      <p:grpSp>
        <p:nvGrpSpPr>
          <p:cNvPr id="23" name="Group 22"/>
          <p:cNvGrpSpPr/>
          <p:nvPr/>
        </p:nvGrpSpPr>
        <p:grpSpPr bwMode="gray">
          <a:xfrm>
            <a:off x="3435277" y="1266092"/>
            <a:ext cx="2324876" cy="2910939"/>
            <a:chOff x="4578781" y="1688123"/>
            <a:chExt cx="3099834" cy="3881252"/>
          </a:xfrm>
        </p:grpSpPr>
        <p:pic>
          <p:nvPicPr>
            <p:cNvPr id="50" name="Picture 49"/>
            <p:cNvPicPr>
              <a:picLocks noChangeAspect="1"/>
            </p:cNvPicPr>
            <p:nvPr/>
          </p:nvPicPr>
          <p:blipFill rotWithShape="1">
            <a:blip r:embed="rId6" cstate="print">
              <a:extLst>
                <a:ext uri="{28A0092B-C50C-407E-A947-70E740481C1C}">
                  <a14:useLocalDpi xmlns:a14="http://schemas.microsoft.com/office/drawing/2010/main" val="0"/>
                </a:ext>
              </a:extLst>
            </a:blip>
            <a:srcRect l="15071" r="14352"/>
            <a:stretch/>
          </p:blipFill>
          <p:spPr bwMode="gray">
            <a:xfrm>
              <a:off x="4595444" y="1711569"/>
              <a:ext cx="3083171" cy="3857806"/>
            </a:xfrm>
            <a:prstGeom prst="rect">
              <a:avLst/>
            </a:prstGeom>
            <a:gradFill>
              <a:gsLst>
                <a:gs pos="38000">
                  <a:schemeClr val="bg1"/>
                </a:gs>
                <a:gs pos="37000">
                  <a:schemeClr val="bg1"/>
                </a:gs>
              </a:gsLst>
              <a:lin ang="0" scaled="0"/>
            </a:gradFill>
            <a:ln w="19050">
              <a:solidFill>
                <a:schemeClr val="bg1"/>
              </a:solidFill>
              <a:miter lim="800000"/>
            </a:ln>
            <a:effectLst/>
          </p:spPr>
        </p:pic>
        <p:pic>
          <p:nvPicPr>
            <p:cNvPr id="54" name="Picture 53"/>
            <p:cNvPicPr>
              <a:picLocks noChangeAspect="1"/>
            </p:cNvPicPr>
            <p:nvPr/>
          </p:nvPicPr>
          <p:blipFill rotWithShape="1">
            <a:blip r:embed="rId7" cstate="print">
              <a:extLst>
                <a:ext uri="{28A0092B-C50C-407E-A947-70E740481C1C}">
                  <a14:useLocalDpi xmlns:a14="http://schemas.microsoft.com/office/drawing/2010/main" val="0"/>
                </a:ext>
              </a:extLst>
            </a:blip>
            <a:srcRect l="22209" t="9737" r="26227" b="21572"/>
            <a:stretch/>
          </p:blipFill>
          <p:spPr bwMode="gray">
            <a:xfrm>
              <a:off x="4578781" y="3026592"/>
              <a:ext cx="3029728" cy="1644000"/>
            </a:xfrm>
            <a:prstGeom prst="rect">
              <a:avLst/>
            </a:prstGeom>
            <a:effectLst/>
          </p:spPr>
        </p:pic>
        <p:sp>
          <p:nvSpPr>
            <p:cNvPr id="20" name="Rectangle 19"/>
            <p:cNvSpPr/>
            <p:nvPr/>
          </p:nvSpPr>
          <p:spPr bwMode="gray">
            <a:xfrm>
              <a:off x="4595446" y="1711569"/>
              <a:ext cx="3083169" cy="1488831"/>
            </a:xfrm>
            <a:prstGeom prst="rect">
              <a:avLst/>
            </a:prstGeom>
            <a:gradFill flip="none" rotWithShape="1">
              <a:gsLst>
                <a:gs pos="21000">
                  <a:schemeClr val="bg1">
                    <a:alpha val="80000"/>
                  </a:schemeClr>
                </a:gs>
                <a:gs pos="100000">
                  <a:schemeClr val="bg1">
                    <a:shade val="100000"/>
                    <a:satMod val="115000"/>
                    <a:alpha val="0"/>
                  </a:schemeClr>
                </a:gs>
              </a:gsLst>
              <a:lin ang="5400000" scaled="1"/>
              <a:tileRect/>
            </a:gra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350" dirty="0"/>
            </a:p>
          </p:txBody>
        </p:sp>
        <p:sp>
          <p:nvSpPr>
            <p:cNvPr id="75" name="Rectangle 74"/>
            <p:cNvSpPr/>
            <p:nvPr/>
          </p:nvSpPr>
          <p:spPr bwMode="gray">
            <a:xfrm>
              <a:off x="4615483" y="1688123"/>
              <a:ext cx="3028197" cy="1220983"/>
            </a:xfrm>
            <a:prstGeom prst="rect">
              <a:avLst/>
            </a:prstGeom>
            <a:noFill/>
            <a:ln w="12700">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80000"/>
                </a:lnSpc>
              </a:pPr>
              <a:r>
                <a:rPr lang="en-US" sz="2400" dirty="0">
                  <a:solidFill>
                    <a:schemeClr val="tx1"/>
                  </a:solidFill>
                </a:rPr>
                <a:t>Cloud at</a:t>
              </a:r>
            </a:p>
            <a:p>
              <a:pPr algn="ctr">
                <a:lnSpc>
                  <a:spcPct val="80000"/>
                </a:lnSpc>
              </a:pPr>
              <a:r>
                <a:rPr lang="en-US" sz="2400" dirty="0">
                  <a:solidFill>
                    <a:schemeClr val="tx1"/>
                  </a:solidFill>
                </a:rPr>
                <a:t>Customer</a:t>
              </a:r>
            </a:p>
          </p:txBody>
        </p:sp>
      </p:grpSp>
      <p:grpSp>
        <p:nvGrpSpPr>
          <p:cNvPr id="22" name="Group 21"/>
          <p:cNvGrpSpPr/>
          <p:nvPr/>
        </p:nvGrpSpPr>
        <p:grpSpPr bwMode="gray">
          <a:xfrm>
            <a:off x="810083" y="1266093"/>
            <a:ext cx="2324687" cy="2910938"/>
            <a:chOff x="1078523" y="1688123"/>
            <a:chExt cx="3099582" cy="3881251"/>
          </a:xfrm>
        </p:grpSpPr>
        <p:pic>
          <p:nvPicPr>
            <p:cNvPr id="7" name="Picture 6"/>
            <p:cNvPicPr>
              <a:picLocks noChangeAspect="1"/>
            </p:cNvPicPr>
            <p:nvPr/>
          </p:nvPicPr>
          <p:blipFill rotWithShape="1">
            <a:blip r:embed="rId8" cstate="print">
              <a:extLst>
                <a:ext uri="{28A0092B-C50C-407E-A947-70E740481C1C}">
                  <a14:useLocalDpi xmlns:a14="http://schemas.microsoft.com/office/drawing/2010/main" val="0"/>
                </a:ext>
              </a:extLst>
            </a:blip>
            <a:srcRect l="29422"/>
            <a:stretch/>
          </p:blipFill>
          <p:spPr bwMode="gray">
            <a:xfrm>
              <a:off x="1078523" y="1698941"/>
              <a:ext cx="3093292" cy="3870433"/>
            </a:xfrm>
            <a:prstGeom prst="rect">
              <a:avLst/>
            </a:prstGeom>
            <a:gradFill>
              <a:gsLst>
                <a:gs pos="38000">
                  <a:schemeClr val="bg1"/>
                </a:gs>
                <a:gs pos="37000">
                  <a:schemeClr val="bg1"/>
                </a:gs>
              </a:gsLst>
              <a:lin ang="0" scaled="0"/>
            </a:gradFill>
            <a:ln w="19050">
              <a:solidFill>
                <a:schemeClr val="bg1"/>
              </a:solidFill>
              <a:miter lim="800000"/>
            </a:ln>
            <a:effectLst/>
          </p:spPr>
        </p:pic>
        <p:sp>
          <p:nvSpPr>
            <p:cNvPr id="43" name="Rectangle 42"/>
            <p:cNvSpPr/>
            <p:nvPr/>
          </p:nvSpPr>
          <p:spPr bwMode="gray">
            <a:xfrm>
              <a:off x="1082796" y="1699846"/>
              <a:ext cx="3095309" cy="1488831"/>
            </a:xfrm>
            <a:prstGeom prst="rect">
              <a:avLst/>
            </a:prstGeom>
            <a:gradFill flip="none" rotWithShape="1">
              <a:gsLst>
                <a:gs pos="21000">
                  <a:schemeClr val="bg1">
                    <a:alpha val="80000"/>
                  </a:schemeClr>
                </a:gs>
                <a:gs pos="100000">
                  <a:schemeClr val="bg1">
                    <a:shade val="100000"/>
                    <a:satMod val="115000"/>
                    <a:alpha val="0"/>
                  </a:schemeClr>
                </a:gs>
              </a:gsLst>
              <a:lin ang="5400000" scaled="1"/>
              <a:tileRect/>
            </a:gra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350" dirty="0"/>
            </a:p>
          </p:txBody>
        </p:sp>
        <p:sp>
          <p:nvSpPr>
            <p:cNvPr id="42" name="Rectangle 41"/>
            <p:cNvSpPr/>
            <p:nvPr/>
          </p:nvSpPr>
          <p:spPr bwMode="gray">
            <a:xfrm>
              <a:off x="1094520" y="1688123"/>
              <a:ext cx="3028197" cy="1220983"/>
            </a:xfrm>
            <a:prstGeom prst="rect">
              <a:avLst/>
            </a:prstGeom>
            <a:noFill/>
            <a:ln w="12700">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80000"/>
                </a:lnSpc>
              </a:pPr>
              <a:r>
                <a:rPr lang="en-US" sz="2400" dirty="0">
                  <a:solidFill>
                    <a:schemeClr val="tx1"/>
                  </a:solidFill>
                </a:rPr>
                <a:t>On-Premise</a:t>
              </a:r>
            </a:p>
          </p:txBody>
        </p:sp>
      </p:grpSp>
      <p:grpSp>
        <p:nvGrpSpPr>
          <p:cNvPr id="24" name="Group 23"/>
          <p:cNvGrpSpPr/>
          <p:nvPr/>
        </p:nvGrpSpPr>
        <p:grpSpPr bwMode="gray">
          <a:xfrm>
            <a:off x="6057899" y="1266092"/>
            <a:ext cx="2312378" cy="2919047"/>
            <a:chOff x="8075610" y="1688123"/>
            <a:chExt cx="3083171" cy="3892062"/>
          </a:xfrm>
        </p:grpSpPr>
        <p:sp>
          <p:nvSpPr>
            <p:cNvPr id="12" name="Rectangle 11"/>
            <p:cNvSpPr/>
            <p:nvPr/>
          </p:nvSpPr>
          <p:spPr bwMode="gray">
            <a:xfrm>
              <a:off x="8075610" y="1711568"/>
              <a:ext cx="3081528" cy="3868617"/>
            </a:xfrm>
            <a:prstGeom prst="rect">
              <a:avLst/>
            </a:prstGeom>
            <a:gradFill>
              <a:gsLst>
                <a:gs pos="21000">
                  <a:schemeClr val="bg1">
                    <a:alpha val="80000"/>
                  </a:schemeClr>
                </a:gs>
                <a:gs pos="70000">
                  <a:schemeClr val="bg1">
                    <a:shade val="100000"/>
                    <a:satMod val="115000"/>
                    <a:alpha val="0"/>
                  </a:schemeClr>
                </a:gs>
              </a:gsLst>
              <a:lin ang="5400000" scaled="1"/>
            </a:gradFill>
            <a:ln w="1905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350" dirty="0"/>
            </a:p>
          </p:txBody>
        </p:sp>
        <p:sp>
          <p:nvSpPr>
            <p:cNvPr id="44" name="Rectangle 43"/>
            <p:cNvSpPr/>
            <p:nvPr/>
          </p:nvSpPr>
          <p:spPr bwMode="gray">
            <a:xfrm>
              <a:off x="8075612" y="1711569"/>
              <a:ext cx="3083169" cy="1488831"/>
            </a:xfrm>
            <a:prstGeom prst="rect">
              <a:avLst/>
            </a:prstGeom>
            <a:gradFill flip="none" rotWithShape="1">
              <a:gsLst>
                <a:gs pos="21000">
                  <a:schemeClr val="bg1">
                    <a:alpha val="80000"/>
                  </a:schemeClr>
                </a:gs>
                <a:gs pos="100000">
                  <a:schemeClr val="bg1">
                    <a:shade val="100000"/>
                    <a:satMod val="115000"/>
                    <a:alpha val="0"/>
                  </a:schemeClr>
                </a:gs>
              </a:gsLst>
              <a:lin ang="5400000" scaled="1"/>
              <a:tileRect/>
            </a:gra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350" dirty="0"/>
            </a:p>
          </p:txBody>
        </p:sp>
        <p:sp>
          <p:nvSpPr>
            <p:cNvPr id="45" name="Rectangle 44"/>
            <p:cNvSpPr/>
            <p:nvPr/>
          </p:nvSpPr>
          <p:spPr bwMode="gray">
            <a:xfrm>
              <a:off x="8104920" y="1688123"/>
              <a:ext cx="3028197" cy="1220983"/>
            </a:xfrm>
            <a:prstGeom prst="rect">
              <a:avLst/>
            </a:prstGeom>
            <a:noFill/>
            <a:ln w="12700">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80000"/>
                </a:lnSpc>
              </a:pPr>
              <a:r>
                <a:rPr lang="en-US" sz="2400" dirty="0">
                  <a:solidFill>
                    <a:schemeClr val="tx1"/>
                  </a:solidFill>
                </a:rPr>
                <a:t>Public</a:t>
              </a:r>
              <a:br>
                <a:rPr lang="en-US" sz="2400" dirty="0">
                  <a:solidFill>
                    <a:schemeClr val="tx1"/>
                  </a:solidFill>
                </a:rPr>
              </a:br>
              <a:r>
                <a:rPr lang="en-US" sz="2400" dirty="0">
                  <a:solidFill>
                    <a:schemeClr val="tx1"/>
                  </a:solidFill>
                </a:rPr>
                <a:t>Cloud</a:t>
              </a:r>
            </a:p>
          </p:txBody>
        </p:sp>
      </p:grpSp>
    </p:spTree>
    <p:extLst>
      <p:ext uri="{BB962C8B-B14F-4D97-AF65-F5344CB8AC3E}">
        <p14:creationId xmlns:p14="http://schemas.microsoft.com/office/powerpoint/2010/main" val="2760677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On-premise</a:t>
            </a:r>
            <a:endParaRPr lang="en-US" dirty="0"/>
          </a:p>
        </p:txBody>
      </p:sp>
      <p:sp>
        <p:nvSpPr>
          <p:cNvPr id="3" name="Slide Number Placeholder 2"/>
          <p:cNvSpPr>
            <a:spLocks noGrp="1"/>
          </p:cNvSpPr>
          <p:nvPr>
            <p:ph type="sldNum" sz="quarter" idx="12"/>
          </p:nvPr>
        </p:nvSpPr>
        <p:spPr/>
        <p:txBody>
          <a:bodyPr/>
          <a:lstStyle/>
          <a:p>
            <a:fld id="{C51EAA63-D034-42AE-91FA-B13B9518C7BE}" type="slidenum">
              <a:rPr lang="uk-UA" smtClean="0">
                <a:solidFill>
                  <a:srgbClr val="5F5F5F">
                    <a:lumMod val="60000"/>
                    <a:lumOff val="40000"/>
                  </a:srgbClr>
                </a:solidFill>
              </a:rPr>
              <a:pPr/>
              <a:t>15</a:t>
            </a:fld>
            <a:endParaRPr lang="uk-UA" dirty="0">
              <a:solidFill>
                <a:srgbClr val="5F5F5F">
                  <a:lumMod val="60000"/>
                  <a:lumOff val="40000"/>
                </a:srgbClr>
              </a:solidFill>
            </a:endParaRPr>
          </a:p>
        </p:txBody>
      </p:sp>
      <p:sp>
        <p:nvSpPr>
          <p:cNvPr id="5" name="TextBox 4"/>
          <p:cNvSpPr txBox="1"/>
          <p:nvPr/>
        </p:nvSpPr>
        <p:spPr>
          <a:xfrm>
            <a:off x="398752" y="828674"/>
            <a:ext cx="7987800" cy="3382987"/>
          </a:xfrm>
          <a:prstGeom prst="rect">
            <a:avLst/>
          </a:prstGeom>
          <a:noFill/>
        </p:spPr>
        <p:txBody>
          <a:bodyPr wrap="none" lIns="0" tIns="0" rIns="0" bIns="0" rtlCol="0">
            <a:noAutofit/>
          </a:bodyPr>
          <a:lstStyle/>
          <a:p>
            <a:pPr>
              <a:lnSpc>
                <a:spcPct val="90000"/>
              </a:lnSpc>
            </a:pPr>
            <a:r>
              <a:rPr lang="en-US" sz="2400" dirty="0" smtClean="0"/>
              <a:t>Advantages:</a:t>
            </a:r>
          </a:p>
          <a:p>
            <a:pPr>
              <a:lnSpc>
                <a:spcPct val="90000"/>
              </a:lnSpc>
            </a:pPr>
            <a:endParaRPr lang="en-US" dirty="0" smtClean="0"/>
          </a:p>
          <a:p>
            <a:pPr>
              <a:lnSpc>
                <a:spcPct val="90000"/>
              </a:lnSpc>
            </a:pPr>
            <a:r>
              <a:rPr lang="en-US" dirty="0" smtClean="0"/>
              <a:t>Trust. When you run it yourself, you have only worry about yourself</a:t>
            </a:r>
            <a:r>
              <a:rPr lang="en-US" altLang="zh-CN" dirty="0" smtClean="0"/>
              <a:t>.</a:t>
            </a:r>
            <a:endParaRPr lang="en-US" dirty="0" smtClean="0"/>
          </a:p>
          <a:p>
            <a:pPr>
              <a:lnSpc>
                <a:spcPct val="90000"/>
              </a:lnSpc>
            </a:pPr>
            <a:endParaRPr lang="en-US" dirty="0" smtClean="0"/>
          </a:p>
          <a:p>
            <a:pPr>
              <a:lnSpc>
                <a:spcPct val="90000"/>
              </a:lnSpc>
            </a:pPr>
            <a:r>
              <a:rPr lang="en-US" dirty="0" smtClean="0"/>
              <a:t>Compliance</a:t>
            </a:r>
            <a:r>
              <a:rPr lang="en-US" altLang="zh-CN" dirty="0" smtClean="0"/>
              <a:t>.</a:t>
            </a:r>
            <a:r>
              <a:rPr lang="zh-CN" altLang="en-US" dirty="0" smtClean="0"/>
              <a:t> </a:t>
            </a:r>
            <a:r>
              <a:rPr lang="en-US" dirty="0" smtClean="0"/>
              <a:t>You understanding your business better</a:t>
            </a:r>
            <a:r>
              <a:rPr lang="en-US" altLang="zh-CN" dirty="0" smtClean="0"/>
              <a:t>.</a:t>
            </a:r>
            <a:endParaRPr lang="en-US" dirty="0" smtClean="0"/>
          </a:p>
          <a:p>
            <a:pPr>
              <a:lnSpc>
                <a:spcPct val="90000"/>
              </a:lnSpc>
            </a:pPr>
            <a:endParaRPr lang="en-US" dirty="0" smtClean="0"/>
          </a:p>
          <a:p>
            <a:pPr>
              <a:lnSpc>
                <a:spcPct val="90000"/>
              </a:lnSpc>
            </a:pPr>
            <a:r>
              <a:rPr lang="en-US" dirty="0" smtClean="0"/>
              <a:t>Customization. You can do deploy any way you want</a:t>
            </a:r>
            <a:r>
              <a:rPr lang="en-US" altLang="zh-CN" dirty="0" smtClean="0"/>
              <a:t>,</a:t>
            </a:r>
            <a:r>
              <a:rPr lang="zh-CN" altLang="en-US" dirty="0" smtClean="0"/>
              <a:t> </a:t>
            </a:r>
            <a:r>
              <a:rPr lang="en-US" dirty="0" smtClean="0"/>
              <a:t>customize things, add plug-ins</a:t>
            </a:r>
            <a:r>
              <a:rPr lang="en-US" altLang="zh-CN" dirty="0" smtClean="0"/>
              <a:t>.</a:t>
            </a:r>
          </a:p>
          <a:p>
            <a:pPr>
              <a:lnSpc>
                <a:spcPct val="90000"/>
              </a:lnSpc>
            </a:pPr>
            <a:endParaRPr lang="en-US" dirty="0"/>
          </a:p>
          <a:p>
            <a:pPr>
              <a:lnSpc>
                <a:spcPct val="90000"/>
              </a:lnSpc>
            </a:pPr>
            <a:r>
              <a:rPr lang="en-US" sz="2400" dirty="0" smtClean="0"/>
              <a:t>Disadvantages:</a:t>
            </a:r>
          </a:p>
          <a:p>
            <a:pPr>
              <a:lnSpc>
                <a:spcPct val="90000"/>
              </a:lnSpc>
            </a:pPr>
            <a:endParaRPr lang="en-US" dirty="0"/>
          </a:p>
          <a:p>
            <a:pPr>
              <a:lnSpc>
                <a:spcPct val="90000"/>
              </a:lnSpc>
            </a:pPr>
            <a:r>
              <a:rPr lang="en-US" dirty="0" smtClean="0"/>
              <a:t>High costs</a:t>
            </a:r>
            <a:r>
              <a:rPr lang="en-US" altLang="zh-CN" dirty="0" smtClean="0"/>
              <a:t>,</a:t>
            </a:r>
            <a:r>
              <a:rPr lang="zh-CN" altLang="en-US" dirty="0" smtClean="0"/>
              <a:t> </a:t>
            </a:r>
            <a:r>
              <a:rPr lang="en-US" altLang="zh-CN" dirty="0" smtClean="0"/>
              <a:t>not</a:t>
            </a:r>
            <a:r>
              <a:rPr lang="zh-CN" altLang="en-US" dirty="0" smtClean="0"/>
              <a:t> </a:t>
            </a:r>
            <a:r>
              <a:rPr lang="en-US" altLang="zh-CN" dirty="0" smtClean="0"/>
              <a:t>enough</a:t>
            </a:r>
            <a:r>
              <a:rPr lang="zh-CN" altLang="en-US" dirty="0" smtClean="0"/>
              <a:t> </a:t>
            </a:r>
            <a:r>
              <a:rPr lang="en-US" altLang="zh-CN" dirty="0" smtClean="0"/>
              <a:t>expertise.</a:t>
            </a:r>
            <a:endParaRPr lang="en-US" dirty="0" smtClean="0"/>
          </a:p>
          <a:p>
            <a:pPr>
              <a:lnSpc>
                <a:spcPct val="90000"/>
              </a:lnSpc>
            </a:pPr>
            <a:endParaRPr lang="en-US" dirty="0"/>
          </a:p>
          <a:p>
            <a:pPr>
              <a:lnSpc>
                <a:spcPct val="90000"/>
              </a:lnSpc>
            </a:pPr>
            <a:r>
              <a:rPr lang="en-US" altLang="zh-CN" dirty="0" smtClean="0"/>
              <a:t>Limited size and scalability</a:t>
            </a:r>
            <a:endParaRPr lang="en-US" dirty="0" smtClean="0"/>
          </a:p>
          <a:p>
            <a:pPr>
              <a:lnSpc>
                <a:spcPct val="90000"/>
              </a:lnSpc>
            </a:pPr>
            <a:endParaRPr lang="en-US" dirty="0"/>
          </a:p>
          <a:p>
            <a:pPr>
              <a:lnSpc>
                <a:spcPct val="90000"/>
              </a:lnSpc>
            </a:pPr>
            <a:endParaRPr lang="en-US" sz="1200" dirty="0"/>
          </a:p>
          <a:p>
            <a:pPr>
              <a:lnSpc>
                <a:spcPct val="90000"/>
              </a:lnSpc>
            </a:pPr>
            <a:endParaRPr lang="en-US" sz="1200" dirty="0" smtClean="0"/>
          </a:p>
        </p:txBody>
      </p:sp>
    </p:spTree>
    <p:extLst>
      <p:ext uri="{BB962C8B-B14F-4D97-AF65-F5344CB8AC3E}">
        <p14:creationId xmlns:p14="http://schemas.microsoft.com/office/powerpoint/2010/main" val="446501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Public</a:t>
            </a:r>
            <a:r>
              <a:rPr lang="zh-CN" altLang="en-US" dirty="0" smtClean="0"/>
              <a:t> </a:t>
            </a:r>
            <a:r>
              <a:rPr lang="en-US" altLang="zh-CN" dirty="0" smtClean="0"/>
              <a:t>Cloud</a:t>
            </a:r>
            <a:endParaRPr lang="en-US" dirty="0"/>
          </a:p>
        </p:txBody>
      </p:sp>
      <p:sp>
        <p:nvSpPr>
          <p:cNvPr id="3" name="Slide Number Placeholder 2"/>
          <p:cNvSpPr>
            <a:spLocks noGrp="1"/>
          </p:cNvSpPr>
          <p:nvPr>
            <p:ph type="sldNum" sz="quarter" idx="12"/>
          </p:nvPr>
        </p:nvSpPr>
        <p:spPr/>
        <p:txBody>
          <a:bodyPr/>
          <a:lstStyle/>
          <a:p>
            <a:fld id="{C51EAA63-D034-42AE-91FA-B13B9518C7BE}" type="slidenum">
              <a:rPr lang="uk-UA" smtClean="0">
                <a:solidFill>
                  <a:srgbClr val="5F5F5F">
                    <a:lumMod val="60000"/>
                    <a:lumOff val="40000"/>
                  </a:srgbClr>
                </a:solidFill>
              </a:rPr>
              <a:pPr/>
              <a:t>16</a:t>
            </a:fld>
            <a:endParaRPr lang="uk-UA" dirty="0">
              <a:solidFill>
                <a:srgbClr val="5F5F5F">
                  <a:lumMod val="60000"/>
                  <a:lumOff val="40000"/>
                </a:srgbClr>
              </a:solidFill>
            </a:endParaRPr>
          </a:p>
        </p:txBody>
      </p:sp>
      <p:sp>
        <p:nvSpPr>
          <p:cNvPr id="5" name="TextBox 4"/>
          <p:cNvSpPr txBox="1"/>
          <p:nvPr/>
        </p:nvSpPr>
        <p:spPr>
          <a:xfrm>
            <a:off x="398752" y="914399"/>
            <a:ext cx="7987800" cy="3382987"/>
          </a:xfrm>
          <a:prstGeom prst="rect">
            <a:avLst/>
          </a:prstGeom>
          <a:noFill/>
        </p:spPr>
        <p:txBody>
          <a:bodyPr wrap="none" lIns="0" tIns="0" rIns="0" bIns="0" rtlCol="0">
            <a:noAutofit/>
          </a:bodyPr>
          <a:lstStyle/>
          <a:p>
            <a:pPr>
              <a:lnSpc>
                <a:spcPct val="90000"/>
              </a:lnSpc>
            </a:pPr>
            <a:r>
              <a:rPr lang="en-US" sz="2400" dirty="0" smtClean="0"/>
              <a:t>Advantages:</a:t>
            </a:r>
          </a:p>
          <a:p>
            <a:pPr>
              <a:lnSpc>
                <a:spcPct val="90000"/>
              </a:lnSpc>
            </a:pPr>
            <a:endParaRPr lang="en-US" dirty="0" smtClean="0"/>
          </a:p>
          <a:p>
            <a:pPr>
              <a:lnSpc>
                <a:spcPct val="90000"/>
              </a:lnSpc>
            </a:pPr>
            <a:r>
              <a:rPr lang="en-US" altLang="zh-CN" dirty="0" smtClean="0"/>
              <a:t>Simple</a:t>
            </a:r>
            <a:r>
              <a:rPr lang="zh-CN" altLang="en-US" dirty="0" smtClean="0"/>
              <a:t> </a:t>
            </a:r>
            <a:r>
              <a:rPr lang="en-US" altLang="zh-CN" dirty="0" smtClean="0"/>
              <a:t>and</a:t>
            </a:r>
            <a:r>
              <a:rPr lang="zh-CN" altLang="en-US" dirty="0" smtClean="0"/>
              <a:t> </a:t>
            </a:r>
            <a:r>
              <a:rPr lang="en-US" altLang="zh-CN" dirty="0" smtClean="0"/>
              <a:t>easy</a:t>
            </a:r>
          </a:p>
          <a:p>
            <a:pPr>
              <a:lnSpc>
                <a:spcPct val="90000"/>
              </a:lnSpc>
            </a:pPr>
            <a:endParaRPr lang="en-US" dirty="0" smtClean="0"/>
          </a:p>
          <a:p>
            <a:pPr>
              <a:lnSpc>
                <a:spcPct val="90000"/>
              </a:lnSpc>
            </a:pPr>
            <a:r>
              <a:rPr lang="en-US" altLang="zh-CN" dirty="0" smtClean="0"/>
              <a:t>Less</a:t>
            </a:r>
            <a:r>
              <a:rPr lang="zh-CN" altLang="en-US" dirty="0" smtClean="0"/>
              <a:t> </a:t>
            </a:r>
            <a:r>
              <a:rPr lang="en-US" altLang="zh-CN" dirty="0" smtClean="0"/>
              <a:t>cost</a:t>
            </a:r>
            <a:r>
              <a:rPr lang="zh-CN" altLang="en-US" dirty="0" smtClean="0"/>
              <a:t> </a:t>
            </a:r>
            <a:r>
              <a:rPr lang="en-US" altLang="zh-CN" dirty="0" smtClean="0"/>
              <a:t>and</a:t>
            </a:r>
            <a:r>
              <a:rPr lang="zh-CN" altLang="en-US" dirty="0" smtClean="0"/>
              <a:t> </a:t>
            </a:r>
            <a:r>
              <a:rPr lang="en-US" altLang="zh-CN" dirty="0" smtClean="0"/>
              <a:t>time.</a:t>
            </a:r>
            <a:r>
              <a:rPr lang="zh-CN" altLang="en-US" dirty="0" smtClean="0"/>
              <a:t> </a:t>
            </a:r>
            <a:r>
              <a:rPr lang="en-US" altLang="zh-CN" dirty="0" smtClean="0"/>
              <a:t>T</a:t>
            </a:r>
            <a:r>
              <a:rPr lang="en-US" dirty="0" smtClean="0"/>
              <a:t>he </a:t>
            </a:r>
            <a:r>
              <a:rPr lang="en-US" dirty="0"/>
              <a:t>IT resources and services are available immediately saving </a:t>
            </a:r>
            <a:r>
              <a:rPr lang="en-US" dirty="0" smtClean="0"/>
              <a:t>time</a:t>
            </a:r>
            <a:r>
              <a:rPr lang="en-US" altLang="zh-CN" dirty="0" smtClean="0"/>
              <a:t>.</a:t>
            </a:r>
          </a:p>
          <a:p>
            <a:pPr>
              <a:lnSpc>
                <a:spcPct val="90000"/>
              </a:lnSpc>
            </a:pPr>
            <a:endParaRPr lang="en-US" altLang="zh-CN" dirty="0"/>
          </a:p>
          <a:p>
            <a:pPr>
              <a:lnSpc>
                <a:spcPct val="90000"/>
              </a:lnSpc>
            </a:pPr>
            <a:r>
              <a:rPr lang="en-US" altLang="zh-CN" dirty="0" smtClean="0"/>
              <a:t>Maintenance.</a:t>
            </a:r>
            <a:r>
              <a:rPr lang="zh-CN" altLang="en-US" dirty="0" smtClean="0"/>
              <a:t> </a:t>
            </a:r>
            <a:r>
              <a:rPr lang="en-US" dirty="0"/>
              <a:t>The hardware and networks are maintained by the cloud services provider. </a:t>
            </a:r>
            <a:r>
              <a:rPr lang="zh-CN" altLang="en-US" dirty="0" smtClean="0"/>
              <a:t> </a:t>
            </a:r>
            <a:endParaRPr lang="en-US" altLang="zh-CN" dirty="0" smtClean="0"/>
          </a:p>
          <a:p>
            <a:pPr>
              <a:lnSpc>
                <a:spcPct val="90000"/>
              </a:lnSpc>
            </a:pPr>
            <a:endParaRPr lang="en-US" dirty="0" smtClean="0"/>
          </a:p>
          <a:p>
            <a:pPr>
              <a:lnSpc>
                <a:spcPct val="90000"/>
              </a:lnSpc>
            </a:pPr>
            <a:r>
              <a:rPr lang="en-US" sz="2400" dirty="0" smtClean="0"/>
              <a:t>Disadvantages:</a:t>
            </a:r>
          </a:p>
          <a:p>
            <a:pPr>
              <a:lnSpc>
                <a:spcPct val="90000"/>
              </a:lnSpc>
            </a:pPr>
            <a:endParaRPr lang="en-US" dirty="0"/>
          </a:p>
          <a:p>
            <a:pPr>
              <a:lnSpc>
                <a:spcPct val="90000"/>
              </a:lnSpc>
            </a:pPr>
            <a:r>
              <a:rPr lang="en-US" altLang="zh-CN" dirty="0" smtClean="0"/>
              <a:t>Lack</a:t>
            </a:r>
            <a:r>
              <a:rPr lang="zh-CN" altLang="en-US" dirty="0" smtClean="0"/>
              <a:t> </a:t>
            </a:r>
            <a:r>
              <a:rPr lang="en-US" altLang="zh-CN" dirty="0" smtClean="0"/>
              <a:t>proper</a:t>
            </a:r>
            <a:r>
              <a:rPr lang="zh-CN" altLang="en-US" dirty="0" smtClean="0"/>
              <a:t> </a:t>
            </a:r>
            <a:r>
              <a:rPr lang="en-US" altLang="zh-CN" dirty="0" smtClean="0"/>
              <a:t>controls.</a:t>
            </a:r>
            <a:r>
              <a:rPr lang="zh-CN" altLang="en-US" dirty="0" smtClean="0"/>
              <a:t> </a:t>
            </a:r>
            <a:r>
              <a:rPr lang="en-US" altLang="zh-CN" dirty="0" smtClean="0"/>
              <a:t>W</a:t>
            </a:r>
            <a:r>
              <a:rPr lang="en-US" dirty="0" smtClean="0"/>
              <a:t>ant </a:t>
            </a:r>
            <a:r>
              <a:rPr lang="en-US" dirty="0"/>
              <a:t>a dedicated infrastructure within their own data center.</a:t>
            </a:r>
            <a:endParaRPr lang="en-US" dirty="0" smtClean="0"/>
          </a:p>
          <a:p>
            <a:pPr>
              <a:lnSpc>
                <a:spcPct val="90000"/>
              </a:lnSpc>
            </a:pPr>
            <a:endParaRPr lang="en-US" dirty="0"/>
          </a:p>
          <a:p>
            <a:pPr>
              <a:lnSpc>
                <a:spcPct val="90000"/>
              </a:lnSpc>
            </a:pPr>
            <a:r>
              <a:rPr lang="en-US" altLang="zh-CN" dirty="0" smtClean="0"/>
              <a:t>Weak</a:t>
            </a:r>
            <a:r>
              <a:rPr lang="zh-CN" altLang="en-US" dirty="0" smtClean="0"/>
              <a:t> </a:t>
            </a:r>
            <a:r>
              <a:rPr lang="en-US" altLang="zh-CN" dirty="0" smtClean="0"/>
              <a:t>on</a:t>
            </a:r>
            <a:r>
              <a:rPr lang="zh-CN" altLang="en-US" dirty="0" smtClean="0"/>
              <a:t> </a:t>
            </a:r>
            <a:r>
              <a:rPr lang="en-US" altLang="zh-CN" dirty="0" smtClean="0"/>
              <a:t>security.</a:t>
            </a:r>
            <a:r>
              <a:rPr lang="zh-CN" altLang="en-US" dirty="0" smtClean="0"/>
              <a:t> </a:t>
            </a:r>
            <a:r>
              <a:rPr lang="en-US" altLang="zh-CN" dirty="0" smtClean="0"/>
              <a:t>Want</a:t>
            </a:r>
            <a:r>
              <a:rPr lang="zh-CN" altLang="en-US" dirty="0" smtClean="0"/>
              <a:t> </a:t>
            </a:r>
            <a:r>
              <a:rPr lang="en-US" altLang="zh-CN" dirty="0" smtClean="0"/>
              <a:t>to</a:t>
            </a:r>
            <a:r>
              <a:rPr lang="zh-CN" altLang="en-US" dirty="0" smtClean="0"/>
              <a:t> </a:t>
            </a:r>
            <a:r>
              <a:rPr lang="en-US" dirty="0" smtClean="0"/>
              <a:t>keep </a:t>
            </a:r>
            <a:r>
              <a:rPr lang="en-US" dirty="0"/>
              <a:t>sensitive data on </a:t>
            </a:r>
            <a:r>
              <a:rPr lang="en-US" dirty="0" smtClean="0"/>
              <a:t>premises</a:t>
            </a:r>
            <a:r>
              <a:rPr lang="en-US" altLang="zh-CN" dirty="0" smtClean="0"/>
              <a:t>.</a:t>
            </a:r>
            <a:endParaRPr lang="en-US" dirty="0" smtClean="0"/>
          </a:p>
          <a:p>
            <a:pPr>
              <a:lnSpc>
                <a:spcPct val="90000"/>
              </a:lnSpc>
            </a:pPr>
            <a:endParaRPr lang="en-US" dirty="0"/>
          </a:p>
          <a:p>
            <a:pPr>
              <a:lnSpc>
                <a:spcPct val="90000"/>
              </a:lnSpc>
            </a:pPr>
            <a:r>
              <a:rPr lang="en-US" altLang="zh-CN" dirty="0" smtClean="0"/>
              <a:t>Data</a:t>
            </a:r>
            <a:r>
              <a:rPr lang="zh-CN" altLang="en-US" dirty="0" smtClean="0"/>
              <a:t> </a:t>
            </a:r>
            <a:r>
              <a:rPr lang="en-US" altLang="zh-CN" dirty="0" smtClean="0"/>
              <a:t>Latency.</a:t>
            </a:r>
            <a:r>
              <a:rPr lang="zh-CN" altLang="en-US" dirty="0" smtClean="0"/>
              <a:t> </a:t>
            </a:r>
            <a:r>
              <a:rPr lang="en-US" altLang="zh-CN" dirty="0" smtClean="0"/>
              <a:t>Want</a:t>
            </a:r>
            <a:r>
              <a:rPr lang="zh-CN" altLang="en-US" dirty="0" smtClean="0"/>
              <a:t> </a:t>
            </a:r>
            <a:r>
              <a:rPr lang="en-US" altLang="zh-CN" dirty="0" smtClean="0"/>
              <a:t>near-zero</a:t>
            </a:r>
            <a:r>
              <a:rPr lang="zh-CN" altLang="en-US" dirty="0" smtClean="0"/>
              <a:t> </a:t>
            </a:r>
            <a:r>
              <a:rPr lang="en-US" altLang="zh-CN" dirty="0" smtClean="0"/>
              <a:t>latency</a:t>
            </a:r>
            <a:r>
              <a:rPr lang="zh-CN" altLang="en-US" dirty="0" smtClean="0"/>
              <a:t> </a:t>
            </a:r>
            <a:r>
              <a:rPr lang="en-US" altLang="zh-CN" dirty="0" smtClean="0"/>
              <a:t>for</a:t>
            </a:r>
            <a:r>
              <a:rPr lang="zh-CN" altLang="en-US" dirty="0" smtClean="0"/>
              <a:t> </a:t>
            </a:r>
            <a:r>
              <a:rPr lang="en-US" altLang="zh-CN" dirty="0"/>
              <a:t>connect with back-end mainframes, </a:t>
            </a:r>
            <a:r>
              <a:rPr lang="en-US" altLang="zh-CN" dirty="0" smtClean="0"/>
              <a:t>databases.</a:t>
            </a:r>
            <a:endParaRPr lang="en-US" sz="1400" dirty="0" smtClean="0"/>
          </a:p>
          <a:p>
            <a:pPr>
              <a:lnSpc>
                <a:spcPct val="90000"/>
              </a:lnSpc>
            </a:pPr>
            <a:endParaRPr lang="en-US" sz="1200" dirty="0"/>
          </a:p>
          <a:p>
            <a:pPr>
              <a:lnSpc>
                <a:spcPct val="90000"/>
              </a:lnSpc>
            </a:pPr>
            <a:endParaRPr lang="en-US" sz="1200" dirty="0" smtClean="0"/>
          </a:p>
        </p:txBody>
      </p:sp>
    </p:spTree>
    <p:extLst>
      <p:ext uri="{BB962C8B-B14F-4D97-AF65-F5344CB8AC3E}">
        <p14:creationId xmlns:p14="http://schemas.microsoft.com/office/powerpoint/2010/main" val="887500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752" y="404813"/>
            <a:ext cx="8347075" cy="364672"/>
          </a:xfrm>
        </p:spPr>
        <p:txBody>
          <a:bodyPr/>
          <a:lstStyle/>
          <a:p>
            <a:r>
              <a:rPr lang="en-US" altLang="zh-CN" dirty="0" smtClean="0"/>
              <a:t>Oracle</a:t>
            </a:r>
            <a:r>
              <a:rPr lang="zh-CN" altLang="en-US" dirty="0" smtClean="0"/>
              <a:t> </a:t>
            </a:r>
            <a:r>
              <a:rPr lang="en-US" dirty="0" smtClean="0"/>
              <a:t>Cloud at Customer</a:t>
            </a:r>
            <a:endParaRPr lang="en-US" dirty="0"/>
          </a:p>
        </p:txBody>
      </p:sp>
      <p:sp>
        <p:nvSpPr>
          <p:cNvPr id="3" name="Slide Number Placeholder 2"/>
          <p:cNvSpPr>
            <a:spLocks noGrp="1"/>
          </p:cNvSpPr>
          <p:nvPr>
            <p:ph type="sldNum" sz="quarter" idx="12"/>
          </p:nvPr>
        </p:nvSpPr>
        <p:spPr/>
        <p:txBody>
          <a:bodyPr/>
          <a:lstStyle/>
          <a:p>
            <a:fld id="{C51EAA63-D034-42AE-91FA-B13B9518C7BE}" type="slidenum">
              <a:rPr lang="uk-UA" smtClean="0">
                <a:solidFill>
                  <a:srgbClr val="5F5F5F">
                    <a:lumMod val="60000"/>
                    <a:lumOff val="40000"/>
                  </a:srgbClr>
                </a:solidFill>
              </a:rPr>
              <a:pPr/>
              <a:t>17</a:t>
            </a:fld>
            <a:endParaRPr lang="uk-UA" dirty="0">
              <a:solidFill>
                <a:srgbClr val="5F5F5F">
                  <a:lumMod val="60000"/>
                  <a:lumOff val="40000"/>
                </a:srgbClr>
              </a:solidFill>
            </a:endParaRPr>
          </a:p>
        </p:txBody>
      </p:sp>
      <p:sp>
        <p:nvSpPr>
          <p:cNvPr id="4" name="TextBox 3"/>
          <p:cNvSpPr txBox="1"/>
          <p:nvPr/>
        </p:nvSpPr>
        <p:spPr>
          <a:xfrm>
            <a:off x="399754" y="942897"/>
            <a:ext cx="8346073" cy="3700463"/>
          </a:xfrm>
          <a:prstGeom prst="rect">
            <a:avLst/>
          </a:prstGeom>
          <a:noFill/>
        </p:spPr>
        <p:txBody>
          <a:bodyPr wrap="none" lIns="0" tIns="0" rIns="0" bIns="0" rtlCol="0">
            <a:noAutofit/>
          </a:bodyPr>
          <a:lstStyle/>
          <a:p>
            <a:endParaRPr lang="en-US" dirty="0" smtClean="0"/>
          </a:p>
          <a:p>
            <a:r>
              <a:rPr lang="en-US" altLang="zh-CN" sz="2000" dirty="0" smtClean="0"/>
              <a:t>You</a:t>
            </a:r>
            <a:r>
              <a:rPr lang="zh-CN" altLang="en-US" sz="2000" dirty="0" smtClean="0"/>
              <a:t> </a:t>
            </a:r>
            <a:r>
              <a:rPr lang="en-US" sz="2000" dirty="0" smtClean="0"/>
              <a:t>will </a:t>
            </a:r>
            <a:r>
              <a:rPr lang="en-US" sz="2000" dirty="0"/>
              <a:t>be able to access </a:t>
            </a:r>
            <a:r>
              <a:rPr lang="en-US" altLang="zh-CN" sz="2000" dirty="0" smtClean="0"/>
              <a:t>ALL</a:t>
            </a:r>
            <a:r>
              <a:rPr lang="en-US" sz="2000" dirty="0" smtClean="0"/>
              <a:t> </a:t>
            </a:r>
            <a:r>
              <a:rPr lang="en-US" sz="2000" dirty="0"/>
              <a:t>of the </a:t>
            </a:r>
            <a:r>
              <a:rPr lang="en-US" sz="2000" dirty="0" smtClean="0"/>
              <a:t>capabilities </a:t>
            </a:r>
            <a:r>
              <a:rPr lang="en-US" sz="2000" dirty="0"/>
              <a:t>of Oracle </a:t>
            </a:r>
            <a:r>
              <a:rPr lang="en-US" sz="2000" dirty="0" smtClean="0"/>
              <a:t>Cloud</a:t>
            </a:r>
          </a:p>
          <a:p>
            <a:r>
              <a:rPr lang="en-US" sz="2000" b="1" dirty="0" smtClean="0"/>
              <a:t>in </a:t>
            </a:r>
            <a:r>
              <a:rPr lang="en-US" altLang="zh-CN" sz="2000" b="1" dirty="0" smtClean="0"/>
              <a:t>your</a:t>
            </a:r>
            <a:r>
              <a:rPr lang="zh-CN" altLang="en-US" sz="2000" b="1" dirty="0" smtClean="0"/>
              <a:t> </a:t>
            </a:r>
            <a:r>
              <a:rPr lang="en-US" sz="2000" b="1" dirty="0" smtClean="0"/>
              <a:t>own </a:t>
            </a:r>
            <a:r>
              <a:rPr lang="en-US" sz="2000" b="1" dirty="0"/>
              <a:t>data </a:t>
            </a:r>
            <a:r>
              <a:rPr lang="en-US" sz="2000" b="1" dirty="0" smtClean="0"/>
              <a:t>centers</a:t>
            </a:r>
            <a:endParaRPr lang="en-US" sz="2000" dirty="0"/>
          </a:p>
          <a:p>
            <a:r>
              <a:rPr lang="en-US" sz="2000" dirty="0" smtClean="0"/>
              <a:t>with </a:t>
            </a:r>
            <a:r>
              <a:rPr lang="en-US" sz="2000" dirty="0"/>
              <a:t>the same user experience, </a:t>
            </a:r>
            <a:r>
              <a:rPr lang="en-US" sz="2000" dirty="0" smtClean="0"/>
              <a:t>technical </a:t>
            </a:r>
            <a:r>
              <a:rPr lang="en-US" sz="2000" dirty="0"/>
              <a:t>architecture, and </a:t>
            </a:r>
            <a:r>
              <a:rPr lang="en-US" sz="2000" dirty="0" smtClean="0"/>
              <a:t>economics.</a:t>
            </a:r>
          </a:p>
          <a:p>
            <a:endParaRPr lang="en-US" sz="2000" dirty="0"/>
          </a:p>
          <a:p>
            <a:r>
              <a:rPr lang="en-US" sz="2000" dirty="0"/>
              <a:t>You will benefit from</a:t>
            </a:r>
            <a:r>
              <a:rPr lang="en-US" sz="2000" dirty="0" smtClean="0"/>
              <a:t>:</a:t>
            </a:r>
            <a:endParaRPr lang="en-US" sz="2000" dirty="0"/>
          </a:p>
          <a:p>
            <a:pPr marL="285750" indent="-285750">
              <a:buFont typeface="Arial" charset="0"/>
              <a:buChar char="•"/>
            </a:pPr>
            <a:r>
              <a:rPr lang="en-US" sz="2000" b="1" dirty="0"/>
              <a:t>Tight control</a:t>
            </a:r>
            <a:r>
              <a:rPr lang="en-US" sz="2000" dirty="0"/>
              <a:t> over data sovereignty and governance concerns</a:t>
            </a:r>
          </a:p>
          <a:p>
            <a:pPr marL="285750" indent="-285750">
              <a:buFont typeface="Arial" charset="0"/>
              <a:buChar char="•"/>
            </a:pPr>
            <a:r>
              <a:rPr lang="en-US" sz="2000" b="1" dirty="0"/>
              <a:t>Full integration</a:t>
            </a:r>
            <a:r>
              <a:rPr lang="en-US" sz="2000" dirty="0"/>
              <a:t> with your network security</a:t>
            </a:r>
          </a:p>
          <a:p>
            <a:pPr marL="285750" indent="-285750">
              <a:buFont typeface="Arial" charset="0"/>
              <a:buChar char="•"/>
            </a:pPr>
            <a:r>
              <a:rPr lang="en-US" sz="2000" b="1" dirty="0"/>
              <a:t>Low latency </a:t>
            </a:r>
            <a:r>
              <a:rPr lang="en-US" sz="2000" dirty="0"/>
              <a:t>interaction with your other on-premises applications and data</a:t>
            </a:r>
          </a:p>
          <a:p>
            <a:pPr marL="285750" indent="-285750">
              <a:buFont typeface="Arial" charset="0"/>
              <a:buChar char="•"/>
            </a:pPr>
            <a:r>
              <a:rPr lang="en-US" altLang="zh-CN" sz="2000" dirty="0" smtClean="0"/>
              <a:t>All</a:t>
            </a:r>
            <a:r>
              <a:rPr lang="zh-CN" altLang="en-US" sz="2000" dirty="0" smtClean="0"/>
              <a:t> </a:t>
            </a:r>
            <a:r>
              <a:rPr lang="en-US" altLang="zh-CN" sz="2000" dirty="0" smtClean="0"/>
              <a:t>good</a:t>
            </a:r>
            <a:r>
              <a:rPr lang="zh-CN" altLang="en-US" sz="2000" dirty="0" smtClean="0"/>
              <a:t> </a:t>
            </a:r>
            <a:r>
              <a:rPr lang="en-US" altLang="zh-CN" sz="2000" dirty="0" smtClean="0"/>
              <a:t>features</a:t>
            </a:r>
            <a:r>
              <a:rPr lang="zh-CN" altLang="en-US" sz="2000" dirty="0" smtClean="0"/>
              <a:t> </a:t>
            </a:r>
            <a:r>
              <a:rPr lang="en-US" altLang="zh-CN" sz="2000" dirty="0" smtClean="0"/>
              <a:t>in</a:t>
            </a:r>
            <a:r>
              <a:rPr lang="zh-CN" altLang="en-US" sz="2000" dirty="0" smtClean="0"/>
              <a:t> </a:t>
            </a:r>
            <a:r>
              <a:rPr lang="en-US" altLang="zh-CN" sz="2000" dirty="0" smtClean="0"/>
              <a:t>cloud,</a:t>
            </a:r>
            <a:r>
              <a:rPr lang="zh-CN" altLang="en-US" sz="2000" dirty="0" smtClean="0"/>
              <a:t> </a:t>
            </a:r>
            <a:r>
              <a:rPr lang="en-US" altLang="zh-CN" sz="2000" b="1" dirty="0" smtClean="0"/>
              <a:t>without</a:t>
            </a:r>
            <a:r>
              <a:rPr lang="zh-CN" altLang="en-US" sz="2000" b="1" dirty="0" smtClean="0"/>
              <a:t> </a:t>
            </a:r>
            <a:r>
              <a:rPr lang="en-US" altLang="zh-CN" sz="2000" b="1" dirty="0" smtClean="0"/>
              <a:t>risks</a:t>
            </a:r>
            <a:endParaRPr lang="en-US" sz="2000" b="1" dirty="0"/>
          </a:p>
          <a:p>
            <a:endParaRPr lang="en-US" sz="1200" dirty="0" smtClean="0"/>
          </a:p>
          <a:p>
            <a:endParaRPr lang="en-US" sz="1200" dirty="0"/>
          </a:p>
        </p:txBody>
      </p:sp>
    </p:spTree>
    <p:extLst>
      <p:ext uri="{BB962C8B-B14F-4D97-AF65-F5344CB8AC3E}">
        <p14:creationId xmlns:p14="http://schemas.microsoft.com/office/powerpoint/2010/main" val="1295711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51EAA63-D034-42AE-91FA-B13B9518C7BE}" type="slidenum">
              <a:rPr lang="uk-UA">
                <a:solidFill>
                  <a:srgbClr val="FFFFFF">
                    <a:alpha val="0"/>
                  </a:srgbClr>
                </a:solidFill>
              </a:rPr>
              <a:pPr/>
              <a:t>18</a:t>
            </a:fld>
            <a:endParaRPr lang="uk-UA">
              <a:solidFill>
                <a:srgbClr val="FFFFFF">
                  <a:alpha val="0"/>
                </a:srgbClr>
              </a:solidFill>
            </a:endParaRPr>
          </a:p>
        </p:txBody>
      </p:sp>
      <p:sp>
        <p:nvSpPr>
          <p:cNvPr id="3" name="Title 2"/>
          <p:cNvSpPr>
            <a:spLocks noGrp="1"/>
          </p:cNvSpPr>
          <p:nvPr>
            <p:ph type="title"/>
          </p:nvPr>
        </p:nvSpPr>
        <p:spPr>
          <a:xfrm>
            <a:off x="296883" y="518633"/>
            <a:ext cx="5270316" cy="2756776"/>
          </a:xfrm>
        </p:spPr>
        <p:txBody>
          <a:bodyPr/>
          <a:lstStyle/>
          <a:p>
            <a:r>
              <a:rPr lang="en-US" dirty="0" smtClean="0">
                <a:solidFill>
                  <a:schemeClr val="bg1">
                    <a:lumMod val="75000"/>
                  </a:schemeClr>
                </a:solidFill>
              </a:rPr>
              <a:t>Move, Connect, Transform</a:t>
            </a:r>
            <a:br>
              <a:rPr lang="en-US" dirty="0" smtClean="0">
                <a:solidFill>
                  <a:schemeClr val="bg1">
                    <a:lumMod val="75000"/>
                  </a:schemeClr>
                </a:solidFill>
              </a:rPr>
            </a:br>
            <a:r>
              <a:rPr lang="en-US" dirty="0">
                <a:solidFill>
                  <a:schemeClr val="bg1">
                    <a:lumMod val="75000"/>
                  </a:schemeClr>
                </a:solidFill>
              </a:rPr>
              <a:t/>
            </a:r>
            <a:br>
              <a:rPr lang="en-US" dirty="0">
                <a:solidFill>
                  <a:schemeClr val="bg1">
                    <a:lumMod val="75000"/>
                  </a:schemeClr>
                </a:solidFill>
              </a:rPr>
            </a:br>
            <a:r>
              <a:rPr lang="en-US" dirty="0" smtClean="0">
                <a:solidFill>
                  <a:schemeClr val="bg1">
                    <a:lumMod val="75000"/>
                  </a:schemeClr>
                </a:solidFill>
              </a:rPr>
              <a:t/>
            </a:r>
            <a:br>
              <a:rPr lang="en-US" dirty="0" smtClean="0">
                <a:solidFill>
                  <a:schemeClr val="bg1">
                    <a:lumMod val="75000"/>
                  </a:schemeClr>
                </a:solidFill>
              </a:rPr>
            </a:br>
            <a:r>
              <a:rPr lang="en-US" dirty="0" smtClean="0">
                <a:solidFill>
                  <a:schemeClr val="bg1">
                    <a:lumMod val="75000"/>
                  </a:schemeClr>
                </a:solidFill>
              </a:rPr>
              <a:t>Thanks!</a:t>
            </a:r>
            <a:endParaRPr lang="en-US" dirty="0">
              <a:solidFill>
                <a:schemeClr val="bg1">
                  <a:lumMod val="75000"/>
                </a:schemeClr>
              </a:solidFill>
            </a:endParaRPr>
          </a:p>
        </p:txBody>
      </p:sp>
      <p:sp>
        <p:nvSpPr>
          <p:cNvPr id="5" name="Text Placeholder 4"/>
          <p:cNvSpPr>
            <a:spLocks noGrp="1"/>
          </p:cNvSpPr>
          <p:nvPr>
            <p:ph type="body" sz="quarter" idx="14"/>
          </p:nvPr>
        </p:nvSpPr>
        <p:spPr>
          <a:xfrm>
            <a:off x="260710" y="3003490"/>
            <a:ext cx="3275866" cy="757694"/>
          </a:xfrm>
        </p:spPr>
        <p:txBody>
          <a:bodyPr/>
          <a:lstStyle/>
          <a:p>
            <a:endParaRPr lang="en-US" sz="2400" dirty="0">
              <a:ea typeface="Calibri" charset="0"/>
              <a:cs typeface="Calibri" charset="0"/>
            </a:endParaRPr>
          </a:p>
          <a:p>
            <a:endParaRPr lang="en-US" sz="2400" b="0" dirty="0">
              <a:ea typeface="Calibri" charset="0"/>
              <a:cs typeface="Calibri" charset="0"/>
            </a:endParaRPr>
          </a:p>
          <a:p>
            <a:endParaRPr lang="en-US" sz="1050" dirty="0">
              <a:ea typeface="Calibri" charset="0"/>
              <a:cs typeface="Calibri" charset="0"/>
            </a:endParaRPr>
          </a:p>
          <a:p>
            <a:endParaRPr lang="en-US" sz="2400" dirty="0"/>
          </a:p>
        </p:txBody>
      </p:sp>
      <p:sp>
        <p:nvSpPr>
          <p:cNvPr id="9" name="Title 5"/>
          <p:cNvSpPr txBox="1">
            <a:spLocks/>
          </p:cNvSpPr>
          <p:nvPr/>
        </p:nvSpPr>
        <p:spPr>
          <a:xfrm>
            <a:off x="514352" y="669132"/>
            <a:ext cx="7200900" cy="1102519"/>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4800" kern="1200">
                <a:solidFill>
                  <a:schemeClr val="bg1"/>
                </a:solidFill>
                <a:latin typeface="+mj-lt"/>
                <a:ea typeface="+mj-ea"/>
                <a:cs typeface="+mj-cs"/>
              </a:defRPr>
            </a:lvl1pPr>
          </a:lstStyle>
          <a:p>
            <a:endParaRPr lang="en-US" sz="3600" dirty="0">
              <a:solidFill>
                <a:srgbClr val="5F5F5F"/>
              </a:solidFill>
            </a:endParaRPr>
          </a:p>
        </p:txBody>
      </p:sp>
      <p:sp>
        <p:nvSpPr>
          <p:cNvPr id="2" name="TextBox 1"/>
          <p:cNvSpPr txBox="1"/>
          <p:nvPr/>
        </p:nvSpPr>
        <p:spPr>
          <a:xfrm>
            <a:off x="-617517" y="641268"/>
            <a:ext cx="914400" cy="914400"/>
          </a:xfrm>
          <a:prstGeom prst="rect">
            <a:avLst/>
          </a:prstGeom>
          <a:noFill/>
        </p:spPr>
        <p:txBody>
          <a:bodyPr wrap="none" lIns="0" tIns="0" rIns="0" bIns="0" rtlCol="0">
            <a:noAutofit/>
          </a:bodyPr>
          <a:lstStyle/>
          <a:p>
            <a:pPr>
              <a:lnSpc>
                <a:spcPct val="90000"/>
              </a:lnSpc>
            </a:pPr>
            <a:endParaRPr lang="en-US" sz="1200" dirty="0">
              <a:solidFill>
                <a:srgbClr val="FFFFFF"/>
              </a:solidFill>
            </a:endParaRPr>
          </a:p>
        </p:txBody>
      </p:sp>
      <p:sp>
        <p:nvSpPr>
          <p:cNvPr id="6" name="Rectangle 5"/>
          <p:cNvSpPr/>
          <p:nvPr/>
        </p:nvSpPr>
        <p:spPr>
          <a:xfrm>
            <a:off x="296883" y="3887176"/>
            <a:ext cx="1383007" cy="461665"/>
          </a:xfrm>
          <a:prstGeom prst="rect">
            <a:avLst/>
          </a:prstGeom>
        </p:spPr>
        <p:txBody>
          <a:bodyPr wrap="none">
            <a:spAutoFit/>
          </a:bodyPr>
          <a:lstStyle/>
          <a:p>
            <a:r>
              <a:rPr lang="en-US" altLang="zh-CN" sz="2400" dirty="0">
                <a:solidFill>
                  <a:schemeClr val="bg1">
                    <a:lumMod val="75000"/>
                  </a:schemeClr>
                </a:solidFill>
              </a:rPr>
              <a:t>Xuan</a:t>
            </a:r>
            <a:r>
              <a:rPr lang="zh-CN" altLang="en-US" sz="2400" dirty="0">
                <a:solidFill>
                  <a:schemeClr val="bg1">
                    <a:lumMod val="75000"/>
                  </a:schemeClr>
                </a:solidFill>
              </a:rPr>
              <a:t> </a:t>
            </a:r>
            <a:r>
              <a:rPr lang="en-US" altLang="zh-CN" sz="2400" dirty="0">
                <a:solidFill>
                  <a:schemeClr val="bg1">
                    <a:lumMod val="75000"/>
                  </a:schemeClr>
                </a:solidFill>
              </a:rPr>
              <a:t>Gao</a:t>
            </a:r>
            <a:endParaRPr lang="en-US" sz="2400" dirty="0"/>
          </a:p>
        </p:txBody>
      </p:sp>
    </p:spTree>
    <p:extLst>
      <p:ext uri="{BB962C8B-B14F-4D97-AF65-F5344CB8AC3E}">
        <p14:creationId xmlns:p14="http://schemas.microsoft.com/office/powerpoint/2010/main" val="2509040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solidFill>
                  <a:schemeClr val="accent1"/>
                </a:solidFill>
              </a:rPr>
              <a:t>Which</a:t>
            </a:r>
            <a:r>
              <a:rPr lang="zh-CN" altLang="en-US" dirty="0" smtClean="0">
                <a:solidFill>
                  <a:schemeClr val="accent1"/>
                </a:solidFill>
              </a:rPr>
              <a:t> </a:t>
            </a:r>
            <a:r>
              <a:rPr lang="en-US" altLang="zh-CN" dirty="0" smtClean="0">
                <a:solidFill>
                  <a:schemeClr val="accent1"/>
                </a:solidFill>
              </a:rPr>
              <a:t>one</a:t>
            </a:r>
            <a:r>
              <a:rPr lang="zh-CN" altLang="en-US" dirty="0" smtClean="0">
                <a:solidFill>
                  <a:schemeClr val="accent1"/>
                </a:solidFill>
              </a:rPr>
              <a:t> </a:t>
            </a:r>
            <a:r>
              <a:rPr lang="en-US" altLang="zh-CN" dirty="0" smtClean="0">
                <a:solidFill>
                  <a:schemeClr val="accent1"/>
                </a:solidFill>
              </a:rPr>
              <a:t>to</a:t>
            </a:r>
            <a:r>
              <a:rPr lang="zh-CN" altLang="en-US" dirty="0" smtClean="0">
                <a:solidFill>
                  <a:schemeClr val="accent1"/>
                </a:solidFill>
              </a:rPr>
              <a:t> </a:t>
            </a:r>
            <a:r>
              <a:rPr lang="en-US" altLang="zh-CN" dirty="0" smtClean="0">
                <a:solidFill>
                  <a:schemeClr val="accent1"/>
                </a:solidFill>
              </a:rPr>
              <a:t>choose?</a:t>
            </a:r>
            <a:endParaRPr lang="en-US" dirty="0">
              <a:solidFill>
                <a:schemeClr val="accent1"/>
              </a:solidFill>
            </a:endParaRPr>
          </a:p>
        </p:txBody>
      </p:sp>
      <p:sp>
        <p:nvSpPr>
          <p:cNvPr id="3" name="Slide Number Placeholder 2"/>
          <p:cNvSpPr>
            <a:spLocks noGrp="1"/>
          </p:cNvSpPr>
          <p:nvPr>
            <p:ph type="sldNum" sz="quarter" idx="4"/>
          </p:nvPr>
        </p:nvSpPr>
        <p:spPr/>
        <p:txBody>
          <a:bodyPr/>
          <a:lstStyle/>
          <a:p>
            <a:fld id="{C51EAA63-D034-42AE-91FA-B13B9518C7BE}" type="slidenum">
              <a:rPr lang="en-US" smtClean="0"/>
              <a:pPr/>
              <a:t>19</a:t>
            </a:fld>
            <a:endParaRPr lang="en-US" dirty="0"/>
          </a:p>
        </p:txBody>
      </p:sp>
      <p:sp>
        <p:nvSpPr>
          <p:cNvPr id="5" name="TextBox 4"/>
          <p:cNvSpPr txBox="1"/>
          <p:nvPr/>
        </p:nvSpPr>
        <p:spPr>
          <a:xfrm>
            <a:off x="398963" y="1289529"/>
            <a:ext cx="1809847" cy="510639"/>
          </a:xfrm>
          <a:prstGeom prst="rect">
            <a:avLst/>
          </a:prstGeom>
          <a:noFill/>
        </p:spPr>
        <p:txBody>
          <a:bodyPr wrap="none" lIns="0" tIns="0" rIns="0" bIns="0" rtlCol="0">
            <a:noAutofit/>
          </a:bodyPr>
          <a:lstStyle/>
          <a:p>
            <a:pPr>
              <a:lnSpc>
                <a:spcPct val="90000"/>
              </a:lnSpc>
            </a:pPr>
            <a:r>
              <a:rPr lang="en-US" altLang="zh-CN" sz="1600" dirty="0" smtClean="0"/>
              <a:t>Different</a:t>
            </a:r>
            <a:r>
              <a:rPr lang="zh-CN" altLang="en-US" sz="1600" dirty="0" smtClean="0"/>
              <a:t> </a:t>
            </a:r>
            <a:r>
              <a:rPr lang="en-US" altLang="zh-CN" sz="1600" dirty="0" smtClean="0"/>
              <a:t>departments</a:t>
            </a:r>
            <a:r>
              <a:rPr lang="zh-CN" altLang="en-US" sz="1600" dirty="0" smtClean="0"/>
              <a:t> </a:t>
            </a:r>
            <a:endParaRPr lang="en-US" altLang="zh-CN" sz="1600" dirty="0" smtClean="0"/>
          </a:p>
          <a:p>
            <a:pPr>
              <a:lnSpc>
                <a:spcPct val="90000"/>
              </a:lnSpc>
            </a:pPr>
            <a:r>
              <a:rPr lang="en-US" altLang="zh-CN" sz="1600" dirty="0" smtClean="0"/>
              <a:t>need</a:t>
            </a:r>
            <a:r>
              <a:rPr lang="zh-CN" altLang="en-US" sz="1600" dirty="0" smtClean="0"/>
              <a:t> </a:t>
            </a:r>
            <a:r>
              <a:rPr lang="en-US" altLang="zh-CN" sz="1600" dirty="0" smtClean="0"/>
              <a:t>a</a:t>
            </a:r>
            <a:r>
              <a:rPr lang="zh-CN" altLang="en-US" sz="1600" dirty="0" smtClean="0"/>
              <a:t> </a:t>
            </a:r>
            <a:r>
              <a:rPr lang="en-US" altLang="zh-CN" sz="1600" dirty="0" smtClean="0"/>
              <a:t>unified</a:t>
            </a:r>
            <a:r>
              <a:rPr lang="zh-CN" altLang="en-US" sz="1600" dirty="0" smtClean="0"/>
              <a:t> </a:t>
            </a:r>
            <a:r>
              <a:rPr lang="en-US" altLang="zh-CN" sz="1600" dirty="0" smtClean="0"/>
              <a:t>application?</a:t>
            </a:r>
            <a:endParaRPr lang="en-US" sz="1600" dirty="0" smtClean="0"/>
          </a:p>
        </p:txBody>
      </p:sp>
      <p:sp>
        <p:nvSpPr>
          <p:cNvPr id="7" name="Rectangle 6"/>
          <p:cNvSpPr/>
          <p:nvPr/>
        </p:nvSpPr>
        <p:spPr>
          <a:xfrm>
            <a:off x="296883" y="2048899"/>
            <a:ext cx="2873829" cy="978729"/>
          </a:xfrm>
          <a:prstGeom prst="rect">
            <a:avLst/>
          </a:prstGeom>
        </p:spPr>
        <p:txBody>
          <a:bodyPr wrap="square">
            <a:spAutoFit/>
          </a:bodyPr>
          <a:lstStyle/>
          <a:p>
            <a:pPr>
              <a:lnSpc>
                <a:spcPct val="90000"/>
              </a:lnSpc>
            </a:pPr>
            <a:r>
              <a:rPr lang="en-US" altLang="zh-CN" sz="1600" dirty="0" smtClean="0"/>
              <a:t>Shared</a:t>
            </a:r>
            <a:r>
              <a:rPr lang="zh-CN" altLang="en-US" sz="1600" dirty="0" smtClean="0"/>
              <a:t> </a:t>
            </a:r>
            <a:r>
              <a:rPr lang="en-US" altLang="zh-CN" sz="1600" dirty="0" smtClean="0"/>
              <a:t>platform?</a:t>
            </a:r>
            <a:r>
              <a:rPr lang="zh-CN" altLang="en-US" sz="1600" dirty="0" smtClean="0"/>
              <a:t> </a:t>
            </a:r>
            <a:r>
              <a:rPr lang="en-US" altLang="zh-CN" sz="1600" dirty="0" smtClean="0"/>
              <a:t>(database,</a:t>
            </a:r>
            <a:r>
              <a:rPr lang="zh-CN" altLang="en-US" sz="1600" dirty="0" smtClean="0"/>
              <a:t> </a:t>
            </a:r>
            <a:r>
              <a:rPr lang="en-US" altLang="zh-CN" sz="1600" dirty="0" smtClean="0"/>
              <a:t>API)</a:t>
            </a:r>
          </a:p>
          <a:p>
            <a:pPr>
              <a:lnSpc>
                <a:spcPct val="90000"/>
              </a:lnSpc>
            </a:pPr>
            <a:r>
              <a:rPr lang="en-US" sz="1600" dirty="0"/>
              <a:t>developers, IT </a:t>
            </a:r>
            <a:r>
              <a:rPr lang="en-US" sz="1600" dirty="0" smtClean="0"/>
              <a:t>professionals?</a:t>
            </a:r>
          </a:p>
          <a:p>
            <a:pPr>
              <a:lnSpc>
                <a:spcPct val="90000"/>
              </a:lnSpc>
            </a:pPr>
            <a:r>
              <a:rPr lang="en-US" sz="1600" dirty="0" smtClean="0"/>
              <a:t>To develop</a:t>
            </a:r>
            <a:r>
              <a:rPr lang="en-US" sz="1600" dirty="0"/>
              <a:t>, extend, and secure </a:t>
            </a:r>
            <a:r>
              <a:rPr lang="en-US" sz="1600" dirty="0" smtClean="0"/>
              <a:t>applications?</a:t>
            </a:r>
            <a:endParaRPr lang="en-US" sz="1600" dirty="0"/>
          </a:p>
        </p:txBody>
      </p:sp>
      <p:sp>
        <p:nvSpPr>
          <p:cNvPr id="8" name="Rectangle 7"/>
          <p:cNvSpPr/>
          <p:nvPr/>
        </p:nvSpPr>
        <p:spPr>
          <a:xfrm>
            <a:off x="296883" y="3100029"/>
            <a:ext cx="2873829" cy="1421928"/>
          </a:xfrm>
          <a:prstGeom prst="rect">
            <a:avLst/>
          </a:prstGeom>
        </p:spPr>
        <p:txBody>
          <a:bodyPr wrap="square">
            <a:spAutoFit/>
          </a:bodyPr>
          <a:lstStyle/>
          <a:p>
            <a:pPr>
              <a:lnSpc>
                <a:spcPct val="90000"/>
              </a:lnSpc>
            </a:pPr>
            <a:r>
              <a:rPr lang="en-US" altLang="zh-CN" sz="1600" smtClean="0"/>
              <a:t>Shared</a:t>
            </a:r>
            <a:r>
              <a:rPr lang="zh-CN" altLang="en-US" sz="1600" dirty="0" smtClean="0"/>
              <a:t> </a:t>
            </a:r>
            <a:r>
              <a:rPr lang="en-US" altLang="zh-CN" sz="1600" dirty="0" smtClean="0"/>
              <a:t>hardware?</a:t>
            </a:r>
          </a:p>
          <a:p>
            <a:pPr>
              <a:lnSpc>
                <a:spcPct val="90000"/>
              </a:lnSpc>
            </a:pPr>
            <a:r>
              <a:rPr lang="en-US" sz="1600" dirty="0"/>
              <a:t>Do you need network infrastructure components such as virtual computers, cloud storage, firewalls, and configuration services?</a:t>
            </a:r>
          </a:p>
        </p:txBody>
      </p:sp>
      <p:sp>
        <p:nvSpPr>
          <p:cNvPr id="9" name="TextBox 8"/>
          <p:cNvSpPr txBox="1"/>
          <p:nvPr/>
        </p:nvSpPr>
        <p:spPr>
          <a:xfrm>
            <a:off x="1983179" y="3336966"/>
            <a:ext cx="914400" cy="914400"/>
          </a:xfrm>
          <a:prstGeom prst="rect">
            <a:avLst/>
          </a:prstGeom>
          <a:noFill/>
        </p:spPr>
        <p:txBody>
          <a:bodyPr wrap="none" lIns="0" tIns="0" rIns="0" bIns="0" rtlCol="0">
            <a:noAutofit/>
          </a:bodyPr>
          <a:lstStyle/>
          <a:p>
            <a:pPr>
              <a:lnSpc>
                <a:spcPct val="90000"/>
              </a:lnSpc>
            </a:pPr>
            <a:endParaRPr lang="en-US" sz="1200" dirty="0" smtClean="0"/>
          </a:p>
        </p:txBody>
      </p:sp>
      <p:sp>
        <p:nvSpPr>
          <p:cNvPr id="10" name="Rectangle 9"/>
          <p:cNvSpPr/>
          <p:nvPr/>
        </p:nvSpPr>
        <p:spPr>
          <a:xfrm>
            <a:off x="3440869" y="2273217"/>
            <a:ext cx="754083" cy="341632"/>
          </a:xfrm>
          <a:prstGeom prst="rect">
            <a:avLst/>
          </a:prstGeom>
        </p:spPr>
        <p:txBody>
          <a:bodyPr wrap="square">
            <a:spAutoFit/>
          </a:bodyPr>
          <a:lstStyle/>
          <a:p>
            <a:pPr>
              <a:lnSpc>
                <a:spcPct val="90000"/>
              </a:lnSpc>
            </a:pPr>
            <a:r>
              <a:rPr lang="en-US" altLang="zh-CN" dirty="0"/>
              <a:t>P</a:t>
            </a:r>
            <a:r>
              <a:rPr lang="en-US" altLang="zh-CN" dirty="0" smtClean="0"/>
              <a:t>AAS</a:t>
            </a:r>
            <a:endParaRPr lang="en-US" dirty="0"/>
          </a:p>
        </p:txBody>
      </p:sp>
      <p:sp>
        <p:nvSpPr>
          <p:cNvPr id="11" name="Rectangle 10"/>
          <p:cNvSpPr/>
          <p:nvPr/>
        </p:nvSpPr>
        <p:spPr>
          <a:xfrm>
            <a:off x="3440869" y="1374033"/>
            <a:ext cx="754083" cy="341632"/>
          </a:xfrm>
          <a:prstGeom prst="rect">
            <a:avLst/>
          </a:prstGeom>
        </p:spPr>
        <p:txBody>
          <a:bodyPr wrap="square">
            <a:spAutoFit/>
          </a:bodyPr>
          <a:lstStyle/>
          <a:p>
            <a:pPr>
              <a:lnSpc>
                <a:spcPct val="90000"/>
              </a:lnSpc>
            </a:pPr>
            <a:r>
              <a:rPr lang="en-US" altLang="zh-CN" smtClean="0"/>
              <a:t>SAAS</a:t>
            </a:r>
            <a:endParaRPr lang="en-US" dirty="0"/>
          </a:p>
        </p:txBody>
      </p:sp>
      <p:sp>
        <p:nvSpPr>
          <p:cNvPr id="12" name="Rectangle 11"/>
          <p:cNvSpPr/>
          <p:nvPr/>
        </p:nvSpPr>
        <p:spPr>
          <a:xfrm>
            <a:off x="3440871" y="3348841"/>
            <a:ext cx="754083" cy="341632"/>
          </a:xfrm>
          <a:prstGeom prst="rect">
            <a:avLst/>
          </a:prstGeom>
        </p:spPr>
        <p:txBody>
          <a:bodyPr wrap="square">
            <a:spAutoFit/>
          </a:bodyPr>
          <a:lstStyle/>
          <a:p>
            <a:pPr>
              <a:lnSpc>
                <a:spcPct val="90000"/>
              </a:lnSpc>
            </a:pPr>
            <a:r>
              <a:rPr lang="en-US" altLang="zh-CN" dirty="0"/>
              <a:t>I</a:t>
            </a:r>
            <a:r>
              <a:rPr lang="en-US" altLang="zh-CN" dirty="0" smtClean="0"/>
              <a:t>AAS</a:t>
            </a:r>
            <a:endParaRPr lang="en-US" dirty="0"/>
          </a:p>
        </p:txBody>
      </p:sp>
      <p:sp>
        <p:nvSpPr>
          <p:cNvPr id="13" name="Rectangle 12"/>
          <p:cNvSpPr/>
          <p:nvPr/>
        </p:nvSpPr>
        <p:spPr>
          <a:xfrm>
            <a:off x="4667001" y="1157746"/>
            <a:ext cx="4393871" cy="840230"/>
          </a:xfrm>
          <a:prstGeom prst="rect">
            <a:avLst/>
          </a:prstGeom>
        </p:spPr>
        <p:txBody>
          <a:bodyPr wrap="square">
            <a:spAutoFit/>
          </a:bodyPr>
          <a:lstStyle/>
          <a:p>
            <a:pPr>
              <a:lnSpc>
                <a:spcPct val="90000"/>
              </a:lnSpc>
            </a:pPr>
            <a:r>
              <a:rPr lang="en-US" altLang="zh-CN" dirty="0" smtClean="0"/>
              <a:t>Work </a:t>
            </a:r>
            <a:r>
              <a:rPr lang="en-US" altLang="zh-CN" dirty="0"/>
              <a:t>on business, instead of wasting time on </a:t>
            </a:r>
            <a:r>
              <a:rPr lang="en-US" altLang="zh-CN" dirty="0" smtClean="0"/>
              <a:t>troubleshooting</a:t>
            </a:r>
            <a:r>
              <a:rPr lang="zh-CN" altLang="en-US" dirty="0" smtClean="0"/>
              <a:t> </a:t>
            </a:r>
            <a:r>
              <a:rPr lang="en-US" altLang="zh-CN" dirty="0" smtClean="0"/>
              <a:t>and </a:t>
            </a:r>
            <a:r>
              <a:rPr lang="en-US" altLang="zh-CN" dirty="0"/>
              <a:t>managing the IT </a:t>
            </a:r>
            <a:r>
              <a:rPr lang="en-US" altLang="zh-CN" dirty="0" smtClean="0"/>
              <a:t>infrastructure.</a:t>
            </a:r>
            <a:r>
              <a:rPr lang="zh-CN" altLang="en-US" dirty="0" smtClean="0"/>
              <a:t> </a:t>
            </a:r>
            <a:r>
              <a:rPr lang="en-US" altLang="zh-CN" dirty="0" smtClean="0"/>
              <a:t>Just</a:t>
            </a:r>
            <a:r>
              <a:rPr lang="zh-CN" altLang="en-US" dirty="0" smtClean="0"/>
              <a:t> </a:t>
            </a:r>
            <a:r>
              <a:rPr lang="en-US" altLang="zh-CN" dirty="0" smtClean="0"/>
              <a:t>open</a:t>
            </a:r>
            <a:r>
              <a:rPr lang="zh-CN" altLang="en-US" dirty="0" smtClean="0"/>
              <a:t> </a:t>
            </a:r>
            <a:r>
              <a:rPr lang="en-US" altLang="zh-CN" dirty="0" smtClean="0"/>
              <a:t>your</a:t>
            </a:r>
            <a:r>
              <a:rPr lang="zh-CN" altLang="en-US" dirty="0" smtClean="0"/>
              <a:t> </a:t>
            </a:r>
            <a:r>
              <a:rPr lang="en-US" altLang="zh-CN" dirty="0" smtClean="0"/>
              <a:t>browser!</a:t>
            </a:r>
            <a:endParaRPr lang="en-US" dirty="0"/>
          </a:p>
        </p:txBody>
      </p:sp>
      <p:sp>
        <p:nvSpPr>
          <p:cNvPr id="14" name="Rectangle 13"/>
          <p:cNvSpPr/>
          <p:nvPr/>
        </p:nvSpPr>
        <p:spPr>
          <a:xfrm>
            <a:off x="4667001" y="2118148"/>
            <a:ext cx="4393871" cy="840230"/>
          </a:xfrm>
          <a:prstGeom prst="rect">
            <a:avLst/>
          </a:prstGeom>
        </p:spPr>
        <p:txBody>
          <a:bodyPr wrap="square">
            <a:spAutoFit/>
          </a:bodyPr>
          <a:lstStyle/>
          <a:p>
            <a:pPr>
              <a:lnSpc>
                <a:spcPct val="90000"/>
              </a:lnSpc>
            </a:pPr>
            <a:r>
              <a:rPr lang="en-US" altLang="zh-CN" dirty="0"/>
              <a:t>You are fully committed to developing applications, and everything else will be handled by the platform.</a:t>
            </a:r>
            <a:endParaRPr lang="en-US" dirty="0"/>
          </a:p>
        </p:txBody>
      </p:sp>
      <p:sp>
        <p:nvSpPr>
          <p:cNvPr id="16" name="Rectangle 15"/>
          <p:cNvSpPr/>
          <p:nvPr/>
        </p:nvSpPr>
        <p:spPr>
          <a:xfrm>
            <a:off x="4667002" y="3228808"/>
            <a:ext cx="4572000" cy="1200329"/>
          </a:xfrm>
          <a:prstGeom prst="rect">
            <a:avLst/>
          </a:prstGeom>
        </p:spPr>
        <p:txBody>
          <a:bodyPr>
            <a:spAutoFit/>
          </a:bodyPr>
          <a:lstStyle/>
          <a:p>
            <a:r>
              <a:rPr lang="en-US" dirty="0"/>
              <a:t>You can choose multiple operating systems, platforms, databases and content distribution networks</a:t>
            </a:r>
            <a:r>
              <a:rPr lang="en-US" dirty="0" smtClean="0"/>
              <a:t>.</a:t>
            </a:r>
            <a:r>
              <a:rPr lang="zh-CN" altLang="en-US" dirty="0" smtClean="0"/>
              <a:t> </a:t>
            </a:r>
            <a:r>
              <a:rPr lang="en-US" altLang="zh-CN" dirty="0" smtClean="0"/>
              <a:t>Do</a:t>
            </a:r>
            <a:r>
              <a:rPr lang="zh-CN" altLang="en-US" dirty="0" smtClean="0"/>
              <a:t> </a:t>
            </a:r>
            <a:r>
              <a:rPr lang="en-US" altLang="zh-CN" dirty="0" smtClean="0"/>
              <a:t>environment</a:t>
            </a:r>
            <a:r>
              <a:rPr lang="zh-CN" altLang="en-US" dirty="0" smtClean="0"/>
              <a:t> </a:t>
            </a:r>
            <a:r>
              <a:rPr lang="en-US" altLang="zh-CN" dirty="0" smtClean="0"/>
              <a:t>configuration</a:t>
            </a:r>
            <a:r>
              <a:rPr lang="zh-CN" altLang="en-US" dirty="0" smtClean="0"/>
              <a:t> </a:t>
            </a:r>
            <a:r>
              <a:rPr lang="en-US" altLang="zh-CN" dirty="0" smtClean="0"/>
              <a:t>and</a:t>
            </a:r>
            <a:r>
              <a:rPr lang="zh-CN" altLang="en-US" dirty="0" smtClean="0"/>
              <a:t> </a:t>
            </a:r>
            <a:r>
              <a:rPr lang="en-US" altLang="zh-CN" dirty="0" smtClean="0"/>
              <a:t>application</a:t>
            </a:r>
            <a:r>
              <a:rPr lang="zh-CN" altLang="en-US" dirty="0" smtClean="0"/>
              <a:t> </a:t>
            </a:r>
            <a:r>
              <a:rPr lang="en-US" altLang="zh-CN" dirty="0" smtClean="0"/>
              <a:t>development</a:t>
            </a:r>
            <a:r>
              <a:rPr lang="zh-CN" altLang="en-US" dirty="0" smtClean="0"/>
              <a:t> </a:t>
            </a:r>
            <a:r>
              <a:rPr lang="en-US" altLang="zh-CN" dirty="0" smtClean="0"/>
              <a:t>by</a:t>
            </a:r>
            <a:r>
              <a:rPr lang="zh-CN" altLang="en-US" dirty="0" smtClean="0"/>
              <a:t> </a:t>
            </a:r>
            <a:r>
              <a:rPr lang="en-US" altLang="zh-CN" dirty="0" smtClean="0"/>
              <a:t>yourself.</a:t>
            </a:r>
            <a:endParaRPr lang="en-US" dirty="0"/>
          </a:p>
        </p:txBody>
      </p:sp>
    </p:spTree>
    <p:extLst>
      <p:ext uri="{BB962C8B-B14F-4D97-AF65-F5344CB8AC3E}">
        <p14:creationId xmlns:p14="http://schemas.microsoft.com/office/powerpoint/2010/main" val="1323155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gray">
          <a:xfrm>
            <a:off x="1191" y="163"/>
            <a:ext cx="9141619" cy="5142161"/>
          </a:xfrm>
          <a:prstGeom prst="rect">
            <a:avLst/>
          </a:prstGeom>
          <a:ln w="19050">
            <a:noFill/>
          </a:ln>
          <a:effectLst/>
        </p:spPr>
      </p:pic>
      <p:sp>
        <p:nvSpPr>
          <p:cNvPr id="54" name="Rectangle 53" descr="Full slide 4-color photo can be inserted here"/>
          <p:cNvSpPr/>
          <p:nvPr/>
        </p:nvSpPr>
        <p:spPr bwMode="gray">
          <a:xfrm>
            <a:off x="161923" y="129232"/>
            <a:ext cx="8829678" cy="4660653"/>
          </a:xfrm>
          <a:prstGeom prst="rect">
            <a:avLst/>
          </a:prstGeom>
          <a:solidFill>
            <a:schemeClr val="accent4">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solidFill>
                <a:srgbClr val="FFFFFF"/>
              </a:solidFill>
            </a:endParaRPr>
          </a:p>
        </p:txBody>
      </p:sp>
      <p:grpSp>
        <p:nvGrpSpPr>
          <p:cNvPr id="2" name="Border"/>
          <p:cNvGrpSpPr/>
          <p:nvPr/>
        </p:nvGrpSpPr>
        <p:grpSpPr bwMode="gray">
          <a:xfrm>
            <a:off x="976" y="0"/>
            <a:ext cx="9142049" cy="5143500"/>
            <a:chOff x="-287" y="0"/>
            <a:chExt cx="12189399" cy="6858000"/>
          </a:xfrm>
        </p:grpSpPr>
        <p:sp>
          <p:nvSpPr>
            <p:cNvPr id="45" name="Rectangle 44"/>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sp>
          <p:nvSpPr>
            <p:cNvPr id="46" name="Rectangle 45"/>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sp>
          <p:nvSpPr>
            <p:cNvPr id="47" name="Rectangle 46"/>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sp>
          <p:nvSpPr>
            <p:cNvPr id="48" name="Rectangle 47"/>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grpSp>
      <p:sp>
        <p:nvSpPr>
          <p:cNvPr id="52" name="Slide Number Placeholder 5"/>
          <p:cNvSpPr>
            <a:spLocks noGrp="1"/>
          </p:cNvSpPr>
          <p:nvPr>
            <p:ph type="sldNum" sz="quarter" idx="12"/>
          </p:nvPr>
        </p:nvSpPr>
        <p:spPr bwMode="gray">
          <a:xfrm>
            <a:off x="8458200" y="4917186"/>
            <a:ext cx="286246" cy="137160"/>
          </a:xfrm>
          <a:prstGeom prst="rect">
            <a:avLst/>
          </a:prstGeom>
        </p:spPr>
        <p:txBody>
          <a:bodyPr vert="horz" wrap="none" lIns="0" tIns="0" rIns="0" bIns="0" rtlCol="0" anchor="ctr"/>
          <a:lstStyle>
            <a:lvl1pPr algn="r">
              <a:defRPr sz="600">
                <a:solidFill>
                  <a:schemeClr val="tx1">
                    <a:lumMod val="60000"/>
                    <a:lumOff val="40000"/>
                  </a:schemeClr>
                </a:solidFill>
              </a:defRPr>
            </a:lvl1pPr>
          </a:lstStyle>
          <a:p>
            <a:fld id="{C51EAA63-D034-42AE-91FA-B13B9518C7BE}" type="slidenum">
              <a:rPr>
                <a:solidFill>
                  <a:srgbClr val="5F5F5F">
                    <a:lumMod val="60000"/>
                    <a:lumOff val="40000"/>
                  </a:srgbClr>
                </a:solidFill>
              </a:rPr>
              <a:pPr/>
              <a:t>2</a:t>
            </a:fld>
            <a:endParaRPr dirty="0">
              <a:solidFill>
                <a:srgbClr val="5F5F5F">
                  <a:lumMod val="60000"/>
                  <a:lumOff val="40000"/>
                </a:srgbClr>
              </a:solidFill>
            </a:endParaRPr>
          </a:p>
        </p:txBody>
      </p:sp>
      <p:sp>
        <p:nvSpPr>
          <p:cNvPr id="50" name="TextBox 49"/>
          <p:cNvSpPr txBox="1"/>
          <p:nvPr/>
        </p:nvSpPr>
        <p:spPr bwMode="gray">
          <a:xfrm>
            <a:off x="4493420" y="4917186"/>
            <a:ext cx="2090738" cy="137160"/>
          </a:xfrm>
          <a:prstGeom prst="rect">
            <a:avLst/>
          </a:prstGeom>
          <a:noFill/>
        </p:spPr>
        <p:txBody>
          <a:bodyPr wrap="none" lIns="0" tIns="0" rIns="0" bIns="0" rtlCol="0" anchor="ctr" anchorCtr="0">
            <a:noAutofit/>
          </a:bodyPr>
          <a:lstStyle/>
          <a:p>
            <a:r>
              <a:rPr lang="en-US" sz="600" dirty="0">
                <a:solidFill>
                  <a:srgbClr val="5F5F5F">
                    <a:lumMod val="60000"/>
                    <a:lumOff val="40000"/>
                  </a:srgbClr>
                </a:solidFill>
              </a:rPr>
              <a:t>Copyright © 2017 </a:t>
            </a:r>
            <a:r>
              <a:rPr sz="600" dirty="0">
                <a:solidFill>
                  <a:srgbClr val="5F5F5F">
                    <a:lumMod val="60000"/>
                    <a:lumOff val="40000"/>
                  </a:srgbClr>
                </a:solidFill>
              </a:rPr>
              <a:t>Oracle and/or its affiliates. All rights reserved.  |</a:t>
            </a:r>
          </a:p>
        </p:txBody>
      </p:sp>
      <p:pic>
        <p:nvPicPr>
          <p:cNvPr id="37" name="Picture 36" descr="Oracle logo in white on red staging background"/>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bwMode="gray">
          <a:xfrm>
            <a:off x="398955" y="4697730"/>
            <a:ext cx="1218854" cy="445770"/>
          </a:xfrm>
          <a:prstGeom prst="rect">
            <a:avLst/>
          </a:prstGeom>
        </p:spPr>
      </p:pic>
      <p:sp>
        <p:nvSpPr>
          <p:cNvPr id="55" name="TextBox 54"/>
          <p:cNvSpPr txBox="1"/>
          <p:nvPr/>
        </p:nvSpPr>
        <p:spPr bwMode="gray">
          <a:xfrm>
            <a:off x="470389" y="2810028"/>
            <a:ext cx="3011015" cy="833285"/>
          </a:xfrm>
          <a:prstGeom prst="rect">
            <a:avLst/>
          </a:prstGeom>
          <a:noFill/>
        </p:spPr>
        <p:txBody>
          <a:bodyPr wrap="square" lIns="0" tIns="0" rIns="0" bIns="0" rtlCol="0" anchor="t" anchorCtr="0">
            <a:noAutofit/>
          </a:bodyPr>
          <a:lstStyle/>
          <a:p>
            <a:pPr algn="ctr">
              <a:lnSpc>
                <a:spcPct val="80000"/>
              </a:lnSpc>
            </a:pPr>
            <a:r>
              <a:rPr lang="en-US" sz="4950" dirty="0">
                <a:solidFill>
                  <a:srgbClr val="FFFFFF"/>
                </a:solidFill>
                <a:ea typeface="Calibri" charset="0"/>
                <a:cs typeface="Calibri" charset="0"/>
              </a:rPr>
              <a:t>CLOUD</a:t>
            </a:r>
          </a:p>
        </p:txBody>
      </p:sp>
      <p:pic>
        <p:nvPicPr>
          <p:cNvPr id="56" name="Picture 5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bwMode="gray">
          <a:xfrm>
            <a:off x="596334" y="2169766"/>
            <a:ext cx="2965852" cy="421151"/>
          </a:xfrm>
          <a:prstGeom prst="rect">
            <a:avLst/>
          </a:prstGeom>
        </p:spPr>
      </p:pic>
      <p:sp>
        <p:nvSpPr>
          <p:cNvPr id="22" name="TextBox 21"/>
          <p:cNvSpPr txBox="1"/>
          <p:nvPr/>
        </p:nvSpPr>
        <p:spPr bwMode="gray">
          <a:xfrm>
            <a:off x="734047" y="791623"/>
            <a:ext cx="2642822" cy="884473"/>
          </a:xfrm>
          <a:prstGeom prst="rect">
            <a:avLst/>
          </a:prstGeom>
          <a:noFill/>
        </p:spPr>
        <p:txBody>
          <a:bodyPr wrap="square" lIns="0" tIns="0" rIns="0" bIns="0" rtlCol="0" anchor="t" anchorCtr="0">
            <a:noAutofit/>
          </a:bodyPr>
          <a:lstStyle/>
          <a:p>
            <a:pPr algn="ctr">
              <a:lnSpc>
                <a:spcPct val="90000"/>
              </a:lnSpc>
            </a:pPr>
            <a:r>
              <a:rPr lang="en-US" sz="3000" dirty="0">
                <a:solidFill>
                  <a:srgbClr val="FFFFFF"/>
                </a:solidFill>
                <a:ea typeface="Calibri" charset="0"/>
                <a:cs typeface="Calibri" charset="0"/>
              </a:rPr>
              <a:t>The Most Complete Cloud</a:t>
            </a:r>
          </a:p>
        </p:txBody>
      </p:sp>
      <p:cxnSp>
        <p:nvCxnSpPr>
          <p:cNvPr id="3" name="Straight Connector 2"/>
          <p:cNvCxnSpPr>
            <a:cxnSpLocks/>
          </p:cNvCxnSpPr>
          <p:nvPr/>
        </p:nvCxnSpPr>
        <p:spPr bwMode="gray">
          <a:xfrm>
            <a:off x="458391" y="2693787"/>
            <a:ext cx="3500438" cy="0"/>
          </a:xfrm>
          <a:prstGeom prst="line">
            <a:avLst/>
          </a:prstGeom>
          <a:ln w="1905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53" name="Freeform 5"/>
          <p:cNvSpPr>
            <a:spLocks/>
          </p:cNvSpPr>
          <p:nvPr/>
        </p:nvSpPr>
        <p:spPr bwMode="gray">
          <a:xfrm>
            <a:off x="3601988" y="725594"/>
            <a:ext cx="5579705" cy="3235868"/>
          </a:xfrm>
          <a:custGeom>
            <a:avLst/>
            <a:gdLst>
              <a:gd name="T0" fmla="*/ 670 w 1276"/>
              <a:gd name="T1" fmla="*/ 739 h 739"/>
              <a:gd name="T2" fmla="*/ 300 w 1276"/>
              <a:gd name="T3" fmla="*/ 739 h 739"/>
              <a:gd name="T4" fmla="*/ 57 w 1276"/>
              <a:gd name="T5" fmla="*/ 593 h 739"/>
              <a:gd name="T6" fmla="*/ 103 w 1276"/>
              <a:gd name="T7" fmla="*/ 278 h 739"/>
              <a:gd name="T8" fmla="*/ 300 w 1276"/>
              <a:gd name="T9" fmla="*/ 196 h 739"/>
              <a:gd name="T10" fmla="*/ 310 w 1276"/>
              <a:gd name="T11" fmla="*/ 189 h 739"/>
              <a:gd name="T12" fmla="*/ 521 w 1276"/>
              <a:gd name="T13" fmla="*/ 16 h 739"/>
              <a:gd name="T14" fmla="*/ 794 w 1276"/>
              <a:gd name="T15" fmla="*/ 154 h 739"/>
              <a:gd name="T16" fmla="*/ 805 w 1276"/>
              <a:gd name="T17" fmla="*/ 160 h 739"/>
              <a:gd name="T18" fmla="*/ 1036 w 1276"/>
              <a:gd name="T19" fmla="*/ 272 h 739"/>
              <a:gd name="T20" fmla="*/ 1049 w 1276"/>
              <a:gd name="T21" fmla="*/ 278 h 739"/>
              <a:gd name="T22" fmla="*/ 1263 w 1276"/>
              <a:gd name="T23" fmla="*/ 459 h 739"/>
              <a:gd name="T24" fmla="*/ 1208 w 1276"/>
              <a:gd name="T25" fmla="*/ 668 h 739"/>
              <a:gd name="T26" fmla="*/ 1065 w 1276"/>
              <a:gd name="T27" fmla="*/ 737 h 739"/>
              <a:gd name="T28" fmla="*/ 1039 w 1276"/>
              <a:gd name="T29" fmla="*/ 739 h 739"/>
              <a:gd name="T30" fmla="*/ 670 w 1276"/>
              <a:gd name="T31" fmla="*/ 739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76" h="739">
                <a:moveTo>
                  <a:pt x="670" y="739"/>
                </a:moveTo>
                <a:cubicBezTo>
                  <a:pt x="547" y="739"/>
                  <a:pt x="424" y="739"/>
                  <a:pt x="300" y="739"/>
                </a:cubicBezTo>
                <a:cubicBezTo>
                  <a:pt x="192" y="737"/>
                  <a:pt x="109" y="689"/>
                  <a:pt x="57" y="593"/>
                </a:cubicBezTo>
                <a:cubicBezTo>
                  <a:pt x="0" y="492"/>
                  <a:pt x="21" y="359"/>
                  <a:pt x="103" y="278"/>
                </a:cubicBezTo>
                <a:cubicBezTo>
                  <a:pt x="158" y="223"/>
                  <a:pt x="223" y="196"/>
                  <a:pt x="300" y="196"/>
                </a:cubicBezTo>
                <a:cubicBezTo>
                  <a:pt x="305" y="196"/>
                  <a:pt x="307" y="194"/>
                  <a:pt x="310" y="189"/>
                </a:cubicBezTo>
                <a:cubicBezTo>
                  <a:pt x="348" y="92"/>
                  <a:pt x="419" y="34"/>
                  <a:pt x="521" y="16"/>
                </a:cubicBezTo>
                <a:cubicBezTo>
                  <a:pt x="631" y="0"/>
                  <a:pt x="742" y="57"/>
                  <a:pt x="794" y="154"/>
                </a:cubicBezTo>
                <a:cubicBezTo>
                  <a:pt x="797" y="158"/>
                  <a:pt x="800" y="160"/>
                  <a:pt x="805" y="160"/>
                </a:cubicBezTo>
                <a:cubicBezTo>
                  <a:pt x="901" y="158"/>
                  <a:pt x="979" y="196"/>
                  <a:pt x="1036" y="272"/>
                </a:cubicBezTo>
                <a:cubicBezTo>
                  <a:pt x="1039" y="276"/>
                  <a:pt x="1042" y="278"/>
                  <a:pt x="1049" y="278"/>
                </a:cubicBezTo>
                <a:cubicBezTo>
                  <a:pt x="1154" y="278"/>
                  <a:pt x="1245" y="356"/>
                  <a:pt x="1263" y="459"/>
                </a:cubicBezTo>
                <a:cubicBezTo>
                  <a:pt x="1276" y="537"/>
                  <a:pt x="1259" y="608"/>
                  <a:pt x="1208" y="668"/>
                </a:cubicBezTo>
                <a:cubicBezTo>
                  <a:pt x="1170" y="710"/>
                  <a:pt x="1122" y="733"/>
                  <a:pt x="1065" y="737"/>
                </a:cubicBezTo>
                <a:cubicBezTo>
                  <a:pt x="1057" y="739"/>
                  <a:pt x="1047" y="739"/>
                  <a:pt x="1039" y="739"/>
                </a:cubicBezTo>
                <a:cubicBezTo>
                  <a:pt x="915" y="739"/>
                  <a:pt x="794" y="739"/>
                  <a:pt x="670" y="739"/>
                </a:cubicBezTo>
                <a:close/>
              </a:path>
            </a:pathLst>
          </a:custGeom>
          <a:gradFill>
            <a:gsLst>
              <a:gs pos="95575">
                <a:schemeClr val="accent5">
                  <a:alpha val="78000"/>
                </a:schemeClr>
              </a:gs>
              <a:gs pos="1000">
                <a:schemeClr val="bg2"/>
              </a:gs>
              <a:gs pos="42000">
                <a:schemeClr val="bg2"/>
              </a:gs>
            </a:gsLst>
            <a:lin ang="0" scaled="0"/>
          </a:gradFill>
          <a:ln w="76200" cap="flat">
            <a:noFill/>
            <a:prstDash val="solid"/>
            <a:miter lim="800000"/>
            <a:headEnd/>
            <a:tailEnd/>
          </a:ln>
          <a:effectLst>
            <a:outerShdw blurRad="368300" dist="419100" dir="8100000" algn="tr" rotWithShape="0">
              <a:prstClr val="black">
                <a:alpha val="40000"/>
              </a:prstClr>
            </a:outerShdw>
          </a:effectLst>
          <a:scene3d>
            <a:camera prst="perspectiveHeroicExtremeRightFacing" fov="2700000">
              <a:rot lat="21546000" lon="19471383" rev="176530"/>
            </a:camera>
            <a:lightRig rig="threePt" dir="t"/>
          </a:scene3d>
          <a:sp3d extrusionH="730250">
            <a:bevelT/>
          </a:sp3d>
          <a:extLst/>
        </p:spPr>
        <p:txBody>
          <a:bodyPr vert="horz" wrap="square" lIns="68580" tIns="34290" rIns="68580" bIns="34290" numCol="1" anchor="t" anchorCtr="0" compatLnSpc="1">
            <a:prstTxWarp prst="textNoShape">
              <a:avLst/>
            </a:prstTxWarp>
          </a:bodyPr>
          <a:lstStyle/>
          <a:p>
            <a:endParaRPr lang="en-US" sz="1350" dirty="0">
              <a:solidFill>
                <a:srgbClr val="5F5F5F"/>
              </a:solidFill>
            </a:endParaRPr>
          </a:p>
        </p:txBody>
      </p:sp>
      <p:grpSp>
        <p:nvGrpSpPr>
          <p:cNvPr id="4" name="Group 5"/>
          <p:cNvGrpSpPr/>
          <p:nvPr/>
        </p:nvGrpSpPr>
        <p:grpSpPr bwMode="gray">
          <a:xfrm>
            <a:off x="4919160" y="1273925"/>
            <a:ext cx="2689676" cy="2381243"/>
            <a:chOff x="5980842" y="967459"/>
            <a:chExt cx="4710177" cy="4082643"/>
          </a:xfrm>
          <a:effectLst>
            <a:outerShdw blurRad="228600" dist="266700" dir="8100000" algn="tr" rotWithShape="0">
              <a:prstClr val="black">
                <a:alpha val="40000"/>
              </a:prstClr>
            </a:outerShdw>
          </a:effectLst>
          <a:scene3d>
            <a:camera prst="perspectiveContrastingRightFacing">
              <a:rot lat="20952000" lon="19746000" rev="372000"/>
            </a:camera>
            <a:lightRig rig="balanced" dir="t">
              <a:rot lat="0" lon="0" rev="18600000"/>
            </a:lightRig>
          </a:scene3d>
        </p:grpSpPr>
        <p:sp>
          <p:nvSpPr>
            <p:cNvPr id="5" name="Rectangle 4"/>
            <p:cNvSpPr/>
            <p:nvPr/>
          </p:nvSpPr>
          <p:spPr bwMode="gray">
            <a:xfrm>
              <a:off x="5989637" y="967459"/>
              <a:ext cx="4701381" cy="933593"/>
            </a:xfrm>
            <a:prstGeom prst="rect">
              <a:avLst/>
            </a:prstGeom>
            <a:gradFill>
              <a:gsLst>
                <a:gs pos="95575">
                  <a:schemeClr val="accent2">
                    <a:alpha val="87000"/>
                  </a:schemeClr>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DaaS</a:t>
              </a:r>
            </a:p>
          </p:txBody>
        </p:sp>
        <p:sp>
          <p:nvSpPr>
            <p:cNvPr id="25" name="Rectangle 24"/>
            <p:cNvSpPr/>
            <p:nvPr/>
          </p:nvSpPr>
          <p:spPr bwMode="gray">
            <a:xfrm>
              <a:off x="5980842" y="2018908"/>
              <a:ext cx="4701381" cy="933593"/>
            </a:xfrm>
            <a:prstGeom prst="rect">
              <a:avLst/>
            </a:prstGeom>
            <a:gradFill>
              <a:gsLst>
                <a:gs pos="95575">
                  <a:schemeClr val="accent2">
                    <a:alpha val="86000"/>
                  </a:schemeClr>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SaaS</a:t>
              </a:r>
            </a:p>
          </p:txBody>
        </p:sp>
        <p:sp>
          <p:nvSpPr>
            <p:cNvPr id="26" name="Rectangle 25"/>
            <p:cNvSpPr/>
            <p:nvPr/>
          </p:nvSpPr>
          <p:spPr bwMode="gray">
            <a:xfrm>
              <a:off x="5989638" y="3070357"/>
              <a:ext cx="4701381" cy="933593"/>
            </a:xfrm>
            <a:prstGeom prst="rect">
              <a:avLst/>
            </a:prstGeom>
            <a:gradFill>
              <a:gsLst>
                <a:gs pos="95575">
                  <a:schemeClr val="accent2"/>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PaaS</a:t>
              </a:r>
            </a:p>
          </p:txBody>
        </p:sp>
        <p:sp>
          <p:nvSpPr>
            <p:cNvPr id="35" name="Rectangle 34"/>
            <p:cNvSpPr/>
            <p:nvPr/>
          </p:nvSpPr>
          <p:spPr bwMode="gray">
            <a:xfrm>
              <a:off x="5989638" y="4116509"/>
              <a:ext cx="4701381" cy="933593"/>
            </a:xfrm>
            <a:prstGeom prst="rect">
              <a:avLst/>
            </a:prstGeom>
            <a:gradFill>
              <a:gsLst>
                <a:gs pos="95575">
                  <a:schemeClr val="accent2"/>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IaaS</a:t>
              </a:r>
            </a:p>
          </p:txBody>
        </p:sp>
      </p:grpSp>
    </p:spTree>
    <p:extLst>
      <p:ext uri="{BB962C8B-B14F-4D97-AF65-F5344CB8AC3E}">
        <p14:creationId xmlns:p14="http://schemas.microsoft.com/office/powerpoint/2010/main" val="232407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PaaS vs IaaS</a:t>
            </a:r>
            <a:endParaRPr lang="en-US" dirty="0"/>
          </a:p>
        </p:txBody>
      </p:sp>
      <p:sp>
        <p:nvSpPr>
          <p:cNvPr id="3" name="Slide Number Placeholder 2"/>
          <p:cNvSpPr>
            <a:spLocks noGrp="1"/>
          </p:cNvSpPr>
          <p:nvPr>
            <p:ph type="sldNum" sz="quarter" idx="4"/>
          </p:nvPr>
        </p:nvSpPr>
        <p:spPr/>
        <p:txBody>
          <a:bodyPr/>
          <a:lstStyle/>
          <a:p>
            <a:fld id="{C51EAA63-D034-42AE-91FA-B13B9518C7BE}" type="slidenum">
              <a:rPr lang="en-US" smtClean="0"/>
              <a:pPr/>
              <a:t>20</a:t>
            </a:fld>
            <a:endParaRPr lang="en-US" dirty="0"/>
          </a:p>
        </p:txBody>
      </p:sp>
      <p:sp>
        <p:nvSpPr>
          <p:cNvPr id="4" name="Text Placeholder 3"/>
          <p:cNvSpPr>
            <a:spLocks noGrp="1"/>
          </p:cNvSpPr>
          <p:nvPr>
            <p:ph type="body" sz="quarter" idx="13"/>
          </p:nvPr>
        </p:nvSpPr>
        <p:spPr/>
        <p:txBody>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909183769"/>
              </p:ext>
            </p:extLst>
          </p:nvPr>
        </p:nvGraphicFramePr>
        <p:xfrm>
          <a:off x="414547" y="1074930"/>
          <a:ext cx="8187825" cy="3441907"/>
        </p:xfrm>
        <a:graphic>
          <a:graphicData uri="http://schemas.openxmlformats.org/drawingml/2006/table">
            <a:tbl>
              <a:tblPr firstRow="1" firstCol="1" bandRow="1">
                <a:tableStyleId>{5C22544A-7EE6-4342-B048-85BDC9FD1C3A}</a:tableStyleId>
              </a:tblPr>
              <a:tblGrid>
                <a:gridCol w="2728691"/>
                <a:gridCol w="2729567"/>
                <a:gridCol w="2729567"/>
              </a:tblGrid>
              <a:tr h="398100">
                <a:tc>
                  <a:txBody>
                    <a:bodyPr/>
                    <a:lstStyle/>
                    <a:p>
                      <a:pPr marL="0" marR="0" algn="ctr">
                        <a:spcBef>
                          <a:spcPts val="0"/>
                        </a:spcBef>
                        <a:spcAft>
                          <a:spcPts val="0"/>
                        </a:spcAft>
                      </a:pPr>
                      <a:r>
                        <a:rPr lang="en-US" sz="1800">
                          <a:effectLst/>
                        </a:rPr>
                        <a:t> </a:t>
                      </a:r>
                      <a:endParaRPr lang="en-US" sz="18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800">
                          <a:effectLst/>
                        </a:rPr>
                        <a:t>PaaS</a:t>
                      </a:r>
                      <a:endParaRPr lang="en-US" sz="18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800">
                          <a:effectLst/>
                        </a:rPr>
                        <a:t>IaaS</a:t>
                      </a:r>
                      <a:endParaRPr lang="en-US" sz="1800">
                        <a:effectLst/>
                        <a:latin typeface="Calibri" charset="0"/>
                        <a:ea typeface="DengXian" charset="-122"/>
                        <a:cs typeface="Times New Roman" charset="0"/>
                      </a:endParaRPr>
                    </a:p>
                  </a:txBody>
                  <a:tcPr marL="68580" marR="68580" marT="0" marB="0"/>
                </a:tc>
              </a:tr>
              <a:tr h="496243">
                <a:tc>
                  <a:txBody>
                    <a:bodyPr/>
                    <a:lstStyle/>
                    <a:p>
                      <a:pPr marL="0" marR="0" algn="ctr">
                        <a:spcBef>
                          <a:spcPts val="0"/>
                        </a:spcBef>
                        <a:spcAft>
                          <a:spcPts val="0"/>
                        </a:spcAft>
                      </a:pPr>
                      <a:r>
                        <a:rPr lang="en-US" sz="1800">
                          <a:effectLst/>
                        </a:rPr>
                        <a:t>Development environment</a:t>
                      </a:r>
                      <a:endParaRPr lang="en-US" sz="18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800">
                          <a:effectLst/>
                        </a:rPr>
                        <a:t>Good</a:t>
                      </a:r>
                      <a:endParaRPr lang="en-US" sz="18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800" dirty="0">
                          <a:effectLst/>
                        </a:rPr>
                        <a:t>OK</a:t>
                      </a:r>
                      <a:endParaRPr lang="en-US" sz="1800" dirty="0">
                        <a:effectLst/>
                        <a:latin typeface="Calibri" charset="0"/>
                        <a:ea typeface="DengXian" charset="-122"/>
                        <a:cs typeface="Times New Roman" charset="0"/>
                      </a:endParaRPr>
                    </a:p>
                  </a:txBody>
                  <a:tcPr marL="68580" marR="68580" marT="0" marB="0"/>
                </a:tc>
              </a:tr>
              <a:tr h="398100">
                <a:tc>
                  <a:txBody>
                    <a:bodyPr/>
                    <a:lstStyle/>
                    <a:p>
                      <a:pPr marL="0" marR="0" algn="ctr">
                        <a:spcBef>
                          <a:spcPts val="0"/>
                        </a:spcBef>
                        <a:spcAft>
                          <a:spcPts val="0"/>
                        </a:spcAft>
                      </a:pPr>
                      <a:r>
                        <a:rPr lang="en-US" sz="1800">
                          <a:effectLst/>
                        </a:rPr>
                        <a:t>Supported applications</a:t>
                      </a:r>
                      <a:endParaRPr lang="en-US" sz="18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800">
                          <a:effectLst/>
                        </a:rPr>
                        <a:t>Limit</a:t>
                      </a:r>
                      <a:endParaRPr lang="en-US" sz="18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800" dirty="0">
                          <a:effectLst/>
                        </a:rPr>
                        <a:t>Wide</a:t>
                      </a:r>
                      <a:endParaRPr lang="en-US" sz="1800" dirty="0">
                        <a:effectLst/>
                        <a:latin typeface="Calibri" charset="0"/>
                        <a:ea typeface="DengXian" charset="-122"/>
                        <a:cs typeface="Times New Roman" charset="0"/>
                      </a:endParaRPr>
                    </a:p>
                  </a:txBody>
                  <a:tcPr marL="68580" marR="68580" marT="0" marB="0"/>
                </a:tc>
              </a:tr>
              <a:tr h="398100">
                <a:tc>
                  <a:txBody>
                    <a:bodyPr/>
                    <a:lstStyle/>
                    <a:p>
                      <a:pPr marL="0" marR="0" algn="ctr">
                        <a:spcBef>
                          <a:spcPts val="0"/>
                        </a:spcBef>
                        <a:spcAft>
                          <a:spcPts val="0"/>
                        </a:spcAft>
                      </a:pPr>
                      <a:r>
                        <a:rPr lang="en-US" sz="1800">
                          <a:effectLst/>
                        </a:rPr>
                        <a:t>Standards</a:t>
                      </a:r>
                      <a:endParaRPr lang="en-US" sz="18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800">
                          <a:effectLst/>
                        </a:rPr>
                        <a:t>Not optimistic</a:t>
                      </a:r>
                      <a:endParaRPr lang="en-US" sz="18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800">
                          <a:effectLst/>
                        </a:rPr>
                        <a:t>Better </a:t>
                      </a:r>
                      <a:endParaRPr lang="en-US" sz="1800">
                        <a:effectLst/>
                        <a:latin typeface="Calibri" charset="0"/>
                        <a:ea typeface="DengXian" charset="-122"/>
                        <a:cs typeface="Times New Roman" charset="0"/>
                      </a:endParaRPr>
                    </a:p>
                  </a:txBody>
                  <a:tcPr marL="68580" marR="68580" marT="0" marB="0"/>
                </a:tc>
              </a:tr>
              <a:tr h="398100">
                <a:tc>
                  <a:txBody>
                    <a:bodyPr/>
                    <a:lstStyle/>
                    <a:p>
                      <a:pPr marL="0" marR="0" algn="ctr">
                        <a:spcBef>
                          <a:spcPts val="0"/>
                        </a:spcBef>
                        <a:spcAft>
                          <a:spcPts val="0"/>
                        </a:spcAft>
                      </a:pPr>
                      <a:r>
                        <a:rPr lang="en-US" sz="1800">
                          <a:effectLst/>
                        </a:rPr>
                        <a:t>Scalability</a:t>
                      </a:r>
                      <a:endParaRPr lang="en-US" sz="18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800">
                          <a:effectLst/>
                        </a:rPr>
                        <a:t>Auto</a:t>
                      </a:r>
                      <a:endParaRPr lang="en-US" sz="18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800">
                          <a:effectLst/>
                        </a:rPr>
                        <a:t>Manually</a:t>
                      </a:r>
                      <a:endParaRPr lang="en-US" sz="1800">
                        <a:effectLst/>
                        <a:latin typeface="Calibri" charset="0"/>
                        <a:ea typeface="DengXian" charset="-122"/>
                        <a:cs typeface="Times New Roman" charset="0"/>
                      </a:endParaRPr>
                    </a:p>
                  </a:txBody>
                  <a:tcPr marL="68580" marR="68580" marT="0" marB="0"/>
                </a:tc>
              </a:tr>
              <a:tr h="458921">
                <a:tc>
                  <a:txBody>
                    <a:bodyPr/>
                    <a:lstStyle/>
                    <a:p>
                      <a:pPr marL="0" marR="0" algn="ctr">
                        <a:spcBef>
                          <a:spcPts val="0"/>
                        </a:spcBef>
                        <a:spcAft>
                          <a:spcPts val="0"/>
                        </a:spcAft>
                      </a:pPr>
                      <a:r>
                        <a:rPr lang="en-US" sz="1800">
                          <a:effectLst/>
                        </a:rPr>
                        <a:t>Integration</a:t>
                      </a:r>
                      <a:endParaRPr lang="en-US" sz="18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800">
                          <a:effectLst/>
                        </a:rPr>
                        <a:t>Good</a:t>
                      </a:r>
                      <a:endParaRPr lang="en-US" sz="18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800" dirty="0">
                          <a:effectLst/>
                        </a:rPr>
                        <a:t>OK</a:t>
                      </a:r>
                      <a:endParaRPr lang="en-US" sz="1800" dirty="0">
                        <a:effectLst/>
                        <a:latin typeface="Calibri" charset="0"/>
                        <a:ea typeface="DengXian" charset="-122"/>
                        <a:cs typeface="Times New Roman" charset="0"/>
                      </a:endParaRPr>
                    </a:p>
                  </a:txBody>
                  <a:tcPr marL="68580" marR="68580" marT="0" marB="0"/>
                </a:tc>
              </a:tr>
              <a:tr h="496243">
                <a:tc>
                  <a:txBody>
                    <a:bodyPr/>
                    <a:lstStyle/>
                    <a:p>
                      <a:pPr marL="0" marR="0" algn="ctr">
                        <a:spcBef>
                          <a:spcPts val="0"/>
                        </a:spcBef>
                        <a:spcAft>
                          <a:spcPts val="0"/>
                        </a:spcAft>
                      </a:pPr>
                      <a:r>
                        <a:rPr lang="en-US" sz="1800">
                          <a:effectLst/>
                        </a:rPr>
                        <a:t>Billing</a:t>
                      </a:r>
                      <a:endParaRPr lang="en-US" sz="18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800">
                          <a:effectLst/>
                        </a:rPr>
                        <a:t>Accurate </a:t>
                      </a:r>
                      <a:endParaRPr lang="en-US" sz="18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800">
                          <a:effectLst/>
                        </a:rPr>
                        <a:t>Simple</a:t>
                      </a:r>
                      <a:endParaRPr lang="en-US" sz="1800">
                        <a:effectLst/>
                        <a:latin typeface="Calibri" charset="0"/>
                        <a:ea typeface="DengXian" charset="-122"/>
                        <a:cs typeface="Times New Roman" charset="0"/>
                      </a:endParaRPr>
                    </a:p>
                  </a:txBody>
                  <a:tcPr marL="68580" marR="68580" marT="0" marB="0"/>
                </a:tc>
              </a:tr>
              <a:tr h="398100">
                <a:tc>
                  <a:txBody>
                    <a:bodyPr/>
                    <a:lstStyle/>
                    <a:p>
                      <a:pPr marL="0" marR="0" algn="ctr">
                        <a:spcBef>
                          <a:spcPts val="0"/>
                        </a:spcBef>
                        <a:spcAft>
                          <a:spcPts val="0"/>
                        </a:spcAft>
                      </a:pPr>
                      <a:r>
                        <a:rPr lang="en-US" sz="1800">
                          <a:effectLst/>
                        </a:rPr>
                        <a:t>Difficulty</a:t>
                      </a:r>
                      <a:endParaRPr lang="en-US" sz="18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800">
                          <a:effectLst/>
                        </a:rPr>
                        <a:t>High</a:t>
                      </a:r>
                      <a:endParaRPr lang="en-US" sz="18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800" dirty="0">
                          <a:effectLst/>
                        </a:rPr>
                        <a:t>Low</a:t>
                      </a:r>
                      <a:endParaRPr lang="en-US" sz="1800" dirty="0">
                        <a:effectLst/>
                        <a:latin typeface="Calibri" charset="0"/>
                        <a:ea typeface="DengXian" charset="-122"/>
                        <a:cs typeface="Times New Roman" charset="0"/>
                      </a:endParaRPr>
                    </a:p>
                  </a:txBody>
                  <a:tcPr marL="68580" marR="68580" marT="0" marB="0"/>
                </a:tc>
              </a:tr>
            </a:tbl>
          </a:graphicData>
        </a:graphic>
      </p:graphicFrame>
    </p:spTree>
    <p:extLst>
      <p:ext uri="{BB962C8B-B14F-4D97-AF65-F5344CB8AC3E}">
        <p14:creationId xmlns:p14="http://schemas.microsoft.com/office/powerpoint/2010/main" val="1569162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Security</a:t>
            </a:r>
            <a:endParaRPr lang="en-US" dirty="0"/>
          </a:p>
        </p:txBody>
      </p:sp>
      <p:sp>
        <p:nvSpPr>
          <p:cNvPr id="3" name="Slide Number Placeholder 2"/>
          <p:cNvSpPr>
            <a:spLocks noGrp="1"/>
          </p:cNvSpPr>
          <p:nvPr>
            <p:ph type="sldNum" sz="quarter" idx="12"/>
          </p:nvPr>
        </p:nvSpPr>
        <p:spPr/>
        <p:txBody>
          <a:bodyPr/>
          <a:lstStyle/>
          <a:p>
            <a:fld id="{C51EAA63-D034-42AE-91FA-B13B9518C7BE}" type="slidenum">
              <a:rPr lang="uk-UA" smtClean="0">
                <a:solidFill>
                  <a:srgbClr val="5F5F5F">
                    <a:lumMod val="60000"/>
                    <a:lumOff val="40000"/>
                  </a:srgbClr>
                </a:solidFill>
              </a:rPr>
              <a:pPr/>
              <a:t>21</a:t>
            </a:fld>
            <a:endParaRPr lang="uk-UA" dirty="0">
              <a:solidFill>
                <a:srgbClr val="5F5F5F">
                  <a:lumMod val="60000"/>
                  <a:lumOff val="40000"/>
                </a:srgbClr>
              </a:solidFill>
            </a:endParaRPr>
          </a:p>
        </p:txBody>
      </p:sp>
      <p:sp>
        <p:nvSpPr>
          <p:cNvPr id="6" name="Rectangle 5"/>
          <p:cNvSpPr/>
          <p:nvPr/>
        </p:nvSpPr>
        <p:spPr>
          <a:xfrm>
            <a:off x="398752" y="669472"/>
            <a:ext cx="8745248" cy="4524315"/>
          </a:xfrm>
          <a:prstGeom prst="rect">
            <a:avLst/>
          </a:prstGeom>
        </p:spPr>
        <p:txBody>
          <a:bodyPr wrap="square">
            <a:spAutoFit/>
          </a:bodyPr>
          <a:lstStyle/>
          <a:p>
            <a:r>
              <a:rPr lang="en-US" sz="1600" b="1" dirty="0"/>
              <a:t>Oracle Identity and Access </a:t>
            </a:r>
            <a:r>
              <a:rPr lang="en-US" sz="1600" b="1" dirty="0" smtClean="0"/>
              <a:t>Management</a:t>
            </a:r>
            <a:endParaRPr lang="en-US" sz="1600" b="1" dirty="0" smtClean="0">
              <a:solidFill>
                <a:srgbClr val="666666"/>
              </a:solidFill>
              <a:latin typeface="Arial" charset="0"/>
            </a:endParaRPr>
          </a:p>
          <a:p>
            <a:r>
              <a:rPr lang="en-US" sz="1600" dirty="0" smtClean="0">
                <a:solidFill>
                  <a:srgbClr val="666666"/>
                </a:solidFill>
                <a:latin typeface="Arial" charset="0"/>
              </a:rPr>
              <a:t>Oracle’s </a:t>
            </a:r>
            <a:r>
              <a:rPr lang="en-US" sz="1600" dirty="0">
                <a:solidFill>
                  <a:srgbClr val="666666"/>
                </a:solidFill>
                <a:latin typeface="Arial" charset="0"/>
              </a:rPr>
              <a:t>complete, integrated, next-generation identity management platform provides breakthrough scalability with an industry-leading suite of identity and access management (IAM) solutions for on-premises or hybrid cloud</a:t>
            </a:r>
            <a:r>
              <a:rPr lang="en-US" sz="1600" dirty="0" smtClean="0">
                <a:solidFill>
                  <a:srgbClr val="666666"/>
                </a:solidFill>
                <a:latin typeface="Arial" charset="0"/>
              </a:rPr>
              <a:t>.</a:t>
            </a:r>
          </a:p>
          <a:p>
            <a:r>
              <a:rPr lang="en-US" sz="1600" b="1" dirty="0"/>
              <a:t>Oracle CASB Cloud Service</a:t>
            </a:r>
          </a:p>
          <a:p>
            <a:r>
              <a:rPr lang="en-US" sz="1600" dirty="0"/>
              <a:t>Provides threat visibility and ensures compliance of your cloud footprint by combining threat detection, predictive analytics, security configuration management, and automated incident response</a:t>
            </a:r>
            <a:r>
              <a:rPr lang="en-US" sz="1600" dirty="0" smtClean="0"/>
              <a:t>.</a:t>
            </a:r>
          </a:p>
          <a:p>
            <a:r>
              <a:rPr lang="en-US" sz="1600" b="1" dirty="0"/>
              <a:t>Oracle Security Monitoring and Analytics Cloud Service</a:t>
            </a:r>
          </a:p>
          <a:p>
            <a:r>
              <a:rPr lang="en-US" sz="1600" dirty="0"/>
              <a:t>Enables rapid detection, investigation, and remediation of the broadest range of security threats across on-premises and cloud IT assets</a:t>
            </a:r>
            <a:r>
              <a:rPr lang="en-US" sz="1600" dirty="0" smtClean="0"/>
              <a:t>.</a:t>
            </a:r>
          </a:p>
          <a:p>
            <a:r>
              <a:rPr lang="en-US" sz="1600" b="1" dirty="0"/>
              <a:t>Oracle Database Security</a:t>
            </a:r>
          </a:p>
          <a:p>
            <a:r>
              <a:rPr lang="en-US" sz="1600" dirty="0"/>
              <a:t>Ensure data privacy, protect against insider threats, and enable regulatory compliance with a comprehensive portfolio of security solutions, on premises and in the cloud</a:t>
            </a:r>
            <a:r>
              <a:rPr lang="en-US" sz="1600" dirty="0" smtClean="0"/>
              <a:t>.</a:t>
            </a:r>
          </a:p>
          <a:p>
            <a:r>
              <a:rPr lang="en-US" sz="1600" b="1" dirty="0"/>
              <a:t>Oracle Configuration and Compliance Cloud Service</a:t>
            </a:r>
          </a:p>
          <a:p>
            <a:r>
              <a:rPr lang="en-US" sz="1600" dirty="0"/>
              <a:t>Assess both on-premises and cloud infrastructure using industry-standard benchmarks and custom rules to ensure that regulatory compliance goals are being met</a:t>
            </a:r>
            <a:r>
              <a:rPr lang="en-US" sz="1600" dirty="0" smtClean="0"/>
              <a:t>.</a:t>
            </a:r>
          </a:p>
          <a:p>
            <a:r>
              <a:rPr lang="en-US" sz="1600" dirty="0">
                <a:hlinkClick r:id="rId3"/>
              </a:rPr>
              <a:t>https://</a:t>
            </a:r>
            <a:r>
              <a:rPr lang="en-US" sz="1600" dirty="0" smtClean="0">
                <a:hlinkClick r:id="rId3"/>
              </a:rPr>
              <a:t>cloud.oracle.com/opc/iaas/whitepapers/Oracle_Cloud_Security_Whitepaper.pdf</a:t>
            </a:r>
            <a:endParaRPr lang="en-US" sz="1600" dirty="0" smtClean="0"/>
          </a:p>
          <a:p>
            <a:endParaRPr lang="en-US" sz="1600" dirty="0"/>
          </a:p>
        </p:txBody>
      </p:sp>
    </p:spTree>
    <p:extLst>
      <p:ext uri="{BB962C8B-B14F-4D97-AF65-F5344CB8AC3E}">
        <p14:creationId xmlns:p14="http://schemas.microsoft.com/office/powerpoint/2010/main" val="410018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4"/>
          </p:nvPr>
        </p:nvSpPr>
        <p:spPr/>
        <p:txBody>
          <a:bodyPr/>
          <a:lstStyle/>
          <a:p>
            <a:fld id="{C51EAA63-D034-42AE-91FA-B13B9518C7BE}" type="slidenum">
              <a:rPr lang="en-US" smtClean="0"/>
              <a:pPr/>
              <a:t>22</a:t>
            </a:fld>
            <a:endParaRPr lang="en-US" dirty="0"/>
          </a:p>
        </p:txBody>
      </p:sp>
      <p:sp>
        <p:nvSpPr>
          <p:cNvPr id="4" name="Text Placeholder 3"/>
          <p:cNvSpPr>
            <a:spLocks noGrp="1"/>
          </p:cNvSpPr>
          <p:nvPr>
            <p:ph type="body" sz="quarter" idx="13"/>
          </p:nvPr>
        </p:nvSpPr>
        <p:spPr/>
        <p:txBody>
          <a:bodyPr/>
          <a:lstStyle/>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176" y="304800"/>
            <a:ext cx="8629650" cy="3959678"/>
          </a:xfrm>
          <a:prstGeom prst="rect">
            <a:avLst/>
          </a:prstGeom>
        </p:spPr>
      </p:pic>
    </p:spTree>
    <p:extLst>
      <p:ext uri="{BB962C8B-B14F-4D97-AF65-F5344CB8AC3E}">
        <p14:creationId xmlns:p14="http://schemas.microsoft.com/office/powerpoint/2010/main" val="14248458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Compare</a:t>
            </a:r>
            <a:endParaRPr lang="en-US" dirty="0"/>
          </a:p>
        </p:txBody>
      </p:sp>
      <p:sp>
        <p:nvSpPr>
          <p:cNvPr id="3" name="Slide Number Placeholder 2"/>
          <p:cNvSpPr>
            <a:spLocks noGrp="1"/>
          </p:cNvSpPr>
          <p:nvPr>
            <p:ph type="sldNum" sz="quarter" idx="4"/>
          </p:nvPr>
        </p:nvSpPr>
        <p:spPr/>
        <p:txBody>
          <a:bodyPr/>
          <a:lstStyle/>
          <a:p>
            <a:fld id="{C51EAA63-D034-42AE-91FA-B13B9518C7BE}" type="slidenum">
              <a:rPr lang="en-US" smtClean="0"/>
              <a:pPr/>
              <a:t>23</a:t>
            </a:fld>
            <a:endParaRPr lang="en-US" dirty="0"/>
          </a:p>
        </p:txBody>
      </p:sp>
      <p:sp>
        <p:nvSpPr>
          <p:cNvPr id="4" name="Text Placeholder 3"/>
          <p:cNvSpPr>
            <a:spLocks noGrp="1"/>
          </p:cNvSpPr>
          <p:nvPr>
            <p:ph type="body" sz="quarter" idx="13"/>
          </p:nvPr>
        </p:nvSpPr>
        <p:spPr/>
        <p:txBody>
          <a:bodyPr/>
          <a:lstStyle/>
          <a:p>
            <a:endParaRPr lang="en-US"/>
          </a:p>
        </p:txBody>
      </p:sp>
      <p:sp>
        <p:nvSpPr>
          <p:cNvPr id="5" name="Rectangle 4"/>
          <p:cNvSpPr/>
          <p:nvPr/>
        </p:nvSpPr>
        <p:spPr>
          <a:xfrm>
            <a:off x="514350" y="1414373"/>
            <a:ext cx="4572000" cy="1200329"/>
          </a:xfrm>
          <a:prstGeom prst="rect">
            <a:avLst/>
          </a:prstGeom>
        </p:spPr>
        <p:txBody>
          <a:bodyPr>
            <a:spAutoFit/>
          </a:bodyPr>
          <a:lstStyle/>
          <a:p>
            <a:r>
              <a:rPr lang="en-US">
                <a:solidFill>
                  <a:srgbClr val="444444"/>
                </a:solidFill>
                <a:latin typeface="Arial" charset="0"/>
              </a:rPr>
              <a:t>One Oracle </a:t>
            </a:r>
            <a:r>
              <a:rPr lang="en-US" b="1">
                <a:solidFill>
                  <a:srgbClr val="444444"/>
                </a:solidFill>
                <a:latin typeface="Arial" charset="0"/>
              </a:rPr>
              <a:t>OCPU</a:t>
            </a:r>
            <a:r>
              <a:rPr lang="en-US">
                <a:solidFill>
                  <a:srgbClr val="444444"/>
                </a:solidFill>
                <a:latin typeface="Arial" charset="0"/>
              </a:rPr>
              <a:t> provides CPU capacity equivalent to one physical core of an Intel Xeon processor with hyper threading enabled.</a:t>
            </a:r>
            <a:endParaRPr lang="en-US"/>
          </a:p>
        </p:txBody>
      </p:sp>
    </p:spTree>
    <p:extLst>
      <p:ext uri="{BB962C8B-B14F-4D97-AF65-F5344CB8AC3E}">
        <p14:creationId xmlns:p14="http://schemas.microsoft.com/office/powerpoint/2010/main" val="6988044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Slide Number Placeholder 2"/>
          <p:cNvSpPr>
            <a:spLocks noGrp="1"/>
          </p:cNvSpPr>
          <p:nvPr>
            <p:ph type="sldNum" sz="quarter" idx="4"/>
          </p:nvPr>
        </p:nvSpPr>
        <p:spPr/>
        <p:txBody>
          <a:bodyPr/>
          <a:lstStyle/>
          <a:p>
            <a:fld id="{C51EAA63-D034-42AE-91FA-B13B9518C7BE}" type="slidenum">
              <a:rPr lang="en-US" smtClean="0"/>
              <a:pPr/>
              <a:t>24</a:t>
            </a:fld>
            <a:endParaRPr lang="en-US" dirty="0"/>
          </a:p>
        </p:txBody>
      </p:sp>
      <p:sp>
        <p:nvSpPr>
          <p:cNvPr id="4" name="Text Placeholder 3"/>
          <p:cNvSpPr>
            <a:spLocks noGrp="1"/>
          </p:cNvSpPr>
          <p:nvPr>
            <p:ph type="body" sz="quarter" idx="13"/>
          </p:nvPr>
        </p:nvSpPr>
        <p:spPr/>
        <p:txBody>
          <a:bodyPr/>
          <a:lstStyle/>
          <a:p>
            <a:endParaRPr lang="en-US" dirty="0" smtClean="0"/>
          </a:p>
          <a:p>
            <a:endParaRPr lang="en-US" dirty="0"/>
          </a:p>
          <a:p>
            <a:endParaRPr lang="en-US" dirty="0" smtClean="0"/>
          </a:p>
          <a:p>
            <a:endParaRPr lang="en-US" dirty="0"/>
          </a:p>
        </p:txBody>
      </p:sp>
      <p:sp>
        <p:nvSpPr>
          <p:cNvPr id="5" name="TextBox 4"/>
          <p:cNvSpPr txBox="1"/>
          <p:nvPr/>
        </p:nvSpPr>
        <p:spPr>
          <a:xfrm>
            <a:off x="600074" y="1287782"/>
            <a:ext cx="7072313" cy="914400"/>
          </a:xfrm>
          <a:prstGeom prst="rect">
            <a:avLst/>
          </a:prstGeom>
          <a:noFill/>
        </p:spPr>
        <p:txBody>
          <a:bodyPr wrap="none" lIns="0" tIns="0" rIns="0" bIns="0" rtlCol="0">
            <a:noAutofit/>
          </a:bodyPr>
          <a:lstStyle/>
          <a:p>
            <a:pPr>
              <a:lnSpc>
                <a:spcPct val="90000"/>
              </a:lnSpc>
            </a:pPr>
            <a:r>
              <a:rPr lang="en-US" sz="1200" dirty="0">
                <a:hlinkClick r:id="rId3"/>
              </a:rPr>
              <a:t>https://hub.packtpub.com/what-oracle-public-cloud</a:t>
            </a:r>
            <a:r>
              <a:rPr lang="en-US" sz="1200" dirty="0" smtClean="0">
                <a:hlinkClick r:id="rId3"/>
              </a:rPr>
              <a:t>/</a:t>
            </a:r>
            <a:endParaRPr lang="en-US" sz="1200" dirty="0" smtClean="0"/>
          </a:p>
          <a:p>
            <a:pPr>
              <a:lnSpc>
                <a:spcPct val="90000"/>
              </a:lnSpc>
            </a:pPr>
            <a:endParaRPr lang="en-US" sz="1200" dirty="0" smtClean="0"/>
          </a:p>
          <a:p>
            <a:pPr>
              <a:lnSpc>
                <a:spcPct val="90000"/>
              </a:lnSpc>
            </a:pPr>
            <a:r>
              <a:rPr lang="en-US" sz="1200" dirty="0">
                <a:hlinkClick r:id="rId4"/>
              </a:rPr>
              <a:t>https://www.stratoscale.com/resources/article/iaas-paas-saas-the-good-bad-ugly</a:t>
            </a:r>
            <a:r>
              <a:rPr lang="en-US" sz="1200" dirty="0" smtClean="0">
                <a:hlinkClick r:id="rId4"/>
              </a:rPr>
              <a:t>/</a:t>
            </a:r>
            <a:endParaRPr lang="en-US" sz="1200" dirty="0" smtClean="0"/>
          </a:p>
          <a:p>
            <a:pPr>
              <a:lnSpc>
                <a:spcPct val="90000"/>
              </a:lnSpc>
            </a:pPr>
            <a:endParaRPr lang="en-US" sz="1200" dirty="0" smtClean="0"/>
          </a:p>
          <a:p>
            <a:pPr>
              <a:lnSpc>
                <a:spcPct val="90000"/>
              </a:lnSpc>
            </a:pPr>
            <a:r>
              <a:rPr lang="en-US" sz="1200" dirty="0">
                <a:hlinkClick r:id="rId5"/>
              </a:rPr>
              <a:t>https://www.forbes.com/sites/oracle/2016/10/13/why-oracle-cloud-is-a-better-choice-than-aws-or-azure/#</a:t>
            </a:r>
            <a:r>
              <a:rPr lang="en-US" sz="1200" dirty="0" smtClean="0">
                <a:hlinkClick r:id="rId5"/>
              </a:rPr>
              <a:t>66cc179f2938</a:t>
            </a:r>
            <a:endParaRPr lang="en-US" sz="1200" dirty="0" smtClean="0"/>
          </a:p>
          <a:p>
            <a:pPr>
              <a:lnSpc>
                <a:spcPct val="90000"/>
              </a:lnSpc>
            </a:pPr>
            <a:endParaRPr lang="en-US" sz="1200" dirty="0"/>
          </a:p>
          <a:p>
            <a:pPr>
              <a:lnSpc>
                <a:spcPct val="90000"/>
              </a:lnSpc>
            </a:pPr>
            <a:r>
              <a:rPr lang="en-US" sz="1200" dirty="0">
                <a:hlinkClick r:id="rId6"/>
              </a:rPr>
              <a:t>https://cloud.oracle.com/opc/iaas/whitepapers/Oracle_Cloud_Security_Whitepaper.pdf</a:t>
            </a:r>
            <a:endParaRPr lang="en-US" sz="1200" dirty="0"/>
          </a:p>
          <a:p>
            <a:pPr>
              <a:lnSpc>
                <a:spcPct val="90000"/>
              </a:lnSpc>
            </a:pPr>
            <a:endParaRPr lang="en-US" sz="1200" dirty="0" smtClean="0"/>
          </a:p>
          <a:p>
            <a:pPr>
              <a:lnSpc>
                <a:spcPct val="90000"/>
              </a:lnSpc>
            </a:pPr>
            <a:endParaRPr lang="en-US" sz="1200" dirty="0" smtClean="0"/>
          </a:p>
        </p:txBody>
      </p:sp>
    </p:spTree>
    <p:extLst>
      <p:ext uri="{BB962C8B-B14F-4D97-AF65-F5344CB8AC3E}">
        <p14:creationId xmlns:p14="http://schemas.microsoft.com/office/powerpoint/2010/main" val="1170630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gray">
          <a:xfrm>
            <a:off x="1191" y="163"/>
            <a:ext cx="9141619" cy="5142161"/>
          </a:xfrm>
          <a:prstGeom prst="rect">
            <a:avLst/>
          </a:prstGeom>
          <a:ln w="19050">
            <a:noFill/>
          </a:ln>
          <a:effectLst/>
        </p:spPr>
      </p:pic>
      <p:sp>
        <p:nvSpPr>
          <p:cNvPr id="54" name="Rectangle 53" descr="Full slide 4-color photo can be inserted here"/>
          <p:cNvSpPr/>
          <p:nvPr/>
        </p:nvSpPr>
        <p:spPr bwMode="gray">
          <a:xfrm>
            <a:off x="161923" y="129232"/>
            <a:ext cx="8829678" cy="4660653"/>
          </a:xfrm>
          <a:prstGeom prst="rect">
            <a:avLst/>
          </a:prstGeom>
          <a:solidFill>
            <a:schemeClr val="accent4">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solidFill>
                <a:srgbClr val="FFFFFF"/>
              </a:solidFill>
            </a:endParaRPr>
          </a:p>
        </p:txBody>
      </p:sp>
      <p:grpSp>
        <p:nvGrpSpPr>
          <p:cNvPr id="2" name="Border"/>
          <p:cNvGrpSpPr/>
          <p:nvPr/>
        </p:nvGrpSpPr>
        <p:grpSpPr bwMode="gray">
          <a:xfrm>
            <a:off x="976" y="0"/>
            <a:ext cx="9142049" cy="5143500"/>
            <a:chOff x="-287" y="0"/>
            <a:chExt cx="12189399" cy="6858000"/>
          </a:xfrm>
        </p:grpSpPr>
        <p:sp>
          <p:nvSpPr>
            <p:cNvPr id="45" name="Rectangle 44"/>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sp>
          <p:nvSpPr>
            <p:cNvPr id="46" name="Rectangle 45"/>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sp>
          <p:nvSpPr>
            <p:cNvPr id="47" name="Rectangle 46"/>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sp>
          <p:nvSpPr>
            <p:cNvPr id="48" name="Rectangle 47"/>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grpSp>
      <p:sp>
        <p:nvSpPr>
          <p:cNvPr id="52" name="Slide Number Placeholder 5"/>
          <p:cNvSpPr>
            <a:spLocks noGrp="1"/>
          </p:cNvSpPr>
          <p:nvPr>
            <p:ph type="sldNum" sz="quarter" idx="12"/>
          </p:nvPr>
        </p:nvSpPr>
        <p:spPr bwMode="gray">
          <a:xfrm>
            <a:off x="8458200" y="4917186"/>
            <a:ext cx="286246" cy="137160"/>
          </a:xfrm>
          <a:prstGeom prst="rect">
            <a:avLst/>
          </a:prstGeom>
        </p:spPr>
        <p:txBody>
          <a:bodyPr vert="horz" wrap="none" lIns="0" tIns="0" rIns="0" bIns="0" rtlCol="0" anchor="ctr"/>
          <a:lstStyle>
            <a:lvl1pPr algn="r">
              <a:defRPr sz="600">
                <a:solidFill>
                  <a:schemeClr val="tx1">
                    <a:lumMod val="60000"/>
                    <a:lumOff val="40000"/>
                  </a:schemeClr>
                </a:solidFill>
              </a:defRPr>
            </a:lvl1pPr>
          </a:lstStyle>
          <a:p>
            <a:fld id="{C51EAA63-D034-42AE-91FA-B13B9518C7BE}" type="slidenum">
              <a:rPr>
                <a:solidFill>
                  <a:srgbClr val="5F5F5F">
                    <a:lumMod val="60000"/>
                    <a:lumOff val="40000"/>
                  </a:srgbClr>
                </a:solidFill>
              </a:rPr>
              <a:pPr/>
              <a:t>3</a:t>
            </a:fld>
            <a:endParaRPr dirty="0">
              <a:solidFill>
                <a:srgbClr val="5F5F5F">
                  <a:lumMod val="60000"/>
                  <a:lumOff val="40000"/>
                </a:srgbClr>
              </a:solidFill>
            </a:endParaRPr>
          </a:p>
        </p:txBody>
      </p:sp>
      <p:sp>
        <p:nvSpPr>
          <p:cNvPr id="50" name="TextBox 49"/>
          <p:cNvSpPr txBox="1"/>
          <p:nvPr/>
        </p:nvSpPr>
        <p:spPr bwMode="gray">
          <a:xfrm>
            <a:off x="4493420" y="4917186"/>
            <a:ext cx="2090738" cy="137160"/>
          </a:xfrm>
          <a:prstGeom prst="rect">
            <a:avLst/>
          </a:prstGeom>
          <a:noFill/>
        </p:spPr>
        <p:txBody>
          <a:bodyPr wrap="none" lIns="0" tIns="0" rIns="0" bIns="0" rtlCol="0" anchor="ctr" anchorCtr="0">
            <a:noAutofit/>
          </a:bodyPr>
          <a:lstStyle/>
          <a:p>
            <a:r>
              <a:rPr lang="en-US" sz="600" dirty="0">
                <a:solidFill>
                  <a:srgbClr val="5F5F5F">
                    <a:lumMod val="60000"/>
                    <a:lumOff val="40000"/>
                  </a:srgbClr>
                </a:solidFill>
              </a:rPr>
              <a:t>Copyright © 2017 </a:t>
            </a:r>
            <a:r>
              <a:rPr sz="600" dirty="0">
                <a:solidFill>
                  <a:srgbClr val="5F5F5F">
                    <a:lumMod val="60000"/>
                    <a:lumOff val="40000"/>
                  </a:srgbClr>
                </a:solidFill>
              </a:rPr>
              <a:t>Oracle and/or its affiliates. All rights reserved.  |</a:t>
            </a:r>
          </a:p>
        </p:txBody>
      </p:sp>
      <p:pic>
        <p:nvPicPr>
          <p:cNvPr id="37" name="Picture 36" descr="Oracle logo in white on red staging background"/>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bwMode="gray">
          <a:xfrm>
            <a:off x="398955" y="4697730"/>
            <a:ext cx="1218854" cy="445770"/>
          </a:xfrm>
          <a:prstGeom prst="rect">
            <a:avLst/>
          </a:prstGeom>
        </p:spPr>
      </p:pic>
      <p:sp>
        <p:nvSpPr>
          <p:cNvPr id="55" name="TextBox 54"/>
          <p:cNvSpPr txBox="1"/>
          <p:nvPr/>
        </p:nvSpPr>
        <p:spPr bwMode="gray">
          <a:xfrm>
            <a:off x="470389" y="2810028"/>
            <a:ext cx="3011015" cy="833285"/>
          </a:xfrm>
          <a:prstGeom prst="rect">
            <a:avLst/>
          </a:prstGeom>
          <a:noFill/>
        </p:spPr>
        <p:txBody>
          <a:bodyPr wrap="square" lIns="0" tIns="0" rIns="0" bIns="0" rtlCol="0" anchor="t" anchorCtr="0">
            <a:noAutofit/>
          </a:bodyPr>
          <a:lstStyle/>
          <a:p>
            <a:pPr algn="ctr">
              <a:lnSpc>
                <a:spcPct val="80000"/>
              </a:lnSpc>
            </a:pPr>
            <a:r>
              <a:rPr lang="en-US" sz="4950" dirty="0">
                <a:solidFill>
                  <a:srgbClr val="FFFFFF"/>
                </a:solidFill>
                <a:ea typeface="Calibri" charset="0"/>
                <a:cs typeface="Calibri" charset="0"/>
              </a:rPr>
              <a:t>CLOUD</a:t>
            </a:r>
          </a:p>
        </p:txBody>
      </p:sp>
      <p:pic>
        <p:nvPicPr>
          <p:cNvPr id="56" name="Picture 5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bwMode="gray">
          <a:xfrm>
            <a:off x="596334" y="2169766"/>
            <a:ext cx="2965852" cy="421151"/>
          </a:xfrm>
          <a:prstGeom prst="rect">
            <a:avLst/>
          </a:prstGeom>
        </p:spPr>
      </p:pic>
      <p:sp>
        <p:nvSpPr>
          <p:cNvPr id="22" name="TextBox 21"/>
          <p:cNvSpPr txBox="1"/>
          <p:nvPr/>
        </p:nvSpPr>
        <p:spPr bwMode="gray">
          <a:xfrm>
            <a:off x="734047" y="791623"/>
            <a:ext cx="2642822" cy="884473"/>
          </a:xfrm>
          <a:prstGeom prst="rect">
            <a:avLst/>
          </a:prstGeom>
          <a:noFill/>
        </p:spPr>
        <p:txBody>
          <a:bodyPr wrap="square" lIns="0" tIns="0" rIns="0" bIns="0" rtlCol="0" anchor="t" anchorCtr="0">
            <a:noAutofit/>
          </a:bodyPr>
          <a:lstStyle/>
          <a:p>
            <a:pPr algn="ctr">
              <a:lnSpc>
                <a:spcPct val="90000"/>
              </a:lnSpc>
            </a:pPr>
            <a:r>
              <a:rPr lang="en-US" sz="3000" dirty="0">
                <a:solidFill>
                  <a:srgbClr val="FFFFFF"/>
                </a:solidFill>
                <a:ea typeface="Calibri" charset="0"/>
                <a:cs typeface="Calibri" charset="0"/>
              </a:rPr>
              <a:t>The Most Complete Cloud</a:t>
            </a:r>
          </a:p>
        </p:txBody>
      </p:sp>
      <p:cxnSp>
        <p:nvCxnSpPr>
          <p:cNvPr id="3" name="Straight Connector 2"/>
          <p:cNvCxnSpPr>
            <a:cxnSpLocks/>
          </p:cNvCxnSpPr>
          <p:nvPr/>
        </p:nvCxnSpPr>
        <p:spPr bwMode="gray">
          <a:xfrm>
            <a:off x="458391" y="2693787"/>
            <a:ext cx="3500438" cy="0"/>
          </a:xfrm>
          <a:prstGeom prst="line">
            <a:avLst/>
          </a:prstGeom>
          <a:ln w="1905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53" name="Freeform 5"/>
          <p:cNvSpPr>
            <a:spLocks/>
          </p:cNvSpPr>
          <p:nvPr/>
        </p:nvSpPr>
        <p:spPr bwMode="gray">
          <a:xfrm>
            <a:off x="3601988" y="725594"/>
            <a:ext cx="5579705" cy="3235868"/>
          </a:xfrm>
          <a:custGeom>
            <a:avLst/>
            <a:gdLst>
              <a:gd name="T0" fmla="*/ 670 w 1276"/>
              <a:gd name="T1" fmla="*/ 739 h 739"/>
              <a:gd name="T2" fmla="*/ 300 w 1276"/>
              <a:gd name="T3" fmla="*/ 739 h 739"/>
              <a:gd name="T4" fmla="*/ 57 w 1276"/>
              <a:gd name="T5" fmla="*/ 593 h 739"/>
              <a:gd name="T6" fmla="*/ 103 w 1276"/>
              <a:gd name="T7" fmla="*/ 278 h 739"/>
              <a:gd name="T8" fmla="*/ 300 w 1276"/>
              <a:gd name="T9" fmla="*/ 196 h 739"/>
              <a:gd name="T10" fmla="*/ 310 w 1276"/>
              <a:gd name="T11" fmla="*/ 189 h 739"/>
              <a:gd name="T12" fmla="*/ 521 w 1276"/>
              <a:gd name="T13" fmla="*/ 16 h 739"/>
              <a:gd name="T14" fmla="*/ 794 w 1276"/>
              <a:gd name="T15" fmla="*/ 154 h 739"/>
              <a:gd name="T16" fmla="*/ 805 w 1276"/>
              <a:gd name="T17" fmla="*/ 160 h 739"/>
              <a:gd name="T18" fmla="*/ 1036 w 1276"/>
              <a:gd name="T19" fmla="*/ 272 h 739"/>
              <a:gd name="T20" fmla="*/ 1049 w 1276"/>
              <a:gd name="T21" fmla="*/ 278 h 739"/>
              <a:gd name="T22" fmla="*/ 1263 w 1276"/>
              <a:gd name="T23" fmla="*/ 459 h 739"/>
              <a:gd name="T24" fmla="*/ 1208 w 1276"/>
              <a:gd name="T25" fmla="*/ 668 h 739"/>
              <a:gd name="T26" fmla="*/ 1065 w 1276"/>
              <a:gd name="T27" fmla="*/ 737 h 739"/>
              <a:gd name="T28" fmla="*/ 1039 w 1276"/>
              <a:gd name="T29" fmla="*/ 739 h 739"/>
              <a:gd name="T30" fmla="*/ 670 w 1276"/>
              <a:gd name="T31" fmla="*/ 739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76" h="739">
                <a:moveTo>
                  <a:pt x="670" y="739"/>
                </a:moveTo>
                <a:cubicBezTo>
                  <a:pt x="547" y="739"/>
                  <a:pt x="424" y="739"/>
                  <a:pt x="300" y="739"/>
                </a:cubicBezTo>
                <a:cubicBezTo>
                  <a:pt x="192" y="737"/>
                  <a:pt x="109" y="689"/>
                  <a:pt x="57" y="593"/>
                </a:cubicBezTo>
                <a:cubicBezTo>
                  <a:pt x="0" y="492"/>
                  <a:pt x="21" y="359"/>
                  <a:pt x="103" y="278"/>
                </a:cubicBezTo>
                <a:cubicBezTo>
                  <a:pt x="158" y="223"/>
                  <a:pt x="223" y="196"/>
                  <a:pt x="300" y="196"/>
                </a:cubicBezTo>
                <a:cubicBezTo>
                  <a:pt x="305" y="196"/>
                  <a:pt x="307" y="194"/>
                  <a:pt x="310" y="189"/>
                </a:cubicBezTo>
                <a:cubicBezTo>
                  <a:pt x="348" y="92"/>
                  <a:pt x="419" y="34"/>
                  <a:pt x="521" y="16"/>
                </a:cubicBezTo>
                <a:cubicBezTo>
                  <a:pt x="631" y="0"/>
                  <a:pt x="742" y="57"/>
                  <a:pt x="794" y="154"/>
                </a:cubicBezTo>
                <a:cubicBezTo>
                  <a:pt x="797" y="158"/>
                  <a:pt x="800" y="160"/>
                  <a:pt x="805" y="160"/>
                </a:cubicBezTo>
                <a:cubicBezTo>
                  <a:pt x="901" y="158"/>
                  <a:pt x="979" y="196"/>
                  <a:pt x="1036" y="272"/>
                </a:cubicBezTo>
                <a:cubicBezTo>
                  <a:pt x="1039" y="276"/>
                  <a:pt x="1042" y="278"/>
                  <a:pt x="1049" y="278"/>
                </a:cubicBezTo>
                <a:cubicBezTo>
                  <a:pt x="1154" y="278"/>
                  <a:pt x="1245" y="356"/>
                  <a:pt x="1263" y="459"/>
                </a:cubicBezTo>
                <a:cubicBezTo>
                  <a:pt x="1276" y="537"/>
                  <a:pt x="1259" y="608"/>
                  <a:pt x="1208" y="668"/>
                </a:cubicBezTo>
                <a:cubicBezTo>
                  <a:pt x="1170" y="710"/>
                  <a:pt x="1122" y="733"/>
                  <a:pt x="1065" y="737"/>
                </a:cubicBezTo>
                <a:cubicBezTo>
                  <a:pt x="1057" y="739"/>
                  <a:pt x="1047" y="739"/>
                  <a:pt x="1039" y="739"/>
                </a:cubicBezTo>
                <a:cubicBezTo>
                  <a:pt x="915" y="739"/>
                  <a:pt x="794" y="739"/>
                  <a:pt x="670" y="739"/>
                </a:cubicBezTo>
                <a:close/>
              </a:path>
            </a:pathLst>
          </a:custGeom>
          <a:gradFill>
            <a:gsLst>
              <a:gs pos="95575">
                <a:schemeClr val="accent5">
                  <a:alpha val="78000"/>
                </a:schemeClr>
              </a:gs>
              <a:gs pos="1000">
                <a:schemeClr val="bg2"/>
              </a:gs>
              <a:gs pos="42000">
                <a:schemeClr val="bg2"/>
              </a:gs>
            </a:gsLst>
            <a:lin ang="0" scaled="0"/>
          </a:gradFill>
          <a:ln w="76200" cap="flat">
            <a:noFill/>
            <a:prstDash val="solid"/>
            <a:miter lim="800000"/>
            <a:headEnd/>
            <a:tailEnd/>
          </a:ln>
          <a:effectLst>
            <a:outerShdw blurRad="368300" dist="419100" dir="8100000" algn="tr" rotWithShape="0">
              <a:prstClr val="black">
                <a:alpha val="40000"/>
              </a:prstClr>
            </a:outerShdw>
          </a:effectLst>
          <a:scene3d>
            <a:camera prst="perspectiveHeroicExtremeRightFacing" fov="2700000">
              <a:rot lat="21546000" lon="19471383" rev="176530"/>
            </a:camera>
            <a:lightRig rig="threePt" dir="t"/>
          </a:scene3d>
          <a:sp3d extrusionH="730250">
            <a:bevelT/>
          </a:sp3d>
          <a:extLst/>
        </p:spPr>
        <p:txBody>
          <a:bodyPr vert="horz" wrap="square" lIns="68580" tIns="34290" rIns="68580" bIns="34290" numCol="1" anchor="t" anchorCtr="0" compatLnSpc="1">
            <a:prstTxWarp prst="textNoShape">
              <a:avLst/>
            </a:prstTxWarp>
          </a:bodyPr>
          <a:lstStyle/>
          <a:p>
            <a:endParaRPr lang="en-US" sz="1350" dirty="0">
              <a:solidFill>
                <a:srgbClr val="5F5F5F"/>
              </a:solidFill>
            </a:endParaRPr>
          </a:p>
        </p:txBody>
      </p:sp>
      <p:grpSp>
        <p:nvGrpSpPr>
          <p:cNvPr id="4" name="Group 5"/>
          <p:cNvGrpSpPr/>
          <p:nvPr/>
        </p:nvGrpSpPr>
        <p:grpSpPr bwMode="gray">
          <a:xfrm>
            <a:off x="4919160" y="1273925"/>
            <a:ext cx="2689676" cy="2381243"/>
            <a:chOff x="5980842" y="967459"/>
            <a:chExt cx="4710177" cy="4082643"/>
          </a:xfrm>
          <a:effectLst>
            <a:outerShdw blurRad="228600" dist="266700" dir="8100000" algn="tr" rotWithShape="0">
              <a:prstClr val="black">
                <a:alpha val="40000"/>
              </a:prstClr>
            </a:outerShdw>
          </a:effectLst>
          <a:scene3d>
            <a:camera prst="perspectiveContrastingRightFacing">
              <a:rot lat="20952000" lon="19746000" rev="372000"/>
            </a:camera>
            <a:lightRig rig="balanced" dir="t">
              <a:rot lat="0" lon="0" rev="18600000"/>
            </a:lightRig>
          </a:scene3d>
        </p:grpSpPr>
        <p:sp>
          <p:nvSpPr>
            <p:cNvPr id="5" name="Rectangle 4"/>
            <p:cNvSpPr/>
            <p:nvPr/>
          </p:nvSpPr>
          <p:spPr bwMode="gray">
            <a:xfrm>
              <a:off x="5989637" y="967459"/>
              <a:ext cx="4701381" cy="933593"/>
            </a:xfrm>
            <a:prstGeom prst="rect">
              <a:avLst/>
            </a:prstGeom>
            <a:no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DaaS</a:t>
              </a:r>
            </a:p>
          </p:txBody>
        </p:sp>
        <p:sp>
          <p:nvSpPr>
            <p:cNvPr id="25" name="Rectangle 24"/>
            <p:cNvSpPr/>
            <p:nvPr/>
          </p:nvSpPr>
          <p:spPr bwMode="gray">
            <a:xfrm>
              <a:off x="5980842" y="2018908"/>
              <a:ext cx="4701381" cy="933593"/>
            </a:xfrm>
            <a:prstGeom prst="rect">
              <a:avLst/>
            </a:prstGeom>
            <a:gradFill>
              <a:gsLst>
                <a:gs pos="95575">
                  <a:schemeClr val="accent2">
                    <a:alpha val="86000"/>
                  </a:schemeClr>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SaaS</a:t>
              </a:r>
            </a:p>
          </p:txBody>
        </p:sp>
        <p:sp>
          <p:nvSpPr>
            <p:cNvPr id="26" name="Rectangle 25"/>
            <p:cNvSpPr/>
            <p:nvPr/>
          </p:nvSpPr>
          <p:spPr bwMode="gray">
            <a:xfrm>
              <a:off x="5989638" y="3070357"/>
              <a:ext cx="4701381" cy="933593"/>
            </a:xfrm>
            <a:prstGeom prst="rect">
              <a:avLst/>
            </a:prstGeom>
            <a:gradFill>
              <a:gsLst>
                <a:gs pos="95575">
                  <a:schemeClr val="accent2"/>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PaaS</a:t>
              </a:r>
            </a:p>
          </p:txBody>
        </p:sp>
        <p:sp>
          <p:nvSpPr>
            <p:cNvPr id="35" name="Rectangle 34"/>
            <p:cNvSpPr/>
            <p:nvPr/>
          </p:nvSpPr>
          <p:spPr bwMode="gray">
            <a:xfrm>
              <a:off x="5989638" y="4116509"/>
              <a:ext cx="4701381" cy="933593"/>
            </a:xfrm>
            <a:prstGeom prst="rect">
              <a:avLst/>
            </a:prstGeom>
            <a:gradFill>
              <a:gsLst>
                <a:gs pos="95575">
                  <a:schemeClr val="accent2"/>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IaaS</a:t>
              </a:r>
            </a:p>
          </p:txBody>
        </p:sp>
      </p:grpSp>
      <p:sp>
        <p:nvSpPr>
          <p:cNvPr id="23" name="TextBox 22"/>
          <p:cNvSpPr txBox="1"/>
          <p:nvPr/>
        </p:nvSpPr>
        <p:spPr bwMode="gray">
          <a:xfrm>
            <a:off x="470389" y="2810028"/>
            <a:ext cx="3011015" cy="833285"/>
          </a:xfrm>
          <a:prstGeom prst="rect">
            <a:avLst/>
          </a:prstGeom>
          <a:noFill/>
        </p:spPr>
        <p:txBody>
          <a:bodyPr wrap="square" lIns="0" tIns="0" rIns="0" bIns="0" rtlCol="0" anchor="t" anchorCtr="0">
            <a:noAutofit/>
          </a:bodyPr>
          <a:lstStyle/>
          <a:p>
            <a:pPr algn="ctr">
              <a:lnSpc>
                <a:spcPct val="80000"/>
              </a:lnSpc>
            </a:pPr>
            <a:r>
              <a:rPr lang="en-US" sz="4950" dirty="0">
                <a:solidFill>
                  <a:srgbClr val="FFFFFF"/>
                </a:solidFill>
                <a:ea typeface="Calibri" charset="0"/>
                <a:cs typeface="Calibri" charset="0"/>
              </a:rPr>
              <a:t>CLOUD</a:t>
            </a:r>
          </a:p>
        </p:txBody>
      </p:sp>
      <p:pic>
        <p:nvPicPr>
          <p:cNvPr id="24" name="Picture 23"/>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bwMode="gray">
          <a:xfrm>
            <a:off x="596334" y="2169766"/>
            <a:ext cx="2965852" cy="421151"/>
          </a:xfrm>
          <a:prstGeom prst="rect">
            <a:avLst/>
          </a:prstGeom>
        </p:spPr>
      </p:pic>
      <p:sp>
        <p:nvSpPr>
          <p:cNvPr id="27" name="TextBox 26"/>
          <p:cNvSpPr txBox="1"/>
          <p:nvPr/>
        </p:nvSpPr>
        <p:spPr bwMode="gray">
          <a:xfrm>
            <a:off x="734047" y="791623"/>
            <a:ext cx="2642822" cy="884473"/>
          </a:xfrm>
          <a:prstGeom prst="rect">
            <a:avLst/>
          </a:prstGeom>
          <a:noFill/>
        </p:spPr>
        <p:txBody>
          <a:bodyPr wrap="square" lIns="0" tIns="0" rIns="0" bIns="0" rtlCol="0" anchor="t" anchorCtr="0">
            <a:noAutofit/>
          </a:bodyPr>
          <a:lstStyle/>
          <a:p>
            <a:pPr algn="ctr">
              <a:lnSpc>
                <a:spcPct val="90000"/>
              </a:lnSpc>
            </a:pPr>
            <a:r>
              <a:rPr lang="en-US" sz="3000" dirty="0">
                <a:solidFill>
                  <a:srgbClr val="FFFFFF"/>
                </a:solidFill>
                <a:ea typeface="Calibri" charset="0"/>
                <a:cs typeface="Calibri" charset="0"/>
              </a:rPr>
              <a:t>The Most Complete Cloud</a:t>
            </a:r>
          </a:p>
        </p:txBody>
      </p:sp>
      <p:cxnSp>
        <p:nvCxnSpPr>
          <p:cNvPr id="28" name="Straight Connector 27"/>
          <p:cNvCxnSpPr>
            <a:cxnSpLocks/>
          </p:cNvCxnSpPr>
          <p:nvPr/>
        </p:nvCxnSpPr>
        <p:spPr bwMode="gray">
          <a:xfrm>
            <a:off x="458391" y="2693787"/>
            <a:ext cx="3500438" cy="0"/>
          </a:xfrm>
          <a:prstGeom prst="line">
            <a:avLst/>
          </a:prstGeom>
          <a:ln w="1905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58390" y="415636"/>
            <a:ext cx="4220487" cy="4108863"/>
          </a:xfrm>
          <a:prstGeom prst="rect">
            <a:avLst/>
          </a:prstGeom>
          <a:solidFill>
            <a:schemeClr val="accent5"/>
          </a:solidFill>
          <a:ln w="19050">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05740" tIns="205740" rIns="205740" bIns="205740" numCol="1" spcCol="0" rtlCol="0" fromWordArt="0" anchor="t" anchorCtr="0" forceAA="0" compatLnSpc="1">
            <a:prstTxWarp prst="textNoShape">
              <a:avLst/>
            </a:prstTxWarp>
            <a:noAutofit/>
          </a:bodyPr>
          <a:lstStyle/>
          <a:p>
            <a:pPr>
              <a:lnSpc>
                <a:spcPct val="90000"/>
              </a:lnSpc>
            </a:pPr>
            <a:r>
              <a:rPr lang="en-US" altLang="zh-TW" sz="2400" b="1" dirty="0"/>
              <a:t>Data-as-a-Service</a:t>
            </a:r>
          </a:p>
          <a:p>
            <a:pPr marL="285750" indent="-285750" defTabSz="914400">
              <a:spcBef>
                <a:spcPts val="600"/>
              </a:spcBef>
              <a:buFont typeface="Arial" charset="0"/>
              <a:buChar char="•"/>
              <a:defRPr/>
            </a:pPr>
            <a:r>
              <a:rPr lang="en-US" altLang="zh-CN" sz="2000" dirty="0" smtClean="0">
                <a:solidFill>
                  <a:schemeClr val="bg1"/>
                </a:solidFill>
                <a:ea typeface="Calibri" charset="0"/>
                <a:cs typeface="Calibri" charset="0"/>
              </a:rPr>
              <a:t>P</a:t>
            </a:r>
            <a:r>
              <a:rPr lang="en-US" sz="2000" dirty="0" smtClean="0">
                <a:solidFill>
                  <a:schemeClr val="bg1"/>
                </a:solidFill>
                <a:ea typeface="Calibri" charset="0"/>
                <a:cs typeface="Calibri" charset="0"/>
              </a:rPr>
              <a:t>rovides </a:t>
            </a:r>
            <a:r>
              <a:rPr lang="en-US" sz="2000" dirty="0">
                <a:solidFill>
                  <a:schemeClr val="bg1"/>
                </a:solidFill>
                <a:ea typeface="Calibri" charset="0"/>
                <a:cs typeface="Calibri" charset="0"/>
              </a:rPr>
              <a:t>data from a wide variety of Oracle and third-party sources that </a:t>
            </a:r>
            <a:r>
              <a:rPr lang="en-US" altLang="zh-CN" sz="2000" dirty="0" smtClean="0">
                <a:solidFill>
                  <a:schemeClr val="bg1"/>
                </a:solidFill>
                <a:ea typeface="Calibri" charset="0"/>
                <a:cs typeface="Calibri" charset="0"/>
              </a:rPr>
              <a:t>you</a:t>
            </a:r>
            <a:r>
              <a:rPr lang="en-US" sz="2000" dirty="0" smtClean="0">
                <a:solidFill>
                  <a:schemeClr val="bg1"/>
                </a:solidFill>
                <a:ea typeface="Calibri" charset="0"/>
                <a:cs typeface="Calibri" charset="0"/>
              </a:rPr>
              <a:t> </a:t>
            </a:r>
            <a:r>
              <a:rPr lang="en-US" sz="2000" dirty="0">
                <a:solidFill>
                  <a:schemeClr val="bg1"/>
                </a:solidFill>
                <a:ea typeface="Calibri" charset="0"/>
                <a:cs typeface="Calibri" charset="0"/>
              </a:rPr>
              <a:t>can leverage for deeper insights into </a:t>
            </a:r>
            <a:r>
              <a:rPr lang="en-US" altLang="zh-CN" sz="2000" dirty="0" smtClean="0">
                <a:solidFill>
                  <a:schemeClr val="bg1"/>
                </a:solidFill>
                <a:ea typeface="Calibri" charset="0"/>
                <a:cs typeface="Calibri" charset="0"/>
              </a:rPr>
              <a:t>your</a:t>
            </a:r>
            <a:r>
              <a:rPr lang="zh-CN" altLang="en-US" sz="2000" dirty="0" smtClean="0">
                <a:solidFill>
                  <a:schemeClr val="bg1"/>
                </a:solidFill>
                <a:ea typeface="Calibri" charset="0"/>
                <a:cs typeface="Calibri" charset="0"/>
              </a:rPr>
              <a:t> </a:t>
            </a:r>
            <a:r>
              <a:rPr lang="en-US" sz="2000" dirty="0" smtClean="0">
                <a:solidFill>
                  <a:schemeClr val="bg1"/>
                </a:solidFill>
                <a:ea typeface="Calibri" charset="0"/>
                <a:cs typeface="Calibri" charset="0"/>
              </a:rPr>
              <a:t>clients </a:t>
            </a:r>
            <a:r>
              <a:rPr lang="en-US" sz="2000" dirty="0">
                <a:solidFill>
                  <a:schemeClr val="bg1"/>
                </a:solidFill>
                <a:ea typeface="Calibri" charset="0"/>
                <a:cs typeface="Calibri" charset="0"/>
              </a:rPr>
              <a:t>to enable modern marketing campaigns. </a:t>
            </a:r>
            <a:endParaRPr lang="en-US" sz="2000" dirty="0" smtClean="0">
              <a:solidFill>
                <a:schemeClr val="bg1"/>
              </a:solidFill>
              <a:ea typeface="Calibri" charset="0"/>
              <a:cs typeface="Calibri" charset="0"/>
            </a:endParaRPr>
          </a:p>
          <a:p>
            <a:pPr marL="285750" indent="-285750" defTabSz="914400">
              <a:spcBef>
                <a:spcPts val="600"/>
              </a:spcBef>
              <a:buFont typeface="Arial" charset="0"/>
              <a:buChar char="•"/>
              <a:defRPr/>
            </a:pPr>
            <a:endParaRPr lang="en-US" sz="2000" dirty="0">
              <a:solidFill>
                <a:schemeClr val="bg1"/>
              </a:solidFill>
              <a:ea typeface="Calibri" charset="0"/>
              <a:cs typeface="Calibri" charset="0"/>
            </a:endParaRPr>
          </a:p>
          <a:p>
            <a:pPr marL="285750" indent="-285750" defTabSz="914400">
              <a:spcBef>
                <a:spcPts val="600"/>
              </a:spcBef>
              <a:buFont typeface="Arial" charset="0"/>
              <a:buChar char="•"/>
              <a:defRPr/>
            </a:pPr>
            <a:r>
              <a:rPr lang="en-US" altLang="zh-CN" sz="2000" dirty="0">
                <a:solidFill>
                  <a:schemeClr val="bg1"/>
                </a:solidFill>
                <a:ea typeface="Calibri" charset="0"/>
                <a:cs typeface="Calibri" charset="0"/>
              </a:rPr>
              <a:t>A</a:t>
            </a:r>
            <a:r>
              <a:rPr lang="en-US" sz="2000" dirty="0" smtClean="0">
                <a:solidFill>
                  <a:schemeClr val="bg1"/>
                </a:solidFill>
                <a:ea typeface="Calibri" charset="0"/>
                <a:cs typeface="Calibri" charset="0"/>
              </a:rPr>
              <a:t>ggregates</a:t>
            </a:r>
            <a:r>
              <a:rPr lang="en-US" sz="2000" dirty="0">
                <a:solidFill>
                  <a:schemeClr val="bg1"/>
                </a:solidFill>
                <a:ea typeface="Calibri" charset="0"/>
                <a:cs typeface="Calibri" charset="0"/>
              </a:rPr>
              <a:t>, analyzes, and activates </a:t>
            </a:r>
            <a:r>
              <a:rPr lang="en-US" sz="2000" dirty="0" smtClean="0">
                <a:solidFill>
                  <a:schemeClr val="bg1"/>
                </a:solidFill>
                <a:ea typeface="Calibri" charset="0"/>
                <a:cs typeface="Calibri" charset="0"/>
              </a:rPr>
              <a:t>data </a:t>
            </a:r>
            <a:r>
              <a:rPr lang="en-US" sz="2000" dirty="0">
                <a:solidFill>
                  <a:schemeClr val="bg1"/>
                </a:solidFill>
                <a:ea typeface="Calibri" charset="0"/>
                <a:cs typeface="Calibri" charset="0"/>
              </a:rPr>
              <a:t>into one unified solution. </a:t>
            </a:r>
          </a:p>
          <a:p>
            <a:pPr defTabSz="914400">
              <a:spcBef>
                <a:spcPts val="600"/>
              </a:spcBef>
              <a:defRPr/>
            </a:pPr>
            <a:endParaRPr lang="en-US" dirty="0">
              <a:solidFill>
                <a:schemeClr val="bg1"/>
              </a:solidFill>
              <a:ea typeface="Calibri" charset="0"/>
              <a:cs typeface="Calibri" charset="0"/>
            </a:endParaRPr>
          </a:p>
          <a:p>
            <a:pPr>
              <a:tabLst>
                <a:tab pos="2912269" algn="l"/>
              </a:tabLst>
            </a:pPr>
            <a:endParaRPr lang="en-US" dirty="0">
              <a:solidFill>
                <a:schemeClr val="bg1"/>
              </a:solidFill>
              <a:ea typeface="Calibri" charset="0"/>
              <a:cs typeface="Calibri" charset="0"/>
            </a:endParaRPr>
          </a:p>
          <a:p>
            <a:pPr>
              <a:tabLst>
                <a:tab pos="2912269" algn="l"/>
              </a:tabLst>
            </a:pPr>
            <a:endParaRPr lang="en-US" dirty="0">
              <a:solidFill>
                <a:schemeClr val="bg1"/>
              </a:solidFill>
              <a:ea typeface="Calibri" charset="0"/>
              <a:cs typeface="Calibri" charset="0"/>
            </a:endParaRPr>
          </a:p>
          <a:p>
            <a:pPr>
              <a:tabLst>
                <a:tab pos="2912269" algn="l"/>
              </a:tabLst>
            </a:pPr>
            <a:endParaRPr lang="en-US" dirty="0">
              <a:solidFill>
                <a:schemeClr val="bg1"/>
              </a:solidFill>
              <a:ea typeface="Calibri" charset="0"/>
              <a:cs typeface="Calibri" charset="0"/>
            </a:endParaRPr>
          </a:p>
        </p:txBody>
      </p:sp>
      <p:grpSp>
        <p:nvGrpSpPr>
          <p:cNvPr id="6" name="Group 5"/>
          <p:cNvGrpSpPr>
            <a:grpSpLocks noChangeAspect="1"/>
          </p:cNvGrpSpPr>
          <p:nvPr/>
        </p:nvGrpSpPr>
        <p:grpSpPr bwMode="gray">
          <a:xfrm>
            <a:off x="4992233" y="1106794"/>
            <a:ext cx="3033980" cy="2686064"/>
            <a:chOff x="5980842" y="967459"/>
            <a:chExt cx="4710177" cy="4082643"/>
          </a:xfrm>
          <a:effectLst>
            <a:outerShdw blurRad="228600" dist="266700" dir="8100000" algn="tr" rotWithShape="0">
              <a:prstClr val="black">
                <a:alpha val="40000"/>
              </a:prstClr>
            </a:outerShdw>
          </a:effectLst>
          <a:scene3d>
            <a:camera prst="perspectiveContrastingRightFacing">
              <a:rot lat="20952000" lon="19746000" rev="372000"/>
            </a:camera>
            <a:lightRig rig="balanced" dir="t">
              <a:rot lat="0" lon="0" rev="18600000"/>
            </a:lightRig>
          </a:scene3d>
        </p:grpSpPr>
        <p:sp>
          <p:nvSpPr>
            <p:cNvPr id="32" name="Rectangle 31"/>
            <p:cNvSpPr/>
            <p:nvPr/>
          </p:nvSpPr>
          <p:spPr bwMode="gray">
            <a:xfrm>
              <a:off x="5989637" y="967459"/>
              <a:ext cx="4701381" cy="933593"/>
            </a:xfrm>
            <a:prstGeom prst="rect">
              <a:avLst/>
            </a:prstGeom>
            <a:gradFill>
              <a:gsLst>
                <a:gs pos="95575">
                  <a:schemeClr val="accent2">
                    <a:alpha val="87000"/>
                  </a:schemeClr>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8255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4050" dirty="0">
                  <a:solidFill>
                    <a:srgbClr val="FFFFFF"/>
                  </a:solidFill>
                </a:rPr>
                <a:t>DaaS</a:t>
              </a:r>
            </a:p>
          </p:txBody>
        </p:sp>
        <p:sp>
          <p:nvSpPr>
            <p:cNvPr id="33" name="Rectangle 32"/>
            <p:cNvSpPr/>
            <p:nvPr/>
          </p:nvSpPr>
          <p:spPr bwMode="gray">
            <a:xfrm>
              <a:off x="5980842" y="2018908"/>
              <a:ext cx="4701381" cy="933593"/>
            </a:xfrm>
            <a:prstGeom prst="rect">
              <a:avLst/>
            </a:prstGeom>
            <a:no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alpha val="0"/>
                    </a:srgbClr>
                  </a:solidFill>
                </a:rPr>
                <a:t>SaaS</a:t>
              </a:r>
            </a:p>
          </p:txBody>
        </p:sp>
        <p:sp>
          <p:nvSpPr>
            <p:cNvPr id="34" name="Rectangle 33"/>
            <p:cNvSpPr/>
            <p:nvPr/>
          </p:nvSpPr>
          <p:spPr bwMode="gray">
            <a:xfrm>
              <a:off x="5989638" y="3070357"/>
              <a:ext cx="4701381" cy="933593"/>
            </a:xfrm>
            <a:prstGeom prst="rect">
              <a:avLst/>
            </a:prstGeom>
            <a:no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alpha val="0"/>
                    </a:srgbClr>
                  </a:solidFill>
                </a:rPr>
                <a:t>PaaS</a:t>
              </a:r>
            </a:p>
          </p:txBody>
        </p:sp>
        <p:sp>
          <p:nvSpPr>
            <p:cNvPr id="38" name="Rectangle 37"/>
            <p:cNvSpPr/>
            <p:nvPr/>
          </p:nvSpPr>
          <p:spPr bwMode="gray">
            <a:xfrm>
              <a:off x="5989638" y="4116509"/>
              <a:ext cx="4701381" cy="933593"/>
            </a:xfrm>
            <a:prstGeom prst="rect">
              <a:avLst/>
            </a:prstGeom>
            <a:no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alpha val="0"/>
                    </a:srgbClr>
                  </a:solidFill>
                </a:rPr>
                <a:t>IaaS</a:t>
              </a:r>
            </a:p>
          </p:txBody>
        </p:sp>
      </p:grpSp>
      <p:cxnSp>
        <p:nvCxnSpPr>
          <p:cNvPr id="29" name="Straight Connector 28"/>
          <p:cNvCxnSpPr>
            <a:cxnSpLocks/>
          </p:cNvCxnSpPr>
          <p:nvPr/>
        </p:nvCxnSpPr>
        <p:spPr>
          <a:xfrm>
            <a:off x="4430785" y="1495271"/>
            <a:ext cx="460947" cy="0"/>
          </a:xfrm>
          <a:prstGeom prst="line">
            <a:avLst/>
          </a:prstGeom>
          <a:ln w="41275">
            <a:solidFill>
              <a:schemeClr val="accent5"/>
            </a:solidFill>
            <a:miter lim="800000"/>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887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gray">
          <a:xfrm>
            <a:off x="1191" y="163"/>
            <a:ext cx="9141619" cy="5142161"/>
          </a:xfrm>
          <a:prstGeom prst="rect">
            <a:avLst/>
          </a:prstGeom>
          <a:ln w="19050">
            <a:noFill/>
          </a:ln>
          <a:effectLst/>
        </p:spPr>
      </p:pic>
      <p:sp>
        <p:nvSpPr>
          <p:cNvPr id="54" name="Rectangle 53" descr="Full slide 4-color photo can be inserted here"/>
          <p:cNvSpPr/>
          <p:nvPr/>
        </p:nvSpPr>
        <p:spPr bwMode="gray">
          <a:xfrm>
            <a:off x="161923" y="129232"/>
            <a:ext cx="8829678" cy="4660653"/>
          </a:xfrm>
          <a:prstGeom prst="rect">
            <a:avLst/>
          </a:prstGeom>
          <a:solidFill>
            <a:schemeClr val="accent4">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solidFill>
                <a:srgbClr val="FFFFFF"/>
              </a:solidFill>
            </a:endParaRPr>
          </a:p>
        </p:txBody>
      </p:sp>
      <p:grpSp>
        <p:nvGrpSpPr>
          <p:cNvPr id="2" name="Border"/>
          <p:cNvGrpSpPr/>
          <p:nvPr/>
        </p:nvGrpSpPr>
        <p:grpSpPr bwMode="gray">
          <a:xfrm>
            <a:off x="976" y="0"/>
            <a:ext cx="9142049" cy="5143500"/>
            <a:chOff x="-287" y="0"/>
            <a:chExt cx="12189399" cy="6858000"/>
          </a:xfrm>
        </p:grpSpPr>
        <p:sp>
          <p:nvSpPr>
            <p:cNvPr id="45" name="Rectangle 44"/>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sp>
          <p:nvSpPr>
            <p:cNvPr id="46" name="Rectangle 45"/>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sp>
          <p:nvSpPr>
            <p:cNvPr id="47" name="Rectangle 46"/>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sp>
          <p:nvSpPr>
            <p:cNvPr id="48" name="Rectangle 47"/>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grpSp>
      <p:sp>
        <p:nvSpPr>
          <p:cNvPr id="52" name="Slide Number Placeholder 5"/>
          <p:cNvSpPr>
            <a:spLocks noGrp="1"/>
          </p:cNvSpPr>
          <p:nvPr>
            <p:ph type="sldNum" sz="quarter" idx="12"/>
          </p:nvPr>
        </p:nvSpPr>
        <p:spPr bwMode="gray">
          <a:xfrm>
            <a:off x="8458200" y="4917186"/>
            <a:ext cx="286246" cy="137160"/>
          </a:xfrm>
          <a:prstGeom prst="rect">
            <a:avLst/>
          </a:prstGeom>
        </p:spPr>
        <p:txBody>
          <a:bodyPr vert="horz" wrap="none" lIns="0" tIns="0" rIns="0" bIns="0" rtlCol="0" anchor="ctr"/>
          <a:lstStyle>
            <a:lvl1pPr algn="r">
              <a:defRPr sz="600">
                <a:solidFill>
                  <a:schemeClr val="tx1">
                    <a:lumMod val="60000"/>
                    <a:lumOff val="40000"/>
                  </a:schemeClr>
                </a:solidFill>
              </a:defRPr>
            </a:lvl1pPr>
          </a:lstStyle>
          <a:p>
            <a:fld id="{C51EAA63-D034-42AE-91FA-B13B9518C7BE}" type="slidenum">
              <a:rPr>
                <a:solidFill>
                  <a:srgbClr val="5F5F5F">
                    <a:lumMod val="60000"/>
                    <a:lumOff val="40000"/>
                  </a:srgbClr>
                </a:solidFill>
              </a:rPr>
              <a:pPr/>
              <a:t>4</a:t>
            </a:fld>
            <a:endParaRPr dirty="0">
              <a:solidFill>
                <a:srgbClr val="5F5F5F">
                  <a:lumMod val="60000"/>
                  <a:lumOff val="40000"/>
                </a:srgbClr>
              </a:solidFill>
            </a:endParaRPr>
          </a:p>
        </p:txBody>
      </p:sp>
      <p:sp>
        <p:nvSpPr>
          <p:cNvPr id="50" name="TextBox 49"/>
          <p:cNvSpPr txBox="1"/>
          <p:nvPr/>
        </p:nvSpPr>
        <p:spPr bwMode="gray">
          <a:xfrm>
            <a:off x="4493420" y="4917186"/>
            <a:ext cx="2090738" cy="137160"/>
          </a:xfrm>
          <a:prstGeom prst="rect">
            <a:avLst/>
          </a:prstGeom>
          <a:noFill/>
        </p:spPr>
        <p:txBody>
          <a:bodyPr wrap="none" lIns="0" tIns="0" rIns="0" bIns="0" rtlCol="0" anchor="ctr" anchorCtr="0">
            <a:noAutofit/>
          </a:bodyPr>
          <a:lstStyle/>
          <a:p>
            <a:r>
              <a:rPr lang="en-US" sz="600" dirty="0">
                <a:solidFill>
                  <a:srgbClr val="5F5F5F">
                    <a:lumMod val="60000"/>
                    <a:lumOff val="40000"/>
                  </a:srgbClr>
                </a:solidFill>
              </a:rPr>
              <a:t>Copyright © 2017 </a:t>
            </a:r>
            <a:r>
              <a:rPr sz="600" dirty="0">
                <a:solidFill>
                  <a:srgbClr val="5F5F5F">
                    <a:lumMod val="60000"/>
                    <a:lumOff val="40000"/>
                  </a:srgbClr>
                </a:solidFill>
              </a:rPr>
              <a:t>Oracle and/or its affiliates. All rights reserved.  |</a:t>
            </a:r>
          </a:p>
        </p:txBody>
      </p:sp>
      <p:pic>
        <p:nvPicPr>
          <p:cNvPr id="37" name="Picture 36" descr="Oracle logo in white on red staging background"/>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bwMode="gray">
          <a:xfrm>
            <a:off x="398955" y="4697730"/>
            <a:ext cx="1218854" cy="445770"/>
          </a:xfrm>
          <a:prstGeom prst="rect">
            <a:avLst/>
          </a:prstGeom>
        </p:spPr>
      </p:pic>
      <p:sp>
        <p:nvSpPr>
          <p:cNvPr id="55" name="TextBox 54"/>
          <p:cNvSpPr txBox="1"/>
          <p:nvPr/>
        </p:nvSpPr>
        <p:spPr bwMode="gray">
          <a:xfrm>
            <a:off x="470389" y="2810028"/>
            <a:ext cx="3011015" cy="833285"/>
          </a:xfrm>
          <a:prstGeom prst="rect">
            <a:avLst/>
          </a:prstGeom>
          <a:noFill/>
        </p:spPr>
        <p:txBody>
          <a:bodyPr wrap="square" lIns="0" tIns="0" rIns="0" bIns="0" rtlCol="0" anchor="t" anchorCtr="0">
            <a:noAutofit/>
          </a:bodyPr>
          <a:lstStyle/>
          <a:p>
            <a:pPr algn="ctr">
              <a:lnSpc>
                <a:spcPct val="80000"/>
              </a:lnSpc>
            </a:pPr>
            <a:r>
              <a:rPr lang="en-US" sz="4950" dirty="0">
                <a:solidFill>
                  <a:srgbClr val="FFFFFF"/>
                </a:solidFill>
                <a:ea typeface="Calibri" charset="0"/>
                <a:cs typeface="Calibri" charset="0"/>
              </a:rPr>
              <a:t>CLOUD</a:t>
            </a:r>
          </a:p>
        </p:txBody>
      </p:sp>
      <p:pic>
        <p:nvPicPr>
          <p:cNvPr id="56" name="Picture 5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bwMode="gray">
          <a:xfrm>
            <a:off x="596334" y="2169766"/>
            <a:ext cx="2965852" cy="421151"/>
          </a:xfrm>
          <a:prstGeom prst="rect">
            <a:avLst/>
          </a:prstGeom>
        </p:spPr>
      </p:pic>
      <p:sp>
        <p:nvSpPr>
          <p:cNvPr id="22" name="TextBox 21"/>
          <p:cNvSpPr txBox="1"/>
          <p:nvPr/>
        </p:nvSpPr>
        <p:spPr bwMode="gray">
          <a:xfrm>
            <a:off x="734047" y="791623"/>
            <a:ext cx="2642822" cy="884473"/>
          </a:xfrm>
          <a:prstGeom prst="rect">
            <a:avLst/>
          </a:prstGeom>
          <a:noFill/>
        </p:spPr>
        <p:txBody>
          <a:bodyPr wrap="square" lIns="0" tIns="0" rIns="0" bIns="0" rtlCol="0" anchor="t" anchorCtr="0">
            <a:noAutofit/>
          </a:bodyPr>
          <a:lstStyle/>
          <a:p>
            <a:pPr algn="ctr">
              <a:lnSpc>
                <a:spcPct val="90000"/>
              </a:lnSpc>
            </a:pPr>
            <a:r>
              <a:rPr lang="en-US" sz="3000" dirty="0">
                <a:solidFill>
                  <a:srgbClr val="FFFFFF"/>
                </a:solidFill>
                <a:ea typeface="Calibri" charset="0"/>
                <a:cs typeface="Calibri" charset="0"/>
              </a:rPr>
              <a:t>The Most Complete Cloud</a:t>
            </a:r>
          </a:p>
        </p:txBody>
      </p:sp>
      <p:cxnSp>
        <p:nvCxnSpPr>
          <p:cNvPr id="3" name="Straight Connector 2"/>
          <p:cNvCxnSpPr>
            <a:cxnSpLocks/>
          </p:cNvCxnSpPr>
          <p:nvPr/>
        </p:nvCxnSpPr>
        <p:spPr bwMode="gray">
          <a:xfrm>
            <a:off x="458391" y="2693787"/>
            <a:ext cx="3500438" cy="0"/>
          </a:xfrm>
          <a:prstGeom prst="line">
            <a:avLst/>
          </a:prstGeom>
          <a:ln w="1905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53" name="Freeform 5"/>
          <p:cNvSpPr>
            <a:spLocks/>
          </p:cNvSpPr>
          <p:nvPr/>
        </p:nvSpPr>
        <p:spPr bwMode="gray">
          <a:xfrm>
            <a:off x="3601988" y="725594"/>
            <a:ext cx="5579705" cy="3235868"/>
          </a:xfrm>
          <a:custGeom>
            <a:avLst/>
            <a:gdLst>
              <a:gd name="T0" fmla="*/ 670 w 1276"/>
              <a:gd name="T1" fmla="*/ 739 h 739"/>
              <a:gd name="T2" fmla="*/ 300 w 1276"/>
              <a:gd name="T3" fmla="*/ 739 h 739"/>
              <a:gd name="T4" fmla="*/ 57 w 1276"/>
              <a:gd name="T5" fmla="*/ 593 h 739"/>
              <a:gd name="T6" fmla="*/ 103 w 1276"/>
              <a:gd name="T7" fmla="*/ 278 h 739"/>
              <a:gd name="T8" fmla="*/ 300 w 1276"/>
              <a:gd name="T9" fmla="*/ 196 h 739"/>
              <a:gd name="T10" fmla="*/ 310 w 1276"/>
              <a:gd name="T11" fmla="*/ 189 h 739"/>
              <a:gd name="T12" fmla="*/ 521 w 1276"/>
              <a:gd name="T13" fmla="*/ 16 h 739"/>
              <a:gd name="T14" fmla="*/ 794 w 1276"/>
              <a:gd name="T15" fmla="*/ 154 h 739"/>
              <a:gd name="T16" fmla="*/ 805 w 1276"/>
              <a:gd name="T17" fmla="*/ 160 h 739"/>
              <a:gd name="T18" fmla="*/ 1036 w 1276"/>
              <a:gd name="T19" fmla="*/ 272 h 739"/>
              <a:gd name="T20" fmla="*/ 1049 w 1276"/>
              <a:gd name="T21" fmla="*/ 278 h 739"/>
              <a:gd name="T22" fmla="*/ 1263 w 1276"/>
              <a:gd name="T23" fmla="*/ 459 h 739"/>
              <a:gd name="T24" fmla="*/ 1208 w 1276"/>
              <a:gd name="T25" fmla="*/ 668 h 739"/>
              <a:gd name="T26" fmla="*/ 1065 w 1276"/>
              <a:gd name="T27" fmla="*/ 737 h 739"/>
              <a:gd name="T28" fmla="*/ 1039 w 1276"/>
              <a:gd name="T29" fmla="*/ 739 h 739"/>
              <a:gd name="T30" fmla="*/ 670 w 1276"/>
              <a:gd name="T31" fmla="*/ 739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76" h="739">
                <a:moveTo>
                  <a:pt x="670" y="739"/>
                </a:moveTo>
                <a:cubicBezTo>
                  <a:pt x="547" y="739"/>
                  <a:pt x="424" y="739"/>
                  <a:pt x="300" y="739"/>
                </a:cubicBezTo>
                <a:cubicBezTo>
                  <a:pt x="192" y="737"/>
                  <a:pt x="109" y="689"/>
                  <a:pt x="57" y="593"/>
                </a:cubicBezTo>
                <a:cubicBezTo>
                  <a:pt x="0" y="492"/>
                  <a:pt x="21" y="359"/>
                  <a:pt x="103" y="278"/>
                </a:cubicBezTo>
                <a:cubicBezTo>
                  <a:pt x="158" y="223"/>
                  <a:pt x="223" y="196"/>
                  <a:pt x="300" y="196"/>
                </a:cubicBezTo>
                <a:cubicBezTo>
                  <a:pt x="305" y="196"/>
                  <a:pt x="307" y="194"/>
                  <a:pt x="310" y="189"/>
                </a:cubicBezTo>
                <a:cubicBezTo>
                  <a:pt x="348" y="92"/>
                  <a:pt x="419" y="34"/>
                  <a:pt x="521" y="16"/>
                </a:cubicBezTo>
                <a:cubicBezTo>
                  <a:pt x="631" y="0"/>
                  <a:pt x="742" y="57"/>
                  <a:pt x="794" y="154"/>
                </a:cubicBezTo>
                <a:cubicBezTo>
                  <a:pt x="797" y="158"/>
                  <a:pt x="800" y="160"/>
                  <a:pt x="805" y="160"/>
                </a:cubicBezTo>
                <a:cubicBezTo>
                  <a:pt x="901" y="158"/>
                  <a:pt x="979" y="196"/>
                  <a:pt x="1036" y="272"/>
                </a:cubicBezTo>
                <a:cubicBezTo>
                  <a:pt x="1039" y="276"/>
                  <a:pt x="1042" y="278"/>
                  <a:pt x="1049" y="278"/>
                </a:cubicBezTo>
                <a:cubicBezTo>
                  <a:pt x="1154" y="278"/>
                  <a:pt x="1245" y="356"/>
                  <a:pt x="1263" y="459"/>
                </a:cubicBezTo>
                <a:cubicBezTo>
                  <a:pt x="1276" y="537"/>
                  <a:pt x="1259" y="608"/>
                  <a:pt x="1208" y="668"/>
                </a:cubicBezTo>
                <a:cubicBezTo>
                  <a:pt x="1170" y="710"/>
                  <a:pt x="1122" y="733"/>
                  <a:pt x="1065" y="737"/>
                </a:cubicBezTo>
                <a:cubicBezTo>
                  <a:pt x="1057" y="739"/>
                  <a:pt x="1047" y="739"/>
                  <a:pt x="1039" y="739"/>
                </a:cubicBezTo>
                <a:cubicBezTo>
                  <a:pt x="915" y="739"/>
                  <a:pt x="794" y="739"/>
                  <a:pt x="670" y="739"/>
                </a:cubicBezTo>
                <a:close/>
              </a:path>
            </a:pathLst>
          </a:custGeom>
          <a:gradFill>
            <a:gsLst>
              <a:gs pos="95575">
                <a:schemeClr val="accent5">
                  <a:alpha val="78000"/>
                </a:schemeClr>
              </a:gs>
              <a:gs pos="1000">
                <a:schemeClr val="bg2"/>
              </a:gs>
              <a:gs pos="42000">
                <a:schemeClr val="bg2"/>
              </a:gs>
            </a:gsLst>
            <a:lin ang="0" scaled="0"/>
          </a:gradFill>
          <a:ln w="76200" cap="flat">
            <a:noFill/>
            <a:prstDash val="solid"/>
            <a:miter lim="800000"/>
            <a:headEnd/>
            <a:tailEnd/>
          </a:ln>
          <a:effectLst>
            <a:outerShdw blurRad="368300" dist="419100" dir="8100000" algn="tr" rotWithShape="0">
              <a:prstClr val="black">
                <a:alpha val="40000"/>
              </a:prstClr>
            </a:outerShdw>
          </a:effectLst>
          <a:scene3d>
            <a:camera prst="perspectiveHeroicExtremeRightFacing" fov="2700000">
              <a:rot lat="21546000" lon="19471383" rev="176530"/>
            </a:camera>
            <a:lightRig rig="threePt" dir="t"/>
          </a:scene3d>
          <a:sp3d extrusionH="730250">
            <a:bevelT/>
          </a:sp3d>
          <a:extLst/>
        </p:spPr>
        <p:txBody>
          <a:bodyPr vert="horz" wrap="square" lIns="68580" tIns="34290" rIns="68580" bIns="34290" numCol="1" anchor="t" anchorCtr="0" compatLnSpc="1">
            <a:prstTxWarp prst="textNoShape">
              <a:avLst/>
            </a:prstTxWarp>
          </a:bodyPr>
          <a:lstStyle/>
          <a:p>
            <a:endParaRPr lang="en-US" sz="1350" dirty="0">
              <a:solidFill>
                <a:srgbClr val="5F5F5F"/>
              </a:solidFill>
            </a:endParaRPr>
          </a:p>
        </p:txBody>
      </p:sp>
      <p:grpSp>
        <p:nvGrpSpPr>
          <p:cNvPr id="4" name="Group 5"/>
          <p:cNvGrpSpPr/>
          <p:nvPr/>
        </p:nvGrpSpPr>
        <p:grpSpPr bwMode="gray">
          <a:xfrm>
            <a:off x="4919160" y="1273925"/>
            <a:ext cx="2689676" cy="2381243"/>
            <a:chOff x="5980842" y="967459"/>
            <a:chExt cx="4710177" cy="4082643"/>
          </a:xfrm>
          <a:effectLst>
            <a:outerShdw blurRad="228600" dist="266700" dir="8100000" algn="tr" rotWithShape="0">
              <a:prstClr val="black">
                <a:alpha val="40000"/>
              </a:prstClr>
            </a:outerShdw>
          </a:effectLst>
          <a:scene3d>
            <a:camera prst="perspectiveContrastingRightFacing">
              <a:rot lat="20952000" lon="19746000" rev="372000"/>
            </a:camera>
            <a:lightRig rig="balanced" dir="t">
              <a:rot lat="0" lon="0" rev="18600000"/>
            </a:lightRig>
          </a:scene3d>
        </p:grpSpPr>
        <p:sp>
          <p:nvSpPr>
            <p:cNvPr id="5" name="Rectangle 4"/>
            <p:cNvSpPr/>
            <p:nvPr/>
          </p:nvSpPr>
          <p:spPr bwMode="gray">
            <a:xfrm>
              <a:off x="5989637" y="967459"/>
              <a:ext cx="4701381" cy="933593"/>
            </a:xfrm>
            <a:prstGeom prst="rect">
              <a:avLst/>
            </a:prstGeom>
            <a:no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DaaS</a:t>
              </a:r>
            </a:p>
          </p:txBody>
        </p:sp>
        <p:sp>
          <p:nvSpPr>
            <p:cNvPr id="25" name="Rectangle 24"/>
            <p:cNvSpPr/>
            <p:nvPr/>
          </p:nvSpPr>
          <p:spPr bwMode="gray">
            <a:xfrm>
              <a:off x="5980842" y="2018908"/>
              <a:ext cx="4701381" cy="933593"/>
            </a:xfrm>
            <a:prstGeom prst="rect">
              <a:avLst/>
            </a:prstGeom>
            <a:gradFill>
              <a:gsLst>
                <a:gs pos="95575">
                  <a:schemeClr val="accent2">
                    <a:alpha val="86000"/>
                  </a:schemeClr>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SaaS</a:t>
              </a:r>
            </a:p>
          </p:txBody>
        </p:sp>
        <p:sp>
          <p:nvSpPr>
            <p:cNvPr id="26" name="Rectangle 25"/>
            <p:cNvSpPr/>
            <p:nvPr/>
          </p:nvSpPr>
          <p:spPr bwMode="gray">
            <a:xfrm>
              <a:off x="5989638" y="3070357"/>
              <a:ext cx="4701381" cy="933593"/>
            </a:xfrm>
            <a:prstGeom prst="rect">
              <a:avLst/>
            </a:prstGeom>
            <a:gradFill>
              <a:gsLst>
                <a:gs pos="95575">
                  <a:schemeClr val="accent2"/>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PaaS</a:t>
              </a:r>
            </a:p>
          </p:txBody>
        </p:sp>
        <p:sp>
          <p:nvSpPr>
            <p:cNvPr id="35" name="Rectangle 34"/>
            <p:cNvSpPr/>
            <p:nvPr/>
          </p:nvSpPr>
          <p:spPr bwMode="gray">
            <a:xfrm>
              <a:off x="5989638" y="4116509"/>
              <a:ext cx="4701381" cy="933593"/>
            </a:xfrm>
            <a:prstGeom prst="rect">
              <a:avLst/>
            </a:prstGeom>
            <a:gradFill>
              <a:gsLst>
                <a:gs pos="95575">
                  <a:schemeClr val="accent2"/>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IaaS</a:t>
              </a:r>
            </a:p>
          </p:txBody>
        </p:sp>
      </p:grpSp>
      <p:sp>
        <p:nvSpPr>
          <p:cNvPr id="23" name="TextBox 22"/>
          <p:cNvSpPr txBox="1"/>
          <p:nvPr/>
        </p:nvSpPr>
        <p:spPr bwMode="gray">
          <a:xfrm>
            <a:off x="470389" y="2810028"/>
            <a:ext cx="3011015" cy="833285"/>
          </a:xfrm>
          <a:prstGeom prst="rect">
            <a:avLst/>
          </a:prstGeom>
          <a:noFill/>
        </p:spPr>
        <p:txBody>
          <a:bodyPr wrap="square" lIns="0" tIns="0" rIns="0" bIns="0" rtlCol="0" anchor="t" anchorCtr="0">
            <a:noAutofit/>
          </a:bodyPr>
          <a:lstStyle/>
          <a:p>
            <a:pPr algn="ctr">
              <a:lnSpc>
                <a:spcPct val="80000"/>
              </a:lnSpc>
            </a:pPr>
            <a:r>
              <a:rPr lang="en-US" sz="4950" dirty="0">
                <a:solidFill>
                  <a:srgbClr val="FFFFFF"/>
                </a:solidFill>
                <a:ea typeface="Calibri" charset="0"/>
                <a:cs typeface="Calibri" charset="0"/>
              </a:rPr>
              <a:t>CLOUD</a:t>
            </a:r>
          </a:p>
        </p:txBody>
      </p:sp>
      <p:pic>
        <p:nvPicPr>
          <p:cNvPr id="24" name="Picture 23"/>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bwMode="gray">
          <a:xfrm>
            <a:off x="596334" y="2169766"/>
            <a:ext cx="2965852" cy="421151"/>
          </a:xfrm>
          <a:prstGeom prst="rect">
            <a:avLst/>
          </a:prstGeom>
        </p:spPr>
      </p:pic>
      <p:sp>
        <p:nvSpPr>
          <p:cNvPr id="27" name="TextBox 26"/>
          <p:cNvSpPr txBox="1"/>
          <p:nvPr/>
        </p:nvSpPr>
        <p:spPr bwMode="gray">
          <a:xfrm>
            <a:off x="734047" y="791623"/>
            <a:ext cx="2642822" cy="884473"/>
          </a:xfrm>
          <a:prstGeom prst="rect">
            <a:avLst/>
          </a:prstGeom>
          <a:noFill/>
        </p:spPr>
        <p:txBody>
          <a:bodyPr wrap="square" lIns="0" tIns="0" rIns="0" bIns="0" rtlCol="0" anchor="t" anchorCtr="0">
            <a:noAutofit/>
          </a:bodyPr>
          <a:lstStyle/>
          <a:p>
            <a:pPr algn="ctr">
              <a:lnSpc>
                <a:spcPct val="90000"/>
              </a:lnSpc>
            </a:pPr>
            <a:r>
              <a:rPr lang="en-US" sz="3000" dirty="0">
                <a:solidFill>
                  <a:srgbClr val="FFFFFF"/>
                </a:solidFill>
                <a:ea typeface="Calibri" charset="0"/>
                <a:cs typeface="Calibri" charset="0"/>
              </a:rPr>
              <a:t>The Most Complete Cloud</a:t>
            </a:r>
          </a:p>
        </p:txBody>
      </p:sp>
      <p:cxnSp>
        <p:nvCxnSpPr>
          <p:cNvPr id="28" name="Straight Connector 27"/>
          <p:cNvCxnSpPr>
            <a:cxnSpLocks/>
          </p:cNvCxnSpPr>
          <p:nvPr/>
        </p:nvCxnSpPr>
        <p:spPr bwMode="gray">
          <a:xfrm>
            <a:off x="458391" y="2693787"/>
            <a:ext cx="3500438" cy="0"/>
          </a:xfrm>
          <a:prstGeom prst="line">
            <a:avLst/>
          </a:prstGeom>
          <a:ln w="1905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58390" y="415636"/>
            <a:ext cx="4220487" cy="4108863"/>
          </a:xfrm>
          <a:prstGeom prst="rect">
            <a:avLst/>
          </a:prstGeom>
          <a:solidFill>
            <a:schemeClr val="accent5"/>
          </a:solidFill>
          <a:ln w="19050">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05740" tIns="205740" rIns="205740" bIns="205740" numCol="1" spcCol="0" rtlCol="0" fromWordArt="0" anchor="t" anchorCtr="0" forceAA="0" compatLnSpc="1">
            <a:prstTxWarp prst="textNoShape">
              <a:avLst/>
            </a:prstTxWarp>
            <a:noAutofit/>
          </a:bodyPr>
          <a:lstStyle/>
          <a:p>
            <a:pPr>
              <a:lnSpc>
                <a:spcPct val="90000"/>
              </a:lnSpc>
            </a:pPr>
            <a:r>
              <a:rPr lang="en-US" altLang="zh-TW" sz="2400" b="1" dirty="0" smtClean="0"/>
              <a:t>Data-as-a-Service</a:t>
            </a:r>
            <a:endParaRPr lang="en-US" sz="2000" b="1" dirty="0" smtClean="0">
              <a:solidFill>
                <a:schemeClr val="bg1">
                  <a:lumMod val="95000"/>
                </a:schemeClr>
              </a:solidFill>
              <a:latin typeface="Calibri" panose="020F0502020204030204" pitchFamily="34" charset="0"/>
            </a:endParaRPr>
          </a:p>
          <a:p>
            <a:pPr marL="285750" lvl="0" indent="-285750">
              <a:buFont typeface="Arial" charset="0"/>
              <a:buChar char="•"/>
              <a:tabLst>
                <a:tab pos="2912269" algn="l"/>
              </a:tabLst>
            </a:pPr>
            <a:endParaRPr lang="en-US" sz="2000" b="1" dirty="0" smtClean="0">
              <a:solidFill>
                <a:schemeClr val="bg1">
                  <a:lumMod val="95000"/>
                </a:schemeClr>
              </a:solidFill>
              <a:latin typeface="Calibri" panose="020F0502020204030204" pitchFamily="34" charset="0"/>
            </a:endParaRPr>
          </a:p>
          <a:p>
            <a:pPr marL="285750" lvl="0" indent="-285750">
              <a:buFont typeface="Arial" charset="0"/>
              <a:buChar char="•"/>
              <a:tabLst>
                <a:tab pos="2912269" algn="l"/>
              </a:tabLst>
            </a:pPr>
            <a:r>
              <a:rPr lang="en-US" sz="2000" b="1" dirty="0" smtClean="0">
                <a:solidFill>
                  <a:schemeClr val="bg1">
                    <a:lumMod val="95000"/>
                  </a:schemeClr>
                </a:solidFill>
                <a:latin typeface="Calibri" panose="020F0502020204030204" pitchFamily="34" charset="0"/>
              </a:rPr>
              <a:t>Oracle </a:t>
            </a:r>
            <a:r>
              <a:rPr lang="en-US" sz="2000" b="1" dirty="0">
                <a:solidFill>
                  <a:schemeClr val="bg1">
                    <a:lumMod val="95000"/>
                  </a:schemeClr>
                </a:solidFill>
                <a:latin typeface="Calibri" panose="020F0502020204030204" pitchFamily="34" charset="0"/>
              </a:rPr>
              <a:t>ID </a:t>
            </a:r>
            <a:r>
              <a:rPr lang="en-US" sz="2000" b="1" dirty="0" smtClean="0">
                <a:solidFill>
                  <a:schemeClr val="bg1">
                    <a:lumMod val="95000"/>
                  </a:schemeClr>
                </a:solidFill>
                <a:latin typeface="Calibri" panose="020F0502020204030204" pitchFamily="34" charset="0"/>
              </a:rPr>
              <a:t>Graph</a:t>
            </a:r>
            <a:r>
              <a:rPr lang="zh-CN" altLang="en-US" sz="2000" b="1" dirty="0" smtClean="0">
                <a:solidFill>
                  <a:schemeClr val="bg1">
                    <a:lumMod val="95000"/>
                  </a:schemeClr>
                </a:solidFill>
                <a:latin typeface="Calibri" panose="020F0502020204030204" pitchFamily="34" charset="0"/>
              </a:rPr>
              <a:t> </a:t>
            </a:r>
            <a:endParaRPr lang="en-US" altLang="zh-CN" sz="2000" b="1" dirty="0" smtClean="0">
              <a:solidFill>
                <a:schemeClr val="bg1">
                  <a:lumMod val="95000"/>
                </a:schemeClr>
              </a:solidFill>
              <a:latin typeface="Calibri" panose="020F0502020204030204" pitchFamily="34" charset="0"/>
            </a:endParaRPr>
          </a:p>
          <a:p>
            <a:pPr marL="285750" lvl="0" indent="-285750">
              <a:buFont typeface="Arial" charset="0"/>
              <a:buChar char="•"/>
              <a:tabLst>
                <a:tab pos="2912269" algn="l"/>
              </a:tabLst>
            </a:pPr>
            <a:endParaRPr lang="en-US" altLang="zh-CN" sz="2000" b="1" dirty="0" smtClean="0">
              <a:solidFill>
                <a:schemeClr val="bg1">
                  <a:lumMod val="95000"/>
                </a:schemeClr>
              </a:solidFill>
              <a:latin typeface="Calibri" panose="020F0502020204030204" pitchFamily="34" charset="0"/>
            </a:endParaRPr>
          </a:p>
          <a:p>
            <a:pPr marL="285750" lvl="0" indent="-285750">
              <a:buFont typeface="Arial" charset="0"/>
              <a:buChar char="•"/>
              <a:tabLst>
                <a:tab pos="2912269" algn="l"/>
              </a:tabLst>
            </a:pPr>
            <a:r>
              <a:rPr lang="en-US" sz="2000" dirty="0" smtClean="0"/>
              <a:t>5 </a:t>
            </a:r>
            <a:r>
              <a:rPr lang="en-US" sz="2000" dirty="0"/>
              <a:t>billion global consumer </a:t>
            </a:r>
            <a:r>
              <a:rPr lang="en-US" sz="2000" dirty="0" smtClean="0"/>
              <a:t>IDs</a:t>
            </a:r>
          </a:p>
          <a:p>
            <a:pPr marL="285750" lvl="0" indent="-285750">
              <a:buFont typeface="Arial" charset="0"/>
              <a:buChar char="•"/>
              <a:tabLst>
                <a:tab pos="2912269" algn="l"/>
              </a:tabLst>
            </a:pPr>
            <a:endParaRPr lang="en-US" sz="2000" dirty="0"/>
          </a:p>
          <a:p>
            <a:pPr marL="285750" lvl="0" indent="-285750">
              <a:buFont typeface="Arial" charset="0"/>
              <a:buChar char="•"/>
              <a:tabLst>
                <a:tab pos="2912269" algn="l"/>
              </a:tabLst>
            </a:pPr>
            <a:r>
              <a:rPr lang="en-US" sz="2000" dirty="0" smtClean="0"/>
              <a:t>Reduce wasted spend</a:t>
            </a:r>
          </a:p>
          <a:p>
            <a:pPr marL="285750" lvl="0" indent="-285750">
              <a:buFont typeface="Arial" charset="0"/>
              <a:buChar char="•"/>
              <a:tabLst>
                <a:tab pos="2912269" algn="l"/>
              </a:tabLst>
            </a:pPr>
            <a:endParaRPr lang="en-US" sz="2000" dirty="0" smtClean="0"/>
          </a:p>
          <a:p>
            <a:pPr marL="285750" indent="-285750">
              <a:buFont typeface="Arial" charset="0"/>
              <a:buChar char="•"/>
              <a:tabLst>
                <a:tab pos="2912269" algn="l"/>
              </a:tabLst>
            </a:pPr>
            <a:r>
              <a:rPr lang="en-US" altLang="zh-CN" sz="2000" dirty="0" smtClean="0">
                <a:solidFill>
                  <a:schemeClr val="bg1"/>
                </a:solidFill>
                <a:ea typeface="Calibri" charset="0"/>
                <a:cs typeface="Calibri" charset="0"/>
              </a:rPr>
              <a:t>Target</a:t>
            </a:r>
            <a:r>
              <a:rPr lang="zh-CN" altLang="en-US" sz="2000" dirty="0" smtClean="0">
                <a:solidFill>
                  <a:schemeClr val="bg1"/>
                </a:solidFill>
                <a:ea typeface="Calibri" charset="0"/>
                <a:cs typeface="Calibri" charset="0"/>
              </a:rPr>
              <a:t> </a:t>
            </a:r>
            <a:r>
              <a:rPr lang="en-US" altLang="zh-CN" sz="2000" dirty="0" smtClean="0">
                <a:solidFill>
                  <a:schemeClr val="bg1"/>
                </a:solidFill>
                <a:ea typeface="Calibri" charset="0"/>
                <a:cs typeface="Calibri" charset="0"/>
              </a:rPr>
              <a:t>right</a:t>
            </a:r>
            <a:r>
              <a:rPr lang="zh-CN" altLang="en-US" sz="2000" dirty="0" smtClean="0">
                <a:solidFill>
                  <a:schemeClr val="bg1"/>
                </a:solidFill>
                <a:ea typeface="Calibri" charset="0"/>
                <a:cs typeface="Calibri" charset="0"/>
              </a:rPr>
              <a:t> </a:t>
            </a:r>
            <a:r>
              <a:rPr lang="en-US" altLang="zh-CN" sz="2000" dirty="0" smtClean="0">
                <a:solidFill>
                  <a:schemeClr val="bg1"/>
                </a:solidFill>
                <a:ea typeface="Calibri" charset="0"/>
                <a:cs typeface="Calibri" charset="0"/>
              </a:rPr>
              <a:t>individuals</a:t>
            </a:r>
            <a:endParaRPr lang="en-US" dirty="0">
              <a:solidFill>
                <a:schemeClr val="bg1"/>
              </a:solidFill>
              <a:ea typeface="Calibri" charset="0"/>
              <a:cs typeface="Calibri" charset="0"/>
            </a:endParaRPr>
          </a:p>
          <a:p>
            <a:pPr>
              <a:tabLst>
                <a:tab pos="2912269" algn="l"/>
              </a:tabLst>
            </a:pPr>
            <a:endParaRPr lang="en-US" dirty="0">
              <a:solidFill>
                <a:schemeClr val="bg1"/>
              </a:solidFill>
              <a:ea typeface="Calibri" charset="0"/>
              <a:cs typeface="Calibri" charset="0"/>
            </a:endParaRPr>
          </a:p>
          <a:p>
            <a:pPr>
              <a:tabLst>
                <a:tab pos="2912269" algn="l"/>
              </a:tabLst>
            </a:pPr>
            <a:endParaRPr lang="en-US" dirty="0">
              <a:solidFill>
                <a:schemeClr val="bg1"/>
              </a:solidFill>
              <a:ea typeface="Calibri" charset="0"/>
              <a:cs typeface="Calibri" charset="0"/>
            </a:endParaRPr>
          </a:p>
        </p:txBody>
      </p:sp>
      <p:grpSp>
        <p:nvGrpSpPr>
          <p:cNvPr id="6" name="Group 5"/>
          <p:cNvGrpSpPr>
            <a:grpSpLocks noChangeAspect="1"/>
          </p:cNvGrpSpPr>
          <p:nvPr/>
        </p:nvGrpSpPr>
        <p:grpSpPr bwMode="gray">
          <a:xfrm>
            <a:off x="4992233" y="1106794"/>
            <a:ext cx="3033980" cy="2686064"/>
            <a:chOff x="5980842" y="967459"/>
            <a:chExt cx="4710177" cy="4082643"/>
          </a:xfrm>
          <a:effectLst>
            <a:outerShdw blurRad="228600" dist="266700" dir="8100000" algn="tr" rotWithShape="0">
              <a:prstClr val="black">
                <a:alpha val="40000"/>
              </a:prstClr>
            </a:outerShdw>
          </a:effectLst>
          <a:scene3d>
            <a:camera prst="perspectiveContrastingRightFacing">
              <a:rot lat="20952000" lon="19746000" rev="372000"/>
            </a:camera>
            <a:lightRig rig="balanced" dir="t">
              <a:rot lat="0" lon="0" rev="18600000"/>
            </a:lightRig>
          </a:scene3d>
        </p:grpSpPr>
        <p:sp>
          <p:nvSpPr>
            <p:cNvPr id="32" name="Rectangle 31"/>
            <p:cNvSpPr/>
            <p:nvPr/>
          </p:nvSpPr>
          <p:spPr bwMode="gray">
            <a:xfrm>
              <a:off x="5989637" y="967459"/>
              <a:ext cx="4701381" cy="933593"/>
            </a:xfrm>
            <a:prstGeom prst="rect">
              <a:avLst/>
            </a:prstGeom>
            <a:gradFill>
              <a:gsLst>
                <a:gs pos="95575">
                  <a:schemeClr val="accent2">
                    <a:alpha val="87000"/>
                  </a:schemeClr>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8255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4050" dirty="0">
                  <a:solidFill>
                    <a:srgbClr val="FFFFFF"/>
                  </a:solidFill>
                </a:rPr>
                <a:t>DaaS</a:t>
              </a:r>
            </a:p>
          </p:txBody>
        </p:sp>
        <p:sp>
          <p:nvSpPr>
            <p:cNvPr id="33" name="Rectangle 32"/>
            <p:cNvSpPr/>
            <p:nvPr/>
          </p:nvSpPr>
          <p:spPr bwMode="gray">
            <a:xfrm>
              <a:off x="5980842" y="2018908"/>
              <a:ext cx="4701381" cy="933593"/>
            </a:xfrm>
            <a:prstGeom prst="rect">
              <a:avLst/>
            </a:prstGeom>
            <a:no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alpha val="0"/>
                    </a:srgbClr>
                  </a:solidFill>
                </a:rPr>
                <a:t>SaaS</a:t>
              </a:r>
            </a:p>
          </p:txBody>
        </p:sp>
        <p:sp>
          <p:nvSpPr>
            <p:cNvPr id="34" name="Rectangle 33"/>
            <p:cNvSpPr/>
            <p:nvPr/>
          </p:nvSpPr>
          <p:spPr bwMode="gray">
            <a:xfrm>
              <a:off x="5989638" y="3070357"/>
              <a:ext cx="4701381" cy="933593"/>
            </a:xfrm>
            <a:prstGeom prst="rect">
              <a:avLst/>
            </a:prstGeom>
            <a:no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alpha val="0"/>
                    </a:srgbClr>
                  </a:solidFill>
                </a:rPr>
                <a:t>PaaS</a:t>
              </a:r>
            </a:p>
          </p:txBody>
        </p:sp>
        <p:sp>
          <p:nvSpPr>
            <p:cNvPr id="38" name="Rectangle 37"/>
            <p:cNvSpPr/>
            <p:nvPr/>
          </p:nvSpPr>
          <p:spPr bwMode="gray">
            <a:xfrm>
              <a:off x="5989638" y="4116509"/>
              <a:ext cx="4701381" cy="933593"/>
            </a:xfrm>
            <a:prstGeom prst="rect">
              <a:avLst/>
            </a:prstGeom>
            <a:no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alpha val="0"/>
                    </a:srgbClr>
                  </a:solidFill>
                </a:rPr>
                <a:t>IaaS</a:t>
              </a:r>
            </a:p>
          </p:txBody>
        </p:sp>
      </p:grpSp>
      <p:cxnSp>
        <p:nvCxnSpPr>
          <p:cNvPr id="29" name="Straight Connector 28"/>
          <p:cNvCxnSpPr>
            <a:cxnSpLocks/>
          </p:cNvCxnSpPr>
          <p:nvPr/>
        </p:nvCxnSpPr>
        <p:spPr>
          <a:xfrm>
            <a:off x="4430785" y="1495271"/>
            <a:ext cx="460947" cy="0"/>
          </a:xfrm>
          <a:prstGeom prst="line">
            <a:avLst/>
          </a:prstGeom>
          <a:ln w="41275">
            <a:solidFill>
              <a:schemeClr val="accent5"/>
            </a:solidFill>
            <a:miter lim="800000"/>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7166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gray">
          <a:xfrm>
            <a:off x="1191" y="163"/>
            <a:ext cx="9141619" cy="5142161"/>
          </a:xfrm>
          <a:prstGeom prst="rect">
            <a:avLst/>
          </a:prstGeom>
          <a:ln w="19050">
            <a:noFill/>
          </a:ln>
          <a:effectLst/>
        </p:spPr>
      </p:pic>
      <p:sp>
        <p:nvSpPr>
          <p:cNvPr id="54" name="Rectangle 53" descr="Full slide 4-color photo can be inserted here"/>
          <p:cNvSpPr/>
          <p:nvPr/>
        </p:nvSpPr>
        <p:spPr bwMode="gray">
          <a:xfrm>
            <a:off x="161923" y="129232"/>
            <a:ext cx="8829678" cy="4660653"/>
          </a:xfrm>
          <a:prstGeom prst="rect">
            <a:avLst/>
          </a:prstGeom>
          <a:solidFill>
            <a:schemeClr val="accent4">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solidFill>
                <a:srgbClr val="FFFFFF"/>
              </a:solidFill>
            </a:endParaRPr>
          </a:p>
        </p:txBody>
      </p:sp>
      <p:grpSp>
        <p:nvGrpSpPr>
          <p:cNvPr id="2" name="Border"/>
          <p:cNvGrpSpPr/>
          <p:nvPr/>
        </p:nvGrpSpPr>
        <p:grpSpPr bwMode="gray">
          <a:xfrm>
            <a:off x="976" y="0"/>
            <a:ext cx="9142049" cy="5143500"/>
            <a:chOff x="-287" y="0"/>
            <a:chExt cx="12189399" cy="6858000"/>
          </a:xfrm>
        </p:grpSpPr>
        <p:sp>
          <p:nvSpPr>
            <p:cNvPr id="45" name="Rectangle 44"/>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sp>
          <p:nvSpPr>
            <p:cNvPr id="46" name="Rectangle 45"/>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sp>
          <p:nvSpPr>
            <p:cNvPr id="47" name="Rectangle 46"/>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sp>
          <p:nvSpPr>
            <p:cNvPr id="48" name="Rectangle 47"/>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grpSp>
      <p:sp>
        <p:nvSpPr>
          <p:cNvPr id="52" name="Slide Number Placeholder 5"/>
          <p:cNvSpPr>
            <a:spLocks noGrp="1"/>
          </p:cNvSpPr>
          <p:nvPr>
            <p:ph type="sldNum" sz="quarter" idx="12"/>
          </p:nvPr>
        </p:nvSpPr>
        <p:spPr bwMode="gray">
          <a:xfrm>
            <a:off x="8458200" y="4917186"/>
            <a:ext cx="286246" cy="137160"/>
          </a:xfrm>
          <a:prstGeom prst="rect">
            <a:avLst/>
          </a:prstGeom>
        </p:spPr>
        <p:txBody>
          <a:bodyPr vert="horz" wrap="none" lIns="0" tIns="0" rIns="0" bIns="0" rtlCol="0" anchor="ctr"/>
          <a:lstStyle>
            <a:lvl1pPr algn="r">
              <a:defRPr sz="600">
                <a:solidFill>
                  <a:schemeClr val="tx1">
                    <a:lumMod val="60000"/>
                    <a:lumOff val="40000"/>
                  </a:schemeClr>
                </a:solidFill>
              </a:defRPr>
            </a:lvl1pPr>
          </a:lstStyle>
          <a:p>
            <a:fld id="{C51EAA63-D034-42AE-91FA-B13B9518C7BE}" type="slidenum">
              <a:rPr>
                <a:solidFill>
                  <a:srgbClr val="5F5F5F">
                    <a:lumMod val="60000"/>
                    <a:lumOff val="40000"/>
                  </a:srgbClr>
                </a:solidFill>
              </a:rPr>
              <a:pPr/>
              <a:t>5</a:t>
            </a:fld>
            <a:endParaRPr dirty="0">
              <a:solidFill>
                <a:srgbClr val="5F5F5F">
                  <a:lumMod val="60000"/>
                  <a:lumOff val="40000"/>
                </a:srgbClr>
              </a:solidFill>
            </a:endParaRPr>
          </a:p>
        </p:txBody>
      </p:sp>
      <p:sp>
        <p:nvSpPr>
          <p:cNvPr id="50" name="TextBox 49"/>
          <p:cNvSpPr txBox="1"/>
          <p:nvPr/>
        </p:nvSpPr>
        <p:spPr bwMode="gray">
          <a:xfrm>
            <a:off x="4493420" y="4917186"/>
            <a:ext cx="2090738" cy="137160"/>
          </a:xfrm>
          <a:prstGeom prst="rect">
            <a:avLst/>
          </a:prstGeom>
          <a:noFill/>
        </p:spPr>
        <p:txBody>
          <a:bodyPr wrap="none" lIns="0" tIns="0" rIns="0" bIns="0" rtlCol="0" anchor="ctr" anchorCtr="0">
            <a:noAutofit/>
          </a:bodyPr>
          <a:lstStyle/>
          <a:p>
            <a:r>
              <a:rPr lang="en-US" sz="600" dirty="0">
                <a:solidFill>
                  <a:srgbClr val="5F5F5F">
                    <a:lumMod val="60000"/>
                    <a:lumOff val="40000"/>
                  </a:srgbClr>
                </a:solidFill>
              </a:rPr>
              <a:t>Copyright © 2017 </a:t>
            </a:r>
            <a:r>
              <a:rPr sz="600" dirty="0">
                <a:solidFill>
                  <a:srgbClr val="5F5F5F">
                    <a:lumMod val="60000"/>
                    <a:lumOff val="40000"/>
                  </a:srgbClr>
                </a:solidFill>
              </a:rPr>
              <a:t>Oracle and/or its affiliates. All rights reserved.  |</a:t>
            </a:r>
          </a:p>
        </p:txBody>
      </p:sp>
      <p:pic>
        <p:nvPicPr>
          <p:cNvPr id="37" name="Picture 36" descr="Oracle logo in white on red staging background"/>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bwMode="gray">
          <a:xfrm>
            <a:off x="398955" y="4697730"/>
            <a:ext cx="1218854" cy="445770"/>
          </a:xfrm>
          <a:prstGeom prst="rect">
            <a:avLst/>
          </a:prstGeom>
        </p:spPr>
      </p:pic>
      <p:sp>
        <p:nvSpPr>
          <p:cNvPr id="55" name="TextBox 54"/>
          <p:cNvSpPr txBox="1"/>
          <p:nvPr/>
        </p:nvSpPr>
        <p:spPr bwMode="gray">
          <a:xfrm>
            <a:off x="470389" y="2810028"/>
            <a:ext cx="3011015" cy="833285"/>
          </a:xfrm>
          <a:prstGeom prst="rect">
            <a:avLst/>
          </a:prstGeom>
          <a:noFill/>
        </p:spPr>
        <p:txBody>
          <a:bodyPr wrap="square" lIns="0" tIns="0" rIns="0" bIns="0" rtlCol="0" anchor="t" anchorCtr="0">
            <a:noAutofit/>
          </a:bodyPr>
          <a:lstStyle/>
          <a:p>
            <a:pPr algn="ctr">
              <a:lnSpc>
                <a:spcPct val="80000"/>
              </a:lnSpc>
            </a:pPr>
            <a:r>
              <a:rPr lang="en-US" sz="4950" dirty="0">
                <a:solidFill>
                  <a:srgbClr val="FFFFFF"/>
                </a:solidFill>
                <a:ea typeface="Calibri" charset="0"/>
                <a:cs typeface="Calibri" charset="0"/>
              </a:rPr>
              <a:t>CLOUD</a:t>
            </a:r>
          </a:p>
        </p:txBody>
      </p:sp>
      <p:pic>
        <p:nvPicPr>
          <p:cNvPr id="56" name="Picture 5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bwMode="gray">
          <a:xfrm>
            <a:off x="596334" y="2169766"/>
            <a:ext cx="2965852" cy="421151"/>
          </a:xfrm>
          <a:prstGeom prst="rect">
            <a:avLst/>
          </a:prstGeom>
        </p:spPr>
      </p:pic>
      <p:sp>
        <p:nvSpPr>
          <p:cNvPr id="22" name="TextBox 21"/>
          <p:cNvSpPr txBox="1"/>
          <p:nvPr/>
        </p:nvSpPr>
        <p:spPr bwMode="gray">
          <a:xfrm>
            <a:off x="734047" y="791623"/>
            <a:ext cx="2642822" cy="884473"/>
          </a:xfrm>
          <a:prstGeom prst="rect">
            <a:avLst/>
          </a:prstGeom>
          <a:noFill/>
        </p:spPr>
        <p:txBody>
          <a:bodyPr wrap="square" lIns="0" tIns="0" rIns="0" bIns="0" rtlCol="0" anchor="t" anchorCtr="0">
            <a:noAutofit/>
          </a:bodyPr>
          <a:lstStyle/>
          <a:p>
            <a:pPr algn="ctr">
              <a:lnSpc>
                <a:spcPct val="90000"/>
              </a:lnSpc>
            </a:pPr>
            <a:r>
              <a:rPr lang="en-US" sz="3000" dirty="0">
                <a:solidFill>
                  <a:srgbClr val="FFFFFF"/>
                </a:solidFill>
                <a:ea typeface="Calibri" charset="0"/>
                <a:cs typeface="Calibri" charset="0"/>
              </a:rPr>
              <a:t>The Most Complete Cloud</a:t>
            </a:r>
          </a:p>
        </p:txBody>
      </p:sp>
      <p:cxnSp>
        <p:nvCxnSpPr>
          <p:cNvPr id="3" name="Straight Connector 2"/>
          <p:cNvCxnSpPr>
            <a:cxnSpLocks/>
          </p:cNvCxnSpPr>
          <p:nvPr/>
        </p:nvCxnSpPr>
        <p:spPr bwMode="gray">
          <a:xfrm>
            <a:off x="458391" y="2693787"/>
            <a:ext cx="3500438" cy="0"/>
          </a:xfrm>
          <a:prstGeom prst="line">
            <a:avLst/>
          </a:prstGeom>
          <a:ln w="1905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53" name="Freeform 5"/>
          <p:cNvSpPr>
            <a:spLocks/>
          </p:cNvSpPr>
          <p:nvPr/>
        </p:nvSpPr>
        <p:spPr bwMode="gray">
          <a:xfrm>
            <a:off x="3601988" y="725594"/>
            <a:ext cx="5579705" cy="3235868"/>
          </a:xfrm>
          <a:custGeom>
            <a:avLst/>
            <a:gdLst>
              <a:gd name="T0" fmla="*/ 670 w 1276"/>
              <a:gd name="T1" fmla="*/ 739 h 739"/>
              <a:gd name="T2" fmla="*/ 300 w 1276"/>
              <a:gd name="T3" fmla="*/ 739 h 739"/>
              <a:gd name="T4" fmla="*/ 57 w 1276"/>
              <a:gd name="T5" fmla="*/ 593 h 739"/>
              <a:gd name="T6" fmla="*/ 103 w 1276"/>
              <a:gd name="T7" fmla="*/ 278 h 739"/>
              <a:gd name="T8" fmla="*/ 300 w 1276"/>
              <a:gd name="T9" fmla="*/ 196 h 739"/>
              <a:gd name="T10" fmla="*/ 310 w 1276"/>
              <a:gd name="T11" fmla="*/ 189 h 739"/>
              <a:gd name="T12" fmla="*/ 521 w 1276"/>
              <a:gd name="T13" fmla="*/ 16 h 739"/>
              <a:gd name="T14" fmla="*/ 794 w 1276"/>
              <a:gd name="T15" fmla="*/ 154 h 739"/>
              <a:gd name="T16" fmla="*/ 805 w 1276"/>
              <a:gd name="T17" fmla="*/ 160 h 739"/>
              <a:gd name="T18" fmla="*/ 1036 w 1276"/>
              <a:gd name="T19" fmla="*/ 272 h 739"/>
              <a:gd name="T20" fmla="*/ 1049 w 1276"/>
              <a:gd name="T21" fmla="*/ 278 h 739"/>
              <a:gd name="T22" fmla="*/ 1263 w 1276"/>
              <a:gd name="T23" fmla="*/ 459 h 739"/>
              <a:gd name="T24" fmla="*/ 1208 w 1276"/>
              <a:gd name="T25" fmla="*/ 668 h 739"/>
              <a:gd name="T26" fmla="*/ 1065 w 1276"/>
              <a:gd name="T27" fmla="*/ 737 h 739"/>
              <a:gd name="T28" fmla="*/ 1039 w 1276"/>
              <a:gd name="T29" fmla="*/ 739 h 739"/>
              <a:gd name="T30" fmla="*/ 670 w 1276"/>
              <a:gd name="T31" fmla="*/ 739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76" h="739">
                <a:moveTo>
                  <a:pt x="670" y="739"/>
                </a:moveTo>
                <a:cubicBezTo>
                  <a:pt x="547" y="739"/>
                  <a:pt x="424" y="739"/>
                  <a:pt x="300" y="739"/>
                </a:cubicBezTo>
                <a:cubicBezTo>
                  <a:pt x="192" y="737"/>
                  <a:pt x="109" y="689"/>
                  <a:pt x="57" y="593"/>
                </a:cubicBezTo>
                <a:cubicBezTo>
                  <a:pt x="0" y="492"/>
                  <a:pt x="21" y="359"/>
                  <a:pt x="103" y="278"/>
                </a:cubicBezTo>
                <a:cubicBezTo>
                  <a:pt x="158" y="223"/>
                  <a:pt x="223" y="196"/>
                  <a:pt x="300" y="196"/>
                </a:cubicBezTo>
                <a:cubicBezTo>
                  <a:pt x="305" y="196"/>
                  <a:pt x="307" y="194"/>
                  <a:pt x="310" y="189"/>
                </a:cubicBezTo>
                <a:cubicBezTo>
                  <a:pt x="348" y="92"/>
                  <a:pt x="419" y="34"/>
                  <a:pt x="521" y="16"/>
                </a:cubicBezTo>
                <a:cubicBezTo>
                  <a:pt x="631" y="0"/>
                  <a:pt x="742" y="57"/>
                  <a:pt x="794" y="154"/>
                </a:cubicBezTo>
                <a:cubicBezTo>
                  <a:pt x="797" y="158"/>
                  <a:pt x="800" y="160"/>
                  <a:pt x="805" y="160"/>
                </a:cubicBezTo>
                <a:cubicBezTo>
                  <a:pt x="901" y="158"/>
                  <a:pt x="979" y="196"/>
                  <a:pt x="1036" y="272"/>
                </a:cubicBezTo>
                <a:cubicBezTo>
                  <a:pt x="1039" y="276"/>
                  <a:pt x="1042" y="278"/>
                  <a:pt x="1049" y="278"/>
                </a:cubicBezTo>
                <a:cubicBezTo>
                  <a:pt x="1154" y="278"/>
                  <a:pt x="1245" y="356"/>
                  <a:pt x="1263" y="459"/>
                </a:cubicBezTo>
                <a:cubicBezTo>
                  <a:pt x="1276" y="537"/>
                  <a:pt x="1259" y="608"/>
                  <a:pt x="1208" y="668"/>
                </a:cubicBezTo>
                <a:cubicBezTo>
                  <a:pt x="1170" y="710"/>
                  <a:pt x="1122" y="733"/>
                  <a:pt x="1065" y="737"/>
                </a:cubicBezTo>
                <a:cubicBezTo>
                  <a:pt x="1057" y="739"/>
                  <a:pt x="1047" y="739"/>
                  <a:pt x="1039" y="739"/>
                </a:cubicBezTo>
                <a:cubicBezTo>
                  <a:pt x="915" y="739"/>
                  <a:pt x="794" y="739"/>
                  <a:pt x="670" y="739"/>
                </a:cubicBezTo>
                <a:close/>
              </a:path>
            </a:pathLst>
          </a:custGeom>
          <a:gradFill>
            <a:gsLst>
              <a:gs pos="95575">
                <a:schemeClr val="accent5">
                  <a:alpha val="78000"/>
                </a:schemeClr>
              </a:gs>
              <a:gs pos="1000">
                <a:schemeClr val="bg2"/>
              </a:gs>
              <a:gs pos="42000">
                <a:schemeClr val="bg2"/>
              </a:gs>
            </a:gsLst>
            <a:lin ang="0" scaled="0"/>
          </a:gradFill>
          <a:ln w="76200" cap="flat">
            <a:noFill/>
            <a:prstDash val="solid"/>
            <a:miter lim="800000"/>
            <a:headEnd/>
            <a:tailEnd/>
          </a:ln>
          <a:effectLst>
            <a:outerShdw blurRad="368300" dist="419100" dir="8100000" algn="tr" rotWithShape="0">
              <a:prstClr val="black">
                <a:alpha val="40000"/>
              </a:prstClr>
            </a:outerShdw>
          </a:effectLst>
          <a:scene3d>
            <a:camera prst="perspectiveHeroicExtremeRightFacing" fov="2700000">
              <a:rot lat="21546000" lon="19471383" rev="176530"/>
            </a:camera>
            <a:lightRig rig="threePt" dir="t"/>
          </a:scene3d>
          <a:sp3d extrusionH="730250">
            <a:bevelT/>
          </a:sp3d>
          <a:extLst/>
        </p:spPr>
        <p:txBody>
          <a:bodyPr vert="horz" wrap="square" lIns="68580" tIns="34290" rIns="68580" bIns="34290" numCol="1" anchor="t" anchorCtr="0" compatLnSpc="1">
            <a:prstTxWarp prst="textNoShape">
              <a:avLst/>
            </a:prstTxWarp>
          </a:bodyPr>
          <a:lstStyle/>
          <a:p>
            <a:endParaRPr lang="en-US" sz="1350" dirty="0">
              <a:solidFill>
                <a:srgbClr val="5F5F5F"/>
              </a:solidFill>
            </a:endParaRPr>
          </a:p>
        </p:txBody>
      </p:sp>
      <p:grpSp>
        <p:nvGrpSpPr>
          <p:cNvPr id="4" name="Group 5"/>
          <p:cNvGrpSpPr/>
          <p:nvPr/>
        </p:nvGrpSpPr>
        <p:grpSpPr bwMode="gray">
          <a:xfrm>
            <a:off x="4919160" y="1273925"/>
            <a:ext cx="2689676" cy="2381243"/>
            <a:chOff x="5980842" y="967459"/>
            <a:chExt cx="4710177" cy="4082643"/>
          </a:xfrm>
          <a:effectLst>
            <a:outerShdw blurRad="228600" dist="266700" dir="8100000" algn="tr" rotWithShape="0">
              <a:prstClr val="black">
                <a:alpha val="40000"/>
              </a:prstClr>
            </a:outerShdw>
          </a:effectLst>
          <a:scene3d>
            <a:camera prst="perspectiveContrastingRightFacing">
              <a:rot lat="20952000" lon="19746000" rev="372000"/>
            </a:camera>
            <a:lightRig rig="balanced" dir="t">
              <a:rot lat="0" lon="0" rev="18600000"/>
            </a:lightRig>
          </a:scene3d>
        </p:grpSpPr>
        <p:sp>
          <p:nvSpPr>
            <p:cNvPr id="5" name="Rectangle 4"/>
            <p:cNvSpPr/>
            <p:nvPr/>
          </p:nvSpPr>
          <p:spPr bwMode="gray">
            <a:xfrm>
              <a:off x="5989637" y="967459"/>
              <a:ext cx="4701381" cy="933593"/>
            </a:xfrm>
            <a:prstGeom prst="rect">
              <a:avLst/>
            </a:prstGeom>
            <a:gradFill>
              <a:gsLst>
                <a:gs pos="95575">
                  <a:schemeClr val="accent2">
                    <a:alpha val="87000"/>
                  </a:schemeClr>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DaaS</a:t>
              </a:r>
            </a:p>
          </p:txBody>
        </p:sp>
        <p:sp>
          <p:nvSpPr>
            <p:cNvPr id="25" name="Rectangle 24"/>
            <p:cNvSpPr/>
            <p:nvPr/>
          </p:nvSpPr>
          <p:spPr bwMode="gray">
            <a:xfrm>
              <a:off x="5980842" y="2018908"/>
              <a:ext cx="4701381" cy="933593"/>
            </a:xfrm>
            <a:prstGeom prst="rect">
              <a:avLst/>
            </a:prstGeom>
            <a:no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SaaS</a:t>
              </a:r>
            </a:p>
          </p:txBody>
        </p:sp>
        <p:sp>
          <p:nvSpPr>
            <p:cNvPr id="26" name="Rectangle 25"/>
            <p:cNvSpPr/>
            <p:nvPr/>
          </p:nvSpPr>
          <p:spPr bwMode="gray">
            <a:xfrm>
              <a:off x="5989638" y="3070357"/>
              <a:ext cx="4701381" cy="933593"/>
            </a:xfrm>
            <a:prstGeom prst="rect">
              <a:avLst/>
            </a:prstGeom>
            <a:gradFill>
              <a:gsLst>
                <a:gs pos="95575">
                  <a:schemeClr val="accent2"/>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PaaS</a:t>
              </a:r>
            </a:p>
          </p:txBody>
        </p:sp>
        <p:sp>
          <p:nvSpPr>
            <p:cNvPr id="35" name="Rectangle 34"/>
            <p:cNvSpPr/>
            <p:nvPr/>
          </p:nvSpPr>
          <p:spPr bwMode="gray">
            <a:xfrm>
              <a:off x="5989638" y="4116509"/>
              <a:ext cx="4701381" cy="933593"/>
            </a:xfrm>
            <a:prstGeom prst="rect">
              <a:avLst/>
            </a:prstGeom>
            <a:gradFill>
              <a:gsLst>
                <a:gs pos="95575">
                  <a:schemeClr val="accent2"/>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IaaS</a:t>
              </a:r>
            </a:p>
          </p:txBody>
        </p:sp>
      </p:grpSp>
      <p:grpSp>
        <p:nvGrpSpPr>
          <p:cNvPr id="6" name="Group 5"/>
          <p:cNvGrpSpPr>
            <a:grpSpLocks noChangeAspect="1"/>
          </p:cNvGrpSpPr>
          <p:nvPr/>
        </p:nvGrpSpPr>
        <p:grpSpPr bwMode="gray">
          <a:xfrm>
            <a:off x="4991665" y="1061505"/>
            <a:ext cx="3033980" cy="2686064"/>
            <a:chOff x="5980842" y="967459"/>
            <a:chExt cx="4710177" cy="4082643"/>
          </a:xfrm>
          <a:effectLst>
            <a:outerShdw blurRad="228600" dist="266700" dir="8100000" algn="tr" rotWithShape="0">
              <a:prstClr val="black">
                <a:alpha val="40000"/>
              </a:prstClr>
            </a:outerShdw>
          </a:effectLst>
          <a:scene3d>
            <a:camera prst="perspectiveContrastingRightFacing">
              <a:rot lat="20952000" lon="19746000" rev="372000"/>
            </a:camera>
            <a:lightRig rig="balanced" dir="t">
              <a:rot lat="0" lon="0" rev="18600000"/>
            </a:lightRig>
          </a:scene3d>
        </p:grpSpPr>
        <p:sp>
          <p:nvSpPr>
            <p:cNvPr id="28" name="Rectangle 27"/>
            <p:cNvSpPr/>
            <p:nvPr/>
          </p:nvSpPr>
          <p:spPr bwMode="gray">
            <a:xfrm>
              <a:off x="5989637" y="967459"/>
              <a:ext cx="4701381" cy="933593"/>
            </a:xfrm>
            <a:prstGeom prst="rect">
              <a:avLst/>
            </a:prstGeom>
            <a:no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alpha val="0"/>
                    </a:srgbClr>
                  </a:solidFill>
                </a:rPr>
                <a:t>DaaS</a:t>
              </a:r>
            </a:p>
          </p:txBody>
        </p:sp>
        <p:sp>
          <p:nvSpPr>
            <p:cNvPr id="29" name="Rectangle 28"/>
            <p:cNvSpPr/>
            <p:nvPr/>
          </p:nvSpPr>
          <p:spPr bwMode="gray">
            <a:xfrm>
              <a:off x="5980842" y="2018908"/>
              <a:ext cx="4701381" cy="933593"/>
            </a:xfrm>
            <a:prstGeom prst="rect">
              <a:avLst/>
            </a:prstGeom>
            <a:gradFill>
              <a:gsLst>
                <a:gs pos="95575">
                  <a:schemeClr val="accent2">
                    <a:alpha val="86000"/>
                  </a:schemeClr>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8255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4050" dirty="0">
                  <a:solidFill>
                    <a:srgbClr val="FFFFFF"/>
                  </a:solidFill>
                </a:rPr>
                <a:t>SaaS</a:t>
              </a:r>
            </a:p>
          </p:txBody>
        </p:sp>
        <p:sp>
          <p:nvSpPr>
            <p:cNvPr id="30" name="Rectangle 29"/>
            <p:cNvSpPr/>
            <p:nvPr/>
          </p:nvSpPr>
          <p:spPr bwMode="gray">
            <a:xfrm>
              <a:off x="5989638" y="3070357"/>
              <a:ext cx="4701381" cy="933593"/>
            </a:xfrm>
            <a:prstGeom prst="rect">
              <a:avLst/>
            </a:prstGeom>
            <a:no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alpha val="0"/>
                    </a:srgbClr>
                  </a:solidFill>
                </a:rPr>
                <a:t>PaaS</a:t>
              </a:r>
            </a:p>
          </p:txBody>
        </p:sp>
        <p:sp>
          <p:nvSpPr>
            <p:cNvPr id="31" name="Rectangle 30"/>
            <p:cNvSpPr/>
            <p:nvPr/>
          </p:nvSpPr>
          <p:spPr bwMode="gray">
            <a:xfrm>
              <a:off x="5989638" y="4116509"/>
              <a:ext cx="4701381" cy="933593"/>
            </a:xfrm>
            <a:prstGeom prst="rect">
              <a:avLst/>
            </a:prstGeom>
            <a:no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alpha val="0"/>
                    </a:srgbClr>
                  </a:solidFill>
                </a:rPr>
                <a:t>IaaS</a:t>
              </a:r>
            </a:p>
          </p:txBody>
        </p:sp>
      </p:grpSp>
      <p:cxnSp>
        <p:nvCxnSpPr>
          <p:cNvPr id="23" name="Straight Connector 22"/>
          <p:cNvCxnSpPr>
            <a:cxnSpLocks/>
          </p:cNvCxnSpPr>
          <p:nvPr/>
        </p:nvCxnSpPr>
        <p:spPr>
          <a:xfrm>
            <a:off x="4442028" y="2102372"/>
            <a:ext cx="494675" cy="0"/>
          </a:xfrm>
          <a:prstGeom prst="line">
            <a:avLst/>
          </a:prstGeom>
          <a:ln w="41275">
            <a:solidFill>
              <a:schemeClr val="accent5"/>
            </a:solidFill>
            <a:miter lim="800000"/>
            <a:tailEnd type="ova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58391" y="385763"/>
            <a:ext cx="4220487" cy="4138737"/>
          </a:xfrm>
          <a:prstGeom prst="rect">
            <a:avLst/>
          </a:prstGeom>
          <a:solidFill>
            <a:schemeClr val="accent5"/>
          </a:solidFill>
          <a:ln w="19050">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05740" tIns="205740" rIns="205740" bIns="205740" numCol="1" spcCol="0" rtlCol="0" fromWordArt="0" anchor="t" anchorCtr="0" forceAA="0" compatLnSpc="1">
            <a:prstTxWarp prst="textNoShape">
              <a:avLst/>
            </a:prstTxWarp>
            <a:noAutofit/>
          </a:bodyPr>
          <a:lstStyle/>
          <a:p>
            <a:pPr>
              <a:lnSpc>
                <a:spcPct val="90000"/>
              </a:lnSpc>
            </a:pPr>
            <a:r>
              <a:rPr lang="en-US" altLang="zh-TW" sz="2400" b="1" dirty="0" smtClean="0"/>
              <a:t>Software-as-a-Service</a:t>
            </a:r>
            <a:endParaRPr lang="en-US" altLang="zh-TW" sz="2400" b="1" dirty="0"/>
          </a:p>
          <a:p>
            <a:pPr marL="285750" indent="-285750">
              <a:buFont typeface="Arial" charset="0"/>
              <a:buChar char="•"/>
            </a:pPr>
            <a:endParaRPr lang="en-US" altLang="zh-CN" dirty="0" smtClean="0"/>
          </a:p>
          <a:p>
            <a:pPr marL="285750" indent="-285750">
              <a:buFont typeface="Arial" charset="0"/>
              <a:buChar char="•"/>
            </a:pPr>
            <a:r>
              <a:rPr lang="en-US" altLang="zh-CN" sz="2200" dirty="0" smtClean="0"/>
              <a:t>Customer experience</a:t>
            </a:r>
          </a:p>
          <a:p>
            <a:pPr marL="285750" indent="-285750">
              <a:buFont typeface="Arial" charset="0"/>
              <a:buChar char="•"/>
            </a:pPr>
            <a:r>
              <a:rPr lang="en-US" altLang="zh-CN" sz="2200" dirty="0" smtClean="0"/>
              <a:t>Human </a:t>
            </a:r>
            <a:r>
              <a:rPr lang="en-US" altLang="zh-CN" sz="2200" dirty="0"/>
              <a:t>C</a:t>
            </a:r>
            <a:r>
              <a:rPr lang="en-US" altLang="zh-CN" sz="2200" dirty="0" smtClean="0"/>
              <a:t>apital </a:t>
            </a:r>
            <a:r>
              <a:rPr lang="en-US" altLang="zh-CN" sz="2200" dirty="0"/>
              <a:t>M</a:t>
            </a:r>
            <a:r>
              <a:rPr lang="en-US" altLang="zh-CN" sz="2200" dirty="0" smtClean="0"/>
              <a:t>anagement</a:t>
            </a:r>
          </a:p>
          <a:p>
            <a:pPr marL="285750" indent="-285750">
              <a:buFont typeface="Arial" charset="0"/>
              <a:buChar char="•"/>
            </a:pPr>
            <a:r>
              <a:rPr lang="en-US" altLang="zh-CN" sz="2200" dirty="0"/>
              <a:t>Enterprise </a:t>
            </a:r>
            <a:r>
              <a:rPr lang="en-US" altLang="zh-CN" sz="2200" dirty="0" smtClean="0"/>
              <a:t>Resource </a:t>
            </a:r>
            <a:r>
              <a:rPr lang="en-US" altLang="zh-CN" sz="2200" dirty="0"/>
              <a:t>P</a:t>
            </a:r>
            <a:r>
              <a:rPr lang="en-US" altLang="zh-CN" sz="2200" dirty="0" smtClean="0"/>
              <a:t>lanning</a:t>
            </a:r>
          </a:p>
          <a:p>
            <a:pPr marL="285750" indent="-285750">
              <a:buFont typeface="Arial" charset="0"/>
              <a:buChar char="•"/>
            </a:pPr>
            <a:r>
              <a:rPr lang="en-US" altLang="zh-CN" sz="2200" dirty="0" smtClean="0"/>
              <a:t>Supply </a:t>
            </a:r>
            <a:r>
              <a:rPr lang="en-US" altLang="zh-CN" sz="2200" dirty="0"/>
              <a:t>C</a:t>
            </a:r>
            <a:r>
              <a:rPr lang="en-US" altLang="zh-CN" sz="2200" dirty="0" smtClean="0"/>
              <a:t>hain </a:t>
            </a:r>
            <a:r>
              <a:rPr lang="en-US" altLang="zh-CN" sz="2200" dirty="0"/>
              <a:t>M</a:t>
            </a:r>
            <a:r>
              <a:rPr lang="en-US" altLang="zh-CN" sz="2200" dirty="0" smtClean="0"/>
              <a:t>anagement</a:t>
            </a:r>
            <a:endParaRPr lang="en-US" altLang="zh-CN" sz="2200" dirty="0"/>
          </a:p>
          <a:p>
            <a:pPr marL="285750" indent="-285750">
              <a:buFont typeface="Arial" charset="0"/>
              <a:buChar char="•"/>
            </a:pPr>
            <a:r>
              <a:rPr lang="en-US" altLang="zh-CN" sz="2200" dirty="0" smtClean="0"/>
              <a:t>Enterprise </a:t>
            </a:r>
            <a:r>
              <a:rPr lang="en-US" altLang="zh-CN" sz="2200" dirty="0"/>
              <a:t>P</a:t>
            </a:r>
            <a:r>
              <a:rPr lang="en-US" altLang="zh-CN" sz="2200" dirty="0" smtClean="0"/>
              <a:t>erformance </a:t>
            </a:r>
            <a:r>
              <a:rPr lang="en-US" altLang="zh-CN" sz="2200" dirty="0"/>
              <a:t>M</a:t>
            </a:r>
            <a:r>
              <a:rPr lang="en-US" altLang="zh-CN" sz="2200" dirty="0" smtClean="0"/>
              <a:t>anagement</a:t>
            </a:r>
          </a:p>
          <a:p>
            <a:pPr marL="285750" indent="-285750">
              <a:buFont typeface="Arial" charset="0"/>
              <a:buChar char="•"/>
            </a:pPr>
            <a:r>
              <a:rPr lang="en-US" altLang="zh-CN" sz="2200" dirty="0" err="1" smtClean="0"/>
              <a:t>IoT</a:t>
            </a:r>
            <a:r>
              <a:rPr lang="zh-CN" altLang="en-US" sz="2200" dirty="0" smtClean="0"/>
              <a:t> </a:t>
            </a:r>
            <a:r>
              <a:rPr lang="en-US" altLang="zh-CN" sz="2200" dirty="0" smtClean="0"/>
              <a:t>applications</a:t>
            </a:r>
          </a:p>
          <a:p>
            <a:pPr marL="285750" indent="-285750">
              <a:buFont typeface="Arial" charset="0"/>
              <a:buChar char="•"/>
            </a:pPr>
            <a:endParaRPr lang="en-US" altLang="zh-CN" sz="2200" dirty="0"/>
          </a:p>
          <a:p>
            <a:pPr marL="285750" indent="-285750">
              <a:buFont typeface="Arial" charset="0"/>
              <a:buChar char="•"/>
            </a:pPr>
            <a:r>
              <a:rPr lang="en-US" altLang="zh-CN" sz="2400" dirty="0"/>
              <a:t>ERP</a:t>
            </a:r>
            <a:r>
              <a:rPr lang="zh-CN" altLang="en-US" sz="2400" dirty="0"/>
              <a:t> </a:t>
            </a:r>
            <a:r>
              <a:rPr lang="en-US" altLang="zh-CN" sz="2400" dirty="0"/>
              <a:t>cloud vs</a:t>
            </a:r>
            <a:r>
              <a:rPr lang="zh-CN" altLang="en-US" sz="2400" dirty="0"/>
              <a:t> </a:t>
            </a:r>
            <a:r>
              <a:rPr lang="en-US" altLang="zh-CN" sz="2400" dirty="0"/>
              <a:t>Workday &amp; </a:t>
            </a:r>
            <a:r>
              <a:rPr lang="en-US" altLang="zh-CN" sz="2400" dirty="0" smtClean="0"/>
              <a:t>SAP</a:t>
            </a:r>
            <a:endParaRPr lang="en-US" altLang="zh-CN" sz="2200" dirty="0" smtClean="0"/>
          </a:p>
          <a:p>
            <a:pPr marL="285750" indent="-285750">
              <a:buFont typeface="Arial" charset="0"/>
              <a:buChar char="•"/>
            </a:pPr>
            <a:endParaRPr lang="en-US" altLang="zh-CN" dirty="0" smtClean="0"/>
          </a:p>
          <a:p>
            <a:pPr marL="285750" indent="-285750">
              <a:buFont typeface="Arial" charset="0"/>
              <a:buChar char="•"/>
            </a:pPr>
            <a:endParaRPr lang="en-US" altLang="zh-CN" dirty="0" smtClean="0"/>
          </a:p>
          <a:p>
            <a:pPr marL="285750" indent="-285750">
              <a:buFont typeface="Arial" charset="0"/>
              <a:buChar char="•"/>
            </a:pPr>
            <a:endParaRPr lang="en-US" altLang="zh-CN" dirty="0" smtClean="0"/>
          </a:p>
          <a:p>
            <a:pPr marL="285750" indent="-285750">
              <a:buFont typeface="Arial" charset="0"/>
              <a:buChar char="•"/>
            </a:pPr>
            <a:endParaRPr lang="en-US" altLang="zh-CN" dirty="0" smtClean="0"/>
          </a:p>
          <a:p>
            <a:pPr marL="285750" indent="-285750">
              <a:buFont typeface="Arial" charset="0"/>
              <a:buChar char="•"/>
            </a:pPr>
            <a:endParaRPr lang="en-US" altLang="zh-CN" dirty="0" smtClean="0"/>
          </a:p>
          <a:p>
            <a:pPr marL="285750" indent="-285750">
              <a:buFont typeface="Arial" charset="0"/>
              <a:buChar char="•"/>
            </a:pPr>
            <a:endParaRPr lang="en-US" altLang="zh-CN" dirty="0" smtClean="0"/>
          </a:p>
        </p:txBody>
      </p:sp>
    </p:spTree>
    <p:extLst>
      <p:ext uri="{BB962C8B-B14F-4D97-AF65-F5344CB8AC3E}">
        <p14:creationId xmlns:p14="http://schemas.microsoft.com/office/powerpoint/2010/main" val="954190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4">
                                            <p:txEl>
                                              <p:pRg st="4" end="4"/>
                                            </p:txEl>
                                          </p:spTgt>
                                        </p:tgtEl>
                                        <p:attrNameLst>
                                          <p:attrName>style.visibility</p:attrName>
                                        </p:attrNameLst>
                                      </p:cBhvr>
                                      <p:to>
                                        <p:strVal val="visible"/>
                                      </p:to>
                                    </p:set>
                                    <p:animEffect transition="in" filter="blinds(horizontal)">
                                      <p:cBhvr>
                                        <p:cTn id="15" dur="500"/>
                                        <p:tgtEl>
                                          <p:spTgt spid="24">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4">
                                            <p:txEl>
                                              <p:pRg st="5" end="5"/>
                                            </p:txEl>
                                          </p:spTgt>
                                        </p:tgtEl>
                                        <p:attrNameLst>
                                          <p:attrName>style.visibility</p:attrName>
                                        </p:attrNameLst>
                                      </p:cBhvr>
                                      <p:to>
                                        <p:strVal val="visible"/>
                                      </p:to>
                                    </p:set>
                                    <p:animEffect transition="in" filter="blinds(horizontal)">
                                      <p:cBhvr>
                                        <p:cTn id="20" dur="500"/>
                                        <p:tgtEl>
                                          <p:spTgt spid="24">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4">
                                            <p:txEl>
                                              <p:pRg st="6" end="6"/>
                                            </p:txEl>
                                          </p:spTgt>
                                        </p:tgtEl>
                                        <p:attrNameLst>
                                          <p:attrName>style.visibility</p:attrName>
                                        </p:attrNameLst>
                                      </p:cBhvr>
                                      <p:to>
                                        <p:strVal val="visible"/>
                                      </p:to>
                                    </p:set>
                                    <p:animEffect transition="in" filter="blinds(horizontal)">
                                      <p:cBhvr>
                                        <p:cTn id="25" dur="500"/>
                                        <p:tgtEl>
                                          <p:spTgt spid="2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4">
                                            <p:txEl>
                                              <p:pRg st="7" end="7"/>
                                            </p:txEl>
                                          </p:spTgt>
                                        </p:tgtEl>
                                        <p:attrNameLst>
                                          <p:attrName>style.visibility</p:attrName>
                                        </p:attrNameLst>
                                      </p:cBhvr>
                                      <p:to>
                                        <p:strVal val="visible"/>
                                      </p:to>
                                    </p:set>
                                    <p:animEffect transition="in" filter="blinds(horizontal)">
                                      <p:cBhvr>
                                        <p:cTn id="30" dur="500"/>
                                        <p:tgtEl>
                                          <p:spTgt spid="24">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4">
                                            <p:txEl>
                                              <p:pRg st="9" end="9"/>
                                            </p:txEl>
                                          </p:spTgt>
                                        </p:tgtEl>
                                        <p:attrNameLst>
                                          <p:attrName>style.visibility</p:attrName>
                                        </p:attrNameLst>
                                      </p:cBhvr>
                                      <p:to>
                                        <p:strVal val="visible"/>
                                      </p:to>
                                    </p:set>
                                    <p:animEffect transition="in" filter="blinds(horizontal)">
                                      <p:cBhvr>
                                        <p:cTn id="35" dur="500"/>
                                        <p:tgtEl>
                                          <p:spTgt spid="2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4"/>
          </p:nvPr>
        </p:nvSpPr>
        <p:spPr/>
        <p:txBody>
          <a:bodyPr/>
          <a:lstStyle/>
          <a:p>
            <a:fld id="{C51EAA63-D034-42AE-91FA-B13B9518C7BE}" type="slidenum">
              <a:rPr lang="en-US" smtClean="0"/>
              <a:pPr/>
              <a:t>6</a:t>
            </a:fld>
            <a:endParaRPr lang="en-US" dirty="0"/>
          </a:p>
        </p:txBody>
      </p:sp>
      <p:sp>
        <p:nvSpPr>
          <p:cNvPr id="4" name="Text Placeholder 3"/>
          <p:cNvSpPr>
            <a:spLocks noGrp="1"/>
          </p:cNvSpPr>
          <p:nvPr>
            <p:ph type="body" sz="quarter" idx="13"/>
          </p:nvPr>
        </p:nvSpPr>
        <p:spPr/>
        <p:txBody>
          <a:bodyPr/>
          <a:lstStyle/>
          <a:p>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0213" y="90143"/>
            <a:ext cx="5933704" cy="4964203"/>
          </a:xfrm>
          <a:prstGeom prst="rect">
            <a:avLst/>
          </a:prstGeom>
        </p:spPr>
      </p:pic>
    </p:spTree>
    <p:extLst>
      <p:ext uri="{BB962C8B-B14F-4D97-AF65-F5344CB8AC3E}">
        <p14:creationId xmlns:p14="http://schemas.microsoft.com/office/powerpoint/2010/main" val="936283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4"/>
          </p:nvPr>
        </p:nvSpPr>
        <p:spPr/>
        <p:txBody>
          <a:bodyPr/>
          <a:lstStyle/>
          <a:p>
            <a:fld id="{C51EAA63-D034-42AE-91FA-B13B9518C7BE}" type="slidenum">
              <a:rPr lang="en-US" smtClean="0"/>
              <a:pPr/>
              <a:t>7</a:t>
            </a:fld>
            <a:endParaRPr lang="en-US" dirty="0"/>
          </a:p>
        </p:txBody>
      </p:sp>
      <p:sp>
        <p:nvSpPr>
          <p:cNvPr id="4" name="Text Placeholder 3"/>
          <p:cNvSpPr>
            <a:spLocks noGrp="1"/>
          </p:cNvSpPr>
          <p:nvPr>
            <p:ph type="body" sz="quarter" idx="13"/>
          </p:nvPr>
        </p:nvSpPr>
        <p:spPr/>
        <p:txBody>
          <a:bodyPr/>
          <a:lstStyle/>
          <a:p>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0213" y="90143"/>
            <a:ext cx="5933704" cy="496420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0213" y="708397"/>
            <a:ext cx="5933704" cy="4277369"/>
          </a:xfrm>
          <a:prstGeom prst="rect">
            <a:avLst/>
          </a:prstGeom>
        </p:spPr>
      </p:pic>
    </p:spTree>
    <p:extLst>
      <p:ext uri="{BB962C8B-B14F-4D97-AF65-F5344CB8AC3E}">
        <p14:creationId xmlns:p14="http://schemas.microsoft.com/office/powerpoint/2010/main" val="1251650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gray">
          <a:xfrm>
            <a:off x="1191" y="163"/>
            <a:ext cx="9141619" cy="5142161"/>
          </a:xfrm>
          <a:prstGeom prst="rect">
            <a:avLst/>
          </a:prstGeom>
          <a:ln w="19050">
            <a:noFill/>
          </a:ln>
          <a:effectLst/>
        </p:spPr>
      </p:pic>
      <p:sp>
        <p:nvSpPr>
          <p:cNvPr id="54" name="Rectangle 53" descr="Full slide 4-color photo can be inserted here"/>
          <p:cNvSpPr/>
          <p:nvPr/>
        </p:nvSpPr>
        <p:spPr bwMode="gray">
          <a:xfrm>
            <a:off x="161923" y="129232"/>
            <a:ext cx="8829678" cy="4660653"/>
          </a:xfrm>
          <a:prstGeom prst="rect">
            <a:avLst/>
          </a:prstGeom>
          <a:solidFill>
            <a:schemeClr val="accent4">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solidFill>
                <a:srgbClr val="FFFFFF"/>
              </a:solidFill>
            </a:endParaRPr>
          </a:p>
        </p:txBody>
      </p:sp>
      <p:grpSp>
        <p:nvGrpSpPr>
          <p:cNvPr id="2" name="Border"/>
          <p:cNvGrpSpPr/>
          <p:nvPr/>
        </p:nvGrpSpPr>
        <p:grpSpPr bwMode="gray">
          <a:xfrm>
            <a:off x="976" y="0"/>
            <a:ext cx="9142049" cy="5143500"/>
            <a:chOff x="-287" y="0"/>
            <a:chExt cx="12189399" cy="6858000"/>
          </a:xfrm>
        </p:grpSpPr>
        <p:sp>
          <p:nvSpPr>
            <p:cNvPr id="45" name="Rectangle 44"/>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sp>
          <p:nvSpPr>
            <p:cNvPr id="46" name="Rectangle 45"/>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sp>
          <p:nvSpPr>
            <p:cNvPr id="47" name="Rectangle 46"/>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sp>
          <p:nvSpPr>
            <p:cNvPr id="48" name="Rectangle 47"/>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grpSp>
      <p:sp>
        <p:nvSpPr>
          <p:cNvPr id="52" name="Slide Number Placeholder 5"/>
          <p:cNvSpPr>
            <a:spLocks noGrp="1"/>
          </p:cNvSpPr>
          <p:nvPr>
            <p:ph type="sldNum" sz="quarter" idx="12"/>
          </p:nvPr>
        </p:nvSpPr>
        <p:spPr bwMode="gray">
          <a:xfrm>
            <a:off x="8458200" y="4917186"/>
            <a:ext cx="286246" cy="137160"/>
          </a:xfrm>
          <a:prstGeom prst="rect">
            <a:avLst/>
          </a:prstGeom>
        </p:spPr>
        <p:txBody>
          <a:bodyPr vert="horz" wrap="none" lIns="0" tIns="0" rIns="0" bIns="0" rtlCol="0" anchor="ctr"/>
          <a:lstStyle>
            <a:lvl1pPr algn="r">
              <a:defRPr sz="600">
                <a:solidFill>
                  <a:schemeClr val="tx1">
                    <a:lumMod val="60000"/>
                    <a:lumOff val="40000"/>
                  </a:schemeClr>
                </a:solidFill>
              </a:defRPr>
            </a:lvl1pPr>
          </a:lstStyle>
          <a:p>
            <a:fld id="{C51EAA63-D034-42AE-91FA-B13B9518C7BE}" type="slidenum">
              <a:rPr>
                <a:solidFill>
                  <a:srgbClr val="5F5F5F">
                    <a:lumMod val="60000"/>
                    <a:lumOff val="40000"/>
                  </a:srgbClr>
                </a:solidFill>
              </a:rPr>
              <a:pPr/>
              <a:t>8</a:t>
            </a:fld>
            <a:endParaRPr dirty="0">
              <a:solidFill>
                <a:srgbClr val="5F5F5F">
                  <a:lumMod val="60000"/>
                  <a:lumOff val="40000"/>
                </a:srgbClr>
              </a:solidFill>
            </a:endParaRPr>
          </a:p>
        </p:txBody>
      </p:sp>
      <p:sp>
        <p:nvSpPr>
          <p:cNvPr id="50" name="TextBox 49"/>
          <p:cNvSpPr txBox="1"/>
          <p:nvPr/>
        </p:nvSpPr>
        <p:spPr bwMode="gray">
          <a:xfrm>
            <a:off x="4493420" y="4917186"/>
            <a:ext cx="2090738" cy="137160"/>
          </a:xfrm>
          <a:prstGeom prst="rect">
            <a:avLst/>
          </a:prstGeom>
          <a:noFill/>
        </p:spPr>
        <p:txBody>
          <a:bodyPr wrap="none" lIns="0" tIns="0" rIns="0" bIns="0" rtlCol="0" anchor="ctr" anchorCtr="0">
            <a:noAutofit/>
          </a:bodyPr>
          <a:lstStyle/>
          <a:p>
            <a:r>
              <a:rPr lang="en-US" sz="600" dirty="0">
                <a:solidFill>
                  <a:srgbClr val="5F5F5F">
                    <a:lumMod val="60000"/>
                    <a:lumOff val="40000"/>
                  </a:srgbClr>
                </a:solidFill>
              </a:rPr>
              <a:t>Copyright © 2017 </a:t>
            </a:r>
            <a:r>
              <a:rPr sz="600" dirty="0">
                <a:solidFill>
                  <a:srgbClr val="5F5F5F">
                    <a:lumMod val="60000"/>
                    <a:lumOff val="40000"/>
                  </a:srgbClr>
                </a:solidFill>
              </a:rPr>
              <a:t>Oracle and/or its affiliates. All rights reserved.  |</a:t>
            </a:r>
          </a:p>
        </p:txBody>
      </p:sp>
      <p:pic>
        <p:nvPicPr>
          <p:cNvPr id="37" name="Picture 36" descr="Oracle logo in white on red staging background"/>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bwMode="gray">
          <a:xfrm>
            <a:off x="398955" y="4697730"/>
            <a:ext cx="1218854" cy="445770"/>
          </a:xfrm>
          <a:prstGeom prst="rect">
            <a:avLst/>
          </a:prstGeom>
        </p:spPr>
      </p:pic>
      <p:sp>
        <p:nvSpPr>
          <p:cNvPr id="55" name="TextBox 54"/>
          <p:cNvSpPr txBox="1"/>
          <p:nvPr/>
        </p:nvSpPr>
        <p:spPr bwMode="gray">
          <a:xfrm>
            <a:off x="470389" y="2810028"/>
            <a:ext cx="3011015" cy="833285"/>
          </a:xfrm>
          <a:prstGeom prst="rect">
            <a:avLst/>
          </a:prstGeom>
          <a:noFill/>
        </p:spPr>
        <p:txBody>
          <a:bodyPr wrap="square" lIns="0" tIns="0" rIns="0" bIns="0" rtlCol="0" anchor="t" anchorCtr="0">
            <a:noAutofit/>
          </a:bodyPr>
          <a:lstStyle/>
          <a:p>
            <a:pPr algn="ctr">
              <a:lnSpc>
                <a:spcPct val="80000"/>
              </a:lnSpc>
            </a:pPr>
            <a:r>
              <a:rPr lang="en-US" sz="4950" dirty="0">
                <a:solidFill>
                  <a:srgbClr val="FFFFFF"/>
                </a:solidFill>
                <a:ea typeface="Calibri" charset="0"/>
                <a:cs typeface="Calibri" charset="0"/>
              </a:rPr>
              <a:t>CLOUD</a:t>
            </a:r>
          </a:p>
        </p:txBody>
      </p:sp>
      <p:pic>
        <p:nvPicPr>
          <p:cNvPr id="56" name="Picture 5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bwMode="gray">
          <a:xfrm>
            <a:off x="596334" y="2169766"/>
            <a:ext cx="2965852" cy="421151"/>
          </a:xfrm>
          <a:prstGeom prst="rect">
            <a:avLst/>
          </a:prstGeom>
        </p:spPr>
      </p:pic>
      <p:sp>
        <p:nvSpPr>
          <p:cNvPr id="22" name="TextBox 21"/>
          <p:cNvSpPr txBox="1"/>
          <p:nvPr/>
        </p:nvSpPr>
        <p:spPr bwMode="gray">
          <a:xfrm>
            <a:off x="734047" y="791623"/>
            <a:ext cx="2642822" cy="884473"/>
          </a:xfrm>
          <a:prstGeom prst="rect">
            <a:avLst/>
          </a:prstGeom>
          <a:noFill/>
        </p:spPr>
        <p:txBody>
          <a:bodyPr wrap="square" lIns="0" tIns="0" rIns="0" bIns="0" rtlCol="0" anchor="t" anchorCtr="0">
            <a:noAutofit/>
          </a:bodyPr>
          <a:lstStyle/>
          <a:p>
            <a:pPr algn="ctr">
              <a:lnSpc>
                <a:spcPct val="90000"/>
              </a:lnSpc>
            </a:pPr>
            <a:r>
              <a:rPr lang="en-US" sz="3000" dirty="0">
                <a:solidFill>
                  <a:srgbClr val="FFFFFF"/>
                </a:solidFill>
                <a:ea typeface="Calibri" charset="0"/>
                <a:cs typeface="Calibri" charset="0"/>
              </a:rPr>
              <a:t>The Most Complete Cloud</a:t>
            </a:r>
          </a:p>
        </p:txBody>
      </p:sp>
      <p:cxnSp>
        <p:nvCxnSpPr>
          <p:cNvPr id="3" name="Straight Connector 2"/>
          <p:cNvCxnSpPr>
            <a:cxnSpLocks/>
          </p:cNvCxnSpPr>
          <p:nvPr/>
        </p:nvCxnSpPr>
        <p:spPr bwMode="gray">
          <a:xfrm>
            <a:off x="458391" y="2693787"/>
            <a:ext cx="3500438" cy="0"/>
          </a:xfrm>
          <a:prstGeom prst="line">
            <a:avLst/>
          </a:prstGeom>
          <a:ln w="1905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53" name="Freeform 5"/>
          <p:cNvSpPr>
            <a:spLocks/>
          </p:cNvSpPr>
          <p:nvPr/>
        </p:nvSpPr>
        <p:spPr bwMode="gray">
          <a:xfrm>
            <a:off x="3601988" y="725594"/>
            <a:ext cx="5579705" cy="3235868"/>
          </a:xfrm>
          <a:custGeom>
            <a:avLst/>
            <a:gdLst>
              <a:gd name="T0" fmla="*/ 670 w 1276"/>
              <a:gd name="T1" fmla="*/ 739 h 739"/>
              <a:gd name="T2" fmla="*/ 300 w 1276"/>
              <a:gd name="T3" fmla="*/ 739 h 739"/>
              <a:gd name="T4" fmla="*/ 57 w 1276"/>
              <a:gd name="T5" fmla="*/ 593 h 739"/>
              <a:gd name="T6" fmla="*/ 103 w 1276"/>
              <a:gd name="T7" fmla="*/ 278 h 739"/>
              <a:gd name="T8" fmla="*/ 300 w 1276"/>
              <a:gd name="T9" fmla="*/ 196 h 739"/>
              <a:gd name="T10" fmla="*/ 310 w 1276"/>
              <a:gd name="T11" fmla="*/ 189 h 739"/>
              <a:gd name="T12" fmla="*/ 521 w 1276"/>
              <a:gd name="T13" fmla="*/ 16 h 739"/>
              <a:gd name="T14" fmla="*/ 794 w 1276"/>
              <a:gd name="T15" fmla="*/ 154 h 739"/>
              <a:gd name="T16" fmla="*/ 805 w 1276"/>
              <a:gd name="T17" fmla="*/ 160 h 739"/>
              <a:gd name="T18" fmla="*/ 1036 w 1276"/>
              <a:gd name="T19" fmla="*/ 272 h 739"/>
              <a:gd name="T20" fmla="*/ 1049 w 1276"/>
              <a:gd name="T21" fmla="*/ 278 h 739"/>
              <a:gd name="T22" fmla="*/ 1263 w 1276"/>
              <a:gd name="T23" fmla="*/ 459 h 739"/>
              <a:gd name="T24" fmla="*/ 1208 w 1276"/>
              <a:gd name="T25" fmla="*/ 668 h 739"/>
              <a:gd name="T26" fmla="*/ 1065 w 1276"/>
              <a:gd name="T27" fmla="*/ 737 h 739"/>
              <a:gd name="T28" fmla="*/ 1039 w 1276"/>
              <a:gd name="T29" fmla="*/ 739 h 739"/>
              <a:gd name="T30" fmla="*/ 670 w 1276"/>
              <a:gd name="T31" fmla="*/ 739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76" h="739">
                <a:moveTo>
                  <a:pt x="670" y="739"/>
                </a:moveTo>
                <a:cubicBezTo>
                  <a:pt x="547" y="739"/>
                  <a:pt x="424" y="739"/>
                  <a:pt x="300" y="739"/>
                </a:cubicBezTo>
                <a:cubicBezTo>
                  <a:pt x="192" y="737"/>
                  <a:pt x="109" y="689"/>
                  <a:pt x="57" y="593"/>
                </a:cubicBezTo>
                <a:cubicBezTo>
                  <a:pt x="0" y="492"/>
                  <a:pt x="21" y="359"/>
                  <a:pt x="103" y="278"/>
                </a:cubicBezTo>
                <a:cubicBezTo>
                  <a:pt x="158" y="223"/>
                  <a:pt x="223" y="196"/>
                  <a:pt x="300" y="196"/>
                </a:cubicBezTo>
                <a:cubicBezTo>
                  <a:pt x="305" y="196"/>
                  <a:pt x="307" y="194"/>
                  <a:pt x="310" y="189"/>
                </a:cubicBezTo>
                <a:cubicBezTo>
                  <a:pt x="348" y="92"/>
                  <a:pt x="419" y="34"/>
                  <a:pt x="521" y="16"/>
                </a:cubicBezTo>
                <a:cubicBezTo>
                  <a:pt x="631" y="0"/>
                  <a:pt x="742" y="57"/>
                  <a:pt x="794" y="154"/>
                </a:cubicBezTo>
                <a:cubicBezTo>
                  <a:pt x="797" y="158"/>
                  <a:pt x="800" y="160"/>
                  <a:pt x="805" y="160"/>
                </a:cubicBezTo>
                <a:cubicBezTo>
                  <a:pt x="901" y="158"/>
                  <a:pt x="979" y="196"/>
                  <a:pt x="1036" y="272"/>
                </a:cubicBezTo>
                <a:cubicBezTo>
                  <a:pt x="1039" y="276"/>
                  <a:pt x="1042" y="278"/>
                  <a:pt x="1049" y="278"/>
                </a:cubicBezTo>
                <a:cubicBezTo>
                  <a:pt x="1154" y="278"/>
                  <a:pt x="1245" y="356"/>
                  <a:pt x="1263" y="459"/>
                </a:cubicBezTo>
                <a:cubicBezTo>
                  <a:pt x="1276" y="537"/>
                  <a:pt x="1259" y="608"/>
                  <a:pt x="1208" y="668"/>
                </a:cubicBezTo>
                <a:cubicBezTo>
                  <a:pt x="1170" y="710"/>
                  <a:pt x="1122" y="733"/>
                  <a:pt x="1065" y="737"/>
                </a:cubicBezTo>
                <a:cubicBezTo>
                  <a:pt x="1057" y="739"/>
                  <a:pt x="1047" y="739"/>
                  <a:pt x="1039" y="739"/>
                </a:cubicBezTo>
                <a:cubicBezTo>
                  <a:pt x="915" y="739"/>
                  <a:pt x="794" y="739"/>
                  <a:pt x="670" y="739"/>
                </a:cubicBezTo>
                <a:close/>
              </a:path>
            </a:pathLst>
          </a:custGeom>
          <a:gradFill>
            <a:gsLst>
              <a:gs pos="95575">
                <a:schemeClr val="accent5">
                  <a:alpha val="78000"/>
                </a:schemeClr>
              </a:gs>
              <a:gs pos="1000">
                <a:schemeClr val="bg2"/>
              </a:gs>
              <a:gs pos="42000">
                <a:schemeClr val="bg2"/>
              </a:gs>
            </a:gsLst>
            <a:lin ang="0" scaled="0"/>
          </a:gradFill>
          <a:ln w="76200" cap="flat">
            <a:noFill/>
            <a:prstDash val="solid"/>
            <a:miter lim="800000"/>
            <a:headEnd/>
            <a:tailEnd/>
          </a:ln>
          <a:effectLst>
            <a:outerShdw blurRad="368300" dist="419100" dir="8100000" algn="tr" rotWithShape="0">
              <a:prstClr val="black">
                <a:alpha val="40000"/>
              </a:prstClr>
            </a:outerShdw>
          </a:effectLst>
          <a:scene3d>
            <a:camera prst="perspectiveHeroicExtremeRightFacing" fov="2700000">
              <a:rot lat="21546000" lon="19471383" rev="176530"/>
            </a:camera>
            <a:lightRig rig="threePt" dir="t"/>
          </a:scene3d>
          <a:sp3d extrusionH="730250">
            <a:bevelT/>
          </a:sp3d>
          <a:extLst/>
        </p:spPr>
        <p:txBody>
          <a:bodyPr vert="horz" wrap="square" lIns="68580" tIns="34290" rIns="68580" bIns="34290" numCol="1" anchor="t" anchorCtr="0" compatLnSpc="1">
            <a:prstTxWarp prst="textNoShape">
              <a:avLst/>
            </a:prstTxWarp>
          </a:bodyPr>
          <a:lstStyle/>
          <a:p>
            <a:endParaRPr lang="en-US" sz="1350" dirty="0">
              <a:solidFill>
                <a:srgbClr val="5F5F5F"/>
              </a:solidFill>
            </a:endParaRPr>
          </a:p>
        </p:txBody>
      </p:sp>
      <p:grpSp>
        <p:nvGrpSpPr>
          <p:cNvPr id="4" name="Group 5"/>
          <p:cNvGrpSpPr/>
          <p:nvPr/>
        </p:nvGrpSpPr>
        <p:grpSpPr bwMode="gray">
          <a:xfrm>
            <a:off x="4919160" y="1273925"/>
            <a:ext cx="2689676" cy="2381243"/>
            <a:chOff x="5980842" y="967459"/>
            <a:chExt cx="4710177" cy="4082643"/>
          </a:xfrm>
          <a:effectLst>
            <a:outerShdw blurRad="228600" dist="266700" dir="8100000" algn="tr" rotWithShape="0">
              <a:prstClr val="black">
                <a:alpha val="40000"/>
              </a:prstClr>
            </a:outerShdw>
          </a:effectLst>
          <a:scene3d>
            <a:camera prst="perspectiveContrastingRightFacing">
              <a:rot lat="20952000" lon="19746000" rev="372000"/>
            </a:camera>
            <a:lightRig rig="balanced" dir="t">
              <a:rot lat="0" lon="0" rev="18600000"/>
            </a:lightRig>
          </a:scene3d>
        </p:grpSpPr>
        <p:sp>
          <p:nvSpPr>
            <p:cNvPr id="5" name="Rectangle 4"/>
            <p:cNvSpPr/>
            <p:nvPr/>
          </p:nvSpPr>
          <p:spPr bwMode="gray">
            <a:xfrm>
              <a:off x="5989637" y="967459"/>
              <a:ext cx="4701381" cy="933593"/>
            </a:xfrm>
            <a:prstGeom prst="rect">
              <a:avLst/>
            </a:prstGeom>
            <a:gradFill>
              <a:gsLst>
                <a:gs pos="95575">
                  <a:schemeClr val="accent2">
                    <a:alpha val="87000"/>
                  </a:schemeClr>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DaaS</a:t>
              </a:r>
            </a:p>
          </p:txBody>
        </p:sp>
        <p:sp>
          <p:nvSpPr>
            <p:cNvPr id="25" name="Rectangle 24"/>
            <p:cNvSpPr/>
            <p:nvPr/>
          </p:nvSpPr>
          <p:spPr bwMode="gray">
            <a:xfrm>
              <a:off x="5980842" y="2018908"/>
              <a:ext cx="4701381" cy="933593"/>
            </a:xfrm>
            <a:prstGeom prst="rect">
              <a:avLst/>
            </a:prstGeom>
            <a:gradFill>
              <a:gsLst>
                <a:gs pos="95575">
                  <a:schemeClr val="accent2">
                    <a:alpha val="86000"/>
                  </a:schemeClr>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SaaS</a:t>
              </a:r>
            </a:p>
          </p:txBody>
        </p:sp>
        <p:sp>
          <p:nvSpPr>
            <p:cNvPr id="26" name="Rectangle 25"/>
            <p:cNvSpPr/>
            <p:nvPr/>
          </p:nvSpPr>
          <p:spPr bwMode="gray">
            <a:xfrm>
              <a:off x="5989638" y="3070357"/>
              <a:ext cx="4701381" cy="933593"/>
            </a:xfrm>
            <a:prstGeom prst="rect">
              <a:avLst/>
            </a:prstGeom>
            <a:no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PaaS</a:t>
              </a:r>
            </a:p>
          </p:txBody>
        </p:sp>
        <p:sp>
          <p:nvSpPr>
            <p:cNvPr id="35" name="Rectangle 34"/>
            <p:cNvSpPr/>
            <p:nvPr/>
          </p:nvSpPr>
          <p:spPr bwMode="gray">
            <a:xfrm>
              <a:off x="5989638" y="4116509"/>
              <a:ext cx="4701381" cy="933593"/>
            </a:xfrm>
            <a:prstGeom prst="rect">
              <a:avLst/>
            </a:prstGeom>
            <a:gradFill>
              <a:gsLst>
                <a:gs pos="95575">
                  <a:schemeClr val="accent2"/>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IaaS</a:t>
              </a:r>
            </a:p>
          </p:txBody>
        </p:sp>
      </p:grpSp>
      <p:grpSp>
        <p:nvGrpSpPr>
          <p:cNvPr id="6" name="Group 5"/>
          <p:cNvGrpSpPr>
            <a:grpSpLocks noChangeAspect="1"/>
          </p:cNvGrpSpPr>
          <p:nvPr/>
        </p:nvGrpSpPr>
        <p:grpSpPr bwMode="gray">
          <a:xfrm>
            <a:off x="4981673" y="1022981"/>
            <a:ext cx="3033980" cy="2686064"/>
            <a:chOff x="5980842" y="967459"/>
            <a:chExt cx="4710177" cy="4082643"/>
          </a:xfrm>
          <a:effectLst>
            <a:outerShdw blurRad="228600" dist="266700" dir="8100000" algn="tr" rotWithShape="0">
              <a:prstClr val="black">
                <a:alpha val="40000"/>
              </a:prstClr>
            </a:outerShdw>
          </a:effectLst>
          <a:scene3d>
            <a:camera prst="perspectiveContrastingRightFacing">
              <a:rot lat="20952000" lon="19746000" rev="372000"/>
            </a:camera>
            <a:lightRig rig="balanced" dir="t">
              <a:rot lat="0" lon="0" rev="18600000"/>
            </a:lightRig>
          </a:scene3d>
        </p:grpSpPr>
        <p:sp>
          <p:nvSpPr>
            <p:cNvPr id="33" name="Rectangle 32"/>
            <p:cNvSpPr/>
            <p:nvPr/>
          </p:nvSpPr>
          <p:spPr bwMode="gray">
            <a:xfrm>
              <a:off x="5989637" y="967459"/>
              <a:ext cx="4701381" cy="933593"/>
            </a:xfrm>
            <a:prstGeom prst="rect">
              <a:avLst/>
            </a:prstGeom>
            <a:no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alpha val="0"/>
                    </a:srgbClr>
                  </a:solidFill>
                </a:rPr>
                <a:t>DaaS</a:t>
              </a:r>
            </a:p>
          </p:txBody>
        </p:sp>
        <p:sp>
          <p:nvSpPr>
            <p:cNvPr id="34" name="Rectangle 33"/>
            <p:cNvSpPr/>
            <p:nvPr/>
          </p:nvSpPr>
          <p:spPr bwMode="gray">
            <a:xfrm>
              <a:off x="5980842" y="2018908"/>
              <a:ext cx="4701381" cy="933593"/>
            </a:xfrm>
            <a:prstGeom prst="rect">
              <a:avLst/>
            </a:prstGeom>
            <a:no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alpha val="0"/>
                    </a:srgbClr>
                  </a:solidFill>
                </a:rPr>
                <a:t>SaaS</a:t>
              </a:r>
            </a:p>
          </p:txBody>
        </p:sp>
        <p:sp>
          <p:nvSpPr>
            <p:cNvPr id="38" name="Rectangle 37"/>
            <p:cNvSpPr/>
            <p:nvPr/>
          </p:nvSpPr>
          <p:spPr bwMode="gray">
            <a:xfrm>
              <a:off x="5989638" y="3070357"/>
              <a:ext cx="4701381" cy="933593"/>
            </a:xfrm>
            <a:prstGeom prst="rect">
              <a:avLst/>
            </a:prstGeom>
            <a:gradFill>
              <a:gsLst>
                <a:gs pos="95575">
                  <a:schemeClr val="accent2"/>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8255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4050" dirty="0">
                  <a:solidFill>
                    <a:srgbClr val="FFFFFF"/>
                  </a:solidFill>
                </a:rPr>
                <a:t>PaaS</a:t>
              </a:r>
            </a:p>
          </p:txBody>
        </p:sp>
        <p:sp>
          <p:nvSpPr>
            <p:cNvPr id="39" name="Rectangle 38"/>
            <p:cNvSpPr/>
            <p:nvPr/>
          </p:nvSpPr>
          <p:spPr bwMode="gray">
            <a:xfrm>
              <a:off x="5989638" y="4116509"/>
              <a:ext cx="4701381" cy="933593"/>
            </a:xfrm>
            <a:prstGeom prst="rect">
              <a:avLst/>
            </a:prstGeom>
            <a:no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alpha val="0"/>
                    </a:srgbClr>
                  </a:solidFill>
                </a:rPr>
                <a:t>IaaS</a:t>
              </a:r>
            </a:p>
          </p:txBody>
        </p:sp>
      </p:grpSp>
      <p:cxnSp>
        <p:nvCxnSpPr>
          <p:cNvPr id="24" name="Straight Connector 23"/>
          <p:cNvCxnSpPr>
            <a:cxnSpLocks/>
          </p:cNvCxnSpPr>
          <p:nvPr/>
        </p:nvCxnSpPr>
        <p:spPr>
          <a:xfrm>
            <a:off x="4442027" y="2788171"/>
            <a:ext cx="539646" cy="0"/>
          </a:xfrm>
          <a:prstGeom prst="line">
            <a:avLst/>
          </a:prstGeom>
          <a:ln w="41275">
            <a:solidFill>
              <a:schemeClr val="accent5"/>
            </a:solidFill>
            <a:miter lim="800000"/>
            <a:tailEnd type="ova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58390" y="400050"/>
            <a:ext cx="4220487" cy="4148199"/>
          </a:xfrm>
          <a:prstGeom prst="rect">
            <a:avLst/>
          </a:prstGeom>
          <a:solidFill>
            <a:schemeClr val="accent5"/>
          </a:solidFill>
          <a:ln w="19050">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05740" tIns="205740" rIns="205740" bIns="205740" numCol="1" spcCol="0" rtlCol="0" fromWordArt="0" anchor="t" anchorCtr="0" forceAA="0" compatLnSpc="1">
            <a:prstTxWarp prst="textNoShape">
              <a:avLst/>
            </a:prstTxWarp>
            <a:noAutofit/>
          </a:bodyPr>
          <a:lstStyle/>
          <a:p>
            <a:pPr>
              <a:lnSpc>
                <a:spcPct val="90000"/>
              </a:lnSpc>
            </a:pPr>
            <a:r>
              <a:rPr lang="en-US" altLang="zh-TW" sz="2400" b="1" dirty="0" smtClean="0"/>
              <a:t>Platform-as-a-Servic</a:t>
            </a:r>
            <a:r>
              <a:rPr lang="en-US" altLang="zh-TW" sz="2700" b="1" dirty="0" smtClean="0"/>
              <a:t>e</a:t>
            </a:r>
            <a:endParaRPr lang="en-US" altLang="zh-TW" sz="2700" b="1" dirty="0"/>
          </a:p>
          <a:p>
            <a:pPr marL="285750" indent="-285750">
              <a:lnSpc>
                <a:spcPct val="90000"/>
              </a:lnSpc>
              <a:buFont typeface="Arial" charset="0"/>
              <a:buChar char="•"/>
            </a:pPr>
            <a:endParaRPr lang="en-US" dirty="0" smtClean="0"/>
          </a:p>
          <a:p>
            <a:pPr marL="285750" indent="-285750">
              <a:lnSpc>
                <a:spcPct val="90000"/>
              </a:lnSpc>
              <a:buFont typeface="Arial" charset="0"/>
              <a:buChar char="•"/>
            </a:pPr>
            <a:r>
              <a:rPr lang="en-US" altLang="zh-CN" sz="2000" dirty="0"/>
              <a:t>E</a:t>
            </a:r>
            <a:r>
              <a:rPr lang="en-US" sz="2000" dirty="0" smtClean="0"/>
              <a:t>nables developers, IT professionals, and business leaders to develop, extend, and secure</a:t>
            </a:r>
            <a:r>
              <a:rPr lang="zh-CN" altLang="en-US" sz="2000" dirty="0" smtClean="0"/>
              <a:t> </a:t>
            </a:r>
            <a:r>
              <a:rPr lang="en-US" altLang="zh-CN" sz="2000" dirty="0" smtClean="0"/>
              <a:t>applications</a:t>
            </a:r>
            <a:endParaRPr lang="en-US" sz="2000" dirty="0" smtClean="0"/>
          </a:p>
          <a:p>
            <a:pPr marL="285750" indent="-285750">
              <a:lnSpc>
                <a:spcPct val="90000"/>
              </a:lnSpc>
              <a:buFont typeface="Arial" charset="0"/>
              <a:buChar char="•"/>
            </a:pPr>
            <a:endParaRPr lang="en-US" sz="2000" dirty="0"/>
          </a:p>
          <a:p>
            <a:pPr marL="285750" indent="-285750">
              <a:lnSpc>
                <a:spcPct val="90000"/>
              </a:lnSpc>
              <a:buFont typeface="Arial" charset="0"/>
              <a:buChar char="•"/>
            </a:pPr>
            <a:r>
              <a:rPr lang="en-US" altLang="zh-CN" sz="2000" dirty="0" smtClean="0"/>
              <a:t>Oracle</a:t>
            </a:r>
            <a:r>
              <a:rPr lang="zh-CN" altLang="en-US" sz="2000" dirty="0" smtClean="0"/>
              <a:t> </a:t>
            </a:r>
            <a:r>
              <a:rPr lang="en-US" altLang="zh-CN" sz="2000" dirty="0" smtClean="0"/>
              <a:t>cloud</a:t>
            </a:r>
            <a:r>
              <a:rPr lang="zh-CN" altLang="en-US" sz="2000" dirty="0" smtClean="0"/>
              <a:t> </a:t>
            </a:r>
            <a:r>
              <a:rPr lang="en-US" altLang="zh-CN" sz="2000" dirty="0" smtClean="0"/>
              <a:t>platform services</a:t>
            </a:r>
            <a:r>
              <a:rPr lang="en-US" altLang="zh-CN" sz="2000" dirty="0"/>
              <a:t> </a:t>
            </a:r>
            <a:r>
              <a:rPr lang="en-US" altLang="zh-CN" sz="2000" dirty="0" smtClean="0"/>
              <a:t>vs </a:t>
            </a:r>
            <a:r>
              <a:rPr lang="en-US" sz="2000" dirty="0" smtClean="0"/>
              <a:t>Microsoft Azure</a:t>
            </a:r>
          </a:p>
          <a:p>
            <a:pPr marL="285750" indent="-285750">
              <a:lnSpc>
                <a:spcPct val="90000"/>
              </a:lnSpc>
              <a:buFont typeface="Arial" charset="0"/>
              <a:buChar char="•"/>
            </a:pPr>
            <a:endParaRPr lang="en-US" sz="2000" dirty="0"/>
          </a:p>
          <a:p>
            <a:pPr marL="285750" indent="-285750">
              <a:lnSpc>
                <a:spcPct val="90000"/>
              </a:lnSpc>
              <a:buFont typeface="Arial" charset="0"/>
              <a:buChar char="•"/>
            </a:pPr>
            <a:r>
              <a:rPr lang="en-US" altLang="zh-CN" sz="2000" dirty="0" smtClean="0"/>
              <a:t>Oracle</a:t>
            </a:r>
            <a:r>
              <a:rPr lang="zh-CN" altLang="en-US" sz="2000" dirty="0" smtClean="0"/>
              <a:t> </a:t>
            </a:r>
            <a:r>
              <a:rPr lang="en-US" altLang="zh-CN" sz="2000" dirty="0" smtClean="0"/>
              <a:t>is</a:t>
            </a:r>
            <a:r>
              <a:rPr lang="zh-CN" altLang="en-US" sz="2000" dirty="0" smtClean="0"/>
              <a:t> </a:t>
            </a:r>
            <a:r>
              <a:rPr lang="en-US" altLang="zh-CN" sz="2000" dirty="0" smtClean="0"/>
              <a:t>the</a:t>
            </a:r>
            <a:r>
              <a:rPr lang="zh-CN" altLang="en-US" sz="2000" dirty="0" smtClean="0"/>
              <a:t> </a:t>
            </a:r>
            <a:r>
              <a:rPr lang="en-US" altLang="zh-CN" sz="2000" dirty="0" smtClean="0"/>
              <a:t>only</a:t>
            </a:r>
            <a:r>
              <a:rPr lang="zh-CN" altLang="en-US" sz="2000" dirty="0" smtClean="0"/>
              <a:t> </a:t>
            </a:r>
            <a:r>
              <a:rPr lang="en-US" altLang="zh-CN" sz="2000" dirty="0" smtClean="0"/>
              <a:t>vendor</a:t>
            </a:r>
            <a:r>
              <a:rPr lang="zh-CN" altLang="en-US" sz="2000" dirty="0" smtClean="0"/>
              <a:t> </a:t>
            </a:r>
            <a:r>
              <a:rPr lang="en-US" altLang="zh-CN" sz="2000" dirty="0" smtClean="0"/>
              <a:t>that</a:t>
            </a:r>
            <a:r>
              <a:rPr lang="zh-CN" altLang="en-US" sz="2000" dirty="0" smtClean="0"/>
              <a:t> </a:t>
            </a:r>
            <a:r>
              <a:rPr lang="en-US" altLang="zh-CN" sz="2000" dirty="0" smtClean="0"/>
              <a:t>provides</a:t>
            </a:r>
            <a:r>
              <a:rPr lang="zh-CN" altLang="en-US" sz="2000" dirty="0" smtClean="0"/>
              <a:t> </a:t>
            </a:r>
            <a:r>
              <a:rPr lang="en-US" altLang="zh-CN" sz="2000" dirty="0" smtClean="0"/>
              <a:t>a</a:t>
            </a:r>
            <a:r>
              <a:rPr lang="zh-CN" altLang="en-US" sz="2000" dirty="0" smtClean="0"/>
              <a:t> </a:t>
            </a:r>
            <a:r>
              <a:rPr lang="en-US" altLang="zh-CN" sz="2000" dirty="0" smtClean="0"/>
              <a:t>complete,</a:t>
            </a:r>
            <a:r>
              <a:rPr lang="zh-CN" altLang="en-US" sz="2000" dirty="0" smtClean="0"/>
              <a:t> </a:t>
            </a:r>
            <a:r>
              <a:rPr lang="en-US" altLang="zh-CN" sz="2000" dirty="0" smtClean="0"/>
              <a:t>integrated</a:t>
            </a:r>
            <a:r>
              <a:rPr lang="zh-CN" altLang="en-US" sz="2000" dirty="0" smtClean="0"/>
              <a:t> </a:t>
            </a:r>
            <a:r>
              <a:rPr lang="en-US" altLang="zh-CN" sz="2000" dirty="0" smtClean="0"/>
              <a:t>stack</a:t>
            </a:r>
            <a:r>
              <a:rPr lang="zh-CN" altLang="en-US" sz="2000" dirty="0" smtClean="0"/>
              <a:t> </a:t>
            </a:r>
            <a:r>
              <a:rPr lang="en-US" altLang="zh-CN" sz="2000" dirty="0" smtClean="0"/>
              <a:t>for</a:t>
            </a:r>
            <a:r>
              <a:rPr lang="zh-CN" altLang="en-US" sz="2000" dirty="0" smtClean="0"/>
              <a:t> </a:t>
            </a:r>
            <a:r>
              <a:rPr lang="en-US" altLang="zh-CN" sz="2000" dirty="0" smtClean="0"/>
              <a:t>the</a:t>
            </a:r>
            <a:r>
              <a:rPr lang="zh-CN" altLang="en-US" sz="2000" dirty="0" smtClean="0"/>
              <a:t> </a:t>
            </a:r>
            <a:r>
              <a:rPr lang="en-US" altLang="zh-CN" sz="2000" dirty="0" smtClean="0"/>
              <a:t>cloud</a:t>
            </a:r>
            <a:endParaRPr lang="en-US" sz="2000" dirty="0"/>
          </a:p>
        </p:txBody>
      </p:sp>
    </p:spTree>
    <p:extLst>
      <p:ext uri="{BB962C8B-B14F-4D97-AF65-F5344CB8AC3E}">
        <p14:creationId xmlns:p14="http://schemas.microsoft.com/office/powerpoint/2010/main" val="99350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gray">
          <a:xfrm>
            <a:off x="1191" y="163"/>
            <a:ext cx="9141619" cy="5142161"/>
          </a:xfrm>
          <a:prstGeom prst="rect">
            <a:avLst/>
          </a:prstGeom>
          <a:ln w="19050">
            <a:noFill/>
          </a:ln>
          <a:effectLst/>
        </p:spPr>
      </p:pic>
      <p:sp>
        <p:nvSpPr>
          <p:cNvPr id="54" name="Rectangle 53" descr="Full slide 4-color photo can be inserted here"/>
          <p:cNvSpPr/>
          <p:nvPr/>
        </p:nvSpPr>
        <p:spPr bwMode="gray">
          <a:xfrm>
            <a:off x="161923" y="129232"/>
            <a:ext cx="8829678" cy="4660653"/>
          </a:xfrm>
          <a:prstGeom prst="rect">
            <a:avLst/>
          </a:prstGeom>
          <a:solidFill>
            <a:schemeClr val="accent4">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solidFill>
                <a:srgbClr val="FFFFFF"/>
              </a:solidFill>
            </a:endParaRPr>
          </a:p>
        </p:txBody>
      </p:sp>
      <p:grpSp>
        <p:nvGrpSpPr>
          <p:cNvPr id="2" name="Border"/>
          <p:cNvGrpSpPr/>
          <p:nvPr/>
        </p:nvGrpSpPr>
        <p:grpSpPr bwMode="gray">
          <a:xfrm>
            <a:off x="976" y="0"/>
            <a:ext cx="9142049" cy="5143500"/>
            <a:chOff x="-287" y="0"/>
            <a:chExt cx="12189399" cy="6858000"/>
          </a:xfrm>
        </p:grpSpPr>
        <p:sp>
          <p:nvSpPr>
            <p:cNvPr id="45" name="Rectangle 44"/>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sp>
          <p:nvSpPr>
            <p:cNvPr id="46" name="Rectangle 45"/>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sp>
          <p:nvSpPr>
            <p:cNvPr id="47" name="Rectangle 46"/>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sp>
          <p:nvSpPr>
            <p:cNvPr id="48" name="Rectangle 47"/>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grpSp>
      <p:sp>
        <p:nvSpPr>
          <p:cNvPr id="52" name="Slide Number Placeholder 5"/>
          <p:cNvSpPr>
            <a:spLocks noGrp="1"/>
          </p:cNvSpPr>
          <p:nvPr>
            <p:ph type="sldNum" sz="quarter" idx="12"/>
          </p:nvPr>
        </p:nvSpPr>
        <p:spPr bwMode="gray">
          <a:xfrm>
            <a:off x="8458200" y="4917186"/>
            <a:ext cx="286246" cy="137160"/>
          </a:xfrm>
          <a:prstGeom prst="rect">
            <a:avLst/>
          </a:prstGeom>
        </p:spPr>
        <p:txBody>
          <a:bodyPr vert="horz" wrap="none" lIns="0" tIns="0" rIns="0" bIns="0" rtlCol="0" anchor="ctr"/>
          <a:lstStyle>
            <a:lvl1pPr algn="r">
              <a:defRPr sz="600">
                <a:solidFill>
                  <a:schemeClr val="tx1">
                    <a:lumMod val="60000"/>
                    <a:lumOff val="40000"/>
                  </a:schemeClr>
                </a:solidFill>
              </a:defRPr>
            </a:lvl1pPr>
          </a:lstStyle>
          <a:p>
            <a:fld id="{C51EAA63-D034-42AE-91FA-B13B9518C7BE}" type="slidenum">
              <a:rPr>
                <a:solidFill>
                  <a:srgbClr val="5F5F5F">
                    <a:lumMod val="60000"/>
                    <a:lumOff val="40000"/>
                  </a:srgbClr>
                </a:solidFill>
              </a:rPr>
              <a:pPr/>
              <a:t>9</a:t>
            </a:fld>
            <a:endParaRPr dirty="0">
              <a:solidFill>
                <a:srgbClr val="5F5F5F">
                  <a:lumMod val="60000"/>
                  <a:lumOff val="40000"/>
                </a:srgbClr>
              </a:solidFill>
            </a:endParaRPr>
          </a:p>
        </p:txBody>
      </p:sp>
      <p:sp>
        <p:nvSpPr>
          <p:cNvPr id="50" name="TextBox 49"/>
          <p:cNvSpPr txBox="1"/>
          <p:nvPr/>
        </p:nvSpPr>
        <p:spPr bwMode="gray">
          <a:xfrm>
            <a:off x="4493420" y="4917186"/>
            <a:ext cx="2090738" cy="137160"/>
          </a:xfrm>
          <a:prstGeom prst="rect">
            <a:avLst/>
          </a:prstGeom>
          <a:noFill/>
        </p:spPr>
        <p:txBody>
          <a:bodyPr wrap="none" lIns="0" tIns="0" rIns="0" bIns="0" rtlCol="0" anchor="ctr" anchorCtr="0">
            <a:noAutofit/>
          </a:bodyPr>
          <a:lstStyle/>
          <a:p>
            <a:r>
              <a:rPr lang="en-US" sz="600" dirty="0">
                <a:solidFill>
                  <a:srgbClr val="5F5F5F">
                    <a:lumMod val="60000"/>
                    <a:lumOff val="40000"/>
                  </a:srgbClr>
                </a:solidFill>
              </a:rPr>
              <a:t>Copyright © 2017 </a:t>
            </a:r>
            <a:r>
              <a:rPr sz="600" dirty="0">
                <a:solidFill>
                  <a:srgbClr val="5F5F5F">
                    <a:lumMod val="60000"/>
                    <a:lumOff val="40000"/>
                  </a:srgbClr>
                </a:solidFill>
              </a:rPr>
              <a:t>Oracle and/or its affiliates. All rights reserved.  |</a:t>
            </a:r>
          </a:p>
        </p:txBody>
      </p:sp>
      <p:pic>
        <p:nvPicPr>
          <p:cNvPr id="37" name="Picture 36" descr="Oracle logo in white on red staging background"/>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bwMode="gray">
          <a:xfrm>
            <a:off x="398955" y="4697730"/>
            <a:ext cx="1218854" cy="445770"/>
          </a:xfrm>
          <a:prstGeom prst="rect">
            <a:avLst/>
          </a:prstGeom>
        </p:spPr>
      </p:pic>
      <p:sp>
        <p:nvSpPr>
          <p:cNvPr id="55" name="TextBox 54"/>
          <p:cNvSpPr txBox="1"/>
          <p:nvPr/>
        </p:nvSpPr>
        <p:spPr bwMode="gray">
          <a:xfrm>
            <a:off x="470389" y="2810028"/>
            <a:ext cx="3011015" cy="833285"/>
          </a:xfrm>
          <a:prstGeom prst="rect">
            <a:avLst/>
          </a:prstGeom>
          <a:noFill/>
        </p:spPr>
        <p:txBody>
          <a:bodyPr wrap="square" lIns="0" tIns="0" rIns="0" bIns="0" rtlCol="0" anchor="t" anchorCtr="0">
            <a:noAutofit/>
          </a:bodyPr>
          <a:lstStyle/>
          <a:p>
            <a:pPr algn="ctr">
              <a:lnSpc>
                <a:spcPct val="80000"/>
              </a:lnSpc>
            </a:pPr>
            <a:r>
              <a:rPr lang="en-US" sz="4950" dirty="0">
                <a:solidFill>
                  <a:srgbClr val="FFFFFF"/>
                </a:solidFill>
                <a:ea typeface="Calibri" charset="0"/>
                <a:cs typeface="Calibri" charset="0"/>
              </a:rPr>
              <a:t>CLOUD</a:t>
            </a:r>
          </a:p>
        </p:txBody>
      </p:sp>
      <p:pic>
        <p:nvPicPr>
          <p:cNvPr id="56" name="Picture 5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bwMode="gray">
          <a:xfrm>
            <a:off x="596334" y="2169766"/>
            <a:ext cx="2965852" cy="421151"/>
          </a:xfrm>
          <a:prstGeom prst="rect">
            <a:avLst/>
          </a:prstGeom>
        </p:spPr>
      </p:pic>
      <p:sp>
        <p:nvSpPr>
          <p:cNvPr id="22" name="TextBox 21"/>
          <p:cNvSpPr txBox="1"/>
          <p:nvPr/>
        </p:nvSpPr>
        <p:spPr bwMode="gray">
          <a:xfrm>
            <a:off x="734047" y="791623"/>
            <a:ext cx="2642822" cy="884473"/>
          </a:xfrm>
          <a:prstGeom prst="rect">
            <a:avLst/>
          </a:prstGeom>
          <a:noFill/>
        </p:spPr>
        <p:txBody>
          <a:bodyPr wrap="square" lIns="0" tIns="0" rIns="0" bIns="0" rtlCol="0" anchor="t" anchorCtr="0">
            <a:noAutofit/>
          </a:bodyPr>
          <a:lstStyle/>
          <a:p>
            <a:pPr algn="ctr">
              <a:lnSpc>
                <a:spcPct val="90000"/>
              </a:lnSpc>
            </a:pPr>
            <a:r>
              <a:rPr lang="en-US" sz="3000" dirty="0">
                <a:solidFill>
                  <a:srgbClr val="FFFFFF"/>
                </a:solidFill>
                <a:ea typeface="Calibri" charset="0"/>
                <a:cs typeface="Calibri" charset="0"/>
              </a:rPr>
              <a:t>The Most Complete Cloud</a:t>
            </a:r>
          </a:p>
        </p:txBody>
      </p:sp>
      <p:cxnSp>
        <p:nvCxnSpPr>
          <p:cNvPr id="3" name="Straight Connector 2"/>
          <p:cNvCxnSpPr>
            <a:cxnSpLocks/>
          </p:cNvCxnSpPr>
          <p:nvPr/>
        </p:nvCxnSpPr>
        <p:spPr bwMode="gray">
          <a:xfrm>
            <a:off x="458391" y="2693787"/>
            <a:ext cx="3500438" cy="0"/>
          </a:xfrm>
          <a:prstGeom prst="line">
            <a:avLst/>
          </a:prstGeom>
          <a:ln w="1905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53" name="Freeform 5"/>
          <p:cNvSpPr>
            <a:spLocks/>
          </p:cNvSpPr>
          <p:nvPr/>
        </p:nvSpPr>
        <p:spPr bwMode="gray">
          <a:xfrm>
            <a:off x="3601988" y="725594"/>
            <a:ext cx="5579705" cy="3235868"/>
          </a:xfrm>
          <a:custGeom>
            <a:avLst/>
            <a:gdLst>
              <a:gd name="T0" fmla="*/ 670 w 1276"/>
              <a:gd name="T1" fmla="*/ 739 h 739"/>
              <a:gd name="T2" fmla="*/ 300 w 1276"/>
              <a:gd name="T3" fmla="*/ 739 h 739"/>
              <a:gd name="T4" fmla="*/ 57 w 1276"/>
              <a:gd name="T5" fmla="*/ 593 h 739"/>
              <a:gd name="T6" fmla="*/ 103 w 1276"/>
              <a:gd name="T7" fmla="*/ 278 h 739"/>
              <a:gd name="T8" fmla="*/ 300 w 1276"/>
              <a:gd name="T9" fmla="*/ 196 h 739"/>
              <a:gd name="T10" fmla="*/ 310 w 1276"/>
              <a:gd name="T11" fmla="*/ 189 h 739"/>
              <a:gd name="T12" fmla="*/ 521 w 1276"/>
              <a:gd name="T13" fmla="*/ 16 h 739"/>
              <a:gd name="T14" fmla="*/ 794 w 1276"/>
              <a:gd name="T15" fmla="*/ 154 h 739"/>
              <a:gd name="T16" fmla="*/ 805 w 1276"/>
              <a:gd name="T17" fmla="*/ 160 h 739"/>
              <a:gd name="T18" fmla="*/ 1036 w 1276"/>
              <a:gd name="T19" fmla="*/ 272 h 739"/>
              <a:gd name="T20" fmla="*/ 1049 w 1276"/>
              <a:gd name="T21" fmla="*/ 278 h 739"/>
              <a:gd name="T22" fmla="*/ 1263 w 1276"/>
              <a:gd name="T23" fmla="*/ 459 h 739"/>
              <a:gd name="T24" fmla="*/ 1208 w 1276"/>
              <a:gd name="T25" fmla="*/ 668 h 739"/>
              <a:gd name="T26" fmla="*/ 1065 w 1276"/>
              <a:gd name="T27" fmla="*/ 737 h 739"/>
              <a:gd name="T28" fmla="*/ 1039 w 1276"/>
              <a:gd name="T29" fmla="*/ 739 h 739"/>
              <a:gd name="T30" fmla="*/ 670 w 1276"/>
              <a:gd name="T31" fmla="*/ 739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76" h="739">
                <a:moveTo>
                  <a:pt x="670" y="739"/>
                </a:moveTo>
                <a:cubicBezTo>
                  <a:pt x="547" y="739"/>
                  <a:pt x="424" y="739"/>
                  <a:pt x="300" y="739"/>
                </a:cubicBezTo>
                <a:cubicBezTo>
                  <a:pt x="192" y="737"/>
                  <a:pt x="109" y="689"/>
                  <a:pt x="57" y="593"/>
                </a:cubicBezTo>
                <a:cubicBezTo>
                  <a:pt x="0" y="492"/>
                  <a:pt x="21" y="359"/>
                  <a:pt x="103" y="278"/>
                </a:cubicBezTo>
                <a:cubicBezTo>
                  <a:pt x="158" y="223"/>
                  <a:pt x="223" y="196"/>
                  <a:pt x="300" y="196"/>
                </a:cubicBezTo>
                <a:cubicBezTo>
                  <a:pt x="305" y="196"/>
                  <a:pt x="307" y="194"/>
                  <a:pt x="310" y="189"/>
                </a:cubicBezTo>
                <a:cubicBezTo>
                  <a:pt x="348" y="92"/>
                  <a:pt x="419" y="34"/>
                  <a:pt x="521" y="16"/>
                </a:cubicBezTo>
                <a:cubicBezTo>
                  <a:pt x="631" y="0"/>
                  <a:pt x="742" y="57"/>
                  <a:pt x="794" y="154"/>
                </a:cubicBezTo>
                <a:cubicBezTo>
                  <a:pt x="797" y="158"/>
                  <a:pt x="800" y="160"/>
                  <a:pt x="805" y="160"/>
                </a:cubicBezTo>
                <a:cubicBezTo>
                  <a:pt x="901" y="158"/>
                  <a:pt x="979" y="196"/>
                  <a:pt x="1036" y="272"/>
                </a:cubicBezTo>
                <a:cubicBezTo>
                  <a:pt x="1039" y="276"/>
                  <a:pt x="1042" y="278"/>
                  <a:pt x="1049" y="278"/>
                </a:cubicBezTo>
                <a:cubicBezTo>
                  <a:pt x="1154" y="278"/>
                  <a:pt x="1245" y="356"/>
                  <a:pt x="1263" y="459"/>
                </a:cubicBezTo>
                <a:cubicBezTo>
                  <a:pt x="1276" y="537"/>
                  <a:pt x="1259" y="608"/>
                  <a:pt x="1208" y="668"/>
                </a:cubicBezTo>
                <a:cubicBezTo>
                  <a:pt x="1170" y="710"/>
                  <a:pt x="1122" y="733"/>
                  <a:pt x="1065" y="737"/>
                </a:cubicBezTo>
                <a:cubicBezTo>
                  <a:pt x="1057" y="739"/>
                  <a:pt x="1047" y="739"/>
                  <a:pt x="1039" y="739"/>
                </a:cubicBezTo>
                <a:cubicBezTo>
                  <a:pt x="915" y="739"/>
                  <a:pt x="794" y="739"/>
                  <a:pt x="670" y="739"/>
                </a:cubicBezTo>
                <a:close/>
              </a:path>
            </a:pathLst>
          </a:custGeom>
          <a:gradFill>
            <a:gsLst>
              <a:gs pos="95575">
                <a:schemeClr val="accent5">
                  <a:alpha val="78000"/>
                </a:schemeClr>
              </a:gs>
              <a:gs pos="1000">
                <a:schemeClr val="bg2"/>
              </a:gs>
              <a:gs pos="42000">
                <a:schemeClr val="bg2"/>
              </a:gs>
            </a:gsLst>
            <a:lin ang="0" scaled="0"/>
          </a:gradFill>
          <a:ln w="76200" cap="flat">
            <a:noFill/>
            <a:prstDash val="solid"/>
            <a:miter lim="800000"/>
            <a:headEnd/>
            <a:tailEnd/>
          </a:ln>
          <a:effectLst>
            <a:outerShdw blurRad="368300" dist="419100" dir="8100000" algn="tr" rotWithShape="0">
              <a:prstClr val="black">
                <a:alpha val="40000"/>
              </a:prstClr>
            </a:outerShdw>
          </a:effectLst>
          <a:scene3d>
            <a:camera prst="perspectiveHeroicExtremeRightFacing" fov="2700000">
              <a:rot lat="21546000" lon="19471383" rev="176530"/>
            </a:camera>
            <a:lightRig rig="threePt" dir="t"/>
          </a:scene3d>
          <a:sp3d extrusionH="730250">
            <a:bevelT/>
          </a:sp3d>
          <a:extLst/>
        </p:spPr>
        <p:txBody>
          <a:bodyPr vert="horz" wrap="square" lIns="68580" tIns="34290" rIns="68580" bIns="34290" numCol="1" anchor="t" anchorCtr="0" compatLnSpc="1">
            <a:prstTxWarp prst="textNoShape">
              <a:avLst/>
            </a:prstTxWarp>
          </a:bodyPr>
          <a:lstStyle/>
          <a:p>
            <a:endParaRPr lang="en-US" sz="1350" dirty="0">
              <a:solidFill>
                <a:srgbClr val="5F5F5F"/>
              </a:solidFill>
            </a:endParaRPr>
          </a:p>
        </p:txBody>
      </p:sp>
      <p:grpSp>
        <p:nvGrpSpPr>
          <p:cNvPr id="4" name="Group 5"/>
          <p:cNvGrpSpPr/>
          <p:nvPr/>
        </p:nvGrpSpPr>
        <p:grpSpPr bwMode="gray">
          <a:xfrm>
            <a:off x="4919160" y="1273925"/>
            <a:ext cx="2689676" cy="2381243"/>
            <a:chOff x="5980842" y="967459"/>
            <a:chExt cx="4710177" cy="4082643"/>
          </a:xfrm>
          <a:effectLst>
            <a:outerShdw blurRad="228600" dist="266700" dir="8100000" algn="tr" rotWithShape="0">
              <a:prstClr val="black">
                <a:alpha val="40000"/>
              </a:prstClr>
            </a:outerShdw>
          </a:effectLst>
          <a:scene3d>
            <a:camera prst="perspectiveContrastingRightFacing">
              <a:rot lat="20952000" lon="19746000" rev="372000"/>
            </a:camera>
            <a:lightRig rig="balanced" dir="t">
              <a:rot lat="0" lon="0" rev="18600000"/>
            </a:lightRig>
          </a:scene3d>
        </p:grpSpPr>
        <p:sp>
          <p:nvSpPr>
            <p:cNvPr id="5" name="Rectangle 4"/>
            <p:cNvSpPr/>
            <p:nvPr/>
          </p:nvSpPr>
          <p:spPr bwMode="gray">
            <a:xfrm>
              <a:off x="5989637" y="967459"/>
              <a:ext cx="4701381" cy="933593"/>
            </a:xfrm>
            <a:prstGeom prst="rect">
              <a:avLst/>
            </a:prstGeom>
            <a:gradFill>
              <a:gsLst>
                <a:gs pos="95575">
                  <a:schemeClr val="accent2">
                    <a:alpha val="87000"/>
                  </a:schemeClr>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DaaS</a:t>
              </a:r>
            </a:p>
          </p:txBody>
        </p:sp>
        <p:sp>
          <p:nvSpPr>
            <p:cNvPr id="25" name="Rectangle 24"/>
            <p:cNvSpPr/>
            <p:nvPr/>
          </p:nvSpPr>
          <p:spPr bwMode="gray">
            <a:xfrm>
              <a:off x="5980842" y="2018908"/>
              <a:ext cx="4701381" cy="933593"/>
            </a:xfrm>
            <a:prstGeom prst="rect">
              <a:avLst/>
            </a:prstGeom>
            <a:gradFill>
              <a:gsLst>
                <a:gs pos="95575">
                  <a:schemeClr val="accent2">
                    <a:alpha val="86000"/>
                  </a:schemeClr>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SaaS</a:t>
              </a:r>
            </a:p>
          </p:txBody>
        </p:sp>
        <p:sp>
          <p:nvSpPr>
            <p:cNvPr id="26" name="Rectangle 25"/>
            <p:cNvSpPr/>
            <p:nvPr/>
          </p:nvSpPr>
          <p:spPr bwMode="gray">
            <a:xfrm>
              <a:off x="5989638" y="3070357"/>
              <a:ext cx="4701381" cy="933593"/>
            </a:xfrm>
            <a:prstGeom prst="rect">
              <a:avLst/>
            </a:prstGeom>
            <a:no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PaaS</a:t>
              </a:r>
            </a:p>
          </p:txBody>
        </p:sp>
        <p:sp>
          <p:nvSpPr>
            <p:cNvPr id="35" name="Rectangle 34"/>
            <p:cNvSpPr/>
            <p:nvPr/>
          </p:nvSpPr>
          <p:spPr bwMode="gray">
            <a:xfrm>
              <a:off x="5989638" y="4116509"/>
              <a:ext cx="4701381" cy="933593"/>
            </a:xfrm>
            <a:prstGeom prst="rect">
              <a:avLst/>
            </a:prstGeom>
            <a:gradFill>
              <a:gsLst>
                <a:gs pos="95575">
                  <a:schemeClr val="accent2"/>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IaaS</a:t>
              </a:r>
            </a:p>
          </p:txBody>
        </p:sp>
      </p:grpSp>
      <p:grpSp>
        <p:nvGrpSpPr>
          <p:cNvPr id="6" name="Group 5"/>
          <p:cNvGrpSpPr>
            <a:grpSpLocks noChangeAspect="1"/>
          </p:cNvGrpSpPr>
          <p:nvPr/>
        </p:nvGrpSpPr>
        <p:grpSpPr bwMode="gray">
          <a:xfrm>
            <a:off x="4981673" y="1022981"/>
            <a:ext cx="3033980" cy="2686064"/>
            <a:chOff x="5980842" y="967459"/>
            <a:chExt cx="4710177" cy="4082643"/>
          </a:xfrm>
          <a:effectLst>
            <a:outerShdw blurRad="228600" dist="266700" dir="8100000" algn="tr" rotWithShape="0">
              <a:prstClr val="black">
                <a:alpha val="40000"/>
              </a:prstClr>
            </a:outerShdw>
          </a:effectLst>
          <a:scene3d>
            <a:camera prst="perspectiveContrastingRightFacing">
              <a:rot lat="20952000" lon="19746000" rev="372000"/>
            </a:camera>
            <a:lightRig rig="balanced" dir="t">
              <a:rot lat="0" lon="0" rev="18600000"/>
            </a:lightRig>
          </a:scene3d>
        </p:grpSpPr>
        <p:sp>
          <p:nvSpPr>
            <p:cNvPr id="33" name="Rectangle 32"/>
            <p:cNvSpPr/>
            <p:nvPr/>
          </p:nvSpPr>
          <p:spPr bwMode="gray">
            <a:xfrm>
              <a:off x="5989637" y="967459"/>
              <a:ext cx="4701381" cy="933593"/>
            </a:xfrm>
            <a:prstGeom prst="rect">
              <a:avLst/>
            </a:prstGeom>
            <a:no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alpha val="0"/>
                    </a:srgbClr>
                  </a:solidFill>
                </a:rPr>
                <a:t>DaaS</a:t>
              </a:r>
            </a:p>
          </p:txBody>
        </p:sp>
        <p:sp>
          <p:nvSpPr>
            <p:cNvPr id="34" name="Rectangle 33"/>
            <p:cNvSpPr/>
            <p:nvPr/>
          </p:nvSpPr>
          <p:spPr bwMode="gray">
            <a:xfrm>
              <a:off x="5980842" y="2018908"/>
              <a:ext cx="4701381" cy="933593"/>
            </a:xfrm>
            <a:prstGeom prst="rect">
              <a:avLst/>
            </a:prstGeom>
            <a:no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alpha val="0"/>
                    </a:srgbClr>
                  </a:solidFill>
                </a:rPr>
                <a:t>SaaS</a:t>
              </a:r>
            </a:p>
          </p:txBody>
        </p:sp>
        <p:sp>
          <p:nvSpPr>
            <p:cNvPr id="38" name="Rectangle 37"/>
            <p:cNvSpPr/>
            <p:nvPr/>
          </p:nvSpPr>
          <p:spPr bwMode="gray">
            <a:xfrm>
              <a:off x="5989638" y="3070357"/>
              <a:ext cx="4701381" cy="933593"/>
            </a:xfrm>
            <a:prstGeom prst="rect">
              <a:avLst/>
            </a:prstGeom>
            <a:gradFill>
              <a:gsLst>
                <a:gs pos="95575">
                  <a:schemeClr val="accent2"/>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8255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4050" dirty="0">
                  <a:solidFill>
                    <a:srgbClr val="FFFFFF"/>
                  </a:solidFill>
                </a:rPr>
                <a:t>PaaS</a:t>
              </a:r>
            </a:p>
          </p:txBody>
        </p:sp>
        <p:sp>
          <p:nvSpPr>
            <p:cNvPr id="39" name="Rectangle 38"/>
            <p:cNvSpPr/>
            <p:nvPr/>
          </p:nvSpPr>
          <p:spPr bwMode="gray">
            <a:xfrm>
              <a:off x="5989638" y="4116509"/>
              <a:ext cx="4701381" cy="933593"/>
            </a:xfrm>
            <a:prstGeom prst="rect">
              <a:avLst/>
            </a:prstGeom>
            <a:no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alpha val="0"/>
                    </a:srgbClr>
                  </a:solidFill>
                </a:rPr>
                <a:t>IaaS</a:t>
              </a:r>
            </a:p>
          </p:txBody>
        </p:sp>
      </p:grpSp>
      <p:cxnSp>
        <p:nvCxnSpPr>
          <p:cNvPr id="24" name="Straight Connector 23"/>
          <p:cNvCxnSpPr>
            <a:cxnSpLocks/>
          </p:cNvCxnSpPr>
          <p:nvPr/>
        </p:nvCxnSpPr>
        <p:spPr>
          <a:xfrm>
            <a:off x="4442027" y="2788171"/>
            <a:ext cx="539646" cy="0"/>
          </a:xfrm>
          <a:prstGeom prst="line">
            <a:avLst/>
          </a:prstGeom>
          <a:ln w="41275">
            <a:solidFill>
              <a:schemeClr val="accent5"/>
            </a:solidFill>
            <a:miter lim="800000"/>
            <a:tailEnd type="ova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67032" y="400050"/>
            <a:ext cx="4404982" cy="4148199"/>
          </a:xfrm>
          <a:prstGeom prst="rect">
            <a:avLst/>
          </a:prstGeom>
          <a:solidFill>
            <a:schemeClr val="accent5"/>
          </a:solidFill>
          <a:ln w="19050">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05740" tIns="205740" rIns="205740" bIns="205740" numCol="1" spcCol="0" rtlCol="0" fromWordArt="0" anchor="t" anchorCtr="0" forceAA="0" compatLnSpc="1">
            <a:prstTxWarp prst="textNoShape">
              <a:avLst/>
            </a:prstTxWarp>
            <a:noAutofit/>
          </a:bodyPr>
          <a:lstStyle/>
          <a:p>
            <a:pPr>
              <a:lnSpc>
                <a:spcPct val="90000"/>
              </a:lnSpc>
            </a:pPr>
            <a:r>
              <a:rPr lang="en-US" altLang="zh-TW" sz="2400" b="1" dirty="0" smtClean="0"/>
              <a:t>Platform-as-a-Servic</a:t>
            </a:r>
            <a:r>
              <a:rPr lang="en-US" altLang="zh-TW" sz="2700" b="1" dirty="0" smtClean="0"/>
              <a:t>e</a:t>
            </a:r>
            <a:endParaRPr lang="en-US" altLang="zh-TW" sz="2700" b="1" dirty="0"/>
          </a:p>
          <a:p>
            <a:pPr marL="285750" indent="-285750">
              <a:lnSpc>
                <a:spcPct val="90000"/>
              </a:lnSpc>
              <a:buFont typeface="Arial" charset="0"/>
              <a:buChar char="•"/>
            </a:pPr>
            <a:endParaRPr lang="en-US" altLang="zh-CN" sz="2200" dirty="0" smtClean="0"/>
          </a:p>
          <a:p>
            <a:pPr marL="285750" indent="-285750">
              <a:lnSpc>
                <a:spcPct val="90000"/>
              </a:lnSpc>
              <a:buFont typeface="Arial" charset="0"/>
              <a:buChar char="•"/>
            </a:pPr>
            <a:r>
              <a:rPr lang="en-US" altLang="zh-CN" sz="2200" dirty="0" smtClean="0"/>
              <a:t>F</a:t>
            </a:r>
            <a:r>
              <a:rPr lang="en-US" sz="2200" dirty="0" smtClean="0"/>
              <a:t>ree </a:t>
            </a:r>
            <a:r>
              <a:rPr lang="en-US" sz="2200" dirty="0"/>
              <a:t>developers </a:t>
            </a:r>
            <a:r>
              <a:rPr lang="en-US" sz="2200" dirty="0" smtClean="0"/>
              <a:t>without distraction</a:t>
            </a:r>
          </a:p>
          <a:p>
            <a:pPr marL="285750" indent="-285750">
              <a:lnSpc>
                <a:spcPct val="90000"/>
              </a:lnSpc>
              <a:buFont typeface="Arial" charset="0"/>
              <a:buChar char="•"/>
            </a:pPr>
            <a:r>
              <a:rPr lang="en-US" sz="2200" dirty="0" smtClean="0"/>
              <a:t>Doesn’t </a:t>
            </a:r>
            <a:r>
              <a:rPr lang="en-US" sz="2200" dirty="0"/>
              <a:t>simply stop at less </a:t>
            </a:r>
            <a:r>
              <a:rPr lang="en-US" sz="2200" dirty="0" smtClean="0"/>
              <a:t>money</a:t>
            </a:r>
          </a:p>
          <a:p>
            <a:pPr marL="285750" indent="-285750">
              <a:lnSpc>
                <a:spcPct val="90000"/>
              </a:lnSpc>
              <a:buFont typeface="Arial" charset="0"/>
              <a:buChar char="•"/>
            </a:pPr>
            <a:r>
              <a:rPr lang="en-US" altLang="zh-CN" sz="2200" dirty="0" smtClean="0"/>
              <a:t>Ensure</a:t>
            </a:r>
            <a:r>
              <a:rPr lang="en-US" sz="2200" dirty="0" smtClean="0"/>
              <a:t> </a:t>
            </a:r>
            <a:r>
              <a:rPr lang="en-US" sz="2200" dirty="0"/>
              <a:t>that your application is always running on the latest and greatest.</a:t>
            </a:r>
          </a:p>
          <a:p>
            <a:pPr marL="285750" indent="-285750">
              <a:lnSpc>
                <a:spcPct val="90000"/>
              </a:lnSpc>
              <a:buFont typeface="Arial" charset="0"/>
              <a:buChar char="•"/>
            </a:pPr>
            <a:endParaRPr lang="en-US" sz="1600" dirty="0" smtClean="0"/>
          </a:p>
        </p:txBody>
      </p:sp>
    </p:spTree>
    <p:extLst>
      <p:ext uri="{BB962C8B-B14F-4D97-AF65-F5344CB8AC3E}">
        <p14:creationId xmlns:p14="http://schemas.microsoft.com/office/powerpoint/2010/main" val="1578025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5_Oracle_16x9_2014_521">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oAutofit/>
      </a:bodyPr>
      <a:lstStyle>
        <a:defPPr algn="ctr" defTabSz="913793">
          <a:lnSpc>
            <a:spcPct val="90000"/>
          </a:lnSpc>
          <a:defRPr sz="3199" dirty="0">
            <a:solidFill>
              <a:schemeClr val="tx1">
                <a:lumMod val="75000"/>
              </a:schemeClr>
            </a:solidFill>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16_Oracle_16x9_2014_521">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3.xml><?xml version="1.0" encoding="utf-8"?>
<a:theme xmlns:a="http://schemas.openxmlformats.org/drawingml/2006/main" name="17_Oracle_16x9_2014_521">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oAutofit/>
      </a:bodyPr>
      <a:lstStyle>
        <a:defPPr algn="ctr" defTabSz="913793">
          <a:lnSpc>
            <a:spcPct val="90000"/>
          </a:lnSpc>
          <a:defRPr sz="3199" dirty="0">
            <a:solidFill>
              <a:schemeClr val="tx1">
                <a:lumMod val="75000"/>
              </a:schemeClr>
            </a:solidFill>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4.xml><?xml version="1.0" encoding="utf-8"?>
<a:theme xmlns:a="http://schemas.openxmlformats.org/drawingml/2006/main" name="Office Theme">
  <a:themeElements>
    <a:clrScheme name="Oracle 2012">
      <a:dk1>
        <a:sysClr val="windowText" lastClr="000000"/>
      </a:dk1>
      <a:lt1>
        <a:sysClr val="window" lastClr="FFFFFF"/>
      </a:lt1>
      <a:dk2>
        <a:srgbClr val="424545"/>
      </a:dk2>
      <a:lt2>
        <a:srgbClr val="A3A3A3"/>
      </a:lt2>
      <a:accent1>
        <a:srgbClr val="FF1414"/>
      </a:accent1>
      <a:accent2>
        <a:srgbClr val="E5E5E5"/>
      </a:accent2>
      <a:accent3>
        <a:srgbClr val="8BAAC3"/>
      </a:accent3>
      <a:accent4>
        <a:srgbClr val="5B6981"/>
      </a:accent4>
      <a:accent5>
        <a:srgbClr val="7D7369"/>
      </a:accent5>
      <a:accent6>
        <a:srgbClr val="786464"/>
      </a:accent6>
      <a:hlink>
        <a:srgbClr val="0000FF"/>
      </a:hlink>
      <a:folHlink>
        <a:srgbClr val="800080"/>
      </a:folHlink>
    </a:clrScheme>
    <a:fontScheme name="Oracle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76321</TotalTime>
  <Words>5202</Words>
  <Application>Microsoft Macintosh PowerPoint</Application>
  <PresentationFormat>On-screen Show (16:9)</PresentationFormat>
  <Paragraphs>659</Paragraphs>
  <Slides>24</Slides>
  <Notes>24</Notes>
  <HiddenSlides>2</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24</vt:i4>
      </vt:variant>
    </vt:vector>
  </HeadingPairs>
  <TitlesOfParts>
    <vt:vector size="35" baseType="lpstr">
      <vt:lpstr>Calibri</vt:lpstr>
      <vt:lpstr>DengXian</vt:lpstr>
      <vt:lpstr>Mangal</vt:lpstr>
      <vt:lpstr>ＭＳ Ｐゴシック</vt:lpstr>
      <vt:lpstr>Times New Roman</vt:lpstr>
      <vt:lpstr>宋体</vt:lpstr>
      <vt:lpstr>新細明體</vt:lpstr>
      <vt:lpstr>Arial</vt:lpstr>
      <vt:lpstr>15_Oracle_16x9_2014_521</vt:lpstr>
      <vt:lpstr>16_Oracle_16x9_2014_521</vt:lpstr>
      <vt:lpstr>17_Oracle_16x9_2014_521</vt:lpstr>
      <vt:lpstr>Cloud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Oracle Develops Offerings for Three Deployment Models</vt:lpstr>
      <vt:lpstr>On-premise</vt:lpstr>
      <vt:lpstr>Public Cloud</vt:lpstr>
      <vt:lpstr>Oracle Cloud at Customer</vt:lpstr>
      <vt:lpstr>Move, Connect, Transform   Thanks!</vt:lpstr>
      <vt:lpstr>Which one to choose?</vt:lpstr>
      <vt:lpstr>PaaS vs IaaS</vt:lpstr>
      <vt:lpstr>Security</vt:lpstr>
      <vt:lpstr>PowerPoint Presentation</vt:lpstr>
      <vt:lpstr>Cost Compare</vt:lpstr>
      <vt:lpstr>Reference</vt:lpstr>
    </vt:vector>
  </TitlesOfParts>
  <Company>Microsoft</Company>
  <LinksUpToDate>false</LinksUpToDate>
  <SharedDoc>false</SharedDoc>
  <HyperlinkBase/>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FY18 Strategy</dc:title>
  <dc:creator>MBKUMAR</dc:creator>
  <cp:lastModifiedBy>Xuan Gao</cp:lastModifiedBy>
  <cp:revision>3679</cp:revision>
  <cp:lastPrinted>2018-04-21T01:53:47Z</cp:lastPrinted>
  <dcterms:created xsi:type="dcterms:W3CDTF">2012-05-31T20:53:14Z</dcterms:created>
  <dcterms:modified xsi:type="dcterms:W3CDTF">2018-04-23T05:42:55Z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ISdDocName">
    <vt:lpwstr>CNT2536855</vt:lpwstr>
  </property>
  <property fmtid="{D5CDD505-2E9C-101B-9397-08002B2CF9AE}" pid="3" name="DISProperties">
    <vt:lpwstr>DISdDocName,DIScgiUrl,DISdUser,DISdID,DISidcName,DISTaskPaneUrl</vt:lpwstr>
  </property>
  <property fmtid="{D5CDD505-2E9C-101B-9397-08002B2CF9AE}" pid="4" name="DIScgiUrl">
    <vt:lpwstr>http://content.oracle.com/content/idcplg</vt:lpwstr>
  </property>
  <property fmtid="{D5CDD505-2E9C-101B-9397-08002B2CF9AE}" pid="5" name="DISdUser">
    <vt:lpwstr>anonymous</vt:lpwstr>
  </property>
  <property fmtid="{D5CDD505-2E9C-101B-9397-08002B2CF9AE}" pid="6" name="DISdID">
    <vt:lpwstr>6399714</vt:lpwstr>
  </property>
  <property fmtid="{D5CDD505-2E9C-101B-9397-08002B2CF9AE}" pid="7" name="DISidcName">
    <vt:lpwstr>sites_contrib_prod</vt:lpwstr>
  </property>
  <property fmtid="{D5CDD505-2E9C-101B-9397-08002B2CF9AE}" pid="8" name="DISTaskPaneUrl">
    <vt:lpwstr>http://content.oracle.com/content/idcplg?IdcService=DESKTOP_DOC_INFO&amp;dDocName=CNT2536855&amp;dID=6399714&amp;ClientControlled=DocMan,taskpane&amp;coreContentOnly=1</vt:lpwstr>
  </property>
</Properties>
</file>