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7" r:id="rId4"/>
    <p:sldId id="286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87" r:id="rId14"/>
    <p:sldId id="279" r:id="rId15"/>
    <p:sldId id="281" r:id="rId16"/>
    <p:sldId id="282" r:id="rId17"/>
    <p:sldId id="283" r:id="rId18"/>
    <p:sldId id="288" r:id="rId19"/>
    <p:sldId id="293" r:id="rId20"/>
    <p:sldId id="294" r:id="rId21"/>
    <p:sldId id="295" r:id="rId22"/>
    <p:sldId id="297" r:id="rId23"/>
    <p:sldId id="296" r:id="rId24"/>
    <p:sldId id="291" r:id="rId25"/>
    <p:sldId id="285" r:id="rId26"/>
    <p:sldId id="290" r:id="rId27"/>
    <p:sldId id="289" r:id="rId28"/>
    <p:sldId id="292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266"/>
    <a:srgbClr val="2B60A7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520D82-FCD9-49EF-AB7E-F8C19A0BE81D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E14EBE-A2E8-4C98-AB89-1D2E52DE5C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4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1CAC9-F170-4A5D-BE18-CFDB2A83D5A3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424CA-097E-455B-A7E1-7C98B234C3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D4E87-9D5B-4E22-B779-EA543DC60130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79C72-F2EB-4B2C-8808-3F5A40FE79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F2451-B3CB-415F-A0B8-909FF8A5C3D0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3099-85CB-42AC-A709-FACDFACAFD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6B027-6829-4F98-8E87-88691B30EA7E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80AC1-81F5-44F1-86A7-EDCA5ED5AD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09EE1-46AE-41EE-878C-123BF326AD55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B7776-A275-4A48-8AAC-F3195C1B2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6B6DD-8811-4E97-9F80-6D70E6515798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AE36E-BE53-4C19-B12F-E00DFFBBE3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3E397-504F-48B2-8AA6-9693733800E7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F0A37-4047-44BD-99C6-B8A47904A8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F65ED-430E-4DCA-B022-623E25347683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83EB5-94D6-4BAD-846F-1E93E535F8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52D0E-22C2-44C4-8DBA-05306B37B58E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A3239-DE17-4ACB-8219-BD61464B12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413F3-2B51-4F9E-A301-302466FEEA5B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44D4F-C9EB-4D49-BD0E-C64EA4E4F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B38E2-66CF-459E-91A9-BED4D8182B0A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94712-50CB-4A81-80F8-F59D1BB0CD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6580168-5EDC-4A00-B5F1-482E8FC6F002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F3972B-730B-417D-A99A-D18AD3B931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683568" y="2204864"/>
            <a:ext cx="792088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5400" dirty="0">
                <a:latin typeface="微软雅黑" pitchFamily="34" charset="-122"/>
                <a:ea typeface="微软雅黑" pitchFamily="34" charset="-122"/>
              </a:rPr>
              <a:t>Using </a:t>
            </a:r>
            <a:r>
              <a:rPr lang="en-US" altLang="zh-CN" sz="5400" dirty="0" err="1"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en-US" altLang="zh-CN" sz="5400" dirty="0">
                <a:latin typeface="微软雅黑" pitchFamily="34" charset="-122"/>
                <a:ea typeface="微软雅黑" pitchFamily="34" charset="-122"/>
              </a:rPr>
              <a:t> with </a:t>
            </a:r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</a:rPr>
              <a:t>C/C++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by zj_aznable@aliyun.com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Coroutine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28479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8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en-US" altLang="zh-CN" dirty="0"/>
              <a:t>. </a:t>
            </a:r>
            <a:r>
              <a:rPr lang="en-US" altLang="zh-CN" dirty="0" smtClean="0"/>
              <a:t>Full </a:t>
            </a:r>
            <a:r>
              <a:rPr lang="en-US" altLang="zh-CN" dirty="0"/>
              <a:t>lexical </a:t>
            </a:r>
            <a:r>
              <a:rPr lang="en-US" altLang="zh-CN" dirty="0" smtClean="0"/>
              <a:t>scoping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18192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7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. Closure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27432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2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rgbClr val="FFFF00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with C++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7519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Why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7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55113" y="1971025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2939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lib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67246" y="2915426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source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67246" y="3923538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exe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67246" y="4938813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2939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Lua-jit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sp>
        <p:nvSpPr>
          <p:cNvPr id="45" name="矩形 6"/>
          <p:cNvSpPr>
            <a:spLocks noChangeArrowheads="1"/>
          </p:cNvSpPr>
          <p:nvPr/>
        </p:nvSpPr>
        <p:spPr bwMode="auto">
          <a:xfrm>
            <a:off x="357188" y="285750"/>
            <a:ext cx="41344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9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1344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Stack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46" y="1700808"/>
            <a:ext cx="40386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251520" y="2204864"/>
            <a:ext cx="3968624" cy="2880320"/>
            <a:chOff x="107504" y="1763817"/>
            <a:chExt cx="3968624" cy="2880320"/>
          </a:xfrm>
        </p:grpSpPr>
        <p:grpSp>
          <p:nvGrpSpPr>
            <p:cNvPr id="7" name="组合 6"/>
            <p:cNvGrpSpPr/>
            <p:nvPr/>
          </p:nvGrpSpPr>
          <p:grpSpPr>
            <a:xfrm>
              <a:off x="1374669" y="1763817"/>
              <a:ext cx="1512168" cy="2880320"/>
              <a:chOff x="1043608" y="1772816"/>
              <a:chExt cx="1512168" cy="288032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43608" y="1772816"/>
                <a:ext cx="151216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43608" y="2348880"/>
                <a:ext cx="151216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043608" y="2924944"/>
                <a:ext cx="151216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043608" y="3501008"/>
                <a:ext cx="151216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43608" y="4077072"/>
                <a:ext cx="151216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915816" y="1781815"/>
              <a:ext cx="116031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-1</a:t>
              </a:r>
            </a:p>
            <a:p>
              <a:r>
                <a:rPr lang="en-US" altLang="zh-CN" sz="3600" dirty="0" smtClean="0"/>
                <a:t>-2</a:t>
              </a:r>
            </a:p>
            <a:p>
              <a:r>
                <a:rPr lang="en-US" altLang="zh-CN" sz="3600" dirty="0" smtClean="0"/>
                <a:t>-3</a:t>
              </a:r>
            </a:p>
            <a:p>
              <a:r>
                <a:rPr lang="en-US" altLang="zh-CN" sz="3600" dirty="0" smtClean="0"/>
                <a:t>-4</a:t>
              </a:r>
            </a:p>
            <a:p>
              <a:r>
                <a:rPr lang="en-US" altLang="zh-CN" sz="3600" dirty="0" smtClean="0"/>
                <a:t>-5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7504" y="1772816"/>
              <a:ext cx="116031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/>
                <a:t>5</a:t>
              </a:r>
              <a:endParaRPr lang="en-US" altLang="zh-CN" sz="3600" dirty="0" smtClean="0"/>
            </a:p>
            <a:p>
              <a:pPr algn="r"/>
              <a:r>
                <a:rPr lang="en-US" altLang="zh-CN" sz="3600" dirty="0" smtClean="0"/>
                <a:t>4</a:t>
              </a:r>
            </a:p>
            <a:p>
              <a:pPr algn="r"/>
              <a:r>
                <a:rPr lang="en-US" altLang="zh-CN" sz="3600" dirty="0"/>
                <a:t>3</a:t>
              </a:r>
              <a:endParaRPr lang="en-US" altLang="zh-CN" sz="3600" dirty="0" smtClean="0"/>
            </a:p>
            <a:p>
              <a:pPr algn="r"/>
              <a:r>
                <a:rPr lang="en-US" altLang="zh-CN" sz="3600" dirty="0"/>
                <a:t>2</a:t>
              </a:r>
              <a:endParaRPr lang="en-US" altLang="zh-CN" sz="3600" dirty="0" smtClean="0"/>
            </a:p>
            <a:p>
              <a:pPr algn="r"/>
              <a:r>
                <a:rPr lang="en-US" altLang="zh-CN" sz="3600" dirty="0"/>
                <a:t>1</a:t>
              </a:r>
              <a:endParaRPr lang="en-US" altLang="zh-CN" sz="3600" dirty="0" smtClean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4669" y="509744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Bottom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42721" y="18355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1344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Basic usage</a:t>
            </a:r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02" y="1640402"/>
            <a:ext cx="62103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8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1344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Run </a:t>
            </a:r>
            <a:r>
              <a:rPr lang="en-US" altLang="zh-CN" dirty="0" err="1"/>
              <a:t>L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 script</a:t>
            </a:r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7"/>
            <a:ext cx="51244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4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with C++</a:t>
              </a:r>
              <a:endParaRPr lang="zh-CN" altLang="en-US" dirty="0">
                <a:solidFill>
                  <a:srgbClr val="FFFF00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7519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Why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7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6281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</a:t>
            </a:r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C++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Call class function in </a:t>
            </a:r>
            <a:r>
              <a:rPr lang="en-US" altLang="zh-CN" dirty="0" err="1" smtClean="0"/>
              <a:t>Lua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9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rgbClr val="FFFF00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with C++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7519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Why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6281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C++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Luabinding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8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6281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C++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Use 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as option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3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6281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C++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en-US" altLang="zh-CN" dirty="0" smtClean="0"/>
              <a:t>. Use 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for business logic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3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6281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C++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Use 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for user-modification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7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with C++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7519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Why </a:t>
              </a:r>
              <a:r>
                <a:rPr lang="en-US" altLang="zh-CN" dirty="0" err="1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rgbClr val="FFFF00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16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19127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Why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en-US" altLang="zh-CN" sz="3200" dirty="0" smtClean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80728"/>
            <a:ext cx="78872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5400" dirty="0" smtClean="0"/>
              <a:t>Embeddable</a:t>
            </a:r>
          </a:p>
          <a:p>
            <a:pPr marL="342900" indent="-342900">
              <a:buAutoNum type="arabicPeriod"/>
            </a:pPr>
            <a:r>
              <a:rPr lang="en-US" altLang="zh-CN" sz="5400" dirty="0" smtClean="0"/>
              <a:t>Flexible</a:t>
            </a:r>
          </a:p>
          <a:p>
            <a:pPr marL="342900" indent="-342900">
              <a:buAutoNum type="arabicPeriod"/>
            </a:pPr>
            <a:r>
              <a:rPr lang="en-US" altLang="zh-CN" sz="5400" dirty="0" smtClean="0"/>
              <a:t>Light</a:t>
            </a:r>
          </a:p>
          <a:p>
            <a:pPr marL="342900" indent="-342900">
              <a:buAutoNum type="arabicPeriod"/>
            </a:pPr>
            <a:r>
              <a:rPr lang="en-US" altLang="zh-CN" sz="5400" dirty="0" smtClean="0"/>
              <a:t>Easy to use</a:t>
            </a:r>
          </a:p>
          <a:p>
            <a:pPr marL="342900" indent="-342900">
              <a:buAutoNum type="arabicPeriod"/>
            </a:pPr>
            <a:r>
              <a:rPr lang="en-US" altLang="zh-CN" sz="5400" dirty="0" smtClean="0"/>
              <a:t>Portable</a:t>
            </a:r>
          </a:p>
          <a:p>
            <a:pPr marL="342900" indent="-342900">
              <a:buAutoNum type="arabicPeriod"/>
            </a:pPr>
            <a:r>
              <a:rPr lang="en-US" altLang="zh-CN" sz="5400" dirty="0" smtClean="0"/>
              <a:t>Well 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1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with C++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7519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Why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rgbClr val="FFFF00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7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36407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Things to note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Resources management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Data converting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Performance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35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683568" y="2204864"/>
            <a:ext cx="792088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by zj_aznable@aliyun.com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6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304800" y="1590675"/>
            <a:ext cx="8382000" cy="1236663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85750" y="324961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742950" y="3039343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Design concept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285750" y="490696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9001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What is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85" name="矩形 14"/>
          <p:cNvSpPr>
            <a:spLocks noChangeArrowheads="1"/>
          </p:cNvSpPr>
          <p:nvPr/>
        </p:nvSpPr>
        <p:spPr bwMode="auto">
          <a:xfrm>
            <a:off x="742950" y="5387039"/>
            <a:ext cx="80648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is a powerful, fast, lightweight, embeddable scripting language</a:t>
            </a:r>
            <a:r>
              <a:rPr lang="en-US" altLang="zh-CN" sz="1400" dirty="0"/>
              <a:t>.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0" name="矩形 14"/>
          <p:cNvSpPr>
            <a:spLocks noChangeArrowheads="1"/>
          </p:cNvSpPr>
          <p:nvPr/>
        </p:nvSpPr>
        <p:spPr bwMode="auto">
          <a:xfrm>
            <a:off x="742950" y="3717032"/>
            <a:ext cx="80648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Lucida Console" pitchFamily="49" charset="0"/>
              </a:rPr>
              <a:t>A language used to control programs written by other languages.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1" name="矩形 14"/>
          <p:cNvSpPr>
            <a:spLocks noChangeArrowheads="1"/>
          </p:cNvSpPr>
          <p:nvPr/>
        </p:nvSpPr>
        <p:spPr bwMode="auto">
          <a:xfrm>
            <a:off x="762000" y="1858686"/>
            <a:ext cx="80648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Lucida Console" pitchFamily="49" charset="0"/>
              </a:rPr>
              <a:t>Created by </a:t>
            </a:r>
            <a:r>
              <a:rPr lang="pt-BR" altLang="zh-CN" sz="1400" dirty="0">
                <a:latin typeface="Lucida Console" pitchFamily="49" charset="0"/>
              </a:rPr>
              <a:t>Roberto Ierusalimschy</a:t>
            </a:r>
            <a:r>
              <a:rPr lang="zh-CN" altLang="pt-BR" sz="1400" dirty="0" smtClean="0">
                <a:latin typeface="Lucida Console" pitchFamily="49" charset="0"/>
              </a:rPr>
              <a:t>、</a:t>
            </a:r>
            <a:endParaRPr lang="en-US" altLang="zh-CN" sz="1400" dirty="0" smtClean="0">
              <a:latin typeface="Lucida Console" pitchFamily="49" charset="0"/>
            </a:endParaRPr>
          </a:p>
          <a:p>
            <a:r>
              <a:rPr lang="pt-BR" altLang="zh-CN" sz="1400" dirty="0" smtClean="0">
                <a:latin typeface="Lucida Console" pitchFamily="49" charset="0"/>
              </a:rPr>
              <a:t>Luiz </a:t>
            </a:r>
            <a:r>
              <a:rPr lang="pt-BR" altLang="zh-CN" sz="1400" dirty="0">
                <a:latin typeface="Lucida Console" pitchFamily="49" charset="0"/>
              </a:rPr>
              <a:t>Henrique de </a:t>
            </a:r>
            <a:r>
              <a:rPr lang="pt-BR" altLang="zh-CN" sz="1400" dirty="0" smtClean="0">
                <a:latin typeface="Lucida Console" pitchFamily="49" charset="0"/>
              </a:rPr>
              <a:t>Figueiredo </a:t>
            </a:r>
          </a:p>
          <a:p>
            <a:r>
              <a:rPr lang="pt-BR" altLang="zh-CN" sz="1400" dirty="0" smtClean="0">
                <a:latin typeface="Lucida Console" pitchFamily="49" charset="0"/>
              </a:rPr>
              <a:t>and </a:t>
            </a:r>
            <a:r>
              <a:rPr lang="en-US" altLang="zh-CN" sz="1400" dirty="0" err="1">
                <a:latin typeface="Lucida Console" pitchFamily="49" charset="0"/>
              </a:rPr>
              <a:t>Waldemar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 smtClean="0">
                <a:latin typeface="Lucida Console" pitchFamily="49" charset="0"/>
              </a:rPr>
              <a:t>Celes</a:t>
            </a:r>
            <a:r>
              <a:rPr lang="en-US" altLang="zh-CN" sz="1400" dirty="0" smtClean="0">
                <a:latin typeface="Lucida Console" pitchFamily="49" charset="0"/>
              </a:rPr>
              <a:t> </a:t>
            </a:r>
          </a:p>
          <a:p>
            <a:r>
              <a:rPr lang="en-US" altLang="zh-CN" sz="1400" dirty="0">
                <a:latin typeface="Lucida Console" pitchFamily="49" charset="0"/>
              </a:rPr>
              <a:t>I</a:t>
            </a:r>
            <a:r>
              <a:rPr lang="en-US" altLang="zh-CN" sz="1400" dirty="0" smtClean="0">
                <a:latin typeface="Lucida Console" pitchFamily="49" charset="0"/>
              </a:rPr>
              <a:t>n </a:t>
            </a:r>
            <a:r>
              <a:rPr lang="en-US" altLang="zh-CN" sz="1400" dirty="0">
                <a:latin typeface="Lucida Console" pitchFamily="49" charset="0"/>
              </a:rPr>
              <a:t>1993 Pontifical Catholic University of Rio de Janeiro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775779" y="1359842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When </a:t>
            </a:r>
            <a:r>
              <a:rPr lang="en-US" altLang="zh-CN" sz="2400" dirty="0" err="1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 was born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42950" y="4663018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In one sentence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8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rgbClr val="FFFF00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with C++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7519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Why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1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304800" y="1590675"/>
            <a:ext cx="8382000" cy="1236663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85750" y="324961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742950" y="3039343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From yum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285750" y="490696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85" name="矩形 14"/>
          <p:cNvSpPr>
            <a:spLocks noChangeArrowheads="1"/>
          </p:cNvSpPr>
          <p:nvPr/>
        </p:nvSpPr>
        <p:spPr bwMode="auto">
          <a:xfrm>
            <a:off x="742950" y="5387039"/>
            <a:ext cx="80648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Lucida Console" pitchFamily="49" charset="0"/>
              </a:rPr>
              <a:t>&gt;</a:t>
            </a:r>
            <a:r>
              <a:rPr lang="en-US" altLang="zh-CN" sz="1400" dirty="0" err="1">
                <a:latin typeface="Lucida Console" pitchFamily="49" charset="0"/>
              </a:rPr>
              <a:t>luac</a:t>
            </a:r>
            <a:r>
              <a:rPr lang="en-US" altLang="zh-CN" sz="1400" dirty="0">
                <a:latin typeface="Lucida Console" pitchFamily="49" charset="0"/>
              </a:rPr>
              <a:t> -o </a:t>
            </a:r>
            <a:r>
              <a:rPr lang="en-US" altLang="zh-CN" sz="1400" dirty="0" err="1">
                <a:latin typeface="Lucida Console" pitchFamily="49" charset="0"/>
              </a:rPr>
              <a:t>output.binary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>
                <a:latin typeface="Lucida Console" pitchFamily="49" charset="0"/>
              </a:rPr>
              <a:t>helloworld.lua</a:t>
            </a:r>
            <a:r>
              <a:rPr lang="en-US" altLang="zh-CN" sz="1400" dirty="0">
                <a:latin typeface="Lucida Console" pitchFamily="49" charset="0"/>
              </a:rPr>
              <a:t> &amp;&amp; 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>
                <a:latin typeface="Lucida Console" pitchFamily="49" charset="0"/>
              </a:rPr>
              <a:t>output.binary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0" name="矩形 14"/>
          <p:cNvSpPr>
            <a:spLocks noChangeArrowheads="1"/>
          </p:cNvSpPr>
          <p:nvPr/>
        </p:nvSpPr>
        <p:spPr bwMode="auto">
          <a:xfrm>
            <a:off x="742950" y="360633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Lucida Console" pitchFamily="49" charset="0"/>
              </a:rPr>
              <a:t>&gt;</a:t>
            </a:r>
            <a:r>
              <a:rPr lang="en-US" altLang="zh-CN" sz="1400" dirty="0" err="1">
                <a:latin typeface="Lucida Console" pitchFamily="49" charset="0"/>
              </a:rPr>
              <a:t>sudo</a:t>
            </a:r>
            <a:r>
              <a:rPr lang="en-US" altLang="zh-CN" sz="1400" dirty="0">
                <a:latin typeface="Lucida Console" pitchFamily="49" charset="0"/>
              </a:rPr>
              <a:t> yum install 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>
                <a:latin typeface="Lucida Console" pitchFamily="49" charset="0"/>
              </a:rPr>
              <a:t>lua-devel</a:t>
            </a:r>
            <a:endParaRPr lang="en-US" altLang="zh-CN" sz="1400" dirty="0">
              <a:latin typeface="Lucida Console" pitchFamily="49" charset="0"/>
            </a:endParaRPr>
          </a:p>
          <a:p>
            <a:r>
              <a:rPr lang="en-US" altLang="zh-CN" sz="1400" dirty="0">
                <a:latin typeface="Lucida Console" pitchFamily="49" charset="0"/>
              </a:rPr>
              <a:t>&gt;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-v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1" name="矩形 14"/>
          <p:cNvSpPr>
            <a:spLocks noChangeArrowheads="1"/>
          </p:cNvSpPr>
          <p:nvPr/>
        </p:nvSpPr>
        <p:spPr bwMode="auto">
          <a:xfrm>
            <a:off x="762000" y="1858686"/>
            <a:ext cx="806489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Lucida Console" pitchFamily="49" charset="0"/>
              </a:rPr>
              <a:t>&gt;</a:t>
            </a:r>
            <a:r>
              <a:rPr lang="en-US" altLang="zh-CN" sz="1400" dirty="0" err="1">
                <a:latin typeface="Lucida Console" pitchFamily="49" charset="0"/>
              </a:rPr>
              <a:t>git</a:t>
            </a:r>
            <a:r>
              <a:rPr lang="en-US" altLang="zh-CN" sz="1400" dirty="0">
                <a:latin typeface="Lucida Console" pitchFamily="49" charset="0"/>
              </a:rPr>
              <a:t> clone https://github.com/lua/lua.git </a:t>
            </a:r>
          </a:p>
          <a:p>
            <a:r>
              <a:rPr lang="en-US" altLang="zh-CN" sz="1400" dirty="0">
                <a:latin typeface="Lucida Console" pitchFamily="49" charset="0"/>
              </a:rPr>
              <a:t>&gt;cd 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/</a:t>
            </a:r>
            <a:r>
              <a:rPr lang="en-US" altLang="zh-CN" sz="1400" dirty="0" err="1">
                <a:latin typeface="Lucida Console" pitchFamily="49" charset="0"/>
              </a:rPr>
              <a:t>src</a:t>
            </a:r>
            <a:r>
              <a:rPr lang="en-US" altLang="zh-CN" sz="1400" dirty="0">
                <a:latin typeface="Lucida Console" pitchFamily="49" charset="0"/>
              </a:rPr>
              <a:t> &amp;&amp; make </a:t>
            </a:r>
            <a:r>
              <a:rPr lang="en-US" altLang="zh-CN" sz="1400" dirty="0" err="1">
                <a:latin typeface="Lucida Console" pitchFamily="49" charset="0"/>
              </a:rPr>
              <a:t>linux</a:t>
            </a:r>
            <a:endParaRPr lang="en-US" altLang="zh-CN" sz="1400" dirty="0">
              <a:latin typeface="Lucida Console" pitchFamily="49" charset="0"/>
            </a:endParaRPr>
          </a:p>
          <a:p>
            <a:r>
              <a:rPr lang="en-US" altLang="zh-CN" sz="1400" dirty="0">
                <a:latin typeface="Lucida Console" pitchFamily="49" charset="0"/>
              </a:rPr>
              <a:t>&gt;./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-v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775779" y="1359842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From source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42950" y="4663018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Hellow</a:t>
            </a:r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 world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3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Key words and tokens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6200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9"/>
          <a:stretch/>
        </p:blipFill>
        <p:spPr bwMode="auto">
          <a:xfrm>
            <a:off x="611560" y="3356992"/>
            <a:ext cx="61920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8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Special marks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35718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83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Chunk and Require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51911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32385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1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Tail calls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63907"/>
            <a:ext cx="26955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9137"/>
          <a:stretch/>
        </p:blipFill>
        <p:spPr bwMode="auto">
          <a:xfrm>
            <a:off x="683568" y="4365104"/>
            <a:ext cx="2700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62771"/>
            <a:ext cx="4954654" cy="259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03" y="4365104"/>
            <a:ext cx="3959926" cy="2250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6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4257</TotalTime>
  <Words>710</Words>
  <Application>Microsoft Office PowerPoint</Application>
  <PresentationFormat>全屏显示(4:3)</PresentationFormat>
  <Paragraphs>228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USER-</cp:lastModifiedBy>
  <cp:revision>352</cp:revision>
  <dcterms:created xsi:type="dcterms:W3CDTF">2013-10-30T09:04:50Z</dcterms:created>
  <dcterms:modified xsi:type="dcterms:W3CDTF">2016-04-06T12:28:30Z</dcterms:modified>
</cp:coreProperties>
</file>