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0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 snapToGrid="0" snapToObjects="1">
      <p:cViewPr varScale="1">
        <p:scale>
          <a:sx n="113" d="100"/>
          <a:sy n="113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cobwarner/Desktop/maker_aed_rnd1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AED Cumulative</a:t>
            </a:r>
            <a:r>
              <a:rPr lang="en-US" baseline="0"/>
              <a:t> proportion (MAKER round 1)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67825896762904"/>
          <c:y val="0.18560185185185185"/>
          <c:w val="0.82183573928258968"/>
          <c:h val="0.6227161708953047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maker_aed_rnd1!$A$1:$A$41</c:f>
              <c:numCache>
                <c:formatCode>General</c:formatCode>
                <c:ptCount val="4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</c:numCache>
            </c:numRef>
          </c:xVal>
          <c:yVal>
            <c:numRef>
              <c:f>maker_aed_rnd1!$B$1:$B$41</c:f>
              <c:numCache>
                <c:formatCode>General</c:formatCode>
                <c:ptCount val="41"/>
                <c:pt idx="0">
                  <c:v>0.112</c:v>
                </c:pt>
                <c:pt idx="1">
                  <c:v>0.20200000000000001</c:v>
                </c:pt>
                <c:pt idx="2">
                  <c:v>0.28999999999999998</c:v>
                </c:pt>
                <c:pt idx="3">
                  <c:v>0.33600000000000002</c:v>
                </c:pt>
                <c:pt idx="4">
                  <c:v>0.39500000000000002</c:v>
                </c:pt>
                <c:pt idx="5">
                  <c:v>0.42699999999999999</c:v>
                </c:pt>
                <c:pt idx="6">
                  <c:v>0.47199999999999998</c:v>
                </c:pt>
                <c:pt idx="7">
                  <c:v>0.502</c:v>
                </c:pt>
                <c:pt idx="8">
                  <c:v>0.53800000000000003</c:v>
                </c:pt>
                <c:pt idx="9">
                  <c:v>0.56299999999999994</c:v>
                </c:pt>
                <c:pt idx="10">
                  <c:v>0.60099999999999998</c:v>
                </c:pt>
                <c:pt idx="11">
                  <c:v>0.63</c:v>
                </c:pt>
                <c:pt idx="12">
                  <c:v>0.67200000000000004</c:v>
                </c:pt>
                <c:pt idx="13">
                  <c:v>0.7</c:v>
                </c:pt>
                <c:pt idx="14">
                  <c:v>0.74</c:v>
                </c:pt>
                <c:pt idx="15">
                  <c:v>0.77</c:v>
                </c:pt>
                <c:pt idx="16">
                  <c:v>0.81699999999999995</c:v>
                </c:pt>
                <c:pt idx="17">
                  <c:v>0.84899999999999998</c:v>
                </c:pt>
                <c:pt idx="18">
                  <c:v>0.89500000000000002</c:v>
                </c:pt>
                <c:pt idx="19">
                  <c:v>0.92800000000000005</c:v>
                </c:pt>
                <c:pt idx="20">
                  <c:v>0.96499999999999997</c:v>
                </c:pt>
                <c:pt idx="21">
                  <c:v>0.97199999999999998</c:v>
                </c:pt>
                <c:pt idx="22">
                  <c:v>0.97899999999999998</c:v>
                </c:pt>
                <c:pt idx="23">
                  <c:v>0.98199999999999998</c:v>
                </c:pt>
                <c:pt idx="24">
                  <c:v>0.98699999999999999</c:v>
                </c:pt>
                <c:pt idx="25">
                  <c:v>0.98899999999999999</c:v>
                </c:pt>
                <c:pt idx="26">
                  <c:v>0.99199999999999999</c:v>
                </c:pt>
                <c:pt idx="27">
                  <c:v>0.99299999999999999</c:v>
                </c:pt>
                <c:pt idx="28">
                  <c:v>0.995</c:v>
                </c:pt>
                <c:pt idx="29">
                  <c:v>0.996</c:v>
                </c:pt>
                <c:pt idx="30">
                  <c:v>0.997</c:v>
                </c:pt>
                <c:pt idx="31">
                  <c:v>0.998</c:v>
                </c:pt>
                <c:pt idx="32">
                  <c:v>0.998</c:v>
                </c:pt>
                <c:pt idx="33">
                  <c:v>0.999</c:v>
                </c:pt>
                <c:pt idx="34">
                  <c:v>0.999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E3-F84A-8B02-71CF980DA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759663"/>
        <c:axId val="2027041423"/>
      </c:scatterChart>
      <c:valAx>
        <c:axId val="2038759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AED (Smaller</a:t>
                </a:r>
                <a:r>
                  <a:rPr lang="en-US" baseline="0"/>
                  <a:t> is better)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041423"/>
        <c:crosses val="autoZero"/>
        <c:crossBetween val="midCat"/>
      </c:valAx>
      <c:valAx>
        <c:axId val="202704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of gene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75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8E9C-9179-2B47-AB7C-7542956A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9F04B-3569-4340-8D69-7251348E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A175-CD38-6848-9D6A-647A2732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1386-5049-1742-93AB-3F46754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A448-A1FA-8C4E-A510-4D76FD1F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7F43-8747-6445-99D3-3232924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B089-5B8F-BB40-9024-B3677EF3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B4D2-10D2-A24E-AE29-0362F89F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9739-75D6-5241-B8FC-35E6432C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2FC8-7723-5946-80CB-0FC7381F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0BA71-EEC0-3E43-B44B-15627D4CF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32D83-04FB-B144-87E7-52FCA79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4BFF-7ABD-7446-AFBC-BA46326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D118-63B9-C64D-9D3B-0D11ED4C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FE0D-C7C4-A647-98A9-834A2E4B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F350-49E9-8F49-8C72-121C841D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E657-4BDC-6F4A-96FA-4BC7F3CB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6BFF-CAEE-B64D-88F5-1B04C8F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ACE5-E599-5648-829C-C748CF53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8117-4602-D647-BB60-B334DC6C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40A-563E-C046-98C1-3537E084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DB41-CAF9-D245-998F-FBE096D8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8206-15E4-BD42-959D-5E0A5E41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12B8-B953-1948-8887-4DC87EB3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7D6D-CE64-CF40-8CE8-E927F4B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B205-9910-4C45-99AA-D814F9EA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A2AD-9E0B-C544-8756-7A5178DD6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5C13-FFFC-CF4F-B961-4E8E12C3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CC9C-2DA0-8A49-A746-32DA93B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C6E31-ECE4-9045-9EBA-4404B787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60EC-FD3C-C344-A1A9-A503F509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0CF1-77D9-0641-B90A-F23A2CCD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261-3637-1D48-A05E-A930ECEE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8553-9D93-7140-A77F-3EC291AC7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A941-03DA-7A4C-9353-F6E0B9DA4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B9AAB-FC15-EF42-AEF1-830942F25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F6C77-D8EC-004D-96EC-0BB2174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07CD-4B1B-F446-AC1A-C4FB456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7AB96-17EE-2A42-8855-D9FB0E6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D1C-A94B-3647-9EF7-F7EE5ECA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73424-A8A5-9E45-9B84-1E124843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15B75-343F-0946-8885-446BD7B8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86AE1-0D02-874F-8234-2C57AC3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6FCA7-C1D4-2943-AF7C-2D6A19AB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CFCB2-BFEE-204A-BDA8-92FDBD0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85176-4776-2340-9F4D-FA345548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2818-F5D2-394D-9594-C88CD186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25DF-0AEA-794B-BA45-DF9E2A19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B29A-BBF3-8543-A81C-D5CE9F40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486BC-6443-8940-8219-C970B21E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75B7-0954-B243-ACA2-99AFDB36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EF15-DE90-5A40-92AC-FFABB1C2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9EEA-8F79-AE40-AA68-C5B7BB5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392D-95FD-AB4F-B68F-45E93D99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DA943-B72C-C94A-9C1D-34BC33C3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EE97-13E5-1A4D-B1EB-7CCD5F37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27DF-6E7B-E941-BE91-8EEA5F47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1CA5-2732-194D-8FCA-FF383726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99EF0-C9D2-7A46-9219-8BE2DE58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D23D-E919-B248-AC84-4CE4BD2E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EBAD-ED8D-ED43-9730-E3957DA60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7E67-C39A-D74E-A447-00D1C25D914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070C-D097-4D44-A00C-4595F08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F1F4-263E-D842-8B45-D43D854C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7426-B7D5-C64A-9648-4F22656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arnerlab/LP_annotation" TargetMode="External"/><Relationship Id="rId3" Type="http://schemas.openxmlformats.org/officeDocument/2006/relationships/hyperlink" Target="https://de.cyverse.org/dl/d/15182853-7732-479B-8832-43159FAF02B5/lytp.transcriptome.nucseq.fasta" TargetMode="External"/><Relationship Id="rId7" Type="http://schemas.openxmlformats.org/officeDocument/2006/relationships/hyperlink" Target="https://de.cyverse.org/dl/d/419D177C-3778-4C54-915E-3EF32B20724E/lp_hic_repeats.fa" TargetMode="External"/><Relationship Id="rId2" Type="http://schemas.openxmlformats.org/officeDocument/2006/relationships/hyperlink" Target="https://de.cyverse.org/dl/d/9B78EAE0-FD47-4CD8-B5E1-30284591498B/lytechinus_pictus_30Nov2018_OWxax.fas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cyverse.org/dl/d/5DB63357-E409-4732-80BE-2D71EFC7CCB6/LP_stringtie_transcripts.fasta.transdecoder.genome.gff3" TargetMode="External"/><Relationship Id="rId5" Type="http://schemas.openxmlformats.org/officeDocument/2006/relationships/hyperlink" Target="https://de.cyverse.org/dl/d/D7E171C9-00D5-4231-920D-527516E287BA/LP_stringtie_transcripts.gff3" TargetMode="External"/><Relationship Id="rId4" Type="http://schemas.openxmlformats.org/officeDocument/2006/relationships/hyperlink" Target="https://de.cyverse.org/dl/d/29AD1DB2-77B1-4056-A837-2BAAB4B4008F/LP_stringtie_transcripts.fas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9665-E53A-7D43-826C-EDF8C8240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Lp</a:t>
            </a:r>
            <a:r>
              <a:rPr lang="en-US" dirty="0"/>
              <a:t> Genome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DF378-167B-E447-AA21-17B0C92D5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12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8480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D7137A-A0D6-8441-BE3E-B6BE5B5A0A55}"/>
              </a:ext>
            </a:extLst>
          </p:cNvPr>
          <p:cNvCxnSpPr>
            <a:cxnSpLocks/>
          </p:cNvCxnSpPr>
          <p:nvPr/>
        </p:nvCxnSpPr>
        <p:spPr>
          <a:xfrm>
            <a:off x="7835855" y="1757635"/>
            <a:ext cx="97176" cy="401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BF0114-E62A-3C45-B8BB-2973B87ABEE0}"/>
              </a:ext>
            </a:extLst>
          </p:cNvPr>
          <p:cNvCxnSpPr>
            <a:cxnSpLocks/>
          </p:cNvCxnSpPr>
          <p:nvPr/>
        </p:nvCxnSpPr>
        <p:spPr>
          <a:xfrm>
            <a:off x="6045436" y="1738744"/>
            <a:ext cx="13925" cy="339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2CC3C9-B2D2-A341-AE51-69E6BD2D79DF}"/>
              </a:ext>
            </a:extLst>
          </p:cNvPr>
          <p:cNvCxnSpPr>
            <a:cxnSpLocks/>
          </p:cNvCxnSpPr>
          <p:nvPr/>
        </p:nvCxnSpPr>
        <p:spPr>
          <a:xfrm>
            <a:off x="4198064" y="1716301"/>
            <a:ext cx="3470" cy="285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F4FF65-56E9-6B4C-AB7F-B9D5EF4FD1F4}"/>
              </a:ext>
            </a:extLst>
          </p:cNvPr>
          <p:cNvCxnSpPr>
            <a:cxnSpLocks/>
          </p:cNvCxnSpPr>
          <p:nvPr/>
        </p:nvCxnSpPr>
        <p:spPr>
          <a:xfrm>
            <a:off x="2395601" y="1752609"/>
            <a:ext cx="0" cy="23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423AB-83A3-104A-9CC2-F63EFF2CB63C}"/>
              </a:ext>
            </a:extLst>
          </p:cNvPr>
          <p:cNvCxnSpPr/>
          <p:nvPr/>
        </p:nvCxnSpPr>
        <p:spPr>
          <a:xfrm>
            <a:off x="864336" y="1446756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C65251-A2F9-F448-B458-56169F0E4DA5}"/>
              </a:ext>
            </a:extLst>
          </p:cNvPr>
          <p:cNvSpPr txBox="1"/>
          <p:nvPr/>
        </p:nvSpPr>
        <p:spPr>
          <a:xfrm>
            <a:off x="555821" y="2060934"/>
            <a:ext cx="4282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lytechinus_pictus_30Nov2018_OWxax.fasta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23C91-77B1-D044-979D-E60397D3FF7A}"/>
              </a:ext>
            </a:extLst>
          </p:cNvPr>
          <p:cNvSpPr txBox="1"/>
          <p:nvPr/>
        </p:nvSpPr>
        <p:spPr>
          <a:xfrm>
            <a:off x="2439177" y="2593245"/>
            <a:ext cx="31449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lytp.transcriptome.nucseq.fasta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BBB90-67B1-E149-94CC-7FE8660CEA72}"/>
              </a:ext>
            </a:extLst>
          </p:cNvPr>
          <p:cNvSpPr txBox="1"/>
          <p:nvPr/>
        </p:nvSpPr>
        <p:spPr>
          <a:xfrm>
            <a:off x="2439177" y="2932847"/>
            <a:ext cx="28964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LP_stringtie_transcripts.fasta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CFC16-449C-DE41-941D-E357D4630BEA}"/>
              </a:ext>
            </a:extLst>
          </p:cNvPr>
          <p:cNvSpPr txBox="1"/>
          <p:nvPr/>
        </p:nvSpPr>
        <p:spPr>
          <a:xfrm>
            <a:off x="2439177" y="3287197"/>
            <a:ext cx="28196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LP_stringtie_transcripts.gff3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5C617-6F07-B045-8523-333B19928C30}"/>
              </a:ext>
            </a:extLst>
          </p:cNvPr>
          <p:cNvSpPr txBox="1"/>
          <p:nvPr/>
        </p:nvSpPr>
        <p:spPr>
          <a:xfrm>
            <a:off x="2439177" y="3667777"/>
            <a:ext cx="54240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LP_stringtie_transcripts.fasta.transdecoder.genome.gff3</a:t>
            </a: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D888C1A-BFCA-094E-B6AC-C238D6F0E4DC}"/>
              </a:ext>
            </a:extLst>
          </p:cNvPr>
          <p:cNvSpPr/>
          <p:nvPr/>
        </p:nvSpPr>
        <p:spPr>
          <a:xfrm>
            <a:off x="589668" y="798406"/>
            <a:ext cx="1741972" cy="12869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397C3-6A88-A04C-8DBE-65DE90C40373}"/>
              </a:ext>
            </a:extLst>
          </p:cNvPr>
          <p:cNvSpPr txBox="1"/>
          <p:nvPr/>
        </p:nvSpPr>
        <p:spPr>
          <a:xfrm>
            <a:off x="816599" y="1193943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Genome</a:t>
            </a:r>
          </a:p>
          <a:p>
            <a:r>
              <a:rPr lang="en-US" sz="1400" dirty="0"/>
              <a:t>Assembly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ECB550E-9269-094E-994C-E1D86F2866E2}"/>
              </a:ext>
            </a:extLst>
          </p:cNvPr>
          <p:cNvSpPr/>
          <p:nvPr/>
        </p:nvSpPr>
        <p:spPr>
          <a:xfrm>
            <a:off x="2395601" y="798406"/>
            <a:ext cx="1741972" cy="12869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3CBD6-6CFE-6B45-92B2-8C29B94D69AD}"/>
              </a:ext>
            </a:extLst>
          </p:cNvPr>
          <p:cNvSpPr txBox="1"/>
          <p:nvPr/>
        </p:nvSpPr>
        <p:spPr>
          <a:xfrm>
            <a:off x="2436897" y="1097624"/>
            <a:ext cx="14419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Transcriptome</a:t>
            </a:r>
          </a:p>
          <a:p>
            <a:r>
              <a:rPr lang="en-US" sz="1400" dirty="0"/>
              <a:t> Assembly</a:t>
            </a:r>
          </a:p>
          <a:p>
            <a:r>
              <a:rPr lang="en-US" sz="1400" dirty="0"/>
              <a:t>(Trinity, </a:t>
            </a:r>
            <a:r>
              <a:rPr lang="en-US" sz="1400" dirty="0" err="1"/>
              <a:t>Stringtie</a:t>
            </a:r>
            <a:r>
              <a:rPr lang="en-US" sz="1400" dirty="0"/>
              <a:t>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19CEA73-B25B-9E45-99BF-4AB778417922}"/>
              </a:ext>
            </a:extLst>
          </p:cNvPr>
          <p:cNvSpPr/>
          <p:nvPr/>
        </p:nvSpPr>
        <p:spPr>
          <a:xfrm>
            <a:off x="7834861" y="798406"/>
            <a:ext cx="2040188" cy="1286911"/>
          </a:xfrm>
          <a:prstGeom prst="rightArrow">
            <a:avLst/>
          </a:prstGeom>
          <a:solidFill>
            <a:srgbClr val="C48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0608D47-D599-B14A-AB2F-283A4C3AE2C7}"/>
              </a:ext>
            </a:extLst>
          </p:cNvPr>
          <p:cNvSpPr/>
          <p:nvPr/>
        </p:nvSpPr>
        <p:spPr>
          <a:xfrm>
            <a:off x="6048763" y="798406"/>
            <a:ext cx="1741972" cy="128691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1450ED5-CEB1-5740-9D20-4901BF6F9B79}"/>
              </a:ext>
            </a:extLst>
          </p:cNvPr>
          <p:cNvSpPr/>
          <p:nvPr/>
        </p:nvSpPr>
        <p:spPr>
          <a:xfrm>
            <a:off x="4201534" y="798406"/>
            <a:ext cx="1741972" cy="12869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D90B1-8129-F64C-A67F-CCDBC2D5B287}"/>
              </a:ext>
            </a:extLst>
          </p:cNvPr>
          <p:cNvSpPr txBox="1"/>
          <p:nvPr/>
        </p:nvSpPr>
        <p:spPr>
          <a:xfrm>
            <a:off x="4274099" y="1193081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Repeat Detection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RepeatModeler</a:t>
            </a:r>
            <a:r>
              <a:rPr lang="en-US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ECDCFA-2C1A-2A46-B625-0B9CFD79271A}"/>
              </a:ext>
            </a:extLst>
          </p:cNvPr>
          <p:cNvSpPr txBox="1"/>
          <p:nvPr/>
        </p:nvSpPr>
        <p:spPr>
          <a:xfrm>
            <a:off x="6092889" y="1244103"/>
            <a:ext cx="164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 initio annotation</a:t>
            </a:r>
          </a:p>
          <a:p>
            <a:r>
              <a:rPr lang="en-US" sz="1400" dirty="0"/>
              <a:t>(MAKER x3)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83D7F-681A-B040-8ACC-CB078C6C3345}"/>
              </a:ext>
            </a:extLst>
          </p:cNvPr>
          <p:cNvSpPr txBox="1"/>
          <p:nvPr/>
        </p:nvSpPr>
        <p:spPr>
          <a:xfrm>
            <a:off x="7800771" y="1229389"/>
            <a:ext cx="1796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Functional annotation</a:t>
            </a:r>
          </a:p>
          <a:p>
            <a:r>
              <a:rPr lang="en-US" sz="1400" dirty="0"/>
              <a:t>(BLAST SPU; </a:t>
            </a:r>
            <a:r>
              <a:rPr lang="en-US" sz="1400" dirty="0" err="1"/>
              <a:t>RefSeq</a:t>
            </a:r>
            <a:r>
              <a:rPr lang="en-US" sz="1400" dirty="0"/>
              <a:t>)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E9F65C9-7CDC-8244-A404-3F2C67D5BB80}"/>
              </a:ext>
            </a:extLst>
          </p:cNvPr>
          <p:cNvSpPr/>
          <p:nvPr/>
        </p:nvSpPr>
        <p:spPr>
          <a:xfrm>
            <a:off x="9938451" y="798406"/>
            <a:ext cx="1741972" cy="1286911"/>
          </a:xfrm>
          <a:prstGeom prst="rightArrow">
            <a:avLst/>
          </a:prstGeom>
          <a:solidFill>
            <a:srgbClr val="C48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C4264-CEDB-8842-819A-DB2F47BAD433}"/>
              </a:ext>
            </a:extLst>
          </p:cNvPr>
          <p:cNvSpPr txBox="1"/>
          <p:nvPr/>
        </p:nvSpPr>
        <p:spPr>
          <a:xfrm>
            <a:off x="9982577" y="1256927"/>
            <a:ext cx="1588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Manual annotation</a:t>
            </a:r>
          </a:p>
          <a:p>
            <a:r>
              <a:rPr lang="en-US" sz="1400" dirty="0"/>
              <a:t>Apollo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304820-4618-5443-A33C-BAC6121DBBAB}"/>
              </a:ext>
            </a:extLst>
          </p:cNvPr>
          <p:cNvSpPr txBox="1"/>
          <p:nvPr/>
        </p:nvSpPr>
        <p:spPr>
          <a:xfrm>
            <a:off x="4208066" y="4234508"/>
            <a:ext cx="1797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lp_hic_repeats.fa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CBEB29-4D9C-4B49-A3FC-4F3D5A006C8E}"/>
              </a:ext>
            </a:extLst>
          </p:cNvPr>
          <p:cNvSpPr txBox="1"/>
          <p:nvPr/>
        </p:nvSpPr>
        <p:spPr>
          <a:xfrm>
            <a:off x="6062487" y="4763881"/>
            <a:ext cx="3589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LPI_1.0.gff3 (anticipated 10/1/2019)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1EF798-18D4-7441-BC70-45D509C2B3B3}"/>
              </a:ext>
            </a:extLst>
          </p:cNvPr>
          <p:cNvSpPr txBox="1"/>
          <p:nvPr/>
        </p:nvSpPr>
        <p:spPr>
          <a:xfrm>
            <a:off x="7948655" y="5154556"/>
            <a:ext cx="25471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LPI_1.0 </a:t>
            </a:r>
            <a:r>
              <a:rPr lang="en-US" dirty="0" err="1"/>
              <a:t>annotations.txt</a:t>
            </a:r>
            <a:br>
              <a:rPr lang="en-US" dirty="0"/>
            </a:br>
            <a:r>
              <a:rPr lang="en-US" dirty="0"/>
              <a:t>(anticipated 10/15/2019)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6675E-276E-1649-B7B8-1A70FCFAF5DF}"/>
              </a:ext>
            </a:extLst>
          </p:cNvPr>
          <p:cNvSpPr txBox="1"/>
          <p:nvPr/>
        </p:nvSpPr>
        <p:spPr>
          <a:xfrm>
            <a:off x="2360659" y="6114271"/>
            <a:ext cx="797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PERMALINKS TO ALL FILES FOUND AT: </a:t>
            </a:r>
            <a:r>
              <a:rPr lang="en-US" dirty="0">
                <a:hlinkClick r:id="rId8"/>
              </a:rPr>
              <a:t>https://github.com/warnerlab/LP_annotation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DA06B4-E2AA-3948-AFF1-586B6AB2EAEB}"/>
              </a:ext>
            </a:extLst>
          </p:cNvPr>
          <p:cNvCxnSpPr>
            <a:cxnSpLocks/>
          </p:cNvCxnSpPr>
          <p:nvPr/>
        </p:nvCxnSpPr>
        <p:spPr>
          <a:xfrm>
            <a:off x="589668" y="1716301"/>
            <a:ext cx="0" cy="71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0C21-BA8F-A74E-BBE9-B5111CC5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Stringtie</a:t>
            </a:r>
            <a:r>
              <a:rPr lang="en-US" dirty="0"/>
              <a:t>: Genome based transcriptome assembly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A55622-6982-6940-B5D6-89C96550CDED}"/>
              </a:ext>
            </a:extLst>
          </p:cNvPr>
          <p:cNvCxnSpPr/>
          <p:nvPr/>
        </p:nvCxnSpPr>
        <p:spPr>
          <a:xfrm>
            <a:off x="838200" y="2286000"/>
            <a:ext cx="1062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216DBE-5663-704E-86EB-8C05553973AC}"/>
              </a:ext>
            </a:extLst>
          </p:cNvPr>
          <p:cNvCxnSpPr/>
          <p:nvPr/>
        </p:nvCxnSpPr>
        <p:spPr>
          <a:xfrm>
            <a:off x="838200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24184-0BE0-A043-909C-E9A2F7B3A58E}"/>
              </a:ext>
            </a:extLst>
          </p:cNvPr>
          <p:cNvCxnSpPr/>
          <p:nvPr/>
        </p:nvCxnSpPr>
        <p:spPr>
          <a:xfrm>
            <a:off x="1433051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3B601A-1A70-1D46-BBFF-248B261DB62D}"/>
              </a:ext>
            </a:extLst>
          </p:cNvPr>
          <p:cNvCxnSpPr/>
          <p:nvPr/>
        </p:nvCxnSpPr>
        <p:spPr>
          <a:xfrm>
            <a:off x="1978742" y="2497393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83A58-4C60-2E4D-913B-F5D3849F0930}"/>
              </a:ext>
            </a:extLst>
          </p:cNvPr>
          <p:cNvCxnSpPr/>
          <p:nvPr/>
        </p:nvCxnSpPr>
        <p:spPr>
          <a:xfrm>
            <a:off x="2573593" y="2497393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E5387-DC7D-4E42-87B5-9E2660C66488}"/>
              </a:ext>
            </a:extLst>
          </p:cNvPr>
          <p:cNvCxnSpPr/>
          <p:nvPr/>
        </p:nvCxnSpPr>
        <p:spPr>
          <a:xfrm>
            <a:off x="1039761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5FB5C2-EF15-D44F-A206-3A46D08EC055}"/>
              </a:ext>
            </a:extLst>
          </p:cNvPr>
          <p:cNvCxnSpPr/>
          <p:nvPr/>
        </p:nvCxnSpPr>
        <p:spPr>
          <a:xfrm>
            <a:off x="1634612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8BB895-A42B-DE40-83AF-B4C1D9C05363}"/>
              </a:ext>
            </a:extLst>
          </p:cNvPr>
          <p:cNvCxnSpPr/>
          <p:nvPr/>
        </p:nvCxnSpPr>
        <p:spPr>
          <a:xfrm>
            <a:off x="1489587" y="2866102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84BF7-31A8-9645-AF4B-D570FA871D65}"/>
              </a:ext>
            </a:extLst>
          </p:cNvPr>
          <p:cNvCxnSpPr/>
          <p:nvPr/>
        </p:nvCxnSpPr>
        <p:spPr>
          <a:xfrm>
            <a:off x="2084438" y="2866102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59317B-00B4-864C-912F-2E012B8D23BC}"/>
              </a:ext>
            </a:extLst>
          </p:cNvPr>
          <p:cNvCxnSpPr/>
          <p:nvPr/>
        </p:nvCxnSpPr>
        <p:spPr>
          <a:xfrm>
            <a:off x="2223319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B8D786-E813-444D-A98C-D3F096B5D065}"/>
              </a:ext>
            </a:extLst>
          </p:cNvPr>
          <p:cNvCxnSpPr/>
          <p:nvPr/>
        </p:nvCxnSpPr>
        <p:spPr>
          <a:xfrm>
            <a:off x="2818170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F4454-7974-0E49-85EB-51D435A9C8DC}"/>
              </a:ext>
            </a:extLst>
          </p:cNvPr>
          <p:cNvCxnSpPr/>
          <p:nvPr/>
        </p:nvCxnSpPr>
        <p:spPr>
          <a:xfrm>
            <a:off x="4839929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394478-5593-8540-96D5-2A985D2A9396}"/>
              </a:ext>
            </a:extLst>
          </p:cNvPr>
          <p:cNvCxnSpPr/>
          <p:nvPr/>
        </p:nvCxnSpPr>
        <p:spPr>
          <a:xfrm>
            <a:off x="5434780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56FF41-E6B2-9C48-8D69-75AFEE3DBDB9}"/>
              </a:ext>
            </a:extLst>
          </p:cNvPr>
          <p:cNvCxnSpPr/>
          <p:nvPr/>
        </p:nvCxnSpPr>
        <p:spPr>
          <a:xfrm>
            <a:off x="6005052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629647-05C9-B943-82FB-408176B5E235}"/>
              </a:ext>
            </a:extLst>
          </p:cNvPr>
          <p:cNvCxnSpPr/>
          <p:nvPr/>
        </p:nvCxnSpPr>
        <p:spPr>
          <a:xfrm>
            <a:off x="8472948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630965-2CE3-D74A-9965-7E9C00614684}"/>
              </a:ext>
            </a:extLst>
          </p:cNvPr>
          <p:cNvCxnSpPr/>
          <p:nvPr/>
        </p:nvCxnSpPr>
        <p:spPr>
          <a:xfrm>
            <a:off x="9057968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88ED95-3F75-3B42-82FC-A285196ED094}"/>
              </a:ext>
            </a:extLst>
          </p:cNvPr>
          <p:cNvCxnSpPr/>
          <p:nvPr/>
        </p:nvCxnSpPr>
        <p:spPr>
          <a:xfrm>
            <a:off x="7779774" y="249247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6C4187-A78F-194D-A7A3-716E4F4D4924}"/>
              </a:ext>
            </a:extLst>
          </p:cNvPr>
          <p:cNvCxnSpPr/>
          <p:nvPr/>
        </p:nvCxnSpPr>
        <p:spPr>
          <a:xfrm>
            <a:off x="5034117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6B960-EB33-0E48-ADAB-F2064E3D0710}"/>
              </a:ext>
            </a:extLst>
          </p:cNvPr>
          <p:cNvCxnSpPr/>
          <p:nvPr/>
        </p:nvCxnSpPr>
        <p:spPr>
          <a:xfrm>
            <a:off x="5628968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413584-5FBE-8E4E-B995-4C136E1C3BA5}"/>
              </a:ext>
            </a:extLst>
          </p:cNvPr>
          <p:cNvCxnSpPr/>
          <p:nvPr/>
        </p:nvCxnSpPr>
        <p:spPr>
          <a:xfrm>
            <a:off x="6177116" y="265962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2C94F2-13D5-8346-9532-B76384531450}"/>
              </a:ext>
            </a:extLst>
          </p:cNvPr>
          <p:cNvCxnSpPr/>
          <p:nvPr/>
        </p:nvCxnSpPr>
        <p:spPr>
          <a:xfrm>
            <a:off x="8334066" y="2873475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AB1A82-3BE2-6A41-86FF-6AFD262CA47C}"/>
              </a:ext>
            </a:extLst>
          </p:cNvPr>
          <p:cNvCxnSpPr/>
          <p:nvPr/>
        </p:nvCxnSpPr>
        <p:spPr>
          <a:xfrm>
            <a:off x="5191432" y="2856269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4C231A-3420-7842-883A-FC114CE3A309}"/>
              </a:ext>
            </a:extLst>
          </p:cNvPr>
          <p:cNvCxnSpPr/>
          <p:nvPr/>
        </p:nvCxnSpPr>
        <p:spPr>
          <a:xfrm>
            <a:off x="5786283" y="2856269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B2B1FA-7528-8A41-B4D2-9A5C559C25D8}"/>
              </a:ext>
            </a:extLst>
          </p:cNvPr>
          <p:cNvCxnSpPr/>
          <p:nvPr/>
        </p:nvCxnSpPr>
        <p:spPr>
          <a:xfrm>
            <a:off x="6494207" y="284643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CE2A8-0FBA-D247-ACBD-5CFF148D9A45}"/>
              </a:ext>
            </a:extLst>
          </p:cNvPr>
          <p:cNvCxnSpPr/>
          <p:nvPr/>
        </p:nvCxnSpPr>
        <p:spPr>
          <a:xfrm>
            <a:off x="8962103" y="284643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FB54D1-746D-CC4E-A7C0-1A88474B7B91}"/>
              </a:ext>
            </a:extLst>
          </p:cNvPr>
          <p:cNvCxnSpPr/>
          <p:nvPr/>
        </p:nvCxnSpPr>
        <p:spPr>
          <a:xfrm>
            <a:off x="5493775" y="301358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3B451-DA2A-7346-B70A-FC6F955D3B37}"/>
              </a:ext>
            </a:extLst>
          </p:cNvPr>
          <p:cNvCxnSpPr/>
          <p:nvPr/>
        </p:nvCxnSpPr>
        <p:spPr>
          <a:xfrm>
            <a:off x="6088626" y="3013587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7D864A-4BA7-5449-9DBD-B06D6FE7E879}"/>
              </a:ext>
            </a:extLst>
          </p:cNvPr>
          <p:cNvCxnSpPr/>
          <p:nvPr/>
        </p:nvCxnSpPr>
        <p:spPr>
          <a:xfrm>
            <a:off x="8228370" y="268420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508E88-2407-8448-BBDB-3069B77708D7}"/>
              </a:ext>
            </a:extLst>
          </p:cNvPr>
          <p:cNvCxnSpPr/>
          <p:nvPr/>
        </p:nvCxnSpPr>
        <p:spPr>
          <a:xfrm>
            <a:off x="8823221" y="2684206"/>
            <a:ext cx="4891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E0B588-9E5F-D84E-973D-0522D58DC234}"/>
              </a:ext>
            </a:extLst>
          </p:cNvPr>
          <p:cNvSpPr/>
          <p:nvPr/>
        </p:nvSpPr>
        <p:spPr>
          <a:xfrm>
            <a:off x="5034117" y="3878826"/>
            <a:ext cx="1949245" cy="17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3013FFC4-69C8-1345-8CEA-5B9E273CC65C}"/>
              </a:ext>
            </a:extLst>
          </p:cNvPr>
          <p:cNvSpPr/>
          <p:nvPr/>
        </p:nvSpPr>
        <p:spPr>
          <a:xfrm>
            <a:off x="7840610" y="3746091"/>
            <a:ext cx="1753830" cy="3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2223C142-A7BE-5D43-ADB4-66D362EE0438}"/>
              </a:ext>
            </a:extLst>
          </p:cNvPr>
          <p:cNvSpPr/>
          <p:nvPr/>
        </p:nvSpPr>
        <p:spPr>
          <a:xfrm flipH="1">
            <a:off x="838200" y="3694471"/>
            <a:ext cx="2311810" cy="3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E27CC8-1E3C-4941-A921-15DDD224E81F}"/>
              </a:ext>
            </a:extLst>
          </p:cNvPr>
          <p:cNvCxnSpPr>
            <a:stCxn id="42" idx="3"/>
          </p:cNvCxnSpPr>
          <p:nvPr/>
        </p:nvCxnSpPr>
        <p:spPr>
          <a:xfrm>
            <a:off x="6983362" y="3967316"/>
            <a:ext cx="376083" cy="39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A4E9EF-03F7-C940-A2B7-38B9F228AFC2}"/>
              </a:ext>
            </a:extLst>
          </p:cNvPr>
          <p:cNvCxnSpPr>
            <a:cxnSpLocks/>
          </p:cNvCxnSpPr>
          <p:nvPr/>
        </p:nvCxnSpPr>
        <p:spPr>
          <a:xfrm flipH="1">
            <a:off x="7359445" y="3967316"/>
            <a:ext cx="481165" cy="39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A4398B-FFA4-2E4A-8C17-CB6F95C65741}"/>
              </a:ext>
            </a:extLst>
          </p:cNvPr>
          <p:cNvSpPr txBox="1"/>
          <p:nvPr/>
        </p:nvSpPr>
        <p:spPr>
          <a:xfrm>
            <a:off x="10471355" y="185829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D12F2-459F-DD43-B508-562BC3190C03}"/>
              </a:ext>
            </a:extLst>
          </p:cNvPr>
          <p:cNvSpPr txBox="1"/>
          <p:nvPr/>
        </p:nvSpPr>
        <p:spPr>
          <a:xfrm>
            <a:off x="9801817" y="249247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268B5D-DB43-F340-A485-1266A36AEA19}"/>
              </a:ext>
            </a:extLst>
          </p:cNvPr>
          <p:cNvSpPr txBox="1"/>
          <p:nvPr/>
        </p:nvSpPr>
        <p:spPr>
          <a:xfrm>
            <a:off x="9827204" y="3644150"/>
            <a:ext cx="128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Transcripts/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219024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BEBA-50E5-7143-93C3-FB8A0F8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MAKER… an irritatingly useful toolsuite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5EC747-BB4F-7C43-B339-2B9218E8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00" y="492573"/>
            <a:ext cx="435178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BEBA-50E5-7143-93C3-FB8A0F8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46963" cy="2995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WQ-MAKER… an even more irritating implementation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23C7F0-9B3E-0040-AA60-91F5A25E800B}"/>
              </a:ext>
            </a:extLst>
          </p:cNvPr>
          <p:cNvSpPr txBox="1"/>
          <p:nvPr/>
        </p:nvSpPr>
        <p:spPr>
          <a:xfrm>
            <a:off x="5954552" y="254948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</a:t>
            </a:r>
          </a:p>
          <a:p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DD9F-3494-E34B-B29B-B3592C6E6A07}"/>
              </a:ext>
            </a:extLst>
          </p:cNvPr>
          <p:cNvSpPr txBox="1"/>
          <p:nvPr/>
        </p:nvSpPr>
        <p:spPr>
          <a:xfrm>
            <a:off x="8142243" y="1210996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</a:t>
            </a:r>
          </a:p>
          <a:p>
            <a:r>
              <a:rPr lang="en-US" dirty="0"/>
              <a:t>NODE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91DFF-715F-DD4D-B2C7-3BED3D716CFA}"/>
              </a:ext>
            </a:extLst>
          </p:cNvPr>
          <p:cNvSpPr txBox="1"/>
          <p:nvPr/>
        </p:nvSpPr>
        <p:spPr>
          <a:xfrm>
            <a:off x="8142243" y="2041823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</a:t>
            </a:r>
          </a:p>
          <a:p>
            <a:r>
              <a:rPr lang="en-US" dirty="0"/>
              <a:t>NODE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FC01A-A5A1-284E-B033-904EF5D15306}"/>
              </a:ext>
            </a:extLst>
          </p:cNvPr>
          <p:cNvSpPr txBox="1"/>
          <p:nvPr/>
        </p:nvSpPr>
        <p:spPr>
          <a:xfrm>
            <a:off x="8142243" y="2872650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</a:t>
            </a:r>
          </a:p>
          <a:p>
            <a:r>
              <a:rPr lang="en-US" dirty="0"/>
              <a:t>NODE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53880-AAD7-E642-8E21-6EB22713C87F}"/>
              </a:ext>
            </a:extLst>
          </p:cNvPr>
          <p:cNvSpPr txBox="1"/>
          <p:nvPr/>
        </p:nvSpPr>
        <p:spPr>
          <a:xfrm>
            <a:off x="8142243" y="4468761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</a:t>
            </a:r>
          </a:p>
          <a:p>
            <a:r>
              <a:rPr lang="en-US" dirty="0"/>
              <a:t>NODE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1C81B-2625-CE4C-8288-3C61D99B984F}"/>
              </a:ext>
            </a:extLst>
          </p:cNvPr>
          <p:cNvSpPr/>
          <p:nvPr/>
        </p:nvSpPr>
        <p:spPr>
          <a:xfrm>
            <a:off x="8445909" y="3775587"/>
            <a:ext cx="88491" cy="8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923CD4-D8E0-074A-9C67-E8B2DE602E4D}"/>
              </a:ext>
            </a:extLst>
          </p:cNvPr>
          <p:cNvSpPr/>
          <p:nvPr/>
        </p:nvSpPr>
        <p:spPr>
          <a:xfrm>
            <a:off x="8445909" y="3927987"/>
            <a:ext cx="88491" cy="8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41C20-A540-E740-AB67-D86ED0F18505}"/>
              </a:ext>
            </a:extLst>
          </p:cNvPr>
          <p:cNvSpPr/>
          <p:nvPr/>
        </p:nvSpPr>
        <p:spPr>
          <a:xfrm>
            <a:off x="8445909" y="4080387"/>
            <a:ext cx="88491" cy="8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695F2B-69B3-1E4A-9C14-127911DC5F29}"/>
              </a:ext>
            </a:extLst>
          </p:cNvPr>
          <p:cNvCxnSpPr/>
          <p:nvPr/>
        </p:nvCxnSpPr>
        <p:spPr>
          <a:xfrm>
            <a:off x="7492180" y="1534161"/>
            <a:ext cx="0" cy="325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E649CC-454A-394A-8989-40DCC8B96A89}"/>
              </a:ext>
            </a:extLst>
          </p:cNvPr>
          <p:cNvCxnSpPr/>
          <p:nvPr/>
        </p:nvCxnSpPr>
        <p:spPr>
          <a:xfrm>
            <a:off x="7492180" y="1534161"/>
            <a:ext cx="5161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89AC86-8AED-9649-B004-9BDF51EFD734}"/>
              </a:ext>
            </a:extLst>
          </p:cNvPr>
          <p:cNvCxnSpPr/>
          <p:nvPr/>
        </p:nvCxnSpPr>
        <p:spPr>
          <a:xfrm>
            <a:off x="7492180" y="2432324"/>
            <a:ext cx="5161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1B97A1-A7C0-5E44-B482-73B5916CF1EF}"/>
              </a:ext>
            </a:extLst>
          </p:cNvPr>
          <p:cNvCxnSpPr/>
          <p:nvPr/>
        </p:nvCxnSpPr>
        <p:spPr>
          <a:xfrm>
            <a:off x="7492180" y="3251265"/>
            <a:ext cx="5161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E1F35F-6B2E-CC44-98CC-C549671F7AF8}"/>
              </a:ext>
            </a:extLst>
          </p:cNvPr>
          <p:cNvCxnSpPr/>
          <p:nvPr/>
        </p:nvCxnSpPr>
        <p:spPr>
          <a:xfrm>
            <a:off x="7492180" y="4791926"/>
            <a:ext cx="5161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9573D2-E7CA-D349-BC8B-8A81C1FCF8C6}"/>
              </a:ext>
            </a:extLst>
          </p:cNvPr>
          <p:cNvCxnSpPr/>
          <p:nvPr/>
        </p:nvCxnSpPr>
        <p:spPr>
          <a:xfrm>
            <a:off x="6975986" y="2872650"/>
            <a:ext cx="516194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0A14B2-825E-0147-BDED-8D25D8AEEFEF}"/>
              </a:ext>
            </a:extLst>
          </p:cNvPr>
          <p:cNvCxnSpPr/>
          <p:nvPr/>
        </p:nvCxnSpPr>
        <p:spPr>
          <a:xfrm>
            <a:off x="7492180" y="3954271"/>
            <a:ext cx="5161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B1A170-C148-F545-B01C-83469579F89A}"/>
              </a:ext>
            </a:extLst>
          </p:cNvPr>
          <p:cNvSpPr txBox="1"/>
          <p:nvPr/>
        </p:nvSpPr>
        <p:spPr>
          <a:xfrm>
            <a:off x="9556955" y="793576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worker = </a:t>
            </a:r>
          </a:p>
          <a:p>
            <a:r>
              <a:rPr lang="en-US" sz="1400" dirty="0"/>
              <a:t>6 CPU; 16GB RAM</a:t>
            </a:r>
          </a:p>
        </p:txBody>
      </p:sp>
    </p:spTree>
    <p:extLst>
      <p:ext uri="{BB962C8B-B14F-4D97-AF65-F5344CB8AC3E}">
        <p14:creationId xmlns:p14="http://schemas.microsoft.com/office/powerpoint/2010/main" val="42730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05B-437A-AD40-B6F4-1C8F4DCF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 round 1 (no ab initio)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F98B-E178-A24F-9339-EFF2A4C9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1825625"/>
            <a:ext cx="4748981" cy="212694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53117 Gene models</a:t>
            </a:r>
          </a:p>
          <a:p>
            <a:r>
              <a:rPr lang="en-US" sz="2000" dirty="0"/>
              <a:t>15911 High confidence gene models (AED &lt; 0.25; longer than 50 Amino acids)</a:t>
            </a:r>
          </a:p>
          <a:p>
            <a:r>
              <a:rPr lang="en-US" sz="2000" dirty="0"/>
              <a:t>Target BUSCO (whole genome): 87.5% </a:t>
            </a:r>
          </a:p>
          <a:p>
            <a:r>
              <a:rPr lang="en-US" sz="2000" dirty="0"/>
              <a:t>Annotation BUSCO (Gene models): 71% </a:t>
            </a: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FB96AE-3A20-DB48-A995-47A132C18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48128"/>
              </p:ext>
            </p:extLst>
          </p:nvPr>
        </p:nvGraphicFramePr>
        <p:xfrm>
          <a:off x="4975123" y="2072149"/>
          <a:ext cx="6174658" cy="348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89DF1-98AA-7746-BD3D-33ED75264C72}"/>
              </a:ext>
            </a:extLst>
          </p:cNvPr>
          <p:cNvSpPr txBox="1">
            <a:spLocks/>
          </p:cNvSpPr>
          <p:nvPr/>
        </p:nvSpPr>
        <p:spPr>
          <a:xfrm>
            <a:off x="427703" y="4199093"/>
            <a:ext cx="4748981" cy="105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Run time: 4 days</a:t>
            </a:r>
          </a:p>
          <a:p>
            <a:pPr marL="0" indent="0">
              <a:buNone/>
            </a:pPr>
            <a:r>
              <a:rPr lang="en-US" sz="2000" dirty="0"/>
              <a:t>Cumulative Run time: 106 days</a:t>
            </a:r>
          </a:p>
        </p:txBody>
      </p:sp>
    </p:spTree>
    <p:extLst>
      <p:ext uri="{BB962C8B-B14F-4D97-AF65-F5344CB8AC3E}">
        <p14:creationId xmlns:p14="http://schemas.microsoft.com/office/powerpoint/2010/main" val="375932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205B-437A-AD40-B6F4-1C8F4DCF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 round 2 (SNAP, Augustus)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F98B-E178-A24F-9339-EFF2A4C9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1825625"/>
            <a:ext cx="4748981" cy="212694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TBD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89DF1-98AA-7746-BD3D-33ED75264C72}"/>
              </a:ext>
            </a:extLst>
          </p:cNvPr>
          <p:cNvSpPr txBox="1">
            <a:spLocks/>
          </p:cNvSpPr>
          <p:nvPr/>
        </p:nvSpPr>
        <p:spPr>
          <a:xfrm>
            <a:off x="427703" y="4199093"/>
            <a:ext cx="4748981" cy="105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Run time: 4 days (so far) estimated 7 days left.</a:t>
            </a:r>
          </a:p>
        </p:txBody>
      </p:sp>
    </p:spTree>
    <p:extLst>
      <p:ext uri="{BB962C8B-B14F-4D97-AF65-F5344CB8AC3E}">
        <p14:creationId xmlns:p14="http://schemas.microsoft.com/office/powerpoint/2010/main" val="64663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262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Lp Genome Update</vt:lpstr>
      <vt:lpstr>PowerPoint Presentation</vt:lpstr>
      <vt:lpstr>Stringtie: Genome based transcriptome assembly</vt:lpstr>
      <vt:lpstr>MAKER… an irritatingly useful toolsuite</vt:lpstr>
      <vt:lpstr>WQ-MAKER… an even more irritating implementation</vt:lpstr>
      <vt:lpstr>MAKER round 1 (no ab initio)</vt:lpstr>
      <vt:lpstr>MAKER round 2 (SNAP, Augustus)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Warner, Jacob F.</dc:creator>
  <cp:lastModifiedBy>Warner, Jacob F.</cp:lastModifiedBy>
  <cp:revision>3</cp:revision>
  <dcterms:created xsi:type="dcterms:W3CDTF">2019-09-13T15:07:12Z</dcterms:created>
  <dcterms:modified xsi:type="dcterms:W3CDTF">2019-09-13T15:32:17Z</dcterms:modified>
</cp:coreProperties>
</file>