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0E1B-25CC-464F-89F5-36A83C857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11B30-A0FA-467D-80F2-C9E0D515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B2E7-3ADF-45BD-A88E-16E3944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7028-1BCC-4B37-94E0-AF90ACE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9574-7CDD-4225-A3CD-CA37BC7E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3D2B-4D06-429C-A020-D7925523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FD93-A4A3-42B6-83C8-D2554302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31BF-EA19-44D5-A566-78CD4272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614E-1662-4754-85C3-70B12872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F58D-E500-41C3-9733-2D093F3B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3BA50-665E-4FA6-ABFF-E540751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3C32D-E5CB-4A63-97EE-108D85D4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67C-93F6-4873-B184-07EA776D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F595-2795-4F00-9DB9-EACD3795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320A-E424-4A2B-9582-56B9D9C9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85B6-FD8C-45CE-B3A2-7BF22E2C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073D-103D-4311-97FC-B083C512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4E5C-5FF5-43F1-946C-A2C2F156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5A03-F215-41CB-A899-88C651FD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9953-E792-4E81-B76F-D0A1C25F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F84D-DFB3-41DD-886A-D5610239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170C-F681-43F7-846E-7C27A38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ABE-1FBA-4BF2-8EBB-A142B7E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5EDD-450B-46D9-9D08-FA1A5812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C490-022B-4B8E-9839-B80A566B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B7B-6DE7-4AA7-94BA-C70F154B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7BD3-CEBE-4132-AA8C-39D220F01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050D-076B-4450-8BB3-BE6F97F7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A995-B2A1-42BE-A52B-780257A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E9EC-B237-45A0-BA79-4BF82FB4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00B-EEF0-4966-A2AF-9DE07C72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20DF-4BEB-49CC-B117-7F5F5F88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59787-31FD-44A4-8509-46BD4EB2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090C-C3BE-44C1-8D02-4CD731D76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FBF67-6E64-47E8-A80A-9D04865E5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32061-E84C-4A85-934D-93E829BC6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9C23-B3B9-4B80-8760-8085F2A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09AE-4CDB-47D5-B5C8-2520B853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B17AD-95C8-4D94-85AB-B9B58214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C417-1A20-4F20-A2F9-28DC8E7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C7543-6D0C-4C3B-ADFD-DD98055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588A1-FC2B-404E-BD70-38488CF0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6360-7442-4BE7-A268-9C6D7A7E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D4ED8-156F-4BF3-A5E6-6646D5B2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7F01D-74C1-4796-8DF9-D9368172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804A-2A2F-4708-B8D6-4CE43A8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4FE5-1A99-4BA8-97FC-AB363B31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F712-352D-4139-89BC-8DB5622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9F9E-83FE-420D-9D2B-3242767E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8AF6-E9DD-48B7-AC1D-06C54004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A88A-FC26-4574-B948-2FC3B792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D293D-6044-44D2-B0DA-0414B86C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532D-CC4B-40DC-BA75-25D1330C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B52A7-304C-4848-B074-6741BFF8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6B0D-DB80-4C76-816C-BC226AAF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3FDE-1229-4BC3-99D9-06EA9979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F35E-263C-44B8-8D2A-AD4871E0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080-453F-4CE5-9385-4949BE25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78A2-28D0-4AEF-8DB6-B3217302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3C955-93E8-4625-8BC7-CF6AFAB1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9E1B-AC8E-44D5-B6EB-406F076AD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5297-42C1-4EBA-9150-4F7DD5EC265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3B59-AFD5-42DF-848F-07E0899A8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CEE3-FD1B-496A-B589-16B849B3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AC2A-AC07-4FDC-911C-5366958E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3D9-BC26-4BA1-B9D6-26909D05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520" y="-289877"/>
            <a:ext cx="9144000" cy="2387600"/>
          </a:xfrm>
        </p:spPr>
        <p:txBody>
          <a:bodyPr/>
          <a:lstStyle/>
          <a:p>
            <a:r>
              <a:rPr lang="en-US" dirty="0"/>
              <a:t>Titanic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F5699-B8A9-4A4C-8BDE-1F279AD3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/>
          <a:lstStyle/>
          <a:p>
            <a:r>
              <a:rPr lang="en-US" dirty="0"/>
              <a:t>Matt Warner, Mike Wunderlich &amp; Tom </a:t>
            </a:r>
            <a:r>
              <a:rPr lang="en-US" dirty="0" err="1"/>
              <a:t>Matoushek</a:t>
            </a:r>
            <a:endParaRPr lang="en-US" dirty="0"/>
          </a:p>
        </p:txBody>
      </p:sp>
      <p:pic>
        <p:nvPicPr>
          <p:cNvPr id="1026" name="Picture 2" descr="Image result for titanic">
            <a:extLst>
              <a:ext uri="{FF2B5EF4-FFF2-40B4-BE49-F238E27FC236}">
                <a16:creationId xmlns:a16="http://schemas.microsoft.com/office/drawing/2014/main" id="{B0678920-78D6-4168-99B4-7D204B7B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56" y="3126881"/>
            <a:ext cx="4713288" cy="34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2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E37A-B5FF-4BA0-BD4C-1393FA2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b="1" u="sng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5549-42F8-4AC1-96C5-309D616C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3124"/>
            <a:ext cx="5838737" cy="5852796"/>
          </a:xfrm>
        </p:spPr>
        <p:txBody>
          <a:bodyPr/>
          <a:lstStyle/>
          <a:p>
            <a:r>
              <a:rPr lang="en-US" dirty="0"/>
              <a:t>A logical choice as most people are familiar with this type of analysis</a:t>
            </a:r>
          </a:p>
          <a:p>
            <a:r>
              <a:rPr lang="en-US" dirty="0"/>
              <a:t>Started out with a low testing score ~10 %</a:t>
            </a:r>
          </a:p>
          <a:p>
            <a:pPr lvl="1"/>
            <a:r>
              <a:rPr lang="en-US" dirty="0"/>
              <a:t>Used only “ready to go” data </a:t>
            </a:r>
          </a:p>
          <a:p>
            <a:pPr lvl="1"/>
            <a:r>
              <a:rPr lang="en-US" dirty="0"/>
              <a:t>Thought this was due to limited dataset</a:t>
            </a:r>
          </a:p>
          <a:p>
            <a:r>
              <a:rPr lang="en-US" dirty="0"/>
              <a:t>Started cleaning data</a:t>
            </a:r>
          </a:p>
          <a:p>
            <a:r>
              <a:rPr lang="en-US" dirty="0"/>
              <a:t>Achieved ~ 43% testing score</a:t>
            </a:r>
          </a:p>
          <a:p>
            <a:pPr lvl="1"/>
            <a:r>
              <a:rPr lang="en-US" dirty="0"/>
              <a:t>So, flipping a coin is more predictive than our ML model…..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A5CAB-5C84-49AD-B5BB-6FA1F198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2" y="5287327"/>
            <a:ext cx="5361486" cy="8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9ADB0-6FAE-4DBC-9BD2-33720482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5" y="2363257"/>
            <a:ext cx="6665595" cy="4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1F8-B8E6-4A65-89C5-BB29D893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25"/>
            <a:ext cx="10515600" cy="1325563"/>
          </a:xfrm>
        </p:spPr>
        <p:txBody>
          <a:bodyPr/>
          <a:lstStyle/>
          <a:p>
            <a:r>
              <a:rPr lang="en-US" b="1" u="sng" dirty="0"/>
              <a:t>Data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66AC-0571-4E5D-A57D-DFDE8AF4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720724"/>
            <a:ext cx="11630660" cy="5771515"/>
          </a:xfrm>
        </p:spPr>
        <p:txBody>
          <a:bodyPr>
            <a:normAutofit/>
          </a:bodyPr>
          <a:lstStyle/>
          <a:p>
            <a:r>
              <a:rPr lang="en-US" dirty="0"/>
              <a:t>Moved onto KNN and more data cleanup</a:t>
            </a:r>
          </a:p>
          <a:p>
            <a:r>
              <a:rPr lang="en-US" dirty="0"/>
              <a:t>Filled in missing “Age” values with mean of “Age”</a:t>
            </a:r>
          </a:p>
          <a:p>
            <a:endParaRPr lang="en-US" dirty="0"/>
          </a:p>
          <a:p>
            <a:r>
              <a:rPr lang="en-US" dirty="0"/>
              <a:t>Convert Data into Categorical</a:t>
            </a:r>
          </a:p>
          <a:p>
            <a:pPr lvl="1"/>
            <a:r>
              <a:rPr lang="en-US" dirty="0"/>
              <a:t>ML handles categorical data better than continuous</a:t>
            </a:r>
          </a:p>
          <a:p>
            <a:endParaRPr lang="en-US" dirty="0"/>
          </a:p>
          <a:p>
            <a:r>
              <a:rPr lang="en-US" dirty="0"/>
              <a:t>Binning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unused Columns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FB450-57E3-46F9-8CEC-06112864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1756410"/>
            <a:ext cx="8334490" cy="519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401644-70DC-45A7-8F98-A5EE0519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92" y="3124200"/>
            <a:ext cx="879157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55DB1-BAFD-4F86-A474-56B40E39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320" y="3827144"/>
            <a:ext cx="8247380" cy="206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31DF3-2A0E-4124-8B55-BD296F960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7" y="6193155"/>
            <a:ext cx="9614462" cy="3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963B-6F1A-4CC6-A9BC-7F9B499A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05"/>
            <a:ext cx="10515600" cy="782955"/>
          </a:xfrm>
        </p:spPr>
        <p:txBody>
          <a:bodyPr/>
          <a:lstStyle/>
          <a:p>
            <a:r>
              <a:rPr lang="en-US" b="1" u="sng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DB6F-FF6A-4E3C-99D1-DCFCF714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944880"/>
            <a:ext cx="7870826" cy="1760220"/>
          </a:xfrm>
        </p:spPr>
        <p:txBody>
          <a:bodyPr>
            <a:normAutofit/>
          </a:bodyPr>
          <a:lstStyle/>
          <a:p>
            <a:r>
              <a:rPr lang="en-US" dirty="0"/>
              <a:t>KNN was the next model tested</a:t>
            </a:r>
          </a:p>
          <a:p>
            <a:r>
              <a:rPr lang="en-US" dirty="0"/>
              <a:t>K15, 17, 19, 21, 23, 25, 27 similar accuracy</a:t>
            </a:r>
          </a:p>
          <a:p>
            <a:r>
              <a:rPr lang="en-US" dirty="0"/>
              <a:t>82% was the highest accuracy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D0B21-D55B-460B-AD09-94507183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20" y="203200"/>
            <a:ext cx="4399280" cy="6730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8C839-0878-4CFC-8135-D950F72E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458" y="2849759"/>
            <a:ext cx="6799898" cy="4072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5943C9-F8DA-4127-81E5-47291F5AB54D}"/>
              </a:ext>
            </a:extLst>
          </p:cNvPr>
          <p:cNvSpPr/>
          <p:nvPr/>
        </p:nvSpPr>
        <p:spPr>
          <a:xfrm>
            <a:off x="10617200" y="2082800"/>
            <a:ext cx="1391920" cy="1838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2DF6-F3E8-4C82-9A8E-9699C04C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31445"/>
            <a:ext cx="10515600" cy="749300"/>
          </a:xfrm>
        </p:spPr>
        <p:txBody>
          <a:bodyPr/>
          <a:lstStyle/>
          <a:p>
            <a:r>
              <a:rPr lang="en-US" b="1" u="sng" dirty="0"/>
              <a:t>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6366F-A800-41FA-8AAD-22BBE5A6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76" y="131445"/>
            <a:ext cx="7382624" cy="239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E57CD-7973-4B3F-8559-14FBD0B5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01" y="3520756"/>
            <a:ext cx="7888786" cy="25085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C3A-BA81-4450-8062-71FF4E7A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14425"/>
            <a:ext cx="4711700" cy="4914899"/>
          </a:xfrm>
        </p:spPr>
        <p:txBody>
          <a:bodyPr/>
          <a:lstStyle/>
          <a:p>
            <a:r>
              <a:rPr lang="en-US" dirty="0"/>
              <a:t>100% Accuracy! Hooray!</a:t>
            </a:r>
          </a:p>
          <a:p>
            <a:r>
              <a:rPr lang="en-US" dirty="0"/>
              <a:t>Initial results were questionable….</a:t>
            </a:r>
          </a:p>
          <a:p>
            <a:r>
              <a:rPr lang="en-US" dirty="0"/>
              <a:t>Accidently used “Survived” Column in training/testing data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Added Cleaned data</a:t>
            </a:r>
          </a:p>
          <a:p>
            <a:r>
              <a:rPr lang="en-US" dirty="0"/>
              <a:t>Achieved about 0.80 f1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BC-CA1E-47BB-A68F-CB6AFA37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B257-3D48-4B35-8B60-861F395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Achieved an f1 score of 0.82</a:t>
            </a:r>
          </a:p>
          <a:p>
            <a:r>
              <a:rPr lang="en-US" dirty="0"/>
              <a:t>Much better than Linear Regression!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D2AF2-67B5-4E35-B767-740EBCE4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3185794"/>
            <a:ext cx="11011004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229F-5445-4F2B-985E-99A1922E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8255"/>
            <a:ext cx="10515600" cy="1325563"/>
          </a:xfrm>
        </p:spPr>
        <p:txBody>
          <a:bodyPr/>
          <a:lstStyle/>
          <a:p>
            <a:r>
              <a:rPr lang="en-US" b="1" u="sng" dirty="0"/>
              <a:t>Future Possibilities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0713-0DE8-4D97-ACCB-207E7030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343818"/>
            <a:ext cx="10515600" cy="2285207"/>
          </a:xfrm>
        </p:spPr>
        <p:txBody>
          <a:bodyPr/>
          <a:lstStyle/>
          <a:p>
            <a:r>
              <a:rPr lang="en-US" dirty="0"/>
              <a:t>Create features with the columns that were dropped</a:t>
            </a:r>
          </a:p>
          <a:p>
            <a:r>
              <a:rPr lang="en-US" dirty="0"/>
              <a:t>Create more features of any kind</a:t>
            </a:r>
          </a:p>
          <a:p>
            <a:r>
              <a:rPr lang="en-US" dirty="0"/>
              <a:t>Adjust SVM or logistic regression parameters</a:t>
            </a:r>
          </a:p>
          <a:p>
            <a:r>
              <a:rPr lang="en-US" dirty="0"/>
              <a:t>Explore Other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E470-9077-41EF-AF55-EC26AB07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F568-4E98-4833-B0AB-B5081427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688"/>
            <a:ext cx="10934700" cy="4386262"/>
          </a:xfrm>
        </p:spPr>
        <p:txBody>
          <a:bodyPr/>
          <a:lstStyle/>
          <a:p>
            <a:r>
              <a:rPr lang="en-US" dirty="0"/>
              <a:t>Machine Learning seems to be a “Last Mile” problem</a:t>
            </a:r>
          </a:p>
          <a:p>
            <a:pPr lvl="1"/>
            <a:r>
              <a:rPr lang="en-US" dirty="0"/>
              <a:t>Relatively easy to get to a certain point</a:t>
            </a:r>
          </a:p>
          <a:p>
            <a:pPr lvl="1"/>
            <a:r>
              <a:rPr lang="en-US" dirty="0"/>
              <a:t>Extremely difficult to get beyond that point</a:t>
            </a:r>
          </a:p>
          <a:p>
            <a:pPr lvl="1"/>
            <a:r>
              <a:rPr lang="en-US" dirty="0"/>
              <a:t>All gains are incremental</a:t>
            </a:r>
          </a:p>
          <a:p>
            <a:r>
              <a:rPr lang="en-US" dirty="0"/>
              <a:t>Build a library to have functionality to explore all permutations of created features/bins </a:t>
            </a:r>
            <a:r>
              <a:rPr lang="en-US" dirty="0" err="1"/>
              <a:t>etc</a:t>
            </a:r>
            <a:r>
              <a:rPr lang="en-US" dirty="0"/>
              <a:t>… and graph them. </a:t>
            </a:r>
          </a:p>
          <a:p>
            <a:pPr lvl="1"/>
            <a:r>
              <a:rPr lang="en-US" dirty="0"/>
              <a:t>Difficult to go through each permutation by hand</a:t>
            </a:r>
          </a:p>
          <a:p>
            <a:r>
              <a:rPr lang="en-US" dirty="0"/>
              <a:t>Better to have one notebook that explores each model</a:t>
            </a:r>
          </a:p>
          <a:p>
            <a:pPr lvl="1"/>
            <a:r>
              <a:rPr lang="en-US" dirty="0"/>
              <a:t>We had 4 notebooks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51DA-65EC-4540-8549-FC0C8D9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128" y="2076480"/>
            <a:ext cx="6351165" cy="2881414"/>
          </a:xfrm>
        </p:spPr>
        <p:txBody>
          <a:bodyPr>
            <a:normAutofit/>
          </a:bodyPr>
          <a:lstStyle/>
          <a:p>
            <a:r>
              <a:rPr lang="en-US" sz="7200" dirty="0"/>
              <a:t>The 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56833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287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Titanic Machine Learning</vt:lpstr>
      <vt:lpstr>Linear Regression</vt:lpstr>
      <vt:lpstr>Data Cleanup</vt:lpstr>
      <vt:lpstr>KNN</vt:lpstr>
      <vt:lpstr>SVM</vt:lpstr>
      <vt:lpstr>Logistic Regression</vt:lpstr>
      <vt:lpstr>Future Possibilities for Improvement</vt:lpstr>
      <vt:lpstr>Final Thoughts</vt:lpstr>
      <vt:lpstr>The End 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Machine Learning</dc:title>
  <dc:creator>Matthew Warner</dc:creator>
  <cp:lastModifiedBy>Matthew Warner</cp:lastModifiedBy>
  <cp:revision>17</cp:revision>
  <dcterms:created xsi:type="dcterms:W3CDTF">2018-11-27T19:07:12Z</dcterms:created>
  <dcterms:modified xsi:type="dcterms:W3CDTF">2018-11-28T00:56:18Z</dcterms:modified>
</cp:coreProperties>
</file>