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1120" r:id="rId3"/>
    <p:sldId id="258" r:id="rId4"/>
    <p:sldId id="765" r:id="rId5"/>
    <p:sldId id="805" r:id="rId6"/>
    <p:sldId id="807" r:id="rId7"/>
    <p:sldId id="808" r:id="rId8"/>
    <p:sldId id="809" r:id="rId9"/>
    <p:sldId id="810" r:id="rId10"/>
    <p:sldId id="811" r:id="rId11"/>
    <p:sldId id="814" r:id="rId12"/>
    <p:sldId id="815" r:id="rId13"/>
    <p:sldId id="1122" r:id="rId14"/>
    <p:sldId id="1123" r:id="rId15"/>
    <p:sldId id="1124" r:id="rId16"/>
    <p:sldId id="1125" r:id="rId17"/>
    <p:sldId id="1126" r:id="rId18"/>
    <p:sldId id="823" r:id="rId19"/>
    <p:sldId id="824" r:id="rId20"/>
    <p:sldId id="825" r:id="rId21"/>
    <p:sldId id="826" r:id="rId22"/>
    <p:sldId id="827" r:id="rId23"/>
    <p:sldId id="828" r:id="rId24"/>
    <p:sldId id="829" r:id="rId25"/>
    <p:sldId id="961" r:id="rId27"/>
    <p:sldId id="832" r:id="rId28"/>
    <p:sldId id="1127" r:id="rId29"/>
    <p:sldId id="835" r:id="rId30"/>
    <p:sldId id="852" r:id="rId31"/>
    <p:sldId id="853" r:id="rId32"/>
    <p:sldId id="855" r:id="rId33"/>
    <p:sldId id="858" r:id="rId34"/>
    <p:sldId id="1115" r:id="rId35"/>
    <p:sldId id="859" r:id="rId36"/>
    <p:sldId id="971" r:id="rId37"/>
    <p:sldId id="973" r:id="rId38"/>
    <p:sldId id="863" r:id="rId39"/>
    <p:sldId id="975" r:id="rId40"/>
    <p:sldId id="864" r:id="rId41"/>
    <p:sldId id="865" r:id="rId42"/>
    <p:sldId id="976" r:id="rId43"/>
    <p:sldId id="838" r:id="rId44"/>
    <p:sldId id="1129" r:id="rId45"/>
    <p:sldId id="1130" r:id="rId46"/>
    <p:sldId id="1131" r:id="rId47"/>
    <p:sldId id="1133" r:id="rId48"/>
    <p:sldId id="1134" r:id="rId49"/>
    <p:sldId id="1135" r:id="rId50"/>
    <p:sldId id="889" r:id="rId51"/>
    <p:sldId id="997" r:id="rId52"/>
    <p:sldId id="890" r:id="rId53"/>
    <p:sldId id="892" r:id="rId54"/>
    <p:sldId id="1137" r:id="rId55"/>
    <p:sldId id="894" r:id="rId56"/>
    <p:sldId id="895" r:id="rId57"/>
    <p:sldId id="896" r:id="rId58"/>
    <p:sldId id="898" r:id="rId59"/>
    <p:sldId id="899" r:id="rId60"/>
    <p:sldId id="900" r:id="rId61"/>
    <p:sldId id="1140" r:id="rId62"/>
    <p:sldId id="901" r:id="rId63"/>
    <p:sldId id="902" r:id="rId64"/>
    <p:sldId id="904" r:id="rId65"/>
    <p:sldId id="1142" r:id="rId66"/>
    <p:sldId id="1143" r:id="rId67"/>
    <p:sldId id="1144" r:id="rId68"/>
    <p:sldId id="1145" r:id="rId69"/>
    <p:sldId id="1141" r:id="rId70"/>
    <p:sldId id="1146" r:id="rId71"/>
    <p:sldId id="1147" r:id="rId72"/>
    <p:sldId id="1148" r:id="rId73"/>
    <p:sldId id="1149" r:id="rId74"/>
    <p:sldId id="1150" r:id="rId75"/>
    <p:sldId id="1151" r:id="rId76"/>
    <p:sldId id="1152" r:id="rId77"/>
    <p:sldId id="1153" r:id="rId78"/>
    <p:sldId id="1154" r:id="rId79"/>
    <p:sldId id="1156" r:id="rId80"/>
    <p:sldId id="1155" r:id="rId81"/>
    <p:sldId id="1157" r:id="rId82"/>
    <p:sldId id="1158" r:id="rId83"/>
    <p:sldId id="1159" r:id="rId84"/>
    <p:sldId id="1160" r:id="rId85"/>
    <p:sldId id="1161" r:id="rId86"/>
    <p:sldId id="1162" r:id="rId87"/>
    <p:sldId id="1163" r:id="rId88"/>
    <p:sldId id="1165" r:id="rId89"/>
    <p:sldId id="1166" r:id="rId90"/>
    <p:sldId id="1167" r:id="rId91"/>
    <p:sldId id="1168" r:id="rId92"/>
    <p:sldId id="1169" r:id="rId93"/>
    <p:sldId id="1170" r:id="rId94"/>
    <p:sldId id="1171" r:id="rId95"/>
    <p:sldId id="1172" r:id="rId96"/>
    <p:sldId id="1173" r:id="rId97"/>
    <p:sldId id="1174" r:id="rId98"/>
    <p:sldId id="1175" r:id="rId99"/>
    <p:sldId id="1176" r:id="rId100"/>
    <p:sldId id="1177" r:id="rId101"/>
    <p:sldId id="958" r:id="rId102"/>
    <p:sldId id="1034" r:id="rId103"/>
    <p:sldId id="1121" r:id="rId104"/>
  </p:sldIdLst>
  <p:sldSz cx="12192000" cy="6858000"/>
  <p:notesSz cx="6858000" cy="9144000"/>
  <p:custDataLst>
    <p:tags r:id="rId108"/>
  </p:custDataLst>
  <p:defaultTextStyle>
    <a:defPPr>
      <a:defRPr lang="en-US"/>
    </a:defPPr>
    <a:lvl1pPr marL="0" lvl="0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lvl="1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lvl="2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lvl="3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lvl="4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lvl="5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lvl="6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lvl="7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lvl="8" indent="0" algn="l" defTabSz="4572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A84264C-3F0F-475F-8D18-334B02D3B224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TxStyle/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TxStyle/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Col>
    <a:lastRow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FFFFFF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firstRow>
  </a:tblStyle>
  <a:tblStyle styleId="{647E0101-F223-430D-A702-AC70BEC11991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TxStyle/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TxStyle/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Col>
    <a:lastRow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FFFFFF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firstRow>
  </a:tblStyle>
  <a:tblStyle styleId="{2DE23BF4-17B9-4C51-A582-D6E40E1225B4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TxStyle/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TxStyle/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Col>
    <a:lastRow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FFFFFF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678" y="132"/>
      </p:cViewPr>
      <p:guideLst>
        <p:guide orient="horz" pos="2160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8" Type="http://schemas.openxmlformats.org/officeDocument/2006/relationships/tags" Target="tags/tag46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US" altLang="zh-CN" dirty="0">
                <a:latin typeface="等线" panose="02010600030101010101" pitchFamily="2" charset="-122"/>
                <a:ea typeface="楷体_GB2312" pitchFamily="1" charset="-122"/>
              </a:rPr>
            </a:fld>
            <a:endParaRPr lang="en-US" altLang="zh-CN" sz="1200" dirty="0">
              <a:latin typeface="等线" panose="02010600030101010101" pitchFamily="2" charset="-122"/>
              <a:ea typeface="楷体_GB2312" pitchFamily="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82575" y="-1239837"/>
            <a:ext cx="4235450" cy="2976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136" y="455215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>
              <a:defRPr sz="24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5FB6223-CF6C-40D4-91AD-EDE51D75A68A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p>
            <a:pPr algn="r" eaLnBrk="1" hangingPunct="1">
              <a:buNone/>
            </a:pPr>
            <a:fld id="{9A0DB2DC-4C9A-4742-B13C-FB6460FD3503}" type="slidenum">
              <a:rPr lang="zh-CN" altLang="en-US" dirty="0">
                <a:ea typeface="等线" panose="02010600030101010101" pitchFamily="2" charset="-122"/>
              </a:rPr>
            </a:fld>
            <a:endParaRPr lang="zh-CN" altLang="en-US" dirty="0">
              <a:ea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等线" panose="02010600030101010101" pitchFamily="2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8113" y="-144462"/>
            <a:ext cx="12060237" cy="847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605155" y="1254429"/>
            <a:ext cx="5680074" cy="230695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lang="en-US" altLang="zh-CN" sz="7200" dirty="0">
                <a:solidFill>
                  <a:srgbClr val="383987"/>
                </a:solidFill>
                <a:latin typeface="Agency FB" panose="020B0503020202020204" charset="0"/>
                <a:sym typeface="+mn-ea"/>
              </a:rPr>
              <a:t>Android课程</a:t>
            </a:r>
            <a:endParaRPr lang="en-US" altLang="zh-CN" sz="7200" dirty="0">
              <a:solidFill>
                <a:srgbClr val="383987"/>
              </a:solidFill>
              <a:latin typeface="Agency FB" panose="020B0503020202020204" charset="0"/>
            </a:endParaRPr>
          </a:p>
          <a:p>
            <a:pPr marR="0" defTabSz="457200">
              <a:buClrTx/>
              <a:buSzTx/>
              <a:buFontTx/>
              <a:buNone/>
              <a:defRPr/>
            </a:pPr>
            <a:endParaRPr kumimoji="0" lang="en-US" altLang="zh-CN" sz="72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4838" y="2859088"/>
            <a:ext cx="6200775" cy="64516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36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 数据存储与访问 </a:t>
            </a:r>
            <a:endParaRPr lang="zh-CN" altLang="en-US" sz="3600" b="1" dirty="0">
              <a:solidFill>
                <a:srgbClr val="383987"/>
              </a:solidFill>
              <a:effectLst>
                <a:outerShdw blurRad="38100" dist="38100" dir="2700000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01" name="文本框 7"/>
          <p:cNvSpPr txBox="1"/>
          <p:nvPr/>
        </p:nvSpPr>
        <p:spPr>
          <a:xfrm>
            <a:off x="685800" y="4427538"/>
            <a:ext cx="25622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任课教师：某某某</a:t>
            </a:r>
            <a:endParaRPr lang="zh-CN" altLang="en-US" sz="1800" dirty="0">
              <a:solidFill>
                <a:srgbClr val="3839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102" name="组合 11"/>
          <p:cNvGrpSpPr/>
          <p:nvPr/>
        </p:nvGrpSpPr>
        <p:grpSpPr>
          <a:xfrm>
            <a:off x="3313113" y="4502150"/>
            <a:ext cx="131762" cy="217488"/>
            <a:chOff x="5420" y="7411"/>
            <a:chExt cx="336" cy="50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5420" y="7411"/>
              <a:ext cx="320" cy="246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5436" y="7668"/>
              <a:ext cx="320" cy="246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3" name="组合 13"/>
          <p:cNvGrpSpPr/>
          <p:nvPr/>
        </p:nvGrpSpPr>
        <p:grpSpPr>
          <a:xfrm>
            <a:off x="3408363" y="4502150"/>
            <a:ext cx="133350" cy="217488"/>
            <a:chOff x="5420" y="7411"/>
            <a:chExt cx="336" cy="503"/>
          </a:xfrm>
        </p:grpSpPr>
        <p:cxnSp>
          <p:nvCxnSpPr>
            <p:cNvPr id="15" name="直接连接符 14"/>
            <p:cNvCxnSpPr/>
            <p:nvPr/>
          </p:nvCxnSpPr>
          <p:spPr>
            <a:xfrm>
              <a:off x="5420" y="7411"/>
              <a:ext cx="320" cy="246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5436" y="7668"/>
              <a:ext cx="320" cy="246"/>
            </a:xfrm>
            <a:prstGeom prst="line">
              <a:avLst/>
            </a:prstGeom>
            <a:ln w="3175">
              <a:solidFill>
                <a:srgbClr val="38398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简单存储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10.1.2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SaveSetting.xml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文件是以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格式保存的信息，内容如下：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5364" name="Group 4"/>
          <p:cNvGraphicFramePr>
            <a:graphicFrameLocks noGrp="1"/>
          </p:cNvGraphicFramePr>
          <p:nvPr/>
        </p:nvGraphicFramePr>
        <p:xfrm>
          <a:off x="2246630" y="2895600"/>
          <a:ext cx="7697788" cy="1920875"/>
        </p:xfrm>
        <a:graphic>
          <a:graphicData uri="http://schemas.openxmlformats.org/drawingml/2006/table">
            <a:tbl>
              <a:tblPr/>
              <a:tblGrid>
                <a:gridCol w="7697788"/>
              </a:tblGrid>
              <a:tr h="1920875">
                <a:tc>
                  <a:txBody>
                    <a:bodyPr/>
                    <a:lstStyle>
                      <a:lvl1pPr marL="495300" indent="-4953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495300" marR="0" lvl="0" indent="-4953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1    &lt;?xml version='1.0' encoding='utf-8' standalone='yes' ?&gt;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495300" marR="0" lvl="0" indent="-4953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    &lt;map&gt;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495300" marR="0" lvl="0" indent="-4953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3	        &lt;float name="Height" value="1.81" /&gt;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495300" marR="0" lvl="0" indent="-4953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4	        &lt;string name="Name"&gt;Tom&lt;/string&gt;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495300" marR="0" lvl="0" indent="-4953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5	        &lt;int name="Age" value="20" /&gt;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495300" marR="0" lvl="0" indent="-4953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6    &lt;/map&gt;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4" name="标题 1"/>
          <p:cNvSpPr>
            <a:spLocks noGrp="1"/>
          </p:cNvSpPr>
          <p:nvPr>
            <p:ph type="title"/>
          </p:nvPr>
        </p:nvSpPr>
        <p:spPr>
          <a:xfrm>
            <a:off x="838200" y="50006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习题：</a:t>
            </a:r>
            <a:endParaRPr lang="zh-CN" altLang="zh-CN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8227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5. 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利用第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4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题所建立的数据库和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staff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表，为程序提供添加、删除和更新等功能，并尝试将下表中的数据添加到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staff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表中。</a:t>
            </a:r>
            <a:endParaRPr lang="zh-CN" altLang="en-US" sz="2200" b="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2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2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2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2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2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endParaRPr lang="zh-CN" altLang="en-US" sz="22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6. 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建立一个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，用来共享第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4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题所建立的数据库。</a:t>
            </a:r>
            <a:endParaRPr lang="zh-CN" altLang="en-US" sz="2200" b="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aphicFrame>
        <p:nvGraphicFramePr>
          <p:cNvPr id="181252" name="Group 4"/>
          <p:cNvGraphicFramePr>
            <a:graphicFrameLocks noGrp="1"/>
          </p:cNvGraphicFramePr>
          <p:nvPr/>
        </p:nvGraphicFramePr>
        <p:xfrm>
          <a:off x="3048000" y="2590800"/>
          <a:ext cx="6096000" cy="2133600"/>
        </p:xfrm>
        <a:graphic>
          <a:graphicData uri="http://schemas.openxmlformats.org/drawingml/2006/table">
            <a:tbl>
              <a:tblPr/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5560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_id</a:t>
                      </a: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 </a:t>
                      </a:r>
                      <a:endParaRPr kumimoji="0" lang="zh-CN" altLang="en-US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name</a:t>
                      </a: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 </a:t>
                      </a:r>
                      <a:endParaRPr kumimoji="0" lang="zh-CN" altLang="en-US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sex</a:t>
                      </a: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 </a:t>
                      </a:r>
                      <a:endParaRPr kumimoji="0" lang="zh-CN" altLang="en-US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department</a:t>
                      </a: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 </a:t>
                      </a:r>
                      <a:endParaRPr kumimoji="0" lang="zh-CN" altLang="en-US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salary</a:t>
                      </a: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 </a:t>
                      </a:r>
                      <a:endParaRPr kumimoji="0" lang="zh-CN" altLang="en-US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1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Tom 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male 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computer 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5400 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2</a:t>
                      </a:r>
                      <a:endParaRPr kumimoji="0" lang="en-US" altLang="zh-CN" sz="2000" b="0" i="0" u="none" strike="noStrike" cap="none" normalizeH="0" baseline="2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Einstein 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male 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computer 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4800 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3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Lily 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female 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1.68 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5000 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4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Warner 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male 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600"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5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Napoleon 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2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Arial" panose="020B0604020202020204" pitchFamily="34" charset="0"/>
                        </a:rPr>
                        <a:t>male </a:t>
                      </a:r>
                      <a:endParaRPr kumimoji="0" lang="en-US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2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2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3298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038" y="-588962"/>
            <a:ext cx="12060237" cy="847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88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THANKS</a:t>
            </a:r>
            <a:endParaRPr kumimoji="0" lang="en-US" altLang="zh-CN" sz="88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sp>
        <p:nvSpPr>
          <p:cNvPr id="183300" name="文本框 1"/>
          <p:cNvSpPr txBox="1"/>
          <p:nvPr/>
        </p:nvSpPr>
        <p:spPr>
          <a:xfrm>
            <a:off x="933450" y="3540125"/>
            <a:ext cx="417671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dist" defTabSz="457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2400" dirty="0">
              <a:solidFill>
                <a:srgbClr val="38398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简单存储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10.1.2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SimplePreferenceDemo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示例在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Composable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LaunchedEffec()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中调用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loadSharedPreferences()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函数，读取保存在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中的姓名、年龄和身高信息，并显示在用户界面上。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在用户点击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“Save”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按钮时调用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saveSharedPreferences()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，保存界面上的信息。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承载数据的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SharedPreferencesData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：这个数据结构用于更整洁地传递或存储多个字段的数据。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752600" y="4953000"/>
          <a:ext cx="9536430" cy="1534160"/>
        </p:xfrm>
        <a:graphic>
          <a:graphicData uri="http://schemas.openxmlformats.org/drawingml/2006/table">
            <a:tbl>
              <a:tblPr/>
              <a:tblGrid>
                <a:gridCol w="9536430"/>
              </a:tblGrid>
              <a:tr h="153416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data class SharedPreferencesData(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name: String,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age: Int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,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 height: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Float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简单存储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10.1.2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定义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会使用到的常量：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在用户点击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“Save”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按钮时调用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saveSharedPreferences()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，保存界面上的信息。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606550" y="3154680"/>
          <a:ext cx="9175750" cy="1424940"/>
        </p:xfrm>
        <a:graphic>
          <a:graphicData uri="http://schemas.openxmlformats.org/drawingml/2006/table">
            <a:tbl>
              <a:tblPr/>
              <a:tblGrid>
                <a:gridCol w="9175750"/>
              </a:tblGrid>
              <a:tr h="142494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companion object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PREFERENCE_NAME = "SaveSetting"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const val MODE = MODE_PRIVATE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简单存储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10.1.2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 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写入函数：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第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2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行代码使用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PREFERENCE_NAME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作为文件名获取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实例。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第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4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行到第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6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行代码，将三种类型的数据分别存入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，键为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 "Name", "Age", "Height"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第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7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行代码异步提交修改。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54480" y="2768600"/>
          <a:ext cx="10111105" cy="2284730"/>
        </p:xfrm>
        <a:graphic>
          <a:graphicData uri="http://schemas.openxmlformats.org/drawingml/2006/table">
            <a:tbl>
              <a:tblPr/>
              <a:tblGrid>
                <a:gridCol w="10111105"/>
              </a:tblGrid>
              <a:tr h="228473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private fun saveSharedPreferences(context: Context, name: String, age: Int, height: Float)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sharedPreferences = context.getSharedPreferences(PREFERENCE_NAME, MODE)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with(sharedPreferences.edit())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putString("Name", name)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putInt("Age", age)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putFloat("Height", height)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apply()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简单存储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10.1.2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读取函数：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34795" y="2759710"/>
          <a:ext cx="10190480" cy="2412365"/>
        </p:xfrm>
        <a:graphic>
          <a:graphicData uri="http://schemas.openxmlformats.org/drawingml/2006/table">
            <a:tbl>
              <a:tblPr/>
              <a:tblGrid>
                <a:gridCol w="10190480"/>
              </a:tblGrid>
              <a:tr h="241236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private fun loadSharedPreferences(context: Context): SharedPreferencesData {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 sharedPreferences = context.getSharedPreferences(PREFERENCE_NAME, MODE)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return SharedPreferencesData(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name = sharedPreferences.getString("Name", "Tom") ?: "Tom",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age = sharedPreferences.getInt("Age", 20) ?: 20 ,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height = sharedPreferences.getFloat("Height", 1.81f) ?: 1.81f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简单存储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10.1.2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Composable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函数中使用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loadSharedPreferences():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在启动时用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LaunchedEffect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异步加载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 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，并更新状态，同时显示一个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Toast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第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3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行代码的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also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是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Kotlin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的一个标准扩展函数，用来在链式调用中对对象执行一些额外操作，并返回原始对象本身。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24800" y="2362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15110" y="2768600"/>
          <a:ext cx="9544050" cy="2501900"/>
        </p:xfrm>
        <a:graphic>
          <a:graphicData uri="http://schemas.openxmlformats.org/drawingml/2006/table">
            <a:tbl>
              <a:tblPr/>
              <a:tblGrid>
                <a:gridCol w="9544050"/>
              </a:tblGrid>
              <a:tr h="250190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// </a:t>
                      </a:r>
                      <a:r>
                        <a:rPr lang="zh-CN" altLang="en-US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在启动时加载 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SharedPreferences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LaunchedEffect(Unit) {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loadSharedPreferences(context).also {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 = it.name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age = it.age.toString()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height = it.height.toString()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Toast.makeText(context, "</a:t>
                      </a:r>
                      <a:r>
                        <a:rPr lang="zh-CN" altLang="en-US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数据读取成功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", Toast.LENGTH_SHORT).show()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简单存储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10.1.2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Composable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函数中使用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saveSharedPreferences():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89280" y="2673985"/>
          <a:ext cx="11222355" cy="2604135"/>
        </p:xfrm>
        <a:graphic>
          <a:graphicData uri="http://schemas.openxmlformats.org/drawingml/2006/table">
            <a:tbl>
              <a:tblPr/>
              <a:tblGrid>
                <a:gridCol w="11222355"/>
              </a:tblGrid>
              <a:tr h="260413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Button(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onClick =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saveSharedPreferences(context, name, age.toInt(), height.toFloat())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Toast.makeText(context, "</a:t>
                      </a:r>
                      <a:r>
                        <a:rPr lang="zh-CN" altLang="en-US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数据保存成功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", Toast.LENGTH_SHORT).show()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Text("Save")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4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虽然</a:t>
            </a:r>
            <a:r>
              <a:rPr lang="en-US" altLang="zh-CN" sz="24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sz="24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能够为开发人员简化数据存储和访问过程，但直接使用文件系统保存数据仍然是</a:t>
            </a:r>
            <a:r>
              <a:rPr lang="en-US" altLang="zh-CN" sz="24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sz="24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数据存储中不可或缺的组成部分</a:t>
            </a:r>
            <a:endParaRPr lang="zh-CN" altLang="en-US" sz="2400" b="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eaLnBrk="1" hangingPunct="1"/>
            <a:r>
              <a:rPr lang="en-US" altLang="zh-CN" sz="24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sz="24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使用</a:t>
            </a:r>
            <a:r>
              <a:rPr lang="en-US" altLang="zh-CN" sz="24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Linux</a:t>
            </a:r>
            <a:r>
              <a:rPr lang="zh-CN" altLang="en-US" sz="24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的文件系统，开发人员可以建立和访问程序自身建立的私有文件，也可以访问保存在资源目录中的原始文件和</a:t>
            </a:r>
            <a:r>
              <a:rPr lang="en-US" altLang="zh-CN" sz="24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XML</a:t>
            </a:r>
            <a:r>
              <a:rPr lang="zh-CN" altLang="en-US" sz="24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</a:t>
            </a:r>
            <a:endParaRPr lang="zh-CN" altLang="en-US" sz="2400" b="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eaLnBrk="1" hangingPunct="1"/>
            <a:endParaRPr lang="zh-CN" altLang="en-US" sz="2400" b="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10.2.1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内部存储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 Android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系统允许应用程序创建仅能够自身访问的私有文件，文件保存在设备的内部存储器上，在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系统下的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/data/data/&lt;package name&gt;/files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目录中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系统不仅支持标准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Java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IO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类和方法，还提供了能够简化读写流式文件过程的函数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这里主要介绍两个函数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openFileOutput()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012825" lvl="2" indent="-342900" eaLnBrk="1" hangingPunct="1"/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openFileInput()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eaLnBrk="1" hangingPunct="1"/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10.2.1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内部存储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openFileOutput()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函数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1012825" lvl="2" indent="-342900" eaLnBrk="1" hangingPunct="1"/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openFileOutput()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函数为写入数据做准备而打开文件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如果指定的文件存在，直接打开文件准备写入数据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如果指定的文件不存在，则创建一个新的文件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openFileOutput()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函数的语法格式如下：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308100" lvl="3" indent="-285750" eaLnBrk="1" hangingPunct="1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Times New Roman" panose="02020603050405020304" pitchFamily="18" charset="0"/>
              </a:rPr>
              <a:t>public FileOutputStream openFileOutput(String name, int mode)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等线" panose="02010600030101010101" pitchFamily="2" charset="-122"/>
              <a:sym typeface="Times New Roman" panose="02020603050405020304" pitchFamily="18" charset="0"/>
            </a:endParaRPr>
          </a:p>
          <a:p>
            <a:pPr marL="1308100" lvl="3" indent="-285750" eaLnBrk="1" hangingPunct="1"/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个参数是文件名称，这个参数不可以包含描述路径的斜杠</a:t>
            </a:r>
            <a:endParaRPr lang="en-US" altLang="zh-CN" sz="20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308100" lvl="3" indent="-285750" eaLnBrk="1" hangingPunct="1"/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个参数是操作模式，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Android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系统支持四种文件操作模式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函数的返回值是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FileOutputStream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类型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  <a:sym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038" y="-588962"/>
            <a:ext cx="12060237" cy="847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987487" y="866453"/>
            <a:ext cx="1015663" cy="3432497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marR="0" algn="dist" defTabSz="457200">
              <a:buClrTx/>
              <a:buSzTx/>
              <a:buFontTx/>
              <a:buNone/>
              <a:defRPr/>
            </a:pPr>
            <a:r>
              <a:rPr kumimoji="0" lang="zh-CN" altLang="en-US" sz="54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学习目标</a:t>
            </a:r>
            <a:endParaRPr kumimoji="0" lang="zh-CN" altLang="en-US" sz="54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613" y="1590675"/>
            <a:ext cx="650875" cy="1665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anchor="ctr"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AIMS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60813" y="766763"/>
            <a:ext cx="5359400" cy="712788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 eaLnBrk="1" fontAlgn="t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掌握</a:t>
            </a:r>
            <a:r>
              <a:rPr kumimoji="0" lang="en-US" altLang="zh-CN" sz="2400" kern="0" cap="none" spc="0" normalizeH="0" baseline="0" noProof="0" dirty="0" err="1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SharedPreferences</a:t>
            </a:r>
            <a:r>
              <a:rPr kumimoji="0" lang="zh-CN" altLang="en-US" sz="2400" kern="0" cap="none" spc="0" normalizeH="0" baseline="0" noProof="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的使用方法</a:t>
            </a:r>
            <a:endParaRPr kumimoji="0" lang="zh-CN" altLang="en-US" sz="2400" kern="0" cap="none" spc="0" normalizeH="0" baseline="0" noProof="0" dirty="0">
              <a:solidFill>
                <a:srgbClr val="3839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67355" y="933946"/>
            <a:ext cx="795654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微软雅黑" panose="020B0503020204020204" pitchFamily="34" charset="-122"/>
                <a:cs typeface="+mn-cs"/>
                <a:sym typeface="+mn-ea"/>
              </a:rPr>
              <a:t>01</a:t>
            </a:r>
            <a:endParaRPr kumimoji="0" lang="en-US" altLang="zh-CN" sz="3200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latin typeface="Agency FB" panose="020B050302020202020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67355" y="1928356"/>
            <a:ext cx="795654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微软雅黑" panose="020B0503020204020204" pitchFamily="34" charset="-122"/>
                <a:cs typeface="+mn-cs"/>
                <a:sym typeface="+mn-ea"/>
              </a:rPr>
              <a:t>02</a:t>
            </a:r>
            <a:endParaRPr kumimoji="0" lang="en-US" altLang="zh-CN" sz="3200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latin typeface="Agency FB" panose="020B050302020202020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967355" y="2910066"/>
            <a:ext cx="795654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微软雅黑" panose="020B0503020204020204" pitchFamily="34" charset="-122"/>
                <a:cs typeface="+mn-cs"/>
                <a:sym typeface="+mn-ea"/>
              </a:rPr>
              <a:t>03</a:t>
            </a:r>
            <a:endParaRPr kumimoji="0" lang="en-US" altLang="zh-CN" sz="3200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latin typeface="Agency FB" panose="020B050302020202020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2967355" y="3868916"/>
            <a:ext cx="795654" cy="583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微软雅黑" panose="020B0503020204020204" pitchFamily="34" charset="-122"/>
                <a:cs typeface="+mn-cs"/>
                <a:sym typeface="+mn-ea"/>
              </a:rPr>
              <a:t>04</a:t>
            </a:r>
            <a:endParaRPr kumimoji="0" lang="en-US" altLang="zh-CN" sz="3200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latin typeface="Agency FB" panose="020B050302020202020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130" name="文本框 15"/>
          <p:cNvSpPr txBox="1"/>
          <p:nvPr/>
        </p:nvSpPr>
        <p:spPr>
          <a:xfrm>
            <a:off x="3960813" y="1822450"/>
            <a:ext cx="5541962" cy="714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掌握各种文件存储的区别与适用情况</a:t>
            </a:r>
            <a:endParaRPr lang="zh-CN" altLang="en-US" sz="2400" dirty="0">
              <a:solidFill>
                <a:srgbClr val="3839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31" name="文本框 17"/>
          <p:cNvSpPr txBox="1"/>
          <p:nvPr/>
        </p:nvSpPr>
        <p:spPr>
          <a:xfrm>
            <a:off x="3960813" y="2805113"/>
            <a:ext cx="5183187" cy="714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了解</a:t>
            </a:r>
            <a:r>
              <a:rPr lang="en-US" altLang="zh-CN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SQLite</a:t>
            </a:r>
            <a:r>
              <a:rPr lang="zh-CN" altLang="en-US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数据库的特点和体系结构</a:t>
            </a:r>
            <a:endParaRPr lang="zh-CN" altLang="en-US" sz="2400" dirty="0">
              <a:solidFill>
                <a:srgbClr val="3839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132" name="文本框 19"/>
          <p:cNvSpPr txBox="1"/>
          <p:nvPr/>
        </p:nvSpPr>
        <p:spPr>
          <a:xfrm>
            <a:off x="3960813" y="3775075"/>
            <a:ext cx="5359400" cy="7127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en-US" altLang="zh-CN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SQLite</a:t>
            </a:r>
            <a:r>
              <a:rPr lang="zh-CN" altLang="en-US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数据库的建立和操作方法</a:t>
            </a:r>
            <a:endParaRPr lang="zh-CN" altLang="en-US" sz="2400" dirty="0">
              <a:solidFill>
                <a:srgbClr val="3839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62443" y="4719408"/>
            <a:ext cx="795654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微软雅黑" panose="020B0503020204020204" pitchFamily="34" charset="-122"/>
                <a:cs typeface="+mn-cs"/>
                <a:sym typeface="+mn-ea"/>
              </a:rPr>
              <a:t>05</a:t>
            </a:r>
            <a:endParaRPr kumimoji="0" lang="en-US" altLang="zh-CN" sz="3200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latin typeface="Agency FB" panose="020B050302020202020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5134" name="文本框 21"/>
          <p:cNvSpPr txBox="1"/>
          <p:nvPr/>
        </p:nvSpPr>
        <p:spPr>
          <a:xfrm>
            <a:off x="3960813" y="5534025"/>
            <a:ext cx="6859587" cy="714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fontAlgn="t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掌握</a:t>
            </a:r>
            <a:r>
              <a:rPr lang="en-US" altLang="zh-CN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ContentProvider</a:t>
            </a:r>
            <a:r>
              <a:rPr lang="zh-CN" altLang="en-US" sz="240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的创建与使用方法</a:t>
            </a:r>
            <a:endParaRPr lang="zh-CN" altLang="en-US" sz="2400" dirty="0">
              <a:solidFill>
                <a:srgbClr val="383987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962442" y="5569900"/>
            <a:ext cx="795654" cy="5835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微软雅黑" panose="020B0503020204020204" pitchFamily="34" charset="-122"/>
                <a:cs typeface="+mn-cs"/>
                <a:sym typeface="+mn-ea"/>
              </a:rPr>
              <a:t>06</a:t>
            </a:r>
            <a:endParaRPr kumimoji="0" lang="en-US" altLang="zh-CN" sz="3200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latin typeface="Agency FB" panose="020B0503020202020204" charset="0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60813" y="4743450"/>
            <a:ext cx="5365750" cy="714375"/>
          </a:xfrm>
          <a:prstGeom prst="rect">
            <a:avLst/>
          </a:prstGeom>
          <a:noFill/>
        </p:spPr>
        <p:txBody>
          <a:bodyPr anchor="ctr"/>
          <a:lstStyle/>
          <a:p>
            <a:pPr marR="0" defTabSz="914400" eaLnBrk="1" fontAlgn="t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kern="0" cap="none" spc="0" normalizeH="0" baseline="0" noProof="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理解</a:t>
            </a:r>
            <a:r>
              <a:rPr kumimoji="0" lang="en-US" altLang="zh-CN" sz="2400" kern="0" cap="none" spc="0" normalizeH="0" baseline="0" noProof="0" dirty="0" err="1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ContentProvider</a:t>
            </a:r>
            <a:r>
              <a:rPr kumimoji="0" lang="zh-CN" altLang="en-US" sz="2400" kern="0" cap="none" spc="0" normalizeH="0" baseline="0" noProof="0" dirty="0">
                <a:solidFill>
                  <a:srgbClr val="38398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的用途和原理</a:t>
            </a:r>
            <a:endParaRPr kumimoji="0" lang="zh-CN" altLang="en-US" sz="2400" kern="0" cap="none" spc="0" normalizeH="0" baseline="0" noProof="0" dirty="0">
              <a:solidFill>
                <a:srgbClr val="38398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10.2.1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内部存储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openFileOutput()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函数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两种文件操作模式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25604" name="表格 25603"/>
          <p:cNvGraphicFramePr/>
          <p:nvPr/>
        </p:nvGraphicFramePr>
        <p:xfrm>
          <a:off x="1447800" y="3124200"/>
          <a:ext cx="7770813" cy="2146300"/>
        </p:xfrm>
        <a:graphic>
          <a:graphicData uri="http://schemas.openxmlformats.org/drawingml/2006/table">
            <a:tbl>
              <a:tblPr firstRow="1">
                <a:tableStyleId>{CA84264C-3F0F-475F-8D18-334B02D3B224}</a:tableStyleId>
              </a:tblPr>
              <a:tblGrid>
                <a:gridCol w="3886200"/>
                <a:gridCol w="3884613"/>
              </a:tblGrid>
              <a:tr h="590550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dirty="0"/>
                        <a:t>模式 </a:t>
                      </a:r>
                      <a:endParaRPr lang="zh-CN" altLang="zh-CN" sz="2600" dirty="0"/>
                    </a:p>
                  </a:txBody>
                  <a:tcPr marT="45704" marB="45704"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dirty="0"/>
                        <a:t>说明 </a:t>
                      </a:r>
                      <a:endParaRPr lang="zh-CN" altLang="zh-CN" sz="2600" dirty="0"/>
                    </a:p>
                  </a:txBody>
                  <a:tcPr marT="45704" marB="45704"/>
                </a:tc>
              </a:tr>
              <a:tr h="914400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/>
                        <a:t>MODE_PRIVATE </a:t>
                      </a:r>
                      <a:endParaRPr lang="en-US" altLang="zh-CN" dirty="0"/>
                    </a:p>
                  </a:txBody>
                  <a:tcPr marT="45704" marB="45704"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en-US" dirty="0"/>
                        <a:t>私有模式，缺陷模式，文件仅能够被创建文件的程序访问，或具有相同</a:t>
                      </a:r>
                      <a:r>
                        <a:rPr lang="en-US" altLang="zh-CN" dirty="0"/>
                        <a:t>UID</a:t>
                      </a:r>
                      <a:r>
                        <a:rPr lang="zh-CN" altLang="en-US" dirty="0"/>
                        <a:t>的程序访问。 </a:t>
                      </a:r>
                      <a:endParaRPr lang="zh-CN" altLang="en-US" sz="2600" dirty="0"/>
                    </a:p>
                  </a:txBody>
                  <a:tcPr marT="45704" marB="45704"/>
                </a:tc>
              </a:tr>
              <a:tr h="641350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/>
                        <a:t>MODE_APPEND </a:t>
                      </a:r>
                      <a:endParaRPr lang="en-US" altLang="zh-CN" dirty="0"/>
                    </a:p>
                  </a:txBody>
                  <a:tcPr marT="45704" marB="45704"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dirty="0"/>
                        <a:t>追加模式，如果文件已经存在，则在文件的结尾处添加新数据。 </a:t>
                      </a:r>
                      <a:endParaRPr lang="zh-CN" altLang="zh-CN" dirty="0"/>
                    </a:p>
                  </a:txBody>
                  <a:tcPr marT="45704" marB="45704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10.2.1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内部存储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openFileOutput()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函数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使用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openFileOutput()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函数建立新文件的示例代码如下：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308100" lvl="3" indent="-285750" eaLnBrk="1" hangingPunct="1"/>
            <a:endParaRPr lang="zh-CN" altLang="en-US" sz="20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308100" lvl="3" indent="-285750" eaLnBrk="1" hangingPunct="1"/>
            <a:endParaRPr lang="zh-CN" altLang="en-US" sz="20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308100" lvl="3" indent="-285750" eaLnBrk="1" hangingPunct="1"/>
            <a:endParaRPr lang="zh-CN" altLang="en-US" sz="20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308100" lvl="3" indent="-285750" eaLnBrk="1" hangingPunct="1"/>
            <a:endParaRPr lang="zh-CN" altLang="en-US" sz="20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308100" lvl="3" indent="-285750" eaLnBrk="1" hangingPunct="1"/>
            <a:endParaRPr lang="zh-CN" altLang="en-US" sz="20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308100" lvl="3" indent="-285750" eaLnBrk="1" hangingPunct="1"/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代码首先定义文件的名称为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fileDemo.txt</a:t>
            </a:r>
            <a:endParaRPr lang="en-US" altLang="zh-CN" sz="20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308100" lvl="3" indent="-285750" eaLnBrk="1" hangingPunct="1"/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然后使用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openFileOutput()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函数以私有模式建立文件，并调用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write()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函数将数据写入文件，调用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flush()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函数将缓冲中的数据写入文件，最后调用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close()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函数关闭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FileOutputStream</a:t>
            </a:r>
            <a:endParaRPr lang="en-US" altLang="zh-CN" sz="20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86280" y="3086100"/>
          <a:ext cx="7948295" cy="1688465"/>
        </p:xfrm>
        <a:graphic>
          <a:graphicData uri="http://schemas.openxmlformats.org/drawingml/2006/table">
            <a:tbl>
              <a:tblPr/>
              <a:tblGrid>
                <a:gridCol w="7948295"/>
              </a:tblGrid>
              <a:tr h="168846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FILE_NAME = "fileDemo.txt"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fos =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openFileOutput(FILE_NAME, MODE_PRIVATE)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fos.write(text.toByteArray())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fos.flush()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fos.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close()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10.2.1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内部存储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openFileOutput()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函数</a:t>
            </a:r>
            <a:endParaRPr lang="en-US" altLang="zh-CN" sz="26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为了提高文件系统的性能，一般调用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write()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函数时，如果写入的数据量较小，系统会把数据保存在数据缓冲区中，等数据量积攒到一定程度时再将数据一次性写入文件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因此，在调用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close()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函数关闭文件前，务必要调用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flush()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函数，将缓冲区内所有的数据写入文件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如果开发人员在调用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close()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函数前没有调用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flush()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，则可能导致部分数据丢失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10.2.1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内部存储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openFileInput()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函数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1012825" lvl="2" indent="-342900" eaLnBrk="1" hangingPunct="1"/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openFileInput()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函数为读取数据做准备而打开文件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012825" lvl="2" indent="-342900" eaLnBrk="1" hangingPunct="1"/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openFileInput()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函数的语法格式如下：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308100" lvl="3" indent="-285750" eaLnBrk="1" hangingPunct="1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Times New Roman" panose="02020603050405020304" pitchFamily="18" charset="0"/>
              </a:rPr>
              <a:t>public FileInputStream openFileInput (String name)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endParaRPr lang="en-US" altLang="zh-CN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308100" lvl="3" indent="-285750" eaLnBrk="1" hangingPunct="1"/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第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个参数也是文件名称，同样不允许包含描述路径的斜杠</a:t>
            </a:r>
            <a:endParaRPr lang="zh-CN" altLang="en-US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308100" lvl="3" indent="-285750" eaLnBrk="1" hangingPunct="1"/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使用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openFileInput()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函数打开已有文件，并以二进制方式读取数据的示例代码如下：</a:t>
            </a:r>
            <a:endParaRPr lang="zh-CN" altLang="en-US" sz="20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47800" y="4495800"/>
          <a:ext cx="8606790" cy="2134870"/>
        </p:xfrm>
        <a:graphic>
          <a:graphicData uri="http://schemas.openxmlformats.org/drawingml/2006/table">
            <a:tbl>
              <a:tblPr/>
              <a:tblGrid>
                <a:gridCol w="8606790"/>
              </a:tblGrid>
              <a:tr h="213487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FILE_NAME = "fileDemo.txt"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try {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context.openFileOutput(FILE_NAME, Context.MODE_PRIVATE).use { fos -&gt;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fos.write(text.toByteArray())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 catch (e: IOException) {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e.printStackTrace()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7498080" cy="435165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10.2.1 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内部存储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InternalFileDemo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是用来演示在内部存储器上进行文件写入和读取的示例。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用户界面如下图所示，用户将需要写入的数据添加在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EditText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中，通过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“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写入文件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按钮将数据写入到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/data/data/edu.hrbeu.InternalFileDemo/files/fileDemo.txt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文件中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如果用户选择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“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追加模式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，数据将会添加到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fileDemo.txt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文件的结尾处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通过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“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读取文件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按钮，程序会读取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fileDemo.txt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文件的内容，并显示在界面下方的白色区域中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pic>
        <p:nvPicPr>
          <p:cNvPr id="2" name="图片 -214748258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33765" y="1600200"/>
            <a:ext cx="3503295" cy="4959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10.2.1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内部存储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sz="26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写入文件函数</a:t>
            </a:r>
            <a:r>
              <a:rPr lang="en-US" altLang="zh-CN" sz="26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writeToFile()</a:t>
            </a:r>
            <a:r>
              <a:rPr lang="zh-CN" altLang="en-US" sz="26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的代码：</a:t>
            </a:r>
            <a:endParaRPr lang="zh-CN" altLang="en-US" sz="26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13865" y="2743200"/>
          <a:ext cx="8879205" cy="3121660"/>
        </p:xfrm>
        <a:graphic>
          <a:graphicData uri="http://schemas.openxmlformats.org/drawingml/2006/table">
            <a:tbl>
              <a:tblPr/>
              <a:tblGrid>
                <a:gridCol w="8879205"/>
              </a:tblGrid>
              <a:tr h="312166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private fun writeToFile(text: String, appendMode: Boolean)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 mode = if (appendMode) MODE_APPEND else MODE_PRIVATE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try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openFileOutput(FILE_NAME, mode).use { fos -&gt;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fos.write(text.toByteArray())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 catch (e: IOException)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e.printStackTrace()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10.2.1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内部存储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sz="26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读取文件函数</a:t>
            </a:r>
            <a:r>
              <a:rPr lang="en-US" altLang="zh-CN" sz="26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readFromFile()</a:t>
            </a:r>
            <a:r>
              <a:rPr lang="zh-CN" altLang="en-US" sz="26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的代码：</a:t>
            </a:r>
            <a:endParaRPr lang="zh-CN" altLang="en-US" sz="26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728470" y="2727325"/>
          <a:ext cx="9625965" cy="4145280"/>
        </p:xfrm>
        <a:graphic>
          <a:graphicData uri="http://schemas.openxmlformats.org/drawingml/2006/table">
            <a:tbl>
              <a:tblPr/>
              <a:tblGrid>
                <a:gridCol w="9625965"/>
              </a:tblGrid>
              <a:tr h="414528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private fun readFromFile(): String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return try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openFileInput(FILE_NAME).use { fis -&gt;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 (fis.available() == 0)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return ""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bytes = ByteArray(fis.available())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fis.read(bytes)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String(bytes)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 catch (e: IOException)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e.printStackTrace()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""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}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10.2.1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内部存储</a:t>
            </a:r>
            <a:endParaRPr lang="en-US" altLang="zh-CN" sz="28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程序运行后，在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/data/data/edu.hrbeu.InternalFileDemo/files/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目录下，找到了新建立的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fileDemo.txt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文件，下图所示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从文件权限上进行分析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fileDemo.txt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文件，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“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-rw-rw---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表明文件仅允许文件创建者和同组用户读写，其它用户无权使用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文件的大小为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9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个字节，保存的数据为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“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Some data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”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pic>
        <p:nvPicPr>
          <p:cNvPr id="2" name="图片 -21474825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4191000"/>
            <a:ext cx="9006840" cy="17856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10.2.2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资源文件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开发人员除了可以在内部和外部存储设备上读写文件以外，还可以访问在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/res/raw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/res/xml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目录中的原始格式文件和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文件，这些文件是程序开发阶段在工程中保存的文件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原始格式文件可以是任何格式的文件，例如视频格式文件、音频格式文件、图像文件或数据文件等等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在应用程序编译和打包时，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/res/raw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目录下的所有文件都会保留原有格式不变。而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/res/xml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目录下一般用来保存格式化数据的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文件，则会在编译和打包时将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文件转换为二进制格式，用以降低存储器空间占用和提高访问效率，在应用程序运行的时候会以特殊的方式进行访问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10.2.2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资源文件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ResourceFileDemo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示例演示了如何在程序运行时访问资源文件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当用户点击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“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读取原始文件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”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按钮时，程序将读取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/res/raw/raw_file.txt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文件，并将内容显示在界面上，如下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左图所示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当用户点击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“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读取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”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按钮时，如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右图所示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pic>
        <p:nvPicPr>
          <p:cNvPr id="2" name="图片 -21474825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3830955"/>
            <a:ext cx="3601720" cy="2940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-21474825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886200"/>
            <a:ext cx="3433445" cy="28105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简单存储 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10.1.1 SharedPreferences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是一种轻量级的数据保存方式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通过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开发人员可以将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NVP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Name/Value Pair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，名称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/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值对）保存在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的文件系统中，而且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完全屏蔽了对文件系统的操作过程 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开发人员仅通过调用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中的函数就可以实现对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NVP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的保存和读取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654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10.2.2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资源文件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读取原始格式文件要调用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getResource()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函数获得资源实例，然后通过调用资源实例的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openRawResource()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函数，以二进制流的形式打开指定的原始格式文件。在读取文件结束后，调用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close()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函数关闭文件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28600" y="3396615"/>
          <a:ext cx="7045325" cy="1970405"/>
        </p:xfrm>
        <a:graphic>
          <a:graphicData uri="http://schemas.openxmlformats.org/drawingml/2006/table">
            <a:tbl>
              <a:tblPr/>
              <a:tblGrid>
                <a:gridCol w="7045325"/>
              </a:tblGrid>
              <a:tr h="197040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try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 text = resources.openRawResource(R.raw.raw_file)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		.bufferedReader(Charsets.UTF_8)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		.use { it.readText() 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displayText = text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 catch (e: IOException)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e.printStackTrace()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209790" y="3510280"/>
            <a:ext cx="4607560" cy="18065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第1行和第6行代码，启动异常捕获块，处理读取过程中可能发生的IO异常。</a:t>
            </a:r>
            <a:endParaRPr lang="zh-CN" altLang="en-US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第2行代码从res/raw目录中打开一个原始资源文件，返回的是一个InputStream对象。如果资源ID不存在或文件损坏，会抛出Resources.NotFoundException异常。</a:t>
            </a:r>
            <a:endParaRPr lang="zh-CN" altLang="en-US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0" y="5562600"/>
            <a:ext cx="81534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第3行代码把InputStream包装成一个BufferedReader，并指定使用UTF-8编码。</a:t>
            </a:r>
            <a:endParaRPr lang="zh-CN" altLang="en-US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第4行代码使用use{}是Kotlin标准库的资源自动关闭工具，.readText()会把整个文件内容一次性读取为String。use块会在读取完之后自动关闭流，即便中途抛异常也能安全关闭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5529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10.2.2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资源文件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/res/xml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目录下的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文件与其它资源文件有所不同，程序开发人员不能够以流的方式直接读取，其主要原因在于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系统为了提高读取效率，减少占用的存储空间，将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文件转换为一种高效的二进制格式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10.2.2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资源文件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如何在程序运行时读取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/res/xml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目录下的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首先在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/res/xml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目录下创建一个名为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people.xml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的文件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XML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文件定义了多个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&lt;person&gt;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元素，每个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&lt;person&gt;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元素都包含三个属性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name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age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height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，分别表示姓名、年龄和身高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/res/xml/people.xml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文件代码如下: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aphicFrame>
        <p:nvGraphicFramePr>
          <p:cNvPr id="56324" name="表格 56323"/>
          <p:cNvGraphicFramePr/>
          <p:nvPr/>
        </p:nvGraphicFramePr>
        <p:xfrm>
          <a:off x="2627313" y="4267200"/>
          <a:ext cx="6937375" cy="1238250"/>
        </p:xfrm>
        <a:graphic>
          <a:graphicData uri="http://schemas.openxmlformats.org/drawingml/2006/table">
            <a:tbl>
              <a:tblPr/>
              <a:tblGrid>
                <a:gridCol w="6937375"/>
              </a:tblGrid>
              <a:tr h="1238250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marL="495300" lvl="0" indent="-4953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1    &lt;people&gt; </a:t>
                      </a:r>
                      <a:endParaRPr lang="en-US" altLang="zh-CN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495300" lvl="0" indent="-4953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            &lt;person name="</a:t>
                      </a:r>
                      <a:r>
                        <a:rPr lang="zh-CN" altLang="en-US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李某某</a:t>
                      </a:r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" age="21" height="1.81" /&gt; </a:t>
                      </a:r>
                      <a:endParaRPr lang="en-US" altLang="zh-CN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495300" lvl="0" indent="-4953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3            &lt;person name="</a:t>
                      </a:r>
                      <a:r>
                        <a:rPr lang="zh-CN" altLang="en-US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王某某</a:t>
                      </a:r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" age="25" height="1.76" /&gt; </a:t>
                      </a:r>
                      <a:endParaRPr lang="en-US" altLang="zh-CN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495300" lvl="0" indent="-4953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4            &lt;person name="</a:t>
                      </a:r>
                      <a:r>
                        <a:rPr lang="zh-CN" altLang="en-US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张某某</a:t>
                      </a:r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" age="20" height="1.69" /&gt; </a:t>
                      </a:r>
                      <a:endParaRPr lang="en-US" altLang="zh-CN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495300" lvl="0" indent="-4953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5    &lt;/people&gt;</a:t>
                      </a:r>
                      <a:endParaRPr lang="en-US" altLang="zh-CN" sz="1400" dirty="0">
                        <a:solidFill>
                          <a:schemeClr val="tx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5734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10.2.3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资源文件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读取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格式文件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首先通过调用资源实例的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getXml()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函数，获取到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XML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解析器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XmlPullParser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XmlPullParser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是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Android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平台标准的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XML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解析器，这项技术来自一个开源的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XML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解析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API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项目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XMLPULL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ResourceFileDemo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示例中关于读取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文件的核心代码如下: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09600" y="4191000"/>
          <a:ext cx="7761605" cy="2221230"/>
        </p:xfrm>
        <a:graphic>
          <a:graphicData uri="http://schemas.openxmlformats.org/drawingml/2006/table">
            <a:tbl>
              <a:tblPr/>
              <a:tblGrid>
                <a:gridCol w="7761605"/>
              </a:tblGrid>
              <a:tr h="222123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parser: XmlPullParser = resources.getXml(R.xml.people)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result = StringBuilder()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try {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var eventType = parser.eventType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791200" y="4572000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第1行代码加载XML文件，并获得一个XmlPullParser对象，准备开始解析。</a:t>
            </a:r>
            <a:endParaRPr lang="en-US" altLang="zh-CN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第2行代码用StringBuilder来高效拼接字符串。</a:t>
            </a:r>
            <a:endParaRPr lang="en-US" altLang="zh-CN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获取当前事件类型（START_TAG、END_TAG、TEXT等），作为 while 循环的判断条件使用。</a:t>
            </a:r>
            <a:endParaRPr lang="en-US" altLang="zh-CN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第5行代码获取当前事件类型，例如START_TAG、END_TAG、TEXT等，作为while循环的判断条件使用。</a:t>
            </a:r>
            <a:endParaRPr lang="en-US" altLang="zh-CN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10.2.2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资源文件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读取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XML格式文件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752600" y="2743200"/>
          <a:ext cx="9460865" cy="3919220"/>
        </p:xfrm>
        <a:graphic>
          <a:graphicData uri="http://schemas.openxmlformats.org/drawingml/2006/table">
            <a:tbl>
              <a:tblPr/>
              <a:tblGrid>
                <a:gridCol w="9460865"/>
              </a:tblGrid>
              <a:tr h="391922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while (eventType != XmlPullParser.END_DOCUMENT)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 (eventType == XmlPullParser.START_TAG &amp;&amp; parser.name == "person")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name = parser.getAttributeValue(null, "name") ?: "Unknown"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age = parser.getAttributeValue(null, "age") ?: "?"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height = parser.getAttributeValue(null, "height") ?: "?"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result.append("name: $name, age: $age, height: $height\n")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eventType = parser.next()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 catch (e: Exception)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e.printStackTrace()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result.append("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读取失败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 ${e.message}")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</a:t>
                      </a: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displayText = result.toString()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943600" y="4267200"/>
            <a:ext cx="6088380" cy="2353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lvl="1" indent="-228600" algn="l" eaLnBrk="1" hangingPunct="1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第7行代码主循环遍历整个 XML 文件直到结束。</a:t>
            </a:r>
            <a:endParaRPr lang="zh-CN" altLang="en-US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685800" lvl="1" indent="-228600" algn="l" eaLnBrk="1" hangingPunct="1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第8行代码检查当前是否是&lt;person&gt;标签的开始。如果是，就进入属性解析。</a:t>
            </a:r>
            <a:endParaRPr lang="zh-CN" altLang="en-US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685800" lvl="1" indent="-228600" algn="l" eaLnBrk="1" hangingPunct="1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第9行到第11行代码别获取name、age和height属性值，?:提供默认值也能避免空值异常。</a:t>
            </a:r>
            <a:endParaRPr lang="zh-CN" altLang="en-US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685800" lvl="1" indent="-228600" algn="l" eaLnBrk="1" hangingPunct="1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第11行代码将信息追加到结果字符串中，每个person一行。</a:t>
            </a:r>
            <a:endParaRPr lang="zh-CN" altLang="en-US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685800" lvl="1" indent="-228600" algn="l" eaLnBrk="1" hangingPunct="1">
              <a:lnSpc>
                <a:spcPct val="90000"/>
              </a:lnSpc>
              <a:spcBef>
                <a:spcPts val="5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等线" panose="02010600030101010101" pitchFamily="2" charset="-122"/>
              </a:rPr>
              <a:t>第15行代码移动到下一个事件。必须有，否则会进入死循环。</a:t>
            </a:r>
            <a:endParaRPr lang="zh-CN" altLang="en-US" sz="18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Arial" panose="020B0604020202020204" pitchFamily="34" charset="0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文件存储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6041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10.2.2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资源文件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读取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XML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格式文件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代码第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行通过资源实例的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getXml()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函数获取到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XML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解析器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行的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parser.next()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方法可以获取到高等级的解析事件，并通过对比确定事件类型，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XML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事件类型参考下表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graphicFrame>
        <p:nvGraphicFramePr>
          <p:cNvPr id="60420" name="表格 60419"/>
          <p:cNvGraphicFramePr/>
          <p:nvPr/>
        </p:nvGraphicFramePr>
        <p:xfrm>
          <a:off x="3048000" y="3892550"/>
          <a:ext cx="6096000" cy="2262188"/>
        </p:xfrm>
        <a:graphic>
          <a:graphicData uri="http://schemas.openxmlformats.org/drawingml/2006/table">
            <a:tbl>
              <a:tblPr firstRow="1">
                <a:tableStyleId>{647E0101-F223-430D-A702-AC70BEC11991}</a:tableStyleId>
              </a:tblPr>
              <a:tblGrid>
                <a:gridCol w="3048000"/>
                <a:gridCol w="3048000"/>
              </a:tblGrid>
              <a:tr h="452438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dirty="0"/>
                        <a:t>事件类型 </a:t>
                      </a:r>
                      <a:endParaRPr lang="zh-CN" altLang="zh-CN" sz="26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dirty="0"/>
                        <a:t>说明 </a:t>
                      </a:r>
                      <a:endParaRPr lang="zh-CN" altLang="zh-CN" sz="2600" dirty="0"/>
                    </a:p>
                  </a:txBody>
                  <a:tcPr/>
                </a:tc>
              </a:tr>
              <a:tr h="452437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/>
                        <a:t>START_TAG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dirty="0"/>
                        <a:t>读取到标签开始标志</a:t>
                      </a:r>
                      <a:endParaRPr lang="zh-CN" altLang="zh-CN" dirty="0"/>
                    </a:p>
                  </a:txBody>
                  <a:tcPr/>
                </a:tc>
              </a:tr>
              <a:tr h="450850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/>
                        <a:t>TEXT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dirty="0"/>
                        <a:t>读取文本内容 </a:t>
                      </a:r>
                      <a:endParaRPr lang="zh-CN" altLang="zh-CN" dirty="0"/>
                    </a:p>
                  </a:txBody>
                  <a:tcPr/>
                </a:tc>
              </a:tr>
              <a:tr h="454025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/>
                        <a:t>END_TAG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dirty="0"/>
                        <a:t>读取到标签结束标志</a:t>
                      </a:r>
                      <a:endParaRPr lang="zh-CN" altLang="zh-CN" dirty="0"/>
                    </a:p>
                  </a:txBody>
                  <a:tcPr/>
                </a:tc>
              </a:tr>
              <a:tr h="452438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/>
                        <a:t>END_DOCUMENT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dirty="0"/>
                        <a:t>文档末尾</a:t>
                      </a:r>
                      <a:endParaRPr lang="zh-CN" altLang="zh-C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10.2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6246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10.3.1</a:t>
            </a: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SQLite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数据库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是一个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2000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年由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D.Richard Hipp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发布的开源嵌入式关系数据库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普通数据库的管理系统比较庞大和复杂，会占用了较多的系统资源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轻量级数据库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的特点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比传统数据库更适合用于嵌入式系统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占用资源少，运行高效可靠，可移植性强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提供了零配置（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zero-configuration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）运行模式 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10.3.1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SQLite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数据库</a:t>
            </a:r>
            <a:endParaRPr lang="zh-CN" altLang="en-US" sz="28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数据库的优势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可以嵌入到使用它的应用程序中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提高了运行效率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屏蔽了数据库使用和管理的复杂性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客户端和服务器在同一进程空间运行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完全不需要进行网络配置和管理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减少了网络调用所造成的额外开销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简化了数据库的管理过程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应用程序更加易于部署和使用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3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只需要把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SQLite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数据库正确编译到应用程序中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645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10.3.1</a:t>
            </a: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SQLite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数据库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数据库采用了模块化设计，模块将复杂的查询过程分解为细小的工作进行处理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数据库由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8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个独立的模块构成，这些独立模块又构成了三个主要的子系统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64516" name="Rectangle 2"/>
          <p:cNvSpPr/>
          <p:nvPr/>
        </p:nvSpPr>
        <p:spPr>
          <a:xfrm>
            <a:off x="1524000" y="-230187"/>
            <a:ext cx="18415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457200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 dirty="0">
              <a:solidFill>
                <a:srgbClr val="000000"/>
              </a:solidFill>
              <a:latin typeface="Times New Roman" panose="02020603050405020304" pitchFamily="18" charset="0"/>
              <a:ea typeface="等线" panose="02010600030101010101" pitchFamily="2" charset="-122"/>
              <a:sym typeface="Arial" panose="020B0604020202020204" pitchFamily="34" charset="0"/>
            </a:endParaRPr>
          </a:p>
        </p:txBody>
      </p:sp>
      <p:pic>
        <p:nvPicPr>
          <p:cNvPr id="64517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3657600"/>
            <a:ext cx="5532438" cy="2900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6553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10.3.1</a:t>
            </a: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SQLite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数据库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接口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由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SQLite C API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组成，因此无论是应用程序、脚本，还是库文件，最终都是通过接口与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SQLite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交互</a:t>
            </a:r>
            <a:endParaRPr lang="zh-CN" altLang="en-US" sz="24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编译器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在编译器中，分词器和分析器对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SQL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语句进行语法检查，然后把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SQL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语句转化为便于底层处理的分层数据结构，这种分层的数据结构称为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“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语法树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”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然后把语法树传给代码生成器进行处理，生成一种用于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SQLite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的汇编代码，最后由虚拟机执行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简单存储 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10.1.1 SharedPreferences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不仅能够保存数据，还能够实现不同应用程序间的数据共享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支持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的访问模式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私有（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MODE_PRIVATE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）：仅创建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SharedPreferences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的程序有权限对其进行读取或写入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首先， 定义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SharedPreferences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的访问模式，下面的代码将访问模式定义为私有模式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 </a:t>
            </a:r>
            <a:endParaRPr lang="en-US" altLang="zh-CN" sz="22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2" eaLnBrk="1" hangingPunct="1"/>
            <a:r>
              <a:rPr lang="zh-CN" altLang="en-US" sz="2200" dirty="0">
                <a:solidFill>
                  <a:schemeClr val="tx2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Times New Roman" panose="02020603050405020304" pitchFamily="18" charset="0"/>
              </a:rPr>
              <a:t> public static int MODE = MODE_PRIVATE;</a:t>
            </a:r>
            <a:endParaRPr lang="en-US" altLang="zh-CN" sz="2200" dirty="0">
              <a:solidFill>
                <a:schemeClr val="tx2"/>
              </a:solidFill>
              <a:latin typeface="Times New Roman" panose="02020603050405020304" pitchFamily="18" charset="0"/>
              <a:ea typeface="等线" panose="02010600030101010101" pitchFamily="2" charset="-122"/>
              <a:sym typeface="Times New Roman" panose="02020603050405020304" pitchFamily="18" charset="0"/>
            </a:endParaRPr>
          </a:p>
          <a:p>
            <a:pPr marL="669925" lvl="2" indent="0" eaLnBrk="1" hangingPunct="1">
              <a:buNone/>
            </a:pP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10.3.1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SQLite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数据库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虚拟机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SQLite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数据库体系结构中最核心的部分是虚拟机，也称为虚拟数据库引擎（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Virtual Database Engine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VDBE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）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Java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虚拟机相似，虚拟数据库引擎用来解释并执行字节代码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2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虚拟数据库引擎的字节代码由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128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个操作码构成，这些操作码主要用以对数据库进行操作，每一条指令都可以完成特定的数据库操作，或以特定的方式处理栈的内容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1" eaLnBrk="1" hangingPunct="1"/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后端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后端由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B-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树、页缓存和操作系统接口构成，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B-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树和页缓存共同对数据进行管理</a:t>
            </a:r>
            <a:endParaRPr lang="zh-CN" altLang="en-US" sz="20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2" eaLnBrk="1" hangingPunct="1"/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B-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树的主要功能就是索引，它维护着各个页面之间复杂的关系，便于快速找到所需数据</a:t>
            </a:r>
            <a:endParaRPr lang="zh-CN" altLang="en-US" sz="20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页缓存的主要作用是通过操作系统接口在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B-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树和磁盘之间传递页面</a:t>
            </a:r>
            <a:endParaRPr lang="en-US" altLang="zh-CN" sz="20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2" eaLnBrk="1" hangingPunct="1"/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686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10.3.1</a:t>
            </a: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SQLite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数据库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移植性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可以运行在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Windows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Linux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BSD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Mac OS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和一些商用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Unix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系统，比如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Sun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Solaris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或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IBM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AIX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2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嵌入式操作系统下，比如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QNX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VxWorks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Palm OS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、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Symbin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Windows CE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的核心大约有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3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万行标准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代码，因为模块化的设计使这些代码非常易于理解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楷体_GB2312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10.3.2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创建数据库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peopleinfo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表内容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创建一个名为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people.db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的数据库，数据库中有一个表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peopleinfo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，表中有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4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个字段：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1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_id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表示编号，整数类型；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2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name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表示姓名，类型是字符串；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3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age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是年龄，类型是整数；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4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height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是身高，类型是浮点。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828800" y="2667000"/>
          <a:ext cx="8533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_id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name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age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height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Tom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1.81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Jim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1.78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Lily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19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1.68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10.3.2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创建数据库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创建数据库需要构造一个数据库的一个工具类，用于创建和管理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数据库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,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包括封装数据库的创建、升级和连接过程，简化数据库操作。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这里创建一个名为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DBOpenHelper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的数据库工具类，继承了帮助类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SQLiteOpenHelper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，重载了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onCreate()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onUpgrade()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函数，代码如下：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600200" y="3886200"/>
          <a:ext cx="10135235" cy="2682240"/>
        </p:xfrm>
        <a:graphic>
          <a:graphicData uri="http://schemas.openxmlformats.org/drawingml/2006/table">
            <a:tbl>
              <a:tblPr/>
              <a:tblGrid>
                <a:gridCol w="10135235"/>
              </a:tblGrid>
              <a:tr h="268224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class DBOpenHelper(context: Context) : SQLiteOpenHelper(context, DB_NAME, null, DB_VERSION)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companion object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private const val DB_NAME = "people.db"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const val DB_TABLE = "peopleinfo"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private const val DB_VERSION = 1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KEY_ID = "_id"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KEY_NAME = "name"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KEY_AGE = "age"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KEY_HEIGHT = "height"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629400" y="5181600"/>
            <a:ext cx="4424045" cy="836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行到第</a:t>
            </a:r>
            <a:r>
              <a:rPr lang="en-US" altLang="zh-CN"/>
              <a:t>10</a:t>
            </a:r>
            <a:r>
              <a:rPr lang="zh-CN" altLang="en-US"/>
              <a:t>行代码，声明了数据库的基本信息，包括数据库的文件名称、表名称和版本号，以及数据库表的属性名称。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4910" cy="48831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10.3.2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创建数据库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04800" y="2316480"/>
          <a:ext cx="7597775" cy="4145280"/>
        </p:xfrm>
        <a:graphic>
          <a:graphicData uri="http://schemas.openxmlformats.org/drawingml/2006/table">
            <a:tbl>
              <a:tblPr/>
              <a:tblGrid>
                <a:gridCol w="7597775"/>
              </a:tblGrid>
              <a:tr h="414528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private const val DB_CREATE = "CREATE TABLE $DB_TABLE (" +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"$KEY_ID INTEGER PRIMARY KEY AUTOINCREMENT, " +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"$KEY_NAME TEXT NOT NULL, " +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"$KEY_AGE INTEGER, " +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"$KEY_HEIGHT FLOAT)"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override fun onCreate(db: SQLiteDatabase)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db.execSQL(DB_CREATE)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</a:t>
                      </a: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override fun onUpgrade(db: SQLiteDatabase, oldVersion: Int, newVersion: Int)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db.execSQL("DROP TABLE IF EXISTS $DB_TABLE")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onCreate(db)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902575" y="228600"/>
            <a:ext cx="4191000" cy="42500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</a:t>
            </a:r>
            <a:r>
              <a:rPr lang="en-US" altLang="zh-CN"/>
              <a:t>11</a:t>
            </a:r>
            <a:r>
              <a:rPr lang="zh-CN" altLang="en-US"/>
              <a:t>行到第</a:t>
            </a:r>
            <a:r>
              <a:rPr lang="en-US" altLang="zh-CN"/>
              <a:t>15</a:t>
            </a:r>
            <a:r>
              <a:rPr lang="zh-CN" altLang="en-US"/>
              <a:t>行代码是</a:t>
            </a:r>
            <a:r>
              <a:rPr lang="en-US" altLang="zh-CN"/>
              <a:t>SQL</a:t>
            </a:r>
            <a:r>
              <a:rPr lang="zh-CN" altLang="en-US"/>
              <a:t>命令，这个</a:t>
            </a:r>
            <a:r>
              <a:rPr lang="en-US" altLang="zh-CN"/>
              <a:t>SQL</a:t>
            </a:r>
            <a:r>
              <a:rPr lang="zh-CN" altLang="en-US"/>
              <a:t>命令按照表</a:t>
            </a:r>
            <a:r>
              <a:rPr lang="en-US" altLang="zh-CN"/>
              <a:t>10.3</a:t>
            </a:r>
            <a:r>
              <a:rPr lang="zh-CN" altLang="en-US"/>
              <a:t>创建了一个空数据库。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</a:t>
            </a:r>
            <a:r>
              <a:rPr lang="en-US" altLang="zh-CN"/>
              <a:t>12</a:t>
            </a:r>
            <a:r>
              <a:rPr lang="zh-CN" altLang="en-US"/>
              <a:t>行代码中的</a:t>
            </a:r>
            <a:r>
              <a:rPr lang="en-US" altLang="zh-CN"/>
              <a:t>PRIMARY KEY AUTOINCREMENT</a:t>
            </a:r>
            <a:r>
              <a:rPr lang="zh-CN" altLang="en-US"/>
              <a:t>，表示这个字段是主键，并且自动递增。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</a:t>
            </a:r>
            <a:r>
              <a:rPr lang="en-US" altLang="zh-CN"/>
              <a:t>18</a:t>
            </a:r>
            <a:r>
              <a:rPr lang="zh-CN" altLang="en-US"/>
              <a:t>行和第</a:t>
            </a:r>
            <a:r>
              <a:rPr lang="en-US" altLang="zh-CN"/>
              <a:t>22</a:t>
            </a:r>
            <a:r>
              <a:rPr lang="zh-CN" altLang="en-US"/>
              <a:t>行代码分别重载了</a:t>
            </a:r>
            <a:r>
              <a:rPr lang="en-US" altLang="zh-CN"/>
              <a:t>onCreate()</a:t>
            </a:r>
            <a:r>
              <a:rPr lang="zh-CN" altLang="en-US"/>
              <a:t>函数和</a:t>
            </a:r>
            <a:r>
              <a:rPr lang="en-US" altLang="zh-CN"/>
              <a:t>onUpgrade()</a:t>
            </a:r>
            <a:r>
              <a:rPr lang="zh-CN" altLang="en-US"/>
              <a:t>函数，这是继承</a:t>
            </a:r>
            <a:r>
              <a:rPr lang="en-US" altLang="zh-CN"/>
              <a:t>SQLiteOpenHelper</a:t>
            </a:r>
            <a:r>
              <a:rPr lang="zh-CN" altLang="en-US"/>
              <a:t>类必须重载的两个函数。</a:t>
            </a:r>
            <a:r>
              <a:rPr lang="en-US" altLang="zh-CN"/>
              <a:t>onCreate()</a:t>
            </a:r>
            <a:r>
              <a:rPr lang="zh-CN" altLang="en-US"/>
              <a:t>函数在数据库第一次建立时被调用，用来创建数据库中的表，并完成初始化工作。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在第</a:t>
            </a:r>
            <a:r>
              <a:rPr lang="en-US" altLang="zh-CN"/>
              <a:t>19</a:t>
            </a:r>
            <a:r>
              <a:rPr lang="zh-CN" altLang="en-US"/>
              <a:t>行代码中，通过调用</a:t>
            </a:r>
            <a:r>
              <a:rPr lang="en-US" altLang="zh-CN"/>
              <a:t>SQLiteDatabase</a:t>
            </a:r>
            <a:r>
              <a:rPr lang="zh-CN" altLang="en-US"/>
              <a:t>实例的</a:t>
            </a:r>
            <a:r>
              <a:rPr lang="en-US" altLang="zh-CN"/>
              <a:t>execSQL()</a:t>
            </a:r>
            <a:r>
              <a:rPr lang="zh-CN" altLang="en-US"/>
              <a:t>方法，执行创建表的</a:t>
            </a:r>
            <a:r>
              <a:rPr lang="en-US" altLang="zh-CN"/>
              <a:t>SQL</a:t>
            </a:r>
            <a:r>
              <a:rPr lang="zh-CN" altLang="en-US"/>
              <a:t>命令。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</a:t>
            </a:r>
            <a:r>
              <a:rPr lang="en-US" altLang="zh-CN"/>
              <a:t>22</a:t>
            </a:r>
            <a:r>
              <a:rPr lang="zh-CN" altLang="en-US"/>
              <a:t>行代码的</a:t>
            </a:r>
            <a:r>
              <a:rPr lang="en-US" altLang="zh-CN"/>
              <a:t>onUpgrade()</a:t>
            </a:r>
            <a:r>
              <a:rPr lang="zh-CN" altLang="en-US"/>
              <a:t>函数，在数据库需要升级时被调用，一般用来删除旧的数据库表，并将数据转移到新版本的数据库表中。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在代码第</a:t>
            </a:r>
            <a:r>
              <a:rPr lang="en-US" altLang="zh-CN"/>
              <a:t>23</a:t>
            </a:r>
            <a:r>
              <a:rPr lang="zh-CN" altLang="en-US"/>
              <a:t>行和第</a:t>
            </a:r>
            <a:r>
              <a:rPr lang="en-US" altLang="zh-CN"/>
              <a:t>24</a:t>
            </a:r>
            <a:r>
              <a:rPr lang="zh-CN" altLang="en-US"/>
              <a:t>行中，为了简单起见，并没有做任何数据转移，而仅仅删除原有的表后建立新的数据表。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10.3.2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创建数据库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开发者不应直接调用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onCreate()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onUpgrade()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函数，而应由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SQLiteOpenHelper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类来决定何时调用这两个函数。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SQLiteOpenHelper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类的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getWritableDatabase()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getReadableDatabase()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函数是可以直接调用的函数。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getWritableDatabase()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函数用来建立或打开可读写的数据库实例，一旦函数调用成功，数据库实例将被缓存，在需要使用数据库实例时就可以调用这个方法获取数据库实例，务必在不使用时调用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close()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函数关闭数据库。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如果保存数据库文件的磁盘空间已满，调用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getWritableDatabase()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函数则无法获得可读写的数据库实例，这时可以调用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getReadableDatabase()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函数，获得一个只读的数据库实例。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9265" y="2714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10.3.2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创建数据库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DBAdapter()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通常是一个数据库访问适配器类（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Database Adapter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），在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应用中，它的主要作用是对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SQLiteOpenHelper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进一步封装，作用包括：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342900" lvl="1" indent="45720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1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）简化数据库操作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342900" lvl="1" indent="45720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把常见的数据库操作（增、删、改、查）封装成方法，便于在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Activity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或其它组件中直接调用，避免直接操作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语句。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342900" lvl="1" indent="45720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2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）隐藏数据库细节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342900" lvl="1" indent="45720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DBAdapter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通常会包含一个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DBOpenHelper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的实例，并负责管理数据库连接的打开、关闭等操作。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342900" lvl="1" indent="45720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3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）统一数据访问接口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342900" lvl="1" indent="45720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通过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DBAdapter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可以在项目中以统一、模块化的方式访问数据库，有助于维护和扩展。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9265" y="2714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6963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9979660" cy="84963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10.3.2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创建数据库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DBAdapter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类的核心代码：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9265" y="27146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57200" y="2692400"/>
          <a:ext cx="8215630" cy="3471545"/>
        </p:xfrm>
        <a:graphic>
          <a:graphicData uri="http://schemas.openxmlformats.org/drawingml/2006/table">
            <a:tbl>
              <a:tblPr/>
              <a:tblGrid>
                <a:gridCol w="8215630"/>
              </a:tblGrid>
              <a:tr h="347154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class DBAdapter(context: Context)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private val dbHelper = DBOpenHelper(context)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private var db: SQLiteDatabase? = null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 open()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db = dbHelper.writableDatabase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 close()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db?.close()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923405" y="993140"/>
            <a:ext cx="5039995" cy="56515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行代码定义了</a:t>
            </a:r>
            <a:r>
              <a:rPr lang="en-US" altLang="zh-CN"/>
              <a:t>open()</a:t>
            </a:r>
            <a:r>
              <a:rPr lang="zh-CN" altLang="en-US"/>
              <a:t>函数用来打开数据库，调用了</a:t>
            </a:r>
            <a:r>
              <a:rPr lang="en-US" altLang="zh-CN"/>
              <a:t>SQLiteOpenHelper</a:t>
            </a:r>
            <a:r>
              <a:rPr lang="zh-CN" altLang="en-US"/>
              <a:t>类的</a:t>
            </a:r>
            <a:r>
              <a:rPr lang="en-US" altLang="zh-CN"/>
              <a:t>getWritableDatabase()</a:t>
            </a:r>
            <a:r>
              <a:rPr lang="zh-CN" altLang="en-US"/>
              <a:t>函数，该函数会根据数据库是否存在、版本号和是否可写等情况，决定在返回数据库实例前，是否需要建立数据库。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行代码声明了</a:t>
            </a:r>
            <a:r>
              <a:rPr lang="en-US" altLang="zh-CN"/>
              <a:t>SQLiteDatabase</a:t>
            </a:r>
            <a:r>
              <a:rPr lang="zh-CN" altLang="en-US"/>
              <a:t>的实例。</a:t>
            </a:r>
            <a:r>
              <a:rPr lang="en-US" altLang="zh-CN"/>
              <a:t>SQLiteDatabase</a:t>
            </a:r>
            <a:r>
              <a:rPr lang="zh-CN" altLang="en-US"/>
              <a:t>类封装了较多的方法，用以建立、删除数据库，执行</a:t>
            </a:r>
            <a:r>
              <a:rPr lang="en-US" altLang="zh-CN"/>
              <a:t>SQL</a:t>
            </a:r>
            <a:r>
              <a:rPr lang="zh-CN" altLang="en-US"/>
              <a:t>命令，对数据进行管理等工作。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</a:t>
            </a:r>
            <a:r>
              <a:rPr lang="en-US" altLang="zh-CN"/>
              <a:t>10</a:t>
            </a:r>
            <a:r>
              <a:rPr lang="zh-CN" altLang="en-US"/>
              <a:t>行代码调用了</a:t>
            </a:r>
            <a:r>
              <a:rPr lang="en-US" altLang="zh-CN"/>
              <a:t>SQLiteDatabase</a:t>
            </a:r>
            <a:r>
              <a:rPr lang="zh-CN" altLang="en-US"/>
              <a:t>实例的</a:t>
            </a:r>
            <a:r>
              <a:rPr lang="en-US" altLang="zh-CN"/>
              <a:t>close()</a:t>
            </a:r>
            <a:r>
              <a:rPr lang="zh-CN" altLang="en-US"/>
              <a:t>方法关闭数据库。这是代码中唯一一处直接调用了</a:t>
            </a:r>
            <a:r>
              <a:rPr lang="en-US" altLang="zh-CN"/>
              <a:t>SQLiteDatabase</a:t>
            </a:r>
            <a:r>
              <a:rPr lang="zh-CN" altLang="en-US"/>
              <a:t>实例方法。</a:t>
            </a:r>
            <a:r>
              <a:rPr lang="en-US" altLang="zh-CN"/>
              <a:t>SQLiteDatabase</a:t>
            </a:r>
            <a:r>
              <a:rPr lang="zh-CN" altLang="en-US"/>
              <a:t>中也封装了打开数据库的函数</a:t>
            </a:r>
            <a:r>
              <a:rPr lang="en-US" altLang="zh-CN"/>
              <a:t>openDatabases()</a:t>
            </a:r>
            <a:r>
              <a:rPr lang="zh-CN" altLang="en-US"/>
              <a:t>和创建数据库函数</a:t>
            </a:r>
            <a:r>
              <a:rPr lang="en-US" altLang="zh-CN"/>
              <a:t>openOrCreateDatabases()</a:t>
            </a:r>
            <a:r>
              <a:rPr lang="zh-CN" altLang="en-US"/>
              <a:t>，因为代码中使用了帮助类</a:t>
            </a:r>
            <a:r>
              <a:rPr lang="en-US" altLang="zh-CN"/>
              <a:t>SQLiteOpenHelper</a:t>
            </a:r>
            <a:r>
              <a:rPr lang="zh-CN" altLang="en-US"/>
              <a:t>，从而避免直接调用</a:t>
            </a:r>
            <a:r>
              <a:rPr lang="en-US" altLang="zh-CN"/>
              <a:t>SQLiteDatabase</a:t>
            </a:r>
            <a:r>
              <a:rPr lang="zh-CN" altLang="en-US"/>
              <a:t>的打开和创建数据库的方法，简化了数据库打开过程中繁琐的逻辑判断过程。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70000"/>
              </a:lnSpc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10.3.3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数据操作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latinLnBrk="0" hangingPunct="1">
              <a:lnSpc>
                <a:spcPts val="2400"/>
              </a:lnSpc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数据操作指的是对数据的添加、删除、查找和更新操作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latinLnBrk="0" hangingPunct="1">
              <a:lnSpc>
                <a:spcPts val="2400"/>
              </a:lnSpc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虽然程序开发人员完全可以通过执行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命名完成数据操作，但这里仍然推荐使用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提供的专用类和方法，这些类和方法的使用更加简洁、方便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latinLnBrk="0" hangingPunct="1">
              <a:lnSpc>
                <a:spcPts val="2400"/>
              </a:lnSpc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为了使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DBAdapter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类支持数据添加、删除、更新和查找等功能，在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DBAdapter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类中增加下面的函数: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1012825" lvl="2" indent="-342900" eaLnBrk="1" latinLnBrk="0" hangingPunct="1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insert(People people)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用来添加一条数据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012825" lvl="2" indent="-342900" eaLnBrk="1" latinLnBrk="0" hangingPunct="1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queryAllData()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用来获取全部数据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012825" lvl="2" indent="-342900" eaLnBrk="1" latinLnBrk="0" hangingPunct="1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queryOneData(long id)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根据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id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获取一条数据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012825" lvl="2" indent="-342900" eaLnBrk="1" latinLnBrk="0" hangingPunct="1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deleteAllData()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用来删除全部数据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012825" lvl="2" indent="-342900" eaLnBrk="1" latinLnBrk="0" hangingPunct="1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deleteOneData(long id)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根据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id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删除一条数据 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012825" lvl="2" indent="-342900" eaLnBrk="1" latinLnBrk="0" hangingPunct="1">
              <a:lnSpc>
                <a:spcPts val="2400"/>
              </a:lnSpc>
            </a:pP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updateOneData(long id , People people)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根据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id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更新一条数据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9933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10.3.3 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数据操作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deleteAllData()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用来删除全部数据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deleteOneData(long id)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根据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删除一条数据 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updateOneData(long id , People people)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根据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更新一条数据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676400" y="3581400"/>
          <a:ext cx="9008745" cy="2891790"/>
        </p:xfrm>
        <a:graphic>
          <a:graphicData uri="http://schemas.openxmlformats.org/drawingml/2006/table">
            <a:tbl>
              <a:tblPr/>
              <a:tblGrid>
                <a:gridCol w="9008745"/>
              </a:tblGrid>
              <a:tr h="289179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class DBAdapter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fun insert(people: People): Long { 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fun deleteAllData(): Long { 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fun deleteOneData(id: Long): Long { 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fun queryAllData(): Array&lt;People&gt; { 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fun queryOneData(id: Long): Array&lt;People&gt; { 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fun updateOneData(id: Long, people: Peop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le): Long { 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private fun ConvertToPeople(cursor: Cursor): Array&lt;People&gt; { 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简单存储 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10.1.1 SharedPreferences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除了定义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的访问模式，还要定义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的名称，这个名称也是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文件系统中保存的文件名称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将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名称声明为字符串常量，这样可以在代码中多次使用 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Times New Roman" panose="02020603050405020304" pitchFamily="18" charset="0"/>
              </a:rPr>
              <a:t>1    public static final String PREFERENCE_NAME = "SaveSetting";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ea typeface="等线" panose="02010600030101010101" pitchFamily="2" charset="-122"/>
              <a:sym typeface="Times New Roman" panose="02020603050405020304" pitchFamily="18" charset="0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时需要将访问模式和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名称作为参数传递到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getSharedPreferences()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函数，则可获取到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实例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eaLnBrk="1" hangingPunct="1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等线" panose="02010600030101010101" pitchFamily="2" charset="-122"/>
                <a:sym typeface="Times New Roman" panose="02020603050405020304" pitchFamily="18" charset="0"/>
              </a:rPr>
              <a:t>1    SharedPreferences sharedPreferences = getSharedPreferences(PREFERENCE_NAME, MODE);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ea typeface="等线" panose="02010600030101010101" pitchFamily="2" charset="-122"/>
              <a:sym typeface="Times New Roman" panose="02020603050405020304" pitchFamily="18" charset="0"/>
            </a:endParaRPr>
          </a:p>
          <a:p>
            <a:pPr eaLnBrk="1" hangingPunct="1"/>
            <a:endParaRPr lang="zh-CN" altLang="en-US" sz="1800" kern="1200" dirty="0">
              <a:solidFill>
                <a:schemeClr val="tx2"/>
              </a:solidFill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81080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0035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10.3.3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数据操作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ConvertToPeople(Cursor cursor)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是私有函数，作用是将查询结果转换为自定义的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People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类实例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People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类包含四个公共属性，分别为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、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Name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、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Age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Height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，对应数据库中的四个属性值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,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重载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toString()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函数，主要是便于界面显示的需要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People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类的代码如下: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600200" y="4082415"/>
          <a:ext cx="8488045" cy="2647950"/>
        </p:xfrm>
        <a:graphic>
          <a:graphicData uri="http://schemas.openxmlformats.org/drawingml/2006/table">
            <a:tbl>
              <a:tblPr/>
              <a:tblGrid>
                <a:gridCol w="8488045"/>
              </a:tblGrid>
              <a:tr h="2647950">
                <a:tc>
                  <a:txBody>
                    <a:bodyPr/>
                    <a:p>
                      <a:pPr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data class People(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var ID: Int = -1,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var Name: String = "",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var Age: Int = 0,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var Height: Float = 0f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 {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override fun toString(): String {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return "ID</a:t>
                      </a:r>
                      <a:r>
                        <a:rPr lang="zh-CN" altLang="en-US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：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$ID</a:t>
                      </a:r>
                      <a:r>
                        <a:rPr lang="zh-CN" altLang="en-US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，姓名：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$Name</a:t>
                      </a:r>
                      <a:r>
                        <a:rPr lang="zh-CN" altLang="en-US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，年龄：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$Age</a:t>
                      </a:r>
                      <a:r>
                        <a:rPr lang="zh-CN" altLang="en-US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，身高：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$Height"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}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0240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10.3.3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数据操作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SQLiteDatabase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类的公有函数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insert()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、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delete()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、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update()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query()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，封装了执行添加、删除、更新和查询功能的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命令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下面分别介绍如何使用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SQLiteDatabase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类的公有函数，完成数据的添加、删除、更新和查询等操作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添加功能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1012825" lvl="2" indent="-342900" eaLnBrk="1" hangingPunct="1"/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首先构造一个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ContentValues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实例，然后调用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ContentValues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实例的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put()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方法，将每个属性的值写入到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ContentValues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实例中，最后使用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SQLiteDatabase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实例的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insert()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函数，将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ContentValues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实例中的数据写入到指定的数据表中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insert()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函数的返回值是新数据插入的位置，即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ID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值。</a:t>
            </a:r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ContentValues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类是一个数据承载容器，主要用来向数据库表中添加一条数据</a:t>
            </a:r>
            <a:endParaRPr lang="en-US" altLang="zh-CN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0342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10.3.3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数据操作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eaLnBrk="1" hangingPunct="1"/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eaLnBrk="1" hangingPunct="1"/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eaLnBrk="1" hangingPunct="1"/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eaLnBrk="1" hangingPunct="1"/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eaLnBrk="1" hangingPunct="1"/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eaLnBrk="1" hangingPunct="1"/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第</a:t>
            </a:r>
            <a:r>
              <a:rPr lang="en-US" altLang="zh-CN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3</a:t>
            </a:r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行代码向</a:t>
            </a:r>
            <a:r>
              <a:rPr lang="en-US" altLang="zh-CN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ContentValues</a:t>
            </a:r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实例</a:t>
            </a:r>
            <a:r>
              <a:rPr lang="en-US" altLang="zh-CN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newValues</a:t>
            </a:r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中添加一个名称</a:t>
            </a:r>
            <a:r>
              <a:rPr lang="en-US" altLang="zh-CN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/</a:t>
            </a:r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值对，</a:t>
            </a:r>
            <a:r>
              <a:rPr lang="en-US" altLang="zh-CN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put()</a:t>
            </a:r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函数的第</a:t>
            </a:r>
            <a:r>
              <a:rPr lang="en-US" altLang="zh-CN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1</a:t>
            </a:r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个参数是名称，第</a:t>
            </a:r>
            <a:r>
              <a:rPr lang="en-US" altLang="zh-CN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2</a:t>
            </a:r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个参数是值。</a:t>
            </a:r>
            <a:endParaRPr lang="zh-CN" altLang="en-US" b="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2" eaLnBrk="1" hangingPunct="1"/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第</a:t>
            </a:r>
            <a:r>
              <a:rPr lang="en-US" altLang="zh-CN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6</a:t>
            </a:r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行代码的</a:t>
            </a:r>
            <a:r>
              <a:rPr lang="en-US" altLang="zh-CN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insert()</a:t>
            </a:r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函数中，第</a:t>
            </a:r>
            <a:r>
              <a:rPr lang="en-US" altLang="zh-CN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1</a:t>
            </a:r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个参数是数据表的名称；第</a:t>
            </a:r>
            <a:r>
              <a:rPr lang="en-US" altLang="zh-CN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2</a:t>
            </a:r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个参数是替换数据，当第</a:t>
            </a:r>
            <a:r>
              <a:rPr lang="en-US" altLang="zh-CN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3</a:t>
            </a:r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个参数中的数据为空时使用；第</a:t>
            </a:r>
            <a:r>
              <a:rPr lang="en-US" altLang="zh-CN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3</a:t>
            </a:r>
            <a:r>
              <a:rPr lang="zh-CN" altLang="en-US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个参数是需要向数据库表中添加的数据。</a:t>
            </a:r>
            <a:endParaRPr lang="zh-CN" altLang="en-US" b="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90700" y="2487295"/>
          <a:ext cx="8308340" cy="2275840"/>
        </p:xfrm>
        <a:graphic>
          <a:graphicData uri="http://schemas.openxmlformats.org/drawingml/2006/table">
            <a:tbl>
              <a:tblPr/>
              <a:tblGrid>
                <a:gridCol w="8308340"/>
              </a:tblGrid>
              <a:tr h="227584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 insert(people: People): Long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val newValues = ContentValues()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newValues.put(KEY_NAME, people.Name)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newValues.put(KEY_AGE, people.Age)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newValues.put(KEY_HEIGHT, people.Height)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return db.insert(DB_TABLE, null, newValues)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0649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10.3.3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数据操作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删除功能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删除数据比较简单，只需要调用当前数据库实例的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delete()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函数，并指明表名称和删除条件即可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470025" lvl="3" indent="-342900" eaLnBrk="1" hangingPunct="1"/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delete()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函数的第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个参数是数据表名称，第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个参数是删除条件。在第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行代码中，删除条件为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null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，表示删除表中的所有数据。</a:t>
            </a:r>
            <a:endParaRPr lang="zh-CN" altLang="en-US" sz="198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470025" lvl="3" indent="-342900" eaLnBrk="1" hangingPunct="1"/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代码第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6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行则指明需要删除数据的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id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值，因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deleteOneData()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函数仅删除一条数据，此时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delete()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函数的返回值表示被删除的数据数量。</a:t>
            </a:r>
            <a:endParaRPr lang="zh-CN" altLang="en-US" sz="198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41195" y="3429635"/>
          <a:ext cx="9160510" cy="1706245"/>
        </p:xfrm>
        <a:graphic>
          <a:graphicData uri="http://schemas.openxmlformats.org/drawingml/2006/table">
            <a:tbl>
              <a:tblPr/>
              <a:tblGrid>
                <a:gridCol w="9160510"/>
              </a:tblGrid>
              <a:tr h="170624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 deleteAllData(): Long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return db.delete(DB_TABLE, null, null)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 deleteOneData(id: Long): Long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return db.delete(DB_TABLE, "$KEY_ID=$id", null)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0854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10.3.3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数据操作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更新功能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更新数据同样要使用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ContentValues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实例，首先构造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ContentValues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实例，然后调用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put()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函数将属性值写入到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ContentValues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实例中，最后使用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SQLiteDatabase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的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update()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函数，并指定数据的更新条件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012825" lvl="2" indent="-342900" eaLnBrk="1" hangingPunct="1"/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楷体_GB2312" pitchFamily="1" charset="-122"/>
            </a:endParaRPr>
          </a:p>
          <a:p>
            <a:pPr marL="1012825" lvl="2" indent="-342900" eaLnBrk="1" hangingPunct="1"/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楷体_GB2312" pitchFamily="1" charset="-122"/>
            </a:endParaRPr>
          </a:p>
          <a:p>
            <a:pPr marL="1012825" lvl="2" indent="-342900" eaLnBrk="1" hangingPunct="1"/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楷体_GB2312" pitchFamily="1" charset="-122"/>
            </a:endParaRPr>
          </a:p>
          <a:p>
            <a:pPr marL="1012825" lvl="2" indent="-342900" eaLnBrk="1" hangingPunct="1"/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楷体_GB2312" pitchFamily="1" charset="-122"/>
            </a:endParaRPr>
          </a:p>
          <a:p>
            <a:pPr marL="1012825" lvl="2" indent="-342900" eaLnBrk="1" hangingPunct="1"/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楷体_GB2312" pitchFamily="1" charset="-122"/>
            </a:endParaRPr>
          </a:p>
          <a:p>
            <a:pPr marL="669925" lvl="2" indent="0" eaLnBrk="1" hangingPunct="1">
              <a:buNone/>
            </a:pP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  <a:sym typeface="楷体_GB2312" pitchFamily="1" charset="-122"/>
            </a:endParaRPr>
          </a:p>
          <a:p>
            <a:pPr marL="1470025" lvl="3" indent="-342900" eaLnBrk="1" hangingPunct="1"/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第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6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行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update()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函数第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1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个参数表示数据表名称，第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2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个参数更新数据，第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3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个参数是更新条件。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update()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函数的返回值表示数据库表中被更新的数据数量。第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4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个参数是占位符绑定参数的数组，即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SQL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语句中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?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占位符的实际值，用于防止</a:t>
            </a:r>
            <a:r>
              <a:rPr lang="en-US" altLang="zh-CN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SQL</a:t>
            </a:r>
            <a:r>
              <a:rPr lang="zh-CN" altLang="en-US" sz="1980" dirty="0">
                <a:latin typeface="Times New Roman" panose="02020603050405020304" pitchFamily="18" charset="0"/>
                <a:ea typeface="等线" panose="02010600030101010101" pitchFamily="2" charset="-122"/>
                <a:sym typeface="楷体_GB2312" pitchFamily="1" charset="-122"/>
              </a:rPr>
              <a:t>注入。</a:t>
            </a:r>
            <a:endParaRPr lang="zh-CN" altLang="en-US" sz="1980" dirty="0">
              <a:latin typeface="Times New Roman" panose="02020603050405020304" pitchFamily="18" charset="0"/>
              <a:ea typeface="等线" panose="02010600030101010101" pitchFamily="2" charset="-122"/>
              <a:sym typeface="楷体_GB2312" pitchFamily="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941830" y="3657600"/>
          <a:ext cx="9317355" cy="2172335"/>
        </p:xfrm>
        <a:graphic>
          <a:graphicData uri="http://schemas.openxmlformats.org/drawingml/2006/table">
            <a:tbl>
              <a:tblPr/>
              <a:tblGrid>
                <a:gridCol w="9317355"/>
              </a:tblGrid>
              <a:tr h="217233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 updateOneData(id: Long, people: People): Long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val updateValues = ContentValues()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updateValues.put(KEY_NAME, people.Name)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updateValues.put(KEY_AGE, people.Age)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updateValues.put(KEY_HEIGHT, people.Height)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return db.update(DB_TABLE, updateValues, "$KEY_ID=$id", null)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4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059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796915" cy="435165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10.3.3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数据操作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查询功能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介绍查询功能前，先要介绍一下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Cursor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类</a:t>
            </a:r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1012825" lvl="2" indent="-342900" eaLnBrk="1" hangingPunct="1"/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在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Android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系统中，数据库查询结果的返回值并不是数据集合的完整拷贝，而是返回数据集的指针，这个指针就是</a:t>
            </a:r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Cursor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类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r>
              <a:rPr lang="en-US" altLang="zh-CN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Cursor</a:t>
            </a:r>
            <a:r>
              <a:rPr lang="zh-CN" altLang="en-US" sz="2200" dirty="0">
                <a:latin typeface="Times New Roman" panose="02020603050405020304" pitchFamily="18" charset="0"/>
                <a:ea typeface="等线" panose="02010600030101010101" pitchFamily="2" charset="-122"/>
              </a:rPr>
              <a:t>类支持在查询结果的数据集合中以多种方式移动，并能够获取数据集合的属性名称和序号，具体的方法和说明可以参考下表</a:t>
            </a:r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endParaRPr lang="en-US" altLang="zh-CN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marL="1012825" lvl="2" indent="-342900" eaLnBrk="1" hangingPunct="1"/>
            <a:endParaRPr lang="zh-CN" altLang="en-US" sz="22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111621" name="表格 111620"/>
          <p:cNvGraphicFramePr/>
          <p:nvPr>
            <p:custDataLst>
              <p:tags r:id="rId1"/>
            </p:custDataLst>
          </p:nvPr>
        </p:nvGraphicFramePr>
        <p:xfrm>
          <a:off x="6858000" y="2209800"/>
          <a:ext cx="5093335" cy="4359910"/>
        </p:xfrm>
        <a:graphic>
          <a:graphicData uri="http://schemas.openxmlformats.org/drawingml/2006/table">
            <a:tbl>
              <a:tblPr firstRow="1">
                <a:tableStyleId>{2DE23BF4-17B9-4C51-A582-D6E40E1225B4}</a:tableStyleId>
              </a:tblPr>
              <a:tblGrid>
                <a:gridCol w="1903095"/>
                <a:gridCol w="3190240"/>
              </a:tblGrid>
              <a:tr h="384175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1000" dirty="0"/>
                        <a:t>函数</a:t>
                      </a:r>
                      <a:endParaRPr lang="zh-CN" altLang="zh-CN" sz="2000" baseline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1000" dirty="0"/>
                        <a:t>说明</a:t>
                      </a:r>
                      <a:endParaRPr lang="zh-CN" altLang="zh-CN" sz="2000" baseline="1000" dirty="0"/>
                    </a:p>
                  </a:txBody>
                  <a:tcPr/>
                </a:tc>
              </a:tr>
              <a:tr h="382905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1000" dirty="0"/>
                        <a:t>moveToFirst </a:t>
                      </a:r>
                      <a:endParaRPr lang="en-US" altLang="zh-CN" sz="2000" baseline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1000" dirty="0"/>
                        <a:t>将指针移动到第一条数据上</a:t>
                      </a:r>
                      <a:endParaRPr lang="zh-CN" altLang="zh-CN" sz="2000" baseline="1000" dirty="0"/>
                    </a:p>
                  </a:txBody>
                  <a:tcPr/>
                </a:tc>
              </a:tr>
              <a:tr h="382905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1000" dirty="0"/>
                        <a:t>moveToNext </a:t>
                      </a:r>
                      <a:endParaRPr lang="en-US" altLang="zh-CN" sz="2000" baseline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1000" dirty="0"/>
                        <a:t>将指针移动到下一条数据上</a:t>
                      </a:r>
                      <a:endParaRPr lang="zh-CN" altLang="zh-CN" sz="2000" baseline="1000" dirty="0"/>
                    </a:p>
                  </a:txBody>
                  <a:tcPr/>
                </a:tc>
              </a:tr>
              <a:tr h="398780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1000" dirty="0"/>
                        <a:t>moveToPrevious </a:t>
                      </a:r>
                      <a:endParaRPr lang="en-US" altLang="zh-CN" sz="2000" baseline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1000" dirty="0"/>
                        <a:t>将指针移动到上一条数据上</a:t>
                      </a:r>
                      <a:endParaRPr lang="zh-CN" altLang="zh-CN" sz="2000" baseline="1000" dirty="0"/>
                    </a:p>
                  </a:txBody>
                  <a:tcPr/>
                </a:tc>
              </a:tr>
              <a:tr h="384175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1000" dirty="0"/>
                        <a:t>getCount </a:t>
                      </a:r>
                      <a:endParaRPr lang="en-US" altLang="zh-CN" sz="2000" baseline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1000" dirty="0"/>
                        <a:t>获取集合的数据数量</a:t>
                      </a:r>
                      <a:endParaRPr lang="zh-CN" altLang="zh-CN" sz="2000" baseline="1000" dirty="0"/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1000" dirty="0"/>
                        <a:t>getColumnIndexOrThrow </a:t>
                      </a:r>
                      <a:endParaRPr lang="en-US" altLang="zh-CN" sz="2000" baseline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1000" dirty="0"/>
                        <a:t>返回指定属性名称的序号，如果属性不存在则产生异常</a:t>
                      </a:r>
                      <a:endParaRPr lang="zh-CN" altLang="zh-CN" sz="2000" baseline="1000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1000" dirty="0"/>
                        <a:t>getColumnName </a:t>
                      </a:r>
                      <a:endParaRPr lang="en-US" altLang="zh-CN" sz="2000" baseline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1000" dirty="0"/>
                        <a:t>返回指定序号的属性名称</a:t>
                      </a:r>
                      <a:endParaRPr lang="zh-CN" altLang="zh-CN" sz="2000" baseline="1000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1000" dirty="0"/>
                        <a:t>getColumnNames </a:t>
                      </a:r>
                      <a:endParaRPr lang="en-US" altLang="zh-CN" sz="2000" baseline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1000" dirty="0"/>
                        <a:t>返回属性名称的字符串数组</a:t>
                      </a:r>
                      <a:endParaRPr lang="zh-CN" altLang="zh-CN" sz="2000" baseline="1000" dirty="0"/>
                    </a:p>
                  </a:txBody>
                  <a:tcPr/>
                </a:tc>
              </a:tr>
              <a:tr h="383540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1000" dirty="0"/>
                        <a:t>getColumnIndex </a:t>
                      </a:r>
                      <a:endParaRPr lang="en-US" altLang="zh-CN" sz="2000" baseline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1000" dirty="0"/>
                        <a:t>根据性名称返回序号</a:t>
                      </a:r>
                      <a:endParaRPr lang="zh-CN" altLang="zh-CN" sz="2000" baseline="1000" dirty="0"/>
                    </a:p>
                  </a:txBody>
                  <a:tcPr/>
                </a:tc>
              </a:tr>
              <a:tr h="382905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1000" dirty="0"/>
                        <a:t>moveToPosition </a:t>
                      </a:r>
                      <a:endParaRPr lang="en-US" altLang="zh-CN" sz="2000" baseline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1000" dirty="0"/>
                        <a:t>将指针移动到指定的数据上</a:t>
                      </a:r>
                      <a:endParaRPr lang="zh-CN" altLang="zh-CN" sz="2000" baseline="1000" dirty="0"/>
                    </a:p>
                  </a:txBody>
                  <a:tcPr/>
                </a:tc>
              </a:tr>
              <a:tr h="385445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1000" dirty="0"/>
                        <a:t>getPosition </a:t>
                      </a:r>
                      <a:endParaRPr lang="en-US" altLang="zh-CN" sz="2000" baseline="10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1000" dirty="0"/>
                        <a:t>返回当前指针的位置 </a:t>
                      </a:r>
                      <a:endParaRPr lang="zh-CN" altLang="zh-CN" sz="2000" baseline="1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7162800" y="1752600"/>
            <a:ext cx="46075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Cursor</a:t>
            </a:r>
            <a:r>
              <a:rPr lang="zh-CN" altLang="en-US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类的公有方法</a:t>
            </a:r>
            <a:endParaRPr lang="zh-CN" altLang="en-US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2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26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10.3.3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数据操作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从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Cursor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中提取数据可以参考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ConvertToPeople()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函数的实现方法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在提取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Cursor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数据中的数据前，推荐测试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Cursor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中的数据数量，避免在数据获取中产生异常，例如下面代码的第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3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行到第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5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行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从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Cursor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中提取数据使用类型安全的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get&lt;Type&gt;()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函数，函数的参数是属性的序号，为了获取属性的序号，可以使用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getColumnIndex()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函数获取指定属性的序号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楷体_GB2312" pitchFamily="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33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10.3.3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数据操作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6095365" y="675640"/>
          <a:ext cx="5774055" cy="5969000"/>
        </p:xfrm>
        <a:graphic>
          <a:graphicData uri="http://schemas.openxmlformats.org/drawingml/2006/table">
            <a:tbl>
              <a:tblPr/>
              <a:tblGrid>
                <a:gridCol w="5774055"/>
              </a:tblGrid>
              <a:tr h="596900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private fun convertToPeople(cursor: Cursor): Array&lt;People&gt;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result = mutableListOf&lt;People&gt;()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while (cursor.moveToNext())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result.add(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People().apply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 = cursor.getInt(cursor.getColumnIndexOrThrow(DBOpenHelper.KEY_ID))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 = cursor.getString(cursor.getColumnIndexOrThrow(DBOpenHelper.KEY_NAME))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Age = cursor.getInt(cursor.getColumnIndexOrThrow(DBOpenHelper.KEY_AGE))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Height = cursor.getFloat(cursor.getColumnIndexOrThrow(DBOpenHelper.KEY_HEIGHT))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cursor.close()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return result.toTypedArray()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6200" y="2667000"/>
            <a:ext cx="609600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行代码声明一个私有函数</a:t>
            </a:r>
            <a:r>
              <a:rPr lang="en-US" altLang="zh-CN"/>
              <a:t> convertToPeople</a:t>
            </a:r>
            <a:r>
              <a:rPr lang="zh-CN" altLang="en-US"/>
              <a:t>，接收一个</a:t>
            </a:r>
            <a:r>
              <a:rPr lang="en-US" altLang="zh-CN"/>
              <a:t> Cursor </a:t>
            </a:r>
            <a:r>
              <a:rPr lang="zh-CN" altLang="en-US"/>
              <a:t>参数</a:t>
            </a:r>
            <a:r>
              <a:rPr lang="en-US" altLang="zh-CN"/>
              <a:t>,</a:t>
            </a:r>
            <a:r>
              <a:rPr lang="zh-CN" altLang="en-US"/>
              <a:t>返回类型为</a:t>
            </a:r>
            <a:r>
              <a:rPr lang="en-US" altLang="zh-CN"/>
              <a:t> Array&lt;People&gt;,</a:t>
            </a:r>
            <a:r>
              <a:rPr lang="zh-CN" altLang="en-US"/>
              <a:t>用于将</a:t>
            </a:r>
            <a:r>
              <a:rPr lang="en-US" altLang="zh-CN"/>
              <a:t>Cursor</a:t>
            </a:r>
            <a:r>
              <a:rPr lang="zh-CN" altLang="en-US"/>
              <a:t>中的每一行转换为一个</a:t>
            </a:r>
            <a:r>
              <a:rPr lang="en-US" altLang="zh-CN"/>
              <a:t>People</a:t>
            </a:r>
            <a:r>
              <a:rPr lang="zh-CN" altLang="en-US"/>
              <a:t>实例。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行代码创建一个可变列表</a:t>
            </a:r>
            <a:r>
              <a:rPr lang="en-US" altLang="zh-CN"/>
              <a:t>result</a:t>
            </a:r>
            <a:r>
              <a:rPr lang="zh-CN" altLang="en-US"/>
              <a:t>，用于存放解析出的</a:t>
            </a:r>
            <a:r>
              <a:rPr lang="en-US" altLang="zh-CN"/>
              <a:t>People</a:t>
            </a:r>
            <a:r>
              <a:rPr lang="zh-CN" altLang="en-US"/>
              <a:t>对象。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行代码</a:t>
            </a:r>
            <a:r>
              <a:rPr lang="en-US" altLang="zh-CN"/>
              <a:t>cursor.moveToNext()</a:t>
            </a:r>
            <a:r>
              <a:rPr lang="zh-CN" altLang="en-US"/>
              <a:t>用于逐行遍历查询结果，如果存在下一行数据，返回</a:t>
            </a:r>
            <a:r>
              <a:rPr lang="en-US" altLang="zh-CN"/>
              <a:t> true</a:t>
            </a:r>
            <a:r>
              <a:rPr lang="zh-CN" altLang="en-US"/>
              <a:t>，否则为</a:t>
            </a:r>
            <a:r>
              <a:rPr lang="en-US" altLang="zh-CN"/>
              <a:t>false</a:t>
            </a:r>
            <a:r>
              <a:rPr lang="zh-CN" altLang="en-US"/>
              <a:t>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行到第</a:t>
            </a:r>
            <a:r>
              <a:rPr lang="en-US" altLang="zh-CN"/>
              <a:t>11</a:t>
            </a:r>
            <a:r>
              <a:rPr lang="zh-CN" altLang="en-US"/>
              <a:t>行代码每遍历到一行，就构造一个</a:t>
            </a:r>
            <a:r>
              <a:rPr lang="en-US" altLang="zh-CN"/>
              <a:t>People</a:t>
            </a:r>
            <a:r>
              <a:rPr lang="zh-CN" altLang="en-US"/>
              <a:t>对象；使用</a:t>
            </a:r>
            <a:r>
              <a:rPr lang="en-US" altLang="zh-CN"/>
              <a:t>apply</a:t>
            </a:r>
            <a:r>
              <a:rPr lang="zh-CN" altLang="en-US"/>
              <a:t>函数对对象属性进行初始化；分别将</a:t>
            </a:r>
            <a:r>
              <a:rPr lang="en-US" altLang="zh-CN"/>
              <a:t>ID</a:t>
            </a:r>
            <a:r>
              <a:rPr lang="zh-CN" altLang="en-US"/>
              <a:t>、</a:t>
            </a:r>
            <a:r>
              <a:rPr lang="en-US" altLang="zh-CN"/>
              <a:t>Name</a:t>
            </a:r>
            <a:r>
              <a:rPr lang="zh-CN" altLang="en-US"/>
              <a:t>、</a:t>
            </a:r>
            <a:r>
              <a:rPr lang="en-US" altLang="zh-CN"/>
              <a:t>Age</a:t>
            </a:r>
            <a:r>
              <a:rPr lang="zh-CN" altLang="en-US"/>
              <a:t>、</a:t>
            </a:r>
            <a:r>
              <a:rPr lang="en-US" altLang="zh-CN"/>
              <a:t>Height</a:t>
            </a:r>
            <a:r>
              <a:rPr lang="zh-CN" altLang="en-US"/>
              <a:t>从</a:t>
            </a:r>
            <a:r>
              <a:rPr lang="en-US" altLang="zh-CN"/>
              <a:t>Cursor</a:t>
            </a:r>
            <a:r>
              <a:rPr lang="zh-CN" altLang="en-US"/>
              <a:t>中读取并赋值给对应字段。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</a:t>
            </a:r>
            <a:r>
              <a:rPr lang="en-US" altLang="zh-CN"/>
              <a:t>6</a:t>
            </a:r>
            <a:r>
              <a:rPr lang="zh-CN" altLang="en-US"/>
              <a:t>行代码</a:t>
            </a:r>
            <a:r>
              <a:rPr lang="en-US" altLang="zh-CN"/>
              <a:t>getColumnIndexOrThrow()</a:t>
            </a:r>
            <a:r>
              <a:rPr lang="zh-CN" altLang="en-US"/>
              <a:t>会返回指定列的索引（若不存在则抛异常）。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行代码</a:t>
            </a:r>
            <a:r>
              <a:rPr lang="en-US" altLang="zh-CN"/>
              <a:t>result.add(...)</a:t>
            </a:r>
            <a:r>
              <a:rPr lang="zh-CN" altLang="en-US"/>
              <a:t>将构造好的对象加入集合中。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第</a:t>
            </a:r>
            <a:r>
              <a:rPr lang="en-US" altLang="zh-CN"/>
              <a:t>13</a:t>
            </a:r>
            <a:r>
              <a:rPr lang="zh-CN" altLang="en-US"/>
              <a:t>行代码用于关闭</a:t>
            </a:r>
            <a:r>
              <a:rPr lang="en-US" altLang="zh-CN"/>
              <a:t> Cursor</a:t>
            </a:r>
            <a:r>
              <a:rPr lang="zh-CN" altLang="en-US"/>
              <a:t>，释放资源。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4691" name="内容占位符 2"/>
          <p:cNvSpPr>
            <a:spLocks noGrp="1"/>
          </p:cNvSpPr>
          <p:nvPr>
            <p:ph idx="1"/>
          </p:nvPr>
        </p:nvSpPr>
        <p:spPr>
          <a:xfrm>
            <a:off x="609600" y="1781175"/>
            <a:ext cx="11321415" cy="435165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10.3.3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数据操作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要进行数据查询就需要调用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SQLiteDatabase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类的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query()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query()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函数的语法如下: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47800" y="3048000"/>
          <a:ext cx="10070465" cy="3651885"/>
        </p:xfrm>
        <a:graphic>
          <a:graphicData uri="http://schemas.openxmlformats.org/drawingml/2006/table">
            <a:tbl>
              <a:tblPr/>
              <a:tblGrid>
                <a:gridCol w="10070465"/>
              </a:tblGrid>
              <a:tr h="3651885">
                <a:tc>
                  <a:txBody>
                    <a:bodyPr/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 queryData(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db: SQLiteDatabase, 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table: String, 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columns: Array&lt;String&gt;?, 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selection: String?, 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selectionArgs: Array&lt;String&gt;?, 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groupBy: String?, 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having: String?, 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orderBy: String?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): Cursor {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return db.query(table, columns, selection, selectionArgs, groupBy, having, orderBy)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4691" name="内容占位符 2"/>
          <p:cNvSpPr>
            <a:spLocks noGrp="1"/>
          </p:cNvSpPr>
          <p:nvPr>
            <p:ph idx="1"/>
          </p:nvPr>
        </p:nvSpPr>
        <p:spPr>
          <a:xfrm>
            <a:off x="609600" y="1781175"/>
            <a:ext cx="11321415" cy="435165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10.3.3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数据操作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query()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函数的参数说明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447800" y="266700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位置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r>
                        <a:rPr lang="en-US" altLang="zh-CN"/>
                        <a:t>+</a:t>
                      </a:r>
                      <a:r>
                        <a:rPr lang="zh-CN" altLang="en-US"/>
                        <a:t>名称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String table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表名称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String[] columns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返回的属性列名称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String selection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查询条件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String[] selectionArgs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如果在查询条件中使用的？，则需要在这里定义替换符的具体内容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String groupBy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分组方式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String having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定义组的过滤器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String orderBy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排序方式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简单存储 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10.1.1 SharedPreferences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在获取到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实例后，可以通过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SharedPreferences.Editor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类对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进行修改，最后调用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commit()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函数保存修改内容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广泛支持各种基本数据类型，包括整型、布尔型、浮点型和长型等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aphicFrame>
        <p:nvGraphicFramePr>
          <p:cNvPr id="9220" name="Group 4"/>
          <p:cNvGraphicFramePr>
            <a:graphicFrameLocks noGrp="1"/>
          </p:cNvGraphicFramePr>
          <p:nvPr/>
        </p:nvGraphicFramePr>
        <p:xfrm>
          <a:off x="2590800" y="3810000"/>
          <a:ext cx="7469188" cy="1590675"/>
        </p:xfrm>
        <a:graphic>
          <a:graphicData uri="http://schemas.openxmlformats.org/drawingml/2006/table">
            <a:tbl>
              <a:tblPr/>
              <a:tblGrid>
                <a:gridCol w="7469188"/>
              </a:tblGrid>
              <a:tr h="1590675">
                <a:tc>
                  <a:txBody>
                    <a:bodyPr/>
                    <a:lstStyle>
                      <a:lvl1pPr marL="495300" indent="-4953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495300" marR="0" lvl="0" indent="-4953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1  val editor = sharedPreferences.edit()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495300" marR="0" lvl="0" indent="-4953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2  editor.putString("Name", "Tom")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495300" marR="0" lvl="0" indent="-4953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3  editor.putInt("Age", 20)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495300" marR="0" lvl="0" indent="-4953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4  editor.putFloat("Height", 1.81f)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  <a:p>
                      <a:pPr marL="495300" marR="0" lvl="0" indent="-495300" algn="l" defTabSz="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Times New Roman" panose="02020603050405020304" pitchFamily="18" charset="0"/>
                        </a:rPr>
                        <a:t>5  editor.apply()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57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10.3.3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数据操作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根据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查询数据的代码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endParaRPr lang="zh-CN" altLang="en-US" sz="26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endParaRPr lang="zh-CN" altLang="en-US" sz="26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endParaRPr lang="zh-CN" altLang="en-US" sz="26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endParaRPr lang="zh-CN" altLang="en-US" sz="26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sz="26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查询全部数据的代码</a:t>
            </a:r>
            <a:endParaRPr lang="zh-CN" altLang="en-US" sz="26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600200" y="2819400"/>
          <a:ext cx="9530715" cy="1524000"/>
        </p:xfrm>
        <a:graphic>
          <a:graphicData uri="http://schemas.openxmlformats.org/drawingml/2006/table">
            <a:tbl>
              <a:tblPr/>
              <a:tblGrid>
                <a:gridCol w="9530715"/>
              </a:tblGrid>
              <a:tr h="152400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 getOneData(id: Long): Array&lt;People&gt;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val results = db.query(DB_TABLE, arrayOf(KEY_ID, KEY_NAME, KEY_AGE, KEY_HEIGHT), "$KEY_ID=$id", null, null, null, null)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return ConvertToPeople(results)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563370" y="4859655"/>
          <a:ext cx="9702800" cy="1684020"/>
        </p:xfrm>
        <a:graphic>
          <a:graphicData uri="http://schemas.openxmlformats.org/drawingml/2006/table">
            <a:tbl>
              <a:tblPr/>
              <a:tblGrid>
                <a:gridCol w="9702800"/>
              </a:tblGrid>
              <a:tr h="168402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 getAllData(): Array&lt;People&gt;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val results = db.query(DB_TABLE, arrayOf(KEY_ID, KEY_NAME, KEY_AGE, KEY_HEIGHT), null, null, null, null, null)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return ConvertToPeople(results)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数据库存储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776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927215" cy="435165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10.3.3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数据操作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SQLiteDemo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是对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SQLite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数据库进行操作的示例</a:t>
            </a:r>
            <a:endParaRPr lang="en-US" altLang="zh-CN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在这个示例中，用户可以在界面的上方输入数据信息，通过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“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添加数据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按钮将数据写入数据库</a:t>
            </a:r>
            <a:endParaRPr lang="en-US" altLang="zh-CN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“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全部显示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相当于查询数据库中的所有数据，并将数据显示在界面下方</a:t>
            </a:r>
            <a:endParaRPr lang="en-US" altLang="zh-CN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“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清除显示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仅是清除界面下面显示数据，而不对数据库进行任何操作</a:t>
            </a:r>
            <a:endParaRPr lang="en-US" altLang="zh-CN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“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全部删除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是数据库操作，将删除数据库中的所有数据</a:t>
            </a:r>
            <a:endParaRPr lang="en-US" altLang="zh-CN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>
              <a:lnSpc>
                <a:spcPct val="8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在界面中部，以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“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ID+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功能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+mn-ea"/>
              </a:rPr>
              <a:t>”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命名的按钮，分别是根据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删除数据、查询数据和更新数据，而这个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值就取自本行的</a:t>
            </a: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EditText</a:t>
            </a: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控件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en-US" altLang="zh-CN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10.3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pic>
        <p:nvPicPr>
          <p:cNvPr id="2" name="图片 -21474825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0" y="1107440"/>
            <a:ext cx="3387725" cy="50698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10.4.1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简介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（数据提供者）是应用程序之间共享数据的一种接口机制。应用程序运行在不同的进程中，因此数据和文件在不同应用程序之间是不能够直接访问的。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提供了高级的数据共享方法，应用程序可以指定需要共享的数据，而其它应用程序则可以在不知道数据来源、路径的情况下，对共享数据进行查询、添加、删除和更新等操作。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系统中，除了程序开发人员通过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提供的共享数据外，还有许多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系统内置的数据也是通过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提供给用户使用，例如通讯录、音视频文件和图像文件等</a:t>
            </a:r>
            <a:r>
              <a:rPr lang="zh-CN" altLang="en-US" sz="2000" b="1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。</a:t>
            </a:r>
            <a:endParaRPr lang="zh-CN" altLang="en-US" sz="2000" b="1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10.4.1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简介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在创建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前，首先要实现底层的数据源，数据源包括数据库、文件系统或网络等，然后继承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类中实现基本数据操作的接口函数，包括添加、删除、查找和更新等功能。调用者不能直接调用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的接口函数，而需要使用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ContentResolver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对象，通过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间接调用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，调用关系如图所示。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Picture 14"/>
          <p:cNvGraphicFramePr>
            <a:graphicFrameLocks noChangeAspect="1"/>
          </p:cNvGraphicFramePr>
          <p:nvPr/>
        </p:nvGraphicFramePr>
        <p:xfrm>
          <a:off x="2895600" y="4038600"/>
          <a:ext cx="6462395" cy="259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56405" imgH="1723390" progId="Visio.Drawing.11">
                  <p:embed/>
                </p:oleObj>
              </mc:Choice>
              <mc:Fallback>
                <p:oleObj name="" r:id="rId1" imgW="4256405" imgH="172339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4038600"/>
                        <a:ext cx="6462395" cy="2599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699770" y="1661795"/>
            <a:ext cx="11098530" cy="451548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10.4.1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简介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在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ContentResolver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对象与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进行交互时，通过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确定要访问的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数据集。在发起一个请求的过程中，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系统根据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确定由哪个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进行处理，然后初始化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所有需要的资源。这个初始化的工作是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系统完成的，无需开发者参与。一般情况下只有一个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对象，却可以同时与多个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ContentResolver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进行交互。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完全屏蔽了数据提供组件的数据存储方法。在使用者看来，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提供了一组标准的数据操作接口，却无需知道数据提供者的内部数据的存储方法。数据提供者可以使用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数据库存储数据，也可以通过文件系统或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存储数据，甚至是使用网络存储的方法，数据的存储方法和存储设备对数据使用者都是不可见的。同时，也正是这种屏蔽模式，很大程度上简化的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的使用方法，使用者只要调用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提供的接口函数，即可完成所有的数据操作，而数据存储方法则是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设计者需要考虑的问题。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699770" y="1661795"/>
            <a:ext cx="11098530" cy="451548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10.4.1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简介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的数据集类似于数据库的数据表，每行是一条记录，每列具有相同的数据类型，如表所示。每条记录都包含一个长型的字段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_ID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，用来唯一标识每条记录。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可以提供多个数据集，调用者使用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对不同数据集的数据进行操作。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909445" y="3787140"/>
          <a:ext cx="853186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_ID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NAME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AGE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HEIGHT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Tom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1.81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Jim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22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1.78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699770" y="1661795"/>
            <a:ext cx="11098530" cy="451548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10.4.1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简介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是通用资源标志符（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Uniform Resource Identifier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），用来定位远程或本地的可用资源。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使用的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语法结构如下：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其中，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content://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是通用前缀，表示该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用于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定位资源，无需修改。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&lt;authority&gt;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是授权者名称，用来确定具体由哪一个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提供资源。因此，一般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&lt;authority&gt;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都由类的小写全称组成，以保证唯一性。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&lt;data_path&gt;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是数据路径，用来确定请求的是哪个数据集。如果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仅提供一个数据集，数据路径则是可以省略的。但如果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仅提供多个数据集，数据路径则必须指明具体是哪一个数据集。数据集的数据路径可以写成多段格式，例如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people/girl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和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/people/boy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。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&lt;id&gt;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是数据编号，用来唯一确定数据集中的一条记录，用来匹配数据集中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_ID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字段的值。如果请求的数据并不只限于一条数据，则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&lt;id&gt;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是可以省略的。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446530" y="2955290"/>
          <a:ext cx="10278110" cy="455930"/>
        </p:xfrm>
        <a:graphic>
          <a:graphicData uri="http://schemas.openxmlformats.org/drawingml/2006/table">
            <a:tbl>
              <a:tblPr/>
              <a:tblGrid>
                <a:gridCol w="10278110"/>
              </a:tblGrid>
              <a:tr h="45593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content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://&lt;authority&gt;/&lt;data_path&gt;/&lt;id&gt;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程序开发人员通过继承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类可以创建一个新的数据提供者，过程可以分为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5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步：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342900" lvl="1" indent="457200" eaLnBrk="1" hangingPunct="1">
              <a:buNone/>
            </a:pP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1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）构造契约类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PeopleContract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；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342900" lvl="1" indent="457200" eaLnBrk="1" hangingPunct="1">
              <a:buNone/>
            </a:pP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2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）创建新的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；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342900" lvl="1" indent="457200" eaLnBrk="1" hangingPunct="1">
              <a:buNone/>
            </a:pP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3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）实现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UriMatcher</a:t>
            </a:r>
            <a:endParaRPr lang="en-US" altLang="zh-CN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342900" lvl="1" indent="457200" eaLnBrk="1" hangingPunct="1">
              <a:buNone/>
            </a:pP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4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）重载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中的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6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个函数；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342900" lvl="1" indent="457200" eaLnBrk="1" hangingPunct="1">
              <a:buNone/>
            </a:pP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5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）注册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；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342900" lvl="1" indent="0" eaLnBrk="1" hangingPunct="1">
              <a:buNone/>
            </a:pP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下面按照上述的步骤，分步骤的说明创建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的过程。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342900" lvl="1" indent="0" eaLnBrk="1" hangingPunct="1">
              <a:buNone/>
            </a:pP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1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）构造契约类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PeopleContract</a:t>
            </a:r>
            <a:endParaRPr lang="en-US" altLang="zh-CN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契约类本质上是一个普通的类，通常以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Contract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或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Contracts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结尾，并且不直接参与数据存储或访问逻辑。契约类的主要职责是集中定义：内容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 URI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 URI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），表结构（表名、列名），定义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MIME 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类型，以及定义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的匹配路径。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通过统一的数据结构定义，契约类能够让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的使用者（包括自己应用内的组件和外部应用）清晰了解可供访问的数据格式和路径规范，从而降低使用门槛。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一个标准的契约类通常包含以下几部分内容：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342900" lvl="1" indent="0" eaLnBrk="1" hangingPunct="1">
              <a:buNone/>
            </a:pPr>
            <a:r>
              <a:rPr lang="en-US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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内容提供者的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Authority</a:t>
            </a:r>
            <a:endParaRPr lang="en-US" altLang="zh-CN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342900" lvl="1" indent="0" eaLnBrk="1" hangingPunct="1">
              <a:buNone/>
            </a:pPr>
            <a:r>
              <a:rPr lang="en-US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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内容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的基础路径（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Base Content URI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342900" lvl="1" indent="0" eaLnBrk="1" hangingPunct="1">
              <a:buNone/>
            </a:pPr>
            <a:r>
              <a:rPr lang="en-US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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每张表的内部类（定义列名、表名、路径等）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以下是一个契约类的典型示例：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676400" y="2667000"/>
          <a:ext cx="10154285" cy="3302635"/>
        </p:xfrm>
        <a:graphic>
          <a:graphicData uri="http://schemas.openxmlformats.org/drawingml/2006/table">
            <a:tbl>
              <a:tblPr/>
              <a:tblGrid>
                <a:gridCol w="10154285"/>
              </a:tblGrid>
              <a:tr h="330263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object PeopleContract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// MIME </a:t>
                      </a:r>
                      <a:r>
                        <a:rPr lang="zh-CN" altLang="en-US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类型前缀</a:t>
                      </a:r>
                      <a:endParaRPr lang="zh-CN" altLang="en-US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MIME_DIR_PREFIX = "vnd.android.cursor.dir"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MIME_ITEM_PREFIX = "vnd.android.cursor.item"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MINE_ITEM = "vnd.hrbeu.people"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// MIME </a:t>
                      </a:r>
                      <a:r>
                        <a:rPr lang="zh-CN" altLang="en-US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类型定义</a:t>
                      </a:r>
                      <a:endParaRPr lang="zh-CN" altLang="en-US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MINE_TYPE_SINGLE = "$MIME_ITEM_PREFIX/$MINE_ITEM"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MINE_TYPE_MULTIPLE = "$MIME_DIR_PREFIX/$MINE_ITEM"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简单存储 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10.1.1 SharedPreferences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如果需要从已经保存的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中读取数据，同样是调用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getSharedPreferences()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函数，并在函数第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1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个参数中指明需要访问的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名称，最后通过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get&lt;Type&gt;()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函数获取保存在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NVP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get&lt;Type&gt;()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函数的第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个参数是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NVP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的名称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第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2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个参数是在无法获取到数值的时候使用的缺省值</a:t>
            </a:r>
            <a:endParaRPr lang="zh-CN" altLang="en-US" sz="26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0244" name="Group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11580" y="4419600"/>
          <a:ext cx="10868660" cy="1297305"/>
        </p:xfrm>
        <a:graphic>
          <a:graphicData uri="http://schemas.openxmlformats.org/drawingml/2006/table">
            <a:tbl>
              <a:tblPr/>
              <a:tblGrid>
                <a:gridCol w="10868660"/>
              </a:tblGrid>
              <a:tr h="1297305">
                <a:tc>
                  <a:txBody>
                    <a:bodyPr/>
                    <a:lstStyle>
                      <a:lvl1pPr marL="495300" indent="-49530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1pPr>
                      <a:lvl2pPr indent="-11303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2pPr>
                      <a:lvl3pPr indent="-24320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3pPr>
                      <a:lvl4pPr indent="-347980" defTabSz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4pPr>
                      <a:lvl5pPr indent="-485775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5pPr>
                      <a:lvl6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6pPr>
                      <a:lvl7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7pPr>
                      <a:lvl8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8pPr>
                      <a:lvl9pPr indent="-485775" defTabSz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sym typeface="Arial" panose="020B0604020202020204" pitchFamily="34" charset="0"/>
                        </a:defRPr>
                      </a:lvl9pPr>
                    </a:lstStyle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sharedPreferences = getSharedPreferences(PREFERENCE_NAME, MODE)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name: String = sharedPreferences.getString("Name", "Default Name") ?: "Default Name"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age: Int = sharedPreferences.getInt("Age", 20)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height: Float = sharedPreferences.getFloat("Height", 1.81f)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12700" cap="flat" cmpd="sng" algn="ctr">
                      <a:solidFill>
                        <a:srgbClr val="000000"/>
                      </a:solidFill>
                      <a:prstDash val="dot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以下是一个契约类的典型示例：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676400" y="2743200"/>
          <a:ext cx="9408795" cy="3779520"/>
        </p:xfrm>
        <a:graphic>
          <a:graphicData uri="http://schemas.openxmlformats.org/drawingml/2006/table">
            <a:tbl>
              <a:tblPr/>
              <a:tblGrid>
                <a:gridCol w="9408795"/>
              </a:tblGrid>
              <a:tr h="377952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// ContentProvider </a:t>
                      </a:r>
                      <a:r>
                        <a:rPr lang="zh-CN" altLang="en-US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的 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Authority </a:t>
                      </a:r>
                      <a:r>
                        <a:rPr lang="zh-CN" altLang="en-US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和路径</a:t>
                      </a:r>
                      <a:endParaRPr lang="zh-CN" altLang="en-US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AUTHORITY = "edu.hrbeu.peopleprovider"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PATH_SINGLE = "people/#"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PATH_MULTIPLE = "people"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CONTENT_URI_STRING = "content://$AUTHORITY/$PATH_MULTIPLE"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CONTENT_URI: Uri = Uri.parse(CONTENT_URI_STRING)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</a:t>
                      </a: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8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// </a:t>
                      </a:r>
                      <a:r>
                        <a:rPr lang="zh-CN" altLang="en-US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数据库字段名</a:t>
                      </a:r>
                      <a:endParaRPr lang="zh-CN" altLang="en-US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KEY_ID = "_id"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KEY_NAME = "name"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KEY_AGE = "age"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const val KEY_HEIGHT = "height"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342900" lvl="1" indent="0" eaLnBrk="1" hangingPunct="1">
              <a:buNone/>
            </a:pP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2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）创建新的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ContenProvider</a:t>
            </a:r>
            <a:endParaRPr lang="en-US" altLang="zh-CN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新建立的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中，共有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6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个函数需要重载，分别是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delete()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、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getType()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、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insert()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、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onCreate()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、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qurey()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和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update()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。其中，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delete()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、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insert()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、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qurey()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和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update()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分别用于对数据集的删除、添加、查询和更新操作，开发者根据底层数据的存储方式不同，使用不同方式实现数据操作。而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onCreate()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一般用来初始化底层数据集和建立数据连接等。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getType()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函数用来返回指定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MIME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数据类型，如果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是单条数据，则返回的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MIME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数据类型应以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vnd.android.cursor.item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开头；如果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是多条数据，则返回的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MIME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数据类型应以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vnd.android.cursor.dir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开头。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新建立的类继承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后，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 studio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会提示程序开发人员需要重载部分的代码，并自动生成需要重载的代码框架。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下面的代码是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 studio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自动生成的代码框架：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150620" y="3509645"/>
          <a:ext cx="10585450" cy="2906395"/>
        </p:xfrm>
        <a:graphic>
          <a:graphicData uri="http://schemas.openxmlformats.org/drawingml/2006/table">
            <a:tbl>
              <a:tblPr/>
              <a:tblGrid>
                <a:gridCol w="10585450"/>
              </a:tblGrid>
              <a:tr h="290639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import android.content.*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import android.database.Cursor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import android.net.Uri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class PeopleProvider : ContentProvider()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override fun delete(uri: Uri, selection: String?, selectionArgs: Array&lt;String&gt;?): Int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    TODO("Not yet implemented")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10 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14400" y="1676400"/>
          <a:ext cx="10589895" cy="5400040"/>
        </p:xfrm>
        <a:graphic>
          <a:graphicData uri="http://schemas.openxmlformats.org/drawingml/2006/table">
            <a:tbl>
              <a:tblPr/>
              <a:tblGrid>
                <a:gridCol w="10589895"/>
              </a:tblGrid>
              <a:tr h="540004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override fun getType(uri: Uri): String?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    TODO("Not yet implemented")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14 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override fun insert(uri: Uri, values: ContentValues?): Uri?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    TODO("Not yet implemented")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18 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override fun onCreate(): Boolean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    TODO("Not yet implemented")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22 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override fun query(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    uri: Uri,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    projection: Array&lt;String&gt;?,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    selection: String?,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    selectionArgs: Array&lt;String&gt;?,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    sortOrder: String?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): Cursor?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    TODO("Not yet implemented")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90600" y="2514600"/>
          <a:ext cx="9628505" cy="2932430"/>
        </p:xfrm>
        <a:graphic>
          <a:graphicData uri="http://schemas.openxmlformats.org/drawingml/2006/table">
            <a:tbl>
              <a:tblPr/>
              <a:tblGrid>
                <a:gridCol w="9628505"/>
              </a:tblGrid>
              <a:tr h="293243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override fun update(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uri: Uri,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values: ContentValues?,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selection: String?,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selectionArgs: Array&lt;String&gt;?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): Int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39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TODO("Not yet implemented")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 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342900" lvl="1" indent="0" eaLnBrk="1" hangingPunct="1">
              <a:buNone/>
            </a:pP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3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）实现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UriMatcher</a:t>
            </a:r>
            <a:endParaRPr lang="en-US" altLang="zh-CN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在重载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6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个函数之前，先在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中实现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UriMatcher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。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UriMatcher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是一个工具类，用于在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中匹配不同格式的</a:t>
            </a:r>
            <a:r>
              <a:rPr lang="en-US" altLang="zh-CN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sz="2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，并将其映射为对应的整数常量，以便进行后续处理。</a:t>
            </a:r>
            <a:endParaRPr lang="zh-CN" altLang="en-US" sz="2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UriMatcher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的代码如下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34010" y="2769870"/>
          <a:ext cx="11588115" cy="3279775"/>
        </p:xfrm>
        <a:graphic>
          <a:graphicData uri="http://schemas.openxmlformats.org/drawingml/2006/table">
            <a:tbl>
              <a:tblPr/>
              <a:tblGrid>
                <a:gridCol w="11588115"/>
              </a:tblGrid>
              <a:tr h="327977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companion object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private const val MULTIPLE_PEOPLE = 1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private const val SINGLE_PEOPLE = 2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private val uriMatcher = UriMatcher(UriMatcher.NO_MATCH).apply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addURI(PeopleContract.AUTHORITY, PeopleContract.PATH_MULTIPLE, MULTIPLE_PEOPLE)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addURI(PeopleContract.AUTHORITY, PeopleContract.PATH_SINGLE, SINGLE_PEOPLE)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重载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onCreate()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onCreate()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是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生命周期中的初始化方法，系统在第一次访问该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 ContentProvider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时调用。返回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true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表示初始化成功。这里没有实际的初始化逻辑，是因为使用了内存模拟存储（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peopleData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），而不是真实数据库。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689735" y="2785745"/>
          <a:ext cx="9337040" cy="1356360"/>
        </p:xfrm>
        <a:graphic>
          <a:graphicData uri="http://schemas.openxmlformats.org/drawingml/2006/table">
            <a:tbl>
              <a:tblPr/>
              <a:tblGrid>
                <a:gridCol w="9337040"/>
              </a:tblGrid>
              <a:tr h="135636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override fun onCreate(): Boolean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// </a:t>
                      </a:r>
                      <a:r>
                        <a:rPr lang="zh-CN" altLang="en-US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初始化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ContentProvider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return true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342900" lvl="1" indent="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4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）重载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6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个函数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下面的代码的创建一个内存模拟的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数据存储。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这是一个用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MutableList&lt;ContentValues&gt; 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类型定义的变量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peopleData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。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ContentValues 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类似于一个键值对集合（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key-value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），在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中常用于存储数据库表中一行的数据。这段代码模拟了数据库的存储结构，适合用作演示、测试或教学目的。实际开发中，通常会替换为使用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SQLiteOpenHelper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提供的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数据库。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74165" y="3165475"/>
          <a:ext cx="9654540" cy="810260"/>
        </p:xfrm>
        <a:graphic>
          <a:graphicData uri="http://schemas.openxmlformats.org/drawingml/2006/table">
            <a:tbl>
              <a:tblPr/>
              <a:tblGrid>
                <a:gridCol w="9654540"/>
              </a:tblGrid>
              <a:tr h="81026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// </a:t>
                      </a:r>
                      <a:r>
                        <a:rPr lang="zh-CN" altLang="en-US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模拟数据存储（实际开发中应使用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SQLite </a:t>
                      </a:r>
                      <a:r>
                        <a:rPr lang="zh-CN" altLang="en-US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数据库）</a:t>
                      </a:r>
                      <a:endParaRPr lang="zh-CN" altLang="en-US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private val peopleData = mutableListOf&lt;ContentValues&gt;()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重载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insert()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36725" y="2655570"/>
          <a:ext cx="10285095" cy="4163060"/>
        </p:xfrm>
        <a:graphic>
          <a:graphicData uri="http://schemas.openxmlformats.org/drawingml/2006/table">
            <a:tbl>
              <a:tblPr/>
              <a:tblGrid>
                <a:gridCol w="10285095"/>
              </a:tblGrid>
              <a:tr h="416306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override fun insert(uri: Uri, values: ContentValues?): Uri?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match = uriMatcher.match(uri)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 (match != MULTIPLE_PEOPLE)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throw IllegalArgumentException("Unknown URI: $uri")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values?.let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peopleData.add(it)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 id = peopleData.size // </a:t>
                      </a:r>
                      <a:r>
                        <a:rPr lang="zh-CN" altLang="en-US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使用列表大小作为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return Uri.withAppendedPath(PeopleContract.CONTENT_URI, "$id")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return null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简单存储 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10.1.2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endParaRPr lang="en-US" altLang="zh-CN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下面将通过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SimplePreferenceDemo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示例介绍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的文件保存位置和保存格式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下图是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SimplePreferenceDemo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示例的用户界面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pic>
        <p:nvPicPr>
          <p:cNvPr id="2" name="图片 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283" y="3352800"/>
            <a:ext cx="4288155" cy="2970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6172200" y="3733800"/>
            <a:ext cx="4948555" cy="16751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用户在界面上的输入信息，在Activity关闭时通过SharedPreferences进行保存。</a:t>
            </a:r>
            <a:endParaRPr lang="zh-CN" altLang="en-US" sz="20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  <a:p>
            <a:pPr lvl="1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  <a:sym typeface="宋体" panose="02010600030101010101" pitchFamily="2" charset="-122"/>
              </a:rPr>
              <a:t>当应用程序重新开启时，再通过SharedPreferences将信息读取出来，并重新呈现在用户界面上 </a:t>
            </a:r>
            <a:endParaRPr lang="zh-CN" altLang="en-US" sz="2000" dirty="0">
              <a:latin typeface="Times New Roman" panose="02020603050405020304" pitchFamily="18" charset="0"/>
              <a:ea typeface="等线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重载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query()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676400" y="2819400"/>
          <a:ext cx="9617075" cy="3657600"/>
        </p:xfrm>
        <a:graphic>
          <a:graphicData uri="http://schemas.openxmlformats.org/drawingml/2006/table">
            <a:tbl>
              <a:tblPr/>
              <a:tblGrid>
                <a:gridCol w="9617075"/>
              </a:tblGrid>
              <a:tr h="365760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override fun query(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uri: Uri,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projection: Array&lt;out String&gt;?,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selection: String?,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selectionArgs: Array&lt;out String&gt;?,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sortOrder: String?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): Cursor?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match = uriMatcher.match(uri)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 (match != MULTIPLE_PEOPLE)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throw IllegalArgumentException("Unknown URI: $uri")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重载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query()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24000" y="2667000"/>
          <a:ext cx="9995535" cy="4191000"/>
        </p:xfrm>
        <a:graphic>
          <a:graphicData uri="http://schemas.openxmlformats.org/drawingml/2006/table">
            <a:tbl>
              <a:tblPr/>
              <a:tblGrid>
                <a:gridCol w="9995535"/>
              </a:tblGrid>
              <a:tr h="419100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// </a:t>
                      </a:r>
                      <a:r>
                        <a:rPr lang="zh-CN" altLang="en-US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构建返回的 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Cursor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cursor = MatrixCursor(arrayOf(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PeopleContract.KEY_ID,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PeopleContract.KEY_NAME,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PeopleContract.KEY_AGE,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PeopleContract.KEY_HEIGHT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for ((index, person) in peopleData.withIndex()) {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cursor.addRow(arrayOf(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index + 1, // ID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person.getAsString(PeopleContract.KEY_NAME),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person.getAsInteger(PeopleContract.KEY_AGE),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person.getAsFloat(PeopleContract.KEY_HEIGHT)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return cursor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重载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update()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676400" y="2790825"/>
          <a:ext cx="9950450" cy="3853180"/>
        </p:xfrm>
        <a:graphic>
          <a:graphicData uri="http://schemas.openxmlformats.org/drawingml/2006/table">
            <a:tbl>
              <a:tblPr/>
              <a:tblGrid>
                <a:gridCol w="9950450"/>
              </a:tblGrid>
              <a:tr h="385318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override fun update(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uri: Uri,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values: ContentValues?,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selection: String?,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selectionArgs: Array&lt;out String&gt;?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): Int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 match = uriMatcher.match(uri)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if (match != SINGLE_PEOPLE)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throw IllegalArgumentException("Unknown URI: $uri")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11 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从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URI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中提取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 idStr = uri.lastPathSegment ?: return 0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 id = idStr.toIntOrNull() ?: return 0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15 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// peopleData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索引是从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开始，而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是从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开始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 index = id - 1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18 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重载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update()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01165" y="2630805"/>
          <a:ext cx="10018395" cy="4065905"/>
        </p:xfrm>
        <a:graphic>
          <a:graphicData uri="http://schemas.openxmlformats.org/drawingml/2006/table">
            <a:tbl>
              <a:tblPr/>
              <a:tblGrid>
                <a:gridCol w="10018395"/>
              </a:tblGrid>
              <a:tr h="406590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if (index &lt; 0 || index &gt;= peopleData.size)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return 0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找不到记录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}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values?.let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val existing = peopleData[index]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更新各字段（如果存在新值就更新）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if (it.containsKey(PeopleContract.KEY_NAME))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	existing.put(PeopleContract.KEY_NAME, it.getAsString(PeopleContract.KEY_NAME))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if (it.containsKey(PeopleContract.KEY_AGE))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	existing.put(PeopleContract.KEY_AGE, it.getAsInteger(PeopleContract.KEY_AGE))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if (it.containsKey(PeopleContract.KEY_HEIGHT))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	existing.put(PeopleContract.KEY_HEIGHT, it.getAsFloat(PeopleContract.KEY_HEIGHT))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return 1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成功更新 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条记录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return 0 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没有更新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重载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delete()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727200" y="2727960"/>
          <a:ext cx="9768840" cy="3677285"/>
        </p:xfrm>
        <a:graphic>
          <a:graphicData uri="http://schemas.openxmlformats.org/drawingml/2006/table">
            <a:tbl>
              <a:tblPr/>
              <a:tblGrid>
                <a:gridCol w="9768840"/>
              </a:tblGrid>
              <a:tr h="367728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override fun delete(uri: Uri, selection: String?, selectionArgs: Array&lt;out String&gt;?): Int {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match = uriMatcher.match(uri)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if (match != MULTIPLE_PEOPLE) {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throw IllegalArgumentException("Unknown URI: $uri")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// </a:t>
                      </a:r>
                      <a:r>
                        <a:rPr lang="zh-CN" altLang="en-US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实现删除逻辑</a:t>
                      </a:r>
                      <a:endParaRPr lang="zh-CN" altLang="en-US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 count = peopleData.size // </a:t>
                      </a:r>
                      <a:r>
                        <a:rPr lang="zh-CN" altLang="en-US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获取当前数据量</a:t>
                      </a:r>
                      <a:endParaRPr lang="zh-CN" altLang="en-US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peopleData.clear() // </a:t>
                      </a:r>
                      <a:r>
                        <a:rPr lang="zh-CN" altLang="en-US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清空数据</a:t>
                      </a:r>
                      <a:endParaRPr lang="zh-CN" altLang="en-US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return count // </a:t>
                      </a:r>
                      <a:r>
                        <a:rPr lang="zh-CN" altLang="en-US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返回删除的记录数</a:t>
                      </a:r>
                      <a:endParaRPr lang="zh-CN" altLang="en-US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10.4.2 ContentProvider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重载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insert()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676400" y="2743200"/>
          <a:ext cx="9667240" cy="3090545"/>
        </p:xfrm>
        <a:graphic>
          <a:graphicData uri="http://schemas.openxmlformats.org/drawingml/2006/table">
            <a:tbl>
              <a:tblPr/>
              <a:tblGrid>
                <a:gridCol w="9667240"/>
              </a:tblGrid>
              <a:tr h="309054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override fun getType(uri: Uri): String? {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return when {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uri.toString().endsWith(PeopleContract.PATH_MULTIPLE) -&gt; PeopleContract.MINE_TYPE_MULTIPLE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uri.toString().endsWith(PeopleContract.PATH_SINGLE) -&gt; PeopleContract.MINE_TYPE_SINGLE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else -&gt; throw IllegalArgumentException("Unknown URI: $uri")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10.4.3 ContentResolver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并不需要直接调用其类中的数据操作函数。取而代之的是，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提供了统一的访问接口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ContentResolver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，可以通过指定的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对内容提供者的数据进行增删改查操作。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开发者只需知道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暴露的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结构和数据格式（例如字段名、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MIME 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类型），即可通过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ContentResolver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实现跨应用的数据访问和共享，而无需了解底层实现细节。这有效解决了不同应用之间安全、高效的数据共享问题。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每个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组件都具有一个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ContentResolver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对象，获取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ContentResolver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对象的方法如下：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600200" y="5562600"/>
          <a:ext cx="9394825" cy="514350"/>
        </p:xfrm>
        <a:graphic>
          <a:graphicData uri="http://schemas.openxmlformats.org/drawingml/2006/table">
            <a:tbl>
              <a:tblPr/>
              <a:tblGrid>
                <a:gridCol w="9394825"/>
              </a:tblGrid>
              <a:tr h="51435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resolver: ContentResolver = contentResolver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10.4.3 ContentResolver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342900" lvl="1" indent="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1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查询操作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在获取到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ContentResolver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对象后，开发者则可以使用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query()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函数查询目标数据。下面的代码是查询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为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2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的数据。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638300" y="3429000"/>
          <a:ext cx="9324340" cy="3221990"/>
        </p:xfrm>
        <a:graphic>
          <a:graphicData uri="http://schemas.openxmlformats.org/drawingml/2006/table">
            <a:tbl>
              <a:tblPr/>
              <a:tblGrid>
                <a:gridCol w="9324340"/>
              </a:tblGrid>
              <a:tr h="322199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KEY_ID = "_id"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KEY_NAME = "name"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KEY_AGE = "age"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KEY_HEIGHT = "height"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6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uri = Uri.parse("$CONTENT_URI_STRING/2")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cursor = resolver.query(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uri,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arrayOf(KEY_ID, KEY_NAME, KEY_AGE, KEY_HEIGHT),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null,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null,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null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6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13 </a:t>
                      </a:r>
                      <a:r>
                        <a:rPr lang="en-US" altLang="zh-CN" sz="16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16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10.4.3 ContentResolver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342900" lvl="1" indent="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1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查询操作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从上面的代码不难看出，在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中定义了需要查询数据的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后，在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query()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函数就没有必要再加入其他的查询条件。如果需要获取数据集中的全部数据，则可直接使用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CONTENT_URI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，此时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在分析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时将认为需要返回全部数据。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ContentResolver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query()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函数的语法结构如下：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定义了查询的数据集，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projection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定义了应返回数据有哪些属性，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selection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定义了返回数据的查询条件。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99820" y="4572635"/>
          <a:ext cx="11092180" cy="473075"/>
        </p:xfrm>
        <a:graphic>
          <a:graphicData uri="http://schemas.openxmlformats.org/drawingml/2006/table">
            <a:tbl>
              <a:tblPr/>
              <a:tblGrid>
                <a:gridCol w="11092180"/>
              </a:tblGrid>
              <a:tr h="47307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cursor = resolver.query( uri, projection, selection, selectionArgs, sortOrder 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10.4.3 ContentResolver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342900" lvl="1" indent="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2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添加操作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向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中添加数据有两种方法，一种是使用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insert()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函数，向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中添加一条数据；另一种是使用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bultInsert()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函数，批量的添加数据。下面的代码说明了如何使用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insert()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函数添加单条数据：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676400" y="3810000"/>
          <a:ext cx="9374505" cy="2194560"/>
        </p:xfrm>
        <a:graphic>
          <a:graphicData uri="http://schemas.openxmlformats.org/drawingml/2006/table">
            <a:tbl>
              <a:tblPr/>
              <a:tblGrid>
                <a:gridCol w="9374505"/>
              </a:tblGrid>
              <a:tr h="219456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values = ContentValues().apply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put(KEY_NAME, "Tom")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put(KEY_AGE, 21)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put(KEY_HEIGHT, 1.81f)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newUri: Uri? = resolver.insert(CONTENT_URI, values)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简单存储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10.1.2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通过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FileExplorer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查看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/data/data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下的数据，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Android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系统为每个应用程序建立了与包同名的目录，用来保存应用程序产生的数据文件，包括普通文件、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文件和数据库文件等 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产生的文件就保存在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/data/data/&lt;package name&gt;/shared_prefs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目录下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 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eaLnBrk="1" hangingPunct="1"/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10.1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pic>
        <p:nvPicPr>
          <p:cNvPr id="2" name="图片 -21474825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4114800"/>
            <a:ext cx="3496310" cy="2616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4648200" y="4300220"/>
            <a:ext cx="6096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在本示例中，shared_prefs目录中生成了一个名为SaveSetting.xml的文件</a:t>
            </a:r>
            <a:endParaRPr lang="zh-CN" altLang="en-US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如图8.2所示，保存在/data/data/edu.hrbeu.SimplePreferenceDemo/shared_prefs目录下</a:t>
            </a:r>
            <a:endParaRPr lang="zh-CN" altLang="en-US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这个文件就是保存SharedPreferences的文件，文件大小为170字节，在Linux下的权限为“-rw-rw-rw”</a:t>
            </a:r>
            <a:endParaRPr lang="zh-CN" altLang="en-US" sz="20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10.4.3 ContentResolver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342900" lvl="1" indent="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2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添加操作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下面的代码说明了如何使用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bultInsert()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函数添加多条数据：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676400" y="3200400"/>
          <a:ext cx="8159750" cy="2536825"/>
        </p:xfrm>
        <a:graphic>
          <a:graphicData uri="http://schemas.openxmlformats.org/drawingml/2006/table">
            <a:tbl>
              <a:tblPr/>
              <a:tblGrid>
                <a:gridCol w="8159750"/>
              </a:tblGrid>
              <a:tr h="253682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arrayValues = Array(10) { ContentValues().apply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put(KEY_NAME, "Person$it")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put(KEY_AGE, 20 + it)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put(KEY_HEIGHT, 1.7f + it * 0.01f)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 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count = resolver.bulkInsert(CO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NTENT_URI, arrayValues)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10.4.3 ContentResolver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342900" lvl="1" indent="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3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删除操作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删除操作需要使用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delete()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函数。如果需要删除单条数据，则可以在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中指定需要删除数据的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。如果需要删除多条数据，则可以在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selection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中声明删除条件。下面代码说明了如何删除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为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2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的数据：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也可以在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selection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将删除条件定义为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大于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4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的数据：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600200" y="3879215"/>
          <a:ext cx="9729470" cy="840740"/>
        </p:xfrm>
        <a:graphic>
          <a:graphicData uri="http://schemas.openxmlformats.org/drawingml/2006/table">
            <a:tbl>
              <a:tblPr/>
              <a:tblGrid>
                <a:gridCol w="9729470"/>
              </a:tblGrid>
              <a:tr h="84074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uri = Uri.parse("$CONTENT_URI_STRING/2") 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result = resolver.delete(uri, null, null)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1524000" y="5410200"/>
          <a:ext cx="9878060" cy="1014095"/>
        </p:xfrm>
        <a:graphic>
          <a:graphicData uri="http://schemas.openxmlformats.org/drawingml/2006/table">
            <a:tbl>
              <a:tblPr/>
              <a:tblGrid>
                <a:gridCol w="9878060"/>
              </a:tblGrid>
              <a:tr h="101409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selection = "$KEY_ID &gt; 4" 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result = resolver.delete(CONTENT_URI, selection, null)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10.4.3 ContentResolver</a:t>
            </a:r>
            <a:endParaRPr lang="zh-CN" altLang="en-US" sz="300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</a:endParaRPr>
          </a:p>
          <a:p>
            <a:pPr marL="342900" lvl="1" indent="0" eaLnBrk="1" hangingPunct="1">
              <a:buNone/>
            </a:pP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（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4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）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更新操作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更新操作需要使用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update()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函数，参数定义与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delete()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函数相同，同样可以在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中指定需要更新数据的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，也可以在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selection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中声明更新条件。下面代码说明了如何更新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ID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为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7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的数据：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1676400" y="3810000"/>
          <a:ext cx="9463405" cy="2748915"/>
        </p:xfrm>
        <a:graphic>
          <a:graphicData uri="http://schemas.openxmlformats.org/drawingml/2006/table">
            <a:tbl>
              <a:tblPr/>
              <a:tblGrid>
                <a:gridCol w="9463405"/>
              </a:tblGrid>
              <a:tr h="274891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values = ContentValues().apply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put(KEY_NAME, "Tom")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put(KEY_AGE, 21)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   put(KEY_HEIGHT, 1.81f)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uri = Uri.parse("$CONTENT_URI_STRING/7")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result = resolver.update(uri, values, null, null)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414770" cy="435165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10.4.4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DataShareDemo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示例实现了数据共享，内部提供了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，以及通过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URI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访问数据的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ContentResolver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。点击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“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添加数据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”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将添加一条数据，点击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“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查询全部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”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将获取所有数据，点击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“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删除全部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”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将所有数据删除。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DataShareDemo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界面如图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在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DataShareDemo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示例中，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ContentProvider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相关代码在之前的章节中已经给出，下面只给出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ContentResolver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相关的代码。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pic>
        <p:nvPicPr>
          <p:cNvPr id="2" name="图片 -21474825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43800" y="2362200"/>
            <a:ext cx="4448810" cy="36791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9450" cy="435165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10.4.4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获取</a:t>
            </a:r>
            <a:r>
              <a:rPr lang="en-US" altLang="zh-CN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ContentResolver</a:t>
            </a:r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对象的代码：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676400" y="2743200"/>
          <a:ext cx="9301480" cy="3984625"/>
        </p:xfrm>
        <a:graphic>
          <a:graphicData uri="http://schemas.openxmlformats.org/drawingml/2006/table">
            <a:tbl>
              <a:tblPr/>
              <a:tblGrid>
                <a:gridCol w="9301480"/>
              </a:tblGrid>
              <a:tr h="3984625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private lateinit var resolver: ContentResolver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override fun onCreate(savedInstanceState: Bundle?)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super.onCreate(savedInstanceState)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// </a:t>
                      </a:r>
                      <a:r>
                        <a:rPr lang="zh-CN" altLang="en-US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初始化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ContentResolver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resolver = contentResolver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20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// </a:t>
                      </a:r>
                      <a:r>
                        <a:rPr lang="zh-CN" altLang="en-US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设置 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Jetpack Compose UI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setContent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MainScreen(resolver)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9450" cy="435165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10.4.4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删除所有记录代码：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676400" y="2743200"/>
          <a:ext cx="10456545" cy="2513330"/>
        </p:xfrm>
        <a:graphic>
          <a:graphicData uri="http://schemas.openxmlformats.org/drawingml/2006/table">
            <a:tbl>
              <a:tblPr/>
              <a:tblGrid>
                <a:gridCol w="10456545"/>
              </a:tblGrid>
              <a:tr h="251333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 deleteAllRecords(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resolver: ContentResolver,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onResult: (String, String) -&gt; Unit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 {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rowsDeleted = resolver.delete(PeopleContract.CONTENT_URI, null, null)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onResult("</a:t>
                      </a:r>
                      <a:r>
                        <a:rPr lang="zh-CN" altLang="en-US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已删除记录数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 $rowsDeleted", "")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20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20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20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9450" cy="435165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10.4.4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添加记录的代码：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600200" y="2743200"/>
          <a:ext cx="10301605" cy="4009390"/>
        </p:xfrm>
        <a:graphic>
          <a:graphicData uri="http://schemas.openxmlformats.org/drawingml/2006/table">
            <a:tbl>
              <a:tblPr/>
              <a:tblGrid>
                <a:gridCol w="10301605"/>
              </a:tblGrid>
              <a:tr h="400939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 addRecord(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resolver: ContentResolver,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name: String,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age: String,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height: String,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onResult: (String) -&gt; Unit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 {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values = ContentValues().apply {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put(PeopleContract.KEY_NAME, name)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put(PeopleContract.KEY_AGE, age.toIntOrNull() ?: 0)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put(PeopleContract.KEY_HEIGHT, height.toFloatOrNull() ?: 0f)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val newUri = resolver.insert(PeopleContract.CONTENT_URI, values)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14 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onResult("</a:t>
                      </a:r>
                      <a:r>
                        <a:rPr lang="zh-CN" altLang="en-US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添加成功，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URI: $newUri")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8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15 </a:t>
                      </a:r>
                      <a:r>
                        <a:rPr lang="en-US" altLang="zh-CN" sz="18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8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9450" cy="435165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10.4.4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查询所有记录的代码：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676400" y="2608580"/>
          <a:ext cx="10218420" cy="4267200"/>
        </p:xfrm>
        <a:graphic>
          <a:graphicData uri="http://schemas.openxmlformats.org/drawingml/2006/table">
            <a:tbl>
              <a:tblPr/>
              <a:tblGrid>
                <a:gridCol w="10218420"/>
              </a:tblGrid>
              <a:tr h="426720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fun queryAllRecords(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resolver: ContentResolver,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onResult: (String, String) -&gt; Unit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 cursor = resolver.query(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PeopleContract.CONTENT_URI,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arrayOf(PeopleContract.KEY_ID, PeopleContract.KEY_NAME, PeopleContract.KEY_AGE, PeopleContract.KEY_HEIGHT),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null, null, null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if (cursor == null)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onResult("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数据库为空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", "")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return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获取列索引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 idIndex = cursor.getColumnIndex(PeopleContract.KEY_ID)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 nameIndex = cursor.getColumnIndex(PeopleContract.KEY_NAME)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 ageIndex = cursor.getColumnIndex(PeopleContract.KEY_AGE)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 heightIndex = cursor.getColumnIndex(PeopleContract.KEY_HEIGHT)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10" name="标题 1"/>
          <p:cNvSpPr>
            <a:spLocks noGrp="1"/>
          </p:cNvSpPr>
          <p:nvPr>
            <p:ph type="title"/>
          </p:nvPr>
        </p:nvSpPr>
        <p:spPr>
          <a:xfrm>
            <a:off x="1941513" y="455613"/>
            <a:ext cx="10515600" cy="132556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数据</a:t>
            </a:r>
            <a:r>
              <a:rPr lang="zh-CN" altLang="en-US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宋体" panose="02010600030101010101" pitchFamily="2" charset="-122"/>
              </a:rPr>
              <a:t>共享</a:t>
            </a:r>
            <a:endParaRPr lang="zh-CN" altLang="en-US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  <a:sym typeface="宋体" panose="02010600030101010101" pitchFamily="2" charset="-122"/>
            </a:endParaRPr>
          </a:p>
        </p:txBody>
      </p:sp>
      <p:sp>
        <p:nvSpPr>
          <p:cNvPr id="119811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39450" cy="435165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10.4.4 </a:t>
            </a:r>
            <a:r>
              <a:rPr lang="zh-CN" altLang="en-US" sz="300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示例</a:t>
            </a:r>
            <a:endParaRPr lang="en-US" altLang="zh-CN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lvl="1" indent="-342900" eaLnBrk="1" hangingPunct="1"/>
            <a:r>
              <a:rPr lang="zh-CN" altLang="en-US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查询所有记录的代码：</a:t>
            </a:r>
            <a:endParaRPr lang="zh-CN" altLang="en-US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9915" y="392997"/>
            <a:ext cx="2301875" cy="10147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457200">
              <a:buClrTx/>
              <a:buSzTx/>
              <a:buFontTx/>
              <a:buNone/>
              <a:defRPr/>
            </a:pPr>
            <a:r>
              <a:rPr kumimoji="0" lang="en-US" altLang="zh-CN" sz="6000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latin typeface="Agency FB" panose="020B0503020202020204" charset="0"/>
                <a:ea typeface="+mn-ea"/>
                <a:cs typeface="+mn-cs"/>
              </a:rPr>
              <a:t>10.4</a:t>
            </a:r>
            <a:endParaRPr kumimoji="0" lang="en-US" altLang="zh-CN" sz="6000" kern="1200" cap="none" spc="0" normalizeH="0" baseline="0" noProof="0" dirty="0">
              <a:ln>
                <a:solidFill>
                  <a:srgbClr val="383987"/>
                </a:solidFill>
              </a:ln>
              <a:noFill/>
              <a:latin typeface="Agency FB" panose="020B0503020202020204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600200" y="2743200"/>
          <a:ext cx="10001885" cy="4085590"/>
        </p:xfrm>
        <a:graphic>
          <a:graphicData uri="http://schemas.openxmlformats.org/drawingml/2006/table">
            <a:tbl>
              <a:tblPr/>
              <a:tblGrid>
                <a:gridCol w="10001885"/>
              </a:tblGrid>
              <a:tr h="4085590">
                <a:tc>
                  <a:txBody>
                    <a:bodyPr/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20 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// 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检查列索引是否有效</a:t>
                      </a:r>
                      <a:endParaRPr lang="zh-CN" altLang="en-US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if (idIndex == -1 || nameIndex == -1 || ageIndex == -1 || heightIndex == -1)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onResult("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查询列不存在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", "")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cursor.close()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return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27 </a:t>
                      </a:r>
                      <a:endParaRPr lang="en-US" altLang="zh-CN" sz="1400"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val msg = buildString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29 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while (cursor.moveToNext()) {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	append("ID: ${cursor.getInt(idIndex)}, 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31 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	append("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姓名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 ${cursor.getString(nameIndex)}, 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	append("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年龄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 ${cursor.getInt(ageIndex)}, 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33 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	append("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身高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 ${cursor.getFloat(heightIndex)}\n")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	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35 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onResult("</a:t>
                      </a:r>
                      <a:r>
                        <a:rPr lang="zh-CN" altLang="en-US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数据库记录数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 ${cursor.count}", msg)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	cursor.close()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indent="0" algn="l" defTabSz="914400">
                        <a:spcBef>
                          <a:spcPct val="0"/>
                        </a:spcBef>
                        <a:spcAft>
                          <a:spcPct val="0"/>
                        </a:spcAft>
                        <a:tabLst>
                          <a:tab pos="0" algn="l"/>
                        </a:tabLst>
                      </a:pPr>
                      <a:r>
                        <a:rPr lang="en-US" altLang="zh-CN" sz="140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38 </a:t>
                      </a:r>
                      <a:r>
                        <a:rPr lang="en-US" altLang="zh-CN" sz="1400">
                          <a:solidFill>
                            <a:srgbClr val="00808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400">
                        <a:solidFill>
                          <a:srgbClr val="00808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dot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50" name="标题 1"/>
          <p:cNvSpPr>
            <a:spLocks noGrp="1"/>
          </p:cNvSpPr>
          <p:nvPr>
            <p:ph type="title"/>
          </p:nvPr>
        </p:nvSpPr>
        <p:spPr>
          <a:xfrm>
            <a:off x="838200" y="469900"/>
            <a:ext cx="10515600" cy="132556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zh-CN" kern="1200" dirty="0">
                <a:solidFill>
                  <a:srgbClr val="38398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习题：</a:t>
            </a:r>
            <a:endParaRPr lang="zh-CN" altLang="zh-CN" kern="1200" dirty="0">
              <a:solidFill>
                <a:srgbClr val="383987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8125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1. 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应用程序一般允许用户自己定义配置信息，如界面背景颜色、字体大小和字体颜色等，尝试使用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SharedPreferences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保存用户的自定义配置信息，并在程序启动时自动加载这些自定义的配置信息。</a:t>
            </a:r>
            <a:endParaRPr lang="zh-CN" altLang="en-US" sz="2200" b="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2. 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尝试把第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1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题的用户自己定义配置信息，以文件的形式保存在内部存储器上。</a:t>
            </a:r>
            <a:endParaRPr lang="zh-CN" altLang="en-US" sz="2200" b="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3. 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简述在嵌入式系统中使用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SQLite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数据库的优势。</a:t>
            </a:r>
            <a:endParaRPr lang="zh-CN" altLang="en-US" sz="2200" b="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4. 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分别使用手动建库和代码建库的方式，创建名为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test.db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数据库，并建立</a:t>
            </a:r>
            <a:r>
              <a:rPr lang="en-US" altLang="zh-CN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staff</a:t>
            </a:r>
            <a:r>
              <a:rPr lang="zh-CN" altLang="en-US" sz="2200" b="0" kern="1200" dirty="0">
                <a:latin typeface="Times New Roman" panose="02020603050405020304" pitchFamily="18" charset="0"/>
                <a:ea typeface="等线" panose="02010600030101010101" pitchFamily="2" charset="-122"/>
                <a:cs typeface="+mn-cs"/>
                <a:sym typeface="宋体" panose="02010600030101010101" pitchFamily="2" charset="-122"/>
              </a:rPr>
              <a:t>数据表，表内的属性值如下表所示：</a:t>
            </a:r>
            <a:endParaRPr lang="zh-CN" altLang="en-US" sz="2200" b="0" kern="1200" dirty="0">
              <a:latin typeface="Times New Roman" panose="02020603050405020304" pitchFamily="18" charset="0"/>
              <a:ea typeface="等线" panose="02010600030101010101" pitchFamily="2" charset="-122"/>
              <a:cs typeface="+mn-cs"/>
              <a:sym typeface="宋体" panose="02010600030101010101" pitchFamily="2" charset="-122"/>
            </a:endParaRPr>
          </a:p>
        </p:txBody>
      </p:sp>
      <p:graphicFrame>
        <p:nvGraphicFramePr>
          <p:cNvPr id="181252" name="表格 181251"/>
          <p:cNvGraphicFramePr/>
          <p:nvPr/>
        </p:nvGraphicFramePr>
        <p:xfrm>
          <a:off x="2971800" y="4530725"/>
          <a:ext cx="6096000" cy="1873250"/>
        </p:xfrm>
        <a:graphic>
          <a:graphicData uri="http://schemas.openxmlformats.org/drawingml/2006/table">
            <a:tbl>
              <a:tblPr/>
              <a:tblGrid>
                <a:gridCol w="2032000"/>
                <a:gridCol w="2032000"/>
                <a:gridCol w="2032000"/>
              </a:tblGrid>
              <a:tr h="396875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="1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属性</a:t>
                      </a:r>
                      <a:r>
                        <a:rPr lang="zh-CN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</a:t>
                      </a:r>
                      <a:endParaRPr lang="zh-CN" altLang="zh-CN" sz="26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36" marB="4573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="1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数据类型</a:t>
                      </a:r>
                      <a:r>
                        <a:rPr lang="zh-CN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</a:t>
                      </a:r>
                      <a:endParaRPr lang="zh-CN" altLang="zh-CN" sz="26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36" marB="4573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="1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说明</a:t>
                      </a:r>
                      <a:r>
                        <a:rPr lang="zh-CN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</a:t>
                      </a:r>
                      <a:endParaRPr lang="zh-CN" altLang="zh-CN" sz="26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Arial" panose="020B0604020202020204" pitchFamily="34" charset="0"/>
                      </a:endParaRPr>
                    </a:p>
                  </a:txBody>
                  <a:tcPr marT="45736" marB="4573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_id </a:t>
                      </a:r>
                      <a:endParaRPr lang="en-US" altLang="zh-CN" sz="2000" baseline="20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36" marB="4573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integer </a:t>
                      </a:r>
                      <a:endParaRPr lang="en-US" altLang="zh-CN" sz="2000" baseline="20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36" marB="4573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主键 </a:t>
                      </a:r>
                      <a:endParaRPr lang="zh-CN" altLang="zh-CN" sz="2000" baseline="20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36" marB="4573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name </a:t>
                      </a:r>
                      <a:endParaRPr lang="en-US" altLang="zh-CN" sz="2000" baseline="20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36" marB="4573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text </a:t>
                      </a:r>
                      <a:endParaRPr lang="en-US" altLang="zh-CN" sz="2000" baseline="20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36" marB="4573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姓名 </a:t>
                      </a:r>
                      <a:endParaRPr lang="zh-CN" altLang="zh-CN" sz="2000" baseline="20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36" marB="4573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sex </a:t>
                      </a:r>
                      <a:endParaRPr lang="en-US" altLang="zh-CN" sz="2000" baseline="20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36" marB="4573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text </a:t>
                      </a:r>
                      <a:endParaRPr lang="en-US" altLang="zh-CN" sz="2000" baseline="20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36" marB="4573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性别 </a:t>
                      </a:r>
                      <a:endParaRPr lang="zh-CN" altLang="zh-CN" sz="2000" baseline="20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36" marB="4573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department </a:t>
                      </a:r>
                      <a:endParaRPr lang="en-US" altLang="zh-CN" sz="2000" baseline="20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36" marB="4573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text </a:t>
                      </a:r>
                      <a:endParaRPr lang="en-US" altLang="zh-CN" sz="2000" baseline="20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36" marB="4573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所在部门 </a:t>
                      </a:r>
                      <a:endParaRPr lang="zh-CN" altLang="zh-CN" sz="2000" baseline="20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36" marB="4573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salary </a:t>
                      </a:r>
                      <a:endParaRPr lang="en-US" altLang="zh-CN" sz="2000" baseline="20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36" marB="45736"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float </a:t>
                      </a:r>
                      <a:endParaRPr lang="en-US" altLang="zh-CN" sz="2000" baseline="20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36" marB="4573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457200" lvl="1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defTabSz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baseline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工资 </a:t>
                      </a:r>
                      <a:endParaRPr lang="zh-CN" altLang="zh-CN" sz="2000" baseline="2000" dirty="0">
                        <a:latin typeface="Times New Roman" panose="02020603050405020304" pitchFamily="18" charset="0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marT="45736" marB="45736"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00*123"/>
  <p:tag name="TABLE_ENDDRAG_RECT" val="119*348*800*123"/>
</p:tagLst>
</file>

<file path=ppt/tags/tag10.xml><?xml version="1.0" encoding="utf-8"?>
<p:tagLst xmlns:p="http://schemas.openxmlformats.org/presentationml/2006/main">
  <p:tag name="TABLE_ENDDRAG_ORIGIN_RECT" val="554*155"/>
  <p:tag name="TABLE_ENDDRAG_RECT" val="6*263*554*155"/>
</p:tagLst>
</file>

<file path=ppt/tags/tag11.xml><?xml version="1.0" encoding="utf-8"?>
<p:tagLst xmlns:p="http://schemas.openxmlformats.org/presentationml/2006/main">
  <p:tag name="TABLE_ENDDRAG_ORIGIN_RECT" val="611*174"/>
  <p:tag name="TABLE_ENDDRAG_RECT" val="30*330*611*174"/>
</p:tagLst>
</file>

<file path=ppt/tags/tag12.xml><?xml version="1.0" encoding="utf-8"?>
<p:tagLst xmlns:p="http://schemas.openxmlformats.org/presentationml/2006/main">
  <p:tag name="TABLE_ENDDRAG_ORIGIN_RECT" val="798*206"/>
  <p:tag name="TABLE_ENDDRAG_RECT" val="126*306*798*206"/>
</p:tagLst>
</file>

<file path=ppt/tags/tag13.xml><?xml version="1.0" encoding="utf-8"?>
<p:tagLst xmlns:p="http://schemas.openxmlformats.org/presentationml/2006/main">
  <p:tag name="TABLE_ENDDRAG_ORIGIN_RECT" val="598*322"/>
  <p:tag name="TABLE_ENDDRAG_RECT" val="24*186*598*322"/>
</p:tagLst>
</file>

<file path=ppt/tags/tag14.xml><?xml version="1.0" encoding="utf-8"?>
<p:tagLst xmlns:p="http://schemas.openxmlformats.org/presentationml/2006/main">
  <p:tag name="TABLE_ENDDRAG_ORIGIN_RECT" val="625*285"/>
  <p:tag name="TABLE_ENDDRAG_RECT" val="148*199*625*285"/>
</p:tagLst>
</file>

<file path=ppt/tags/tag15.xml><?xml version="1.0" encoding="utf-8"?>
<p:tagLst xmlns:p="http://schemas.openxmlformats.org/presentationml/2006/main">
  <p:tag name="TABLE_ENDDRAG_ORIGIN_RECT" val="709*227"/>
  <p:tag name="TABLE_ENDDRAG_RECT" val="132*282*709*227"/>
</p:tagLst>
</file>

<file path=ppt/tags/tag16.xml><?xml version="1.0" encoding="utf-8"?>
<p:tagLst xmlns:p="http://schemas.openxmlformats.org/presentationml/2006/main">
  <p:tag name="TABLE_ENDDRAG_ORIGIN_RECT" val="668*169"/>
  <p:tag name="TABLE_ENDDRAG_RECT" val="126*360*668*169"/>
</p:tagLst>
</file>

<file path=ppt/tags/tag17.xml><?xml version="1.0" encoding="utf-8"?>
<p:tagLst xmlns:p="http://schemas.openxmlformats.org/presentationml/2006/main">
  <p:tag name="TABLE_ENDDRAG_ORIGIN_RECT" val="654*179"/>
  <p:tag name="TABLE_ENDDRAG_RECT" val="141*195*654*179"/>
</p:tagLst>
</file>

<file path=ppt/tags/tag18.xml><?xml version="1.0" encoding="utf-8"?>
<p:tagLst xmlns:p="http://schemas.openxmlformats.org/presentationml/2006/main">
  <p:tag name="TABLE_ENDDRAG_ORIGIN_RECT" val="721*140"/>
  <p:tag name="TABLE_ENDDRAG_RECT" val="152*263*721*140"/>
</p:tagLst>
</file>

<file path=ppt/tags/tag19.xml><?xml version="1.0" encoding="utf-8"?>
<p:tagLst xmlns:p="http://schemas.openxmlformats.org/presentationml/2006/main">
  <p:tag name="TABLE_ENDDRAG_ORIGIN_RECT" val="733*171"/>
  <p:tag name="TABLE_ENDDRAG_RECT" val="156*300*733*171"/>
</p:tagLst>
</file>

<file path=ppt/tags/tag2.xml><?xml version="1.0" encoding="utf-8"?>
<p:tagLst xmlns:p="http://schemas.openxmlformats.org/presentationml/2006/main">
  <p:tag name="TABLE_ENDDRAG_ORIGIN_RECT" val="722*112"/>
  <p:tag name="TABLE_ENDDRAG_RECT" val="126*248*722*112"/>
</p:tagLst>
</file>

<file path=ppt/tags/tag20.xml><?xml version="1.0" encoding="utf-8"?>
<p:tagLst xmlns:p="http://schemas.openxmlformats.org/presentationml/2006/main">
  <p:tag name="TABLE_ENDDRAG_ORIGIN_RECT" val="401*343"/>
  <p:tag name="TABLE_ENDDRAG_RECT" val="540*127*401*343"/>
</p:tagLst>
</file>

<file path=ppt/tags/tag21.xml><?xml version="1.0" encoding="utf-8"?>
<p:tagLst xmlns:p="http://schemas.openxmlformats.org/presentationml/2006/main">
  <p:tag name="TABLE_ENDDRAG_ORIGIN_RECT" val="454*470"/>
  <p:tag name="TABLE_ENDDRAG_RECT" val="479*53*454*470"/>
</p:tagLst>
</file>

<file path=ppt/tags/tag22.xml><?xml version="1.0" encoding="utf-8"?>
<p:tagLst xmlns:p="http://schemas.openxmlformats.org/presentationml/2006/main">
  <p:tag name="TABLE_ENDDRAG_ORIGIN_RECT" val="750*117"/>
  <p:tag name="TABLE_ENDDRAG_RECT" val="126*222*750*117"/>
</p:tagLst>
</file>

<file path=ppt/tags/tag23.xml><?xml version="1.0" encoding="utf-8"?>
<p:tagLst xmlns:p="http://schemas.openxmlformats.org/presentationml/2006/main">
  <p:tag name="TABLE_ENDDRAG_ORIGIN_RECT" val="763*132"/>
  <p:tag name="TABLE_ENDDRAG_RECT" val="123*382*764*132"/>
</p:tagLst>
</file>

<file path=ppt/tags/tag24.xml><?xml version="1.0" encoding="utf-8"?>
<p:tagLst xmlns:p="http://schemas.openxmlformats.org/presentationml/2006/main">
  <p:tag name="TABLE_ENDDRAG_ORIGIN_RECT" val="579*42"/>
  <p:tag name="TABLE_ENDDRAG_RECT" val="113*232*579*42"/>
</p:tagLst>
</file>

<file path=ppt/tags/tag25.xml><?xml version="1.0" encoding="utf-8"?>
<p:tagLst xmlns:p="http://schemas.openxmlformats.org/presentationml/2006/main">
  <p:tag name="TABLE_ENDDRAG_ORIGIN_RECT" val="799*260"/>
  <p:tag name="TABLE_ENDDRAG_RECT" val="132*210*799*260"/>
</p:tagLst>
</file>

<file path=ppt/tags/tag26.xml><?xml version="1.0" encoding="utf-8"?>
<p:tagLst xmlns:p="http://schemas.openxmlformats.org/presentationml/2006/main">
  <p:tag name="TABLE_ENDDRAG_ORIGIN_RECT" val="740*297"/>
  <p:tag name="TABLE_ENDDRAG_RECT" val="132*216*740*297"/>
</p:tagLst>
</file>

<file path=ppt/tags/tag27.xml><?xml version="1.0" encoding="utf-8"?>
<p:tagLst xmlns:p="http://schemas.openxmlformats.org/presentationml/2006/main">
  <p:tag name="TABLE_ENDDRAG_ORIGIN_RECT" val="833*228"/>
  <p:tag name="TABLE_ENDDRAG_RECT" val="90*276*833*228"/>
</p:tagLst>
</file>

<file path=ppt/tags/tag28.xml><?xml version="1.0" encoding="utf-8"?>
<p:tagLst xmlns:p="http://schemas.openxmlformats.org/presentationml/2006/main">
  <p:tag name="TABLE_ENDDRAG_ORIGIN_RECT" val="833*425"/>
  <p:tag name="TABLE_ENDDRAG_RECT" val="66*173*833*425"/>
</p:tagLst>
</file>

<file path=ppt/tags/tag29.xml><?xml version="1.0" encoding="utf-8"?>
<p:tagLst xmlns:p="http://schemas.openxmlformats.org/presentationml/2006/main">
  <p:tag name="TABLE_ENDDRAG_ORIGIN_RECT" val="758*196"/>
  <p:tag name="TABLE_ENDDRAG_RECT" val="141*176*758*196"/>
</p:tagLst>
</file>

<file path=ppt/tags/tag3.xml><?xml version="1.0" encoding="utf-8"?>
<p:tagLst xmlns:p="http://schemas.openxmlformats.org/presentationml/2006/main">
  <p:tag name="TABLE_ENDDRAG_ORIGIN_RECT" val="570*106"/>
  <p:tag name="TABLE_ENDDRAG_RECT" val="122*218*570*106"/>
</p:tagLst>
</file>

<file path=ppt/tags/tag30.xml><?xml version="1.0" encoding="utf-8"?>
<p:tagLst xmlns:p="http://schemas.openxmlformats.org/presentationml/2006/main">
  <p:tag name="TABLE_ENDDRAG_ORIGIN_RECT" val="882*254"/>
  <p:tag name="TABLE_ENDDRAG_RECT" val="55*221*882*254"/>
</p:tagLst>
</file>

<file path=ppt/tags/tag31.xml><?xml version="1.0" encoding="utf-8"?>
<p:tagLst xmlns:p="http://schemas.openxmlformats.org/presentationml/2006/main">
  <p:tag name="TABLE_ENDDRAG_ORIGIN_RECT" val="560*72"/>
  <p:tag name="TABLE_ENDDRAG_RECT" val="133*219*560*72"/>
</p:tagLst>
</file>

<file path=ppt/tags/tag32.xml><?xml version="1.0" encoding="utf-8"?>
<p:tagLst xmlns:p="http://schemas.openxmlformats.org/presentationml/2006/main">
  <p:tag name="TABLE_ENDDRAG_ORIGIN_RECT" val="569*31"/>
  <p:tag name="TABLE_ENDDRAG_RECT" val="123*249*569*31"/>
</p:tagLst>
</file>

<file path=ppt/tags/tag33.xml><?xml version="1.0" encoding="utf-8"?>
<p:tagLst xmlns:p="http://schemas.openxmlformats.org/presentationml/2006/main">
  <p:tag name="TABLE_ENDDRAG_ORIGIN_RECT" val="799*326"/>
  <p:tag name="TABLE_ENDDRAG_RECT" val="147*210*799*326"/>
</p:tagLst>
</file>

<file path=ppt/tags/tag34.xml><?xml version="1.0" encoding="utf-8"?>
<p:tagLst xmlns:p="http://schemas.openxmlformats.org/presentationml/2006/main">
  <p:tag name="TABLE_ENDDRAG_ORIGIN_RECT" val="757*279"/>
  <p:tag name="TABLE_ENDDRAG_RECT" val="132*222*757*279"/>
</p:tagLst>
</file>

<file path=ppt/tags/tag35.xml><?xml version="1.0" encoding="utf-8"?>
<p:tagLst xmlns:p="http://schemas.openxmlformats.org/presentationml/2006/main">
  <p:tag name="TABLE_ENDDRAG_ORIGIN_RECT" val="787*330"/>
  <p:tag name="TABLE_ENDDRAG_RECT" val="120*210*787*330"/>
</p:tagLst>
</file>

<file path=ppt/tags/tag36.xml><?xml version="1.0" encoding="utf-8"?>
<p:tagLst xmlns:p="http://schemas.openxmlformats.org/presentationml/2006/main">
  <p:tag name="TABLE_ENDDRAG_ORIGIN_RECT" val="783*303"/>
  <p:tag name="TABLE_ENDDRAG_RECT" val="132*219*783*303"/>
</p:tagLst>
</file>

<file path=ppt/tags/tag37.xml><?xml version="1.0" encoding="utf-8"?>
<p:tagLst xmlns:p="http://schemas.openxmlformats.org/presentationml/2006/main">
  <p:tag name="TABLE_ENDDRAG_ORIGIN_RECT" val="788*320"/>
  <p:tag name="TABLE_ENDDRAG_RECT" val="133*207*788*320"/>
</p:tagLst>
</file>

<file path=ppt/tags/tag38.xml><?xml version="1.0" encoding="utf-8"?>
<p:tagLst xmlns:p="http://schemas.openxmlformats.org/presentationml/2006/main">
  <p:tag name="TABLE_ENDDRAG_ORIGIN_RECT" val="769*289"/>
  <p:tag name="TABLE_ENDDRAG_RECT" val="136*214*769*289"/>
</p:tagLst>
</file>

<file path=ppt/tags/tag39.xml><?xml version="1.0" encoding="utf-8"?>
<p:tagLst xmlns:p="http://schemas.openxmlformats.org/presentationml/2006/main">
  <p:tag name="TABLE_ENDDRAG_ORIGIN_RECT" val="761*243"/>
  <p:tag name="TABLE_ENDDRAG_RECT" val="132*216*761*243"/>
</p:tagLst>
</file>

<file path=ppt/tags/tag4.xml><?xml version="1.0" encoding="utf-8"?>
<p:tagLst xmlns:p="http://schemas.openxmlformats.org/presentationml/2006/main">
  <p:tag name="TABLE_ENDDRAG_ORIGIN_RECT" val="802*189"/>
  <p:tag name="TABLE_ENDDRAG_RECT" val="120*217*802*189"/>
</p:tagLst>
</file>

<file path=ppt/tags/tag40.xml><?xml version="1.0" encoding="utf-8"?>
<p:tagLst xmlns:p="http://schemas.openxmlformats.org/presentationml/2006/main">
  <p:tag name="TABLE_ENDDRAG_ORIGIN_RECT" val="873*37"/>
  <p:tag name="TABLE_ENDDRAG_RECT" val="86*360*873*37"/>
</p:tagLst>
</file>

<file path=ppt/tags/tag41.xml><?xml version="1.0" encoding="utf-8"?>
<p:tagLst xmlns:p="http://schemas.openxmlformats.org/presentationml/2006/main">
  <p:tag name="TABLE_ENDDRAG_ORIGIN_RECT" val="738*172"/>
  <p:tag name="TABLE_ENDDRAG_RECT" val="132*300*738*172"/>
</p:tagLst>
</file>

<file path=ppt/tags/tag42.xml><?xml version="1.0" encoding="utf-8"?>
<p:tagLst xmlns:p="http://schemas.openxmlformats.org/presentationml/2006/main">
  <p:tag name="TABLE_ENDDRAG_ORIGIN_RECT" val="642*199"/>
  <p:tag name="TABLE_ENDDRAG_RECT" val="132*252*642*199"/>
</p:tagLst>
</file>

<file path=ppt/tags/tag43.xml><?xml version="1.0" encoding="utf-8"?>
<p:tagLst xmlns:p="http://schemas.openxmlformats.org/presentationml/2006/main">
  <p:tag name="TABLE_ENDDRAG_ORIGIN_RECT" val="823*197"/>
  <p:tag name="TABLE_ENDDRAG_RECT" val="132*216*823*197"/>
</p:tagLst>
</file>

<file path=ppt/tags/tag44.xml><?xml version="1.0" encoding="utf-8"?>
<p:tagLst xmlns:p="http://schemas.openxmlformats.org/presentationml/2006/main">
  <p:tag name="TABLE_ENDDRAG_ORIGIN_RECT" val="804*329"/>
  <p:tag name="TABLE_ENDDRAG_RECT" val="132*205*804*329"/>
</p:tagLst>
</file>

<file path=ppt/tags/tag45.xml><?xml version="1.0" encoding="utf-8"?>
<p:tagLst xmlns:p="http://schemas.openxmlformats.org/presentationml/2006/main">
  <p:tag name="TABLE_ENDDRAG_ORIGIN_RECT" val="334*204"/>
  <p:tag name="TABLE_ENDDRAG_RECT" val="312*119*334*204"/>
</p:tagLst>
</file>

<file path=ppt/tags/tag46.xml><?xml version="1.0" encoding="utf-8"?>
<p:tagLst xmlns:p="http://schemas.openxmlformats.org/presentationml/2006/main">
  <p:tag name="resource_record_key" val="{&quot;29&quot;:[50000076]}"/>
</p:tagLst>
</file>

<file path=ppt/tags/tag5.xml><?xml version="1.0" encoding="utf-8"?>
<p:tagLst xmlns:p="http://schemas.openxmlformats.org/presentationml/2006/main">
  <p:tag name="TABLE_ENDDRAG_ORIGIN_RECT" val="573*106"/>
  <p:tag name="TABLE_ENDDRAG_RECT" val="119*218*573*106"/>
</p:tagLst>
</file>

<file path=ppt/tags/tag6.xml><?xml version="1.0" encoding="utf-8"?>
<p:tagLst xmlns:p="http://schemas.openxmlformats.org/presentationml/2006/main">
  <p:tag name="TABLE_ENDDRAG_ORIGIN_RECT" val="883*243"/>
  <p:tag name="TABLE_ENDDRAG_RECT" val="46*210*883*243"/>
</p:tagLst>
</file>

<file path=ppt/tags/tag7.xml><?xml version="1.0" encoding="utf-8"?>
<p:tagLst xmlns:p="http://schemas.openxmlformats.org/presentationml/2006/main">
  <p:tag name="TABLE_ENDDRAG_ORIGIN_RECT" val="536*53"/>
  <p:tag name="TABLE_ENDDRAG_RECT" val="156*243*536*53"/>
</p:tagLst>
</file>

<file path=ppt/tags/tag8.xml><?xml version="1.0" encoding="utf-8"?>
<p:tagLst xmlns:p="http://schemas.openxmlformats.org/presentationml/2006/main">
  <p:tag name="TABLE_ENDDRAG_ORIGIN_RECT" val="699*245"/>
  <p:tag name="TABLE_ENDDRAG_RECT" val="134*216*699*245"/>
</p:tagLst>
</file>

<file path=ppt/tags/tag9.xml><?xml version="1.0" encoding="utf-8"?>
<p:tagLst xmlns:p="http://schemas.openxmlformats.org/presentationml/2006/main">
  <p:tag name="TABLE_ENDDRAG_ORIGIN_RECT" val="757*318"/>
  <p:tag name="TABLE_ENDDRAG_RECT" val="136*214*757*318"/>
</p:tagLst>
</file>

<file path=ppt/theme/theme1.xml><?xml version="1.0" encoding="utf-8"?>
<a:theme xmlns:a="http://schemas.openxmlformats.org/drawingml/2006/main" name="Edg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35429</Words>
  <Application>WPS 演示</Application>
  <PresentationFormat/>
  <Paragraphs>1915</Paragraphs>
  <Slides>101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17" baseType="lpstr">
      <vt:lpstr>Arial</vt:lpstr>
      <vt:lpstr>宋体</vt:lpstr>
      <vt:lpstr>Wingdings</vt:lpstr>
      <vt:lpstr>Calibri</vt:lpstr>
      <vt:lpstr>等线</vt:lpstr>
      <vt:lpstr>Calibri Light</vt:lpstr>
      <vt:lpstr>微软雅黑</vt:lpstr>
      <vt:lpstr>楷体_GB2312</vt:lpstr>
      <vt:lpstr>Agency FB</vt:lpstr>
      <vt:lpstr>Trebuchet MS</vt:lpstr>
      <vt:lpstr>Times New Roman</vt:lpstr>
      <vt:lpstr>Arial Unicode MS</vt:lpstr>
      <vt:lpstr>等线 Light</vt:lpstr>
      <vt:lpstr>新宋体</vt:lpstr>
      <vt:lpstr>Edge</vt:lpstr>
      <vt:lpstr>Visio.Drawing.11</vt:lpstr>
      <vt:lpstr>PowerPoint 演示文稿</vt:lpstr>
      <vt:lpstr>PowerPoint 演示文稿</vt:lpstr>
      <vt:lpstr> 简单存储 </vt:lpstr>
      <vt:lpstr> 简单存储 </vt:lpstr>
      <vt:lpstr>简单存储 </vt:lpstr>
      <vt:lpstr>简单存储 </vt:lpstr>
      <vt:lpstr>简单存储 </vt:lpstr>
      <vt:lpstr>简单存储 </vt:lpstr>
      <vt:lpstr>简单存储</vt:lpstr>
      <vt:lpstr>简单存储</vt:lpstr>
      <vt:lpstr>简单存储</vt:lpstr>
      <vt:lpstr>简单存储</vt:lpstr>
      <vt:lpstr>简单存储</vt:lpstr>
      <vt:lpstr>简单存储</vt:lpstr>
      <vt:lpstr>简单存储</vt:lpstr>
      <vt:lpstr>简单存储</vt:lpstr>
      <vt:lpstr>文件存储</vt:lpstr>
      <vt:lpstr>文件存储</vt:lpstr>
      <vt:lpstr>文件存储</vt:lpstr>
      <vt:lpstr>文件存储</vt:lpstr>
      <vt:lpstr>文件存储</vt:lpstr>
      <vt:lpstr>文件存储</vt:lpstr>
      <vt:lpstr>文件存储</vt:lpstr>
      <vt:lpstr>文件存储</vt:lpstr>
      <vt:lpstr>文件存储</vt:lpstr>
      <vt:lpstr>文件存储</vt:lpstr>
      <vt:lpstr>文件存储</vt:lpstr>
      <vt:lpstr>文件存储</vt:lpstr>
      <vt:lpstr>文件存储</vt:lpstr>
      <vt:lpstr>文件存储</vt:lpstr>
      <vt:lpstr>  文件存储</vt:lpstr>
      <vt:lpstr>  文件存储</vt:lpstr>
      <vt:lpstr>  文件存储</vt:lpstr>
      <vt:lpstr>  文件存储</vt:lpstr>
      <vt:lpstr>  文件存储</vt:lpstr>
      <vt:lpstr>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 数据库存储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数据共享</vt:lpstr>
      <vt:lpstr>习题：</vt:lpstr>
      <vt:lpstr>习题：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王向辉</cp:lastModifiedBy>
  <cp:revision>51</cp:revision>
  <cp:lastPrinted>2113-01-01T00:00:00Z</cp:lastPrinted>
  <dcterms:created xsi:type="dcterms:W3CDTF">2113-01-01T00:00:00Z</dcterms:created>
  <dcterms:modified xsi:type="dcterms:W3CDTF">2025-05-19T00:05:28Z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2052-12.1.0.21171</vt:lpwstr>
  </property>
  <property fmtid="{D5CDD505-2E9C-101B-9397-08002B2CF9AE}" pid="4" name="ICV">
    <vt:lpwstr>0A94C79F88C24DA889DC7AF4D3DC0942</vt:lpwstr>
  </property>
</Properties>
</file>