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3"/>
  </p:notesMasterIdLst>
  <p:sldIdLst>
    <p:sldId id="412" r:id="rId3"/>
    <p:sldId id="532" r:id="rId4"/>
    <p:sldId id="347" r:id="rId5"/>
    <p:sldId id="805" r:id="rId6"/>
    <p:sldId id="806" r:id="rId7"/>
    <p:sldId id="807" r:id="rId8"/>
    <p:sldId id="809" r:id="rId9"/>
    <p:sldId id="810" r:id="rId10"/>
    <p:sldId id="811" r:id="rId11"/>
    <p:sldId id="815" r:id="rId12"/>
    <p:sldId id="812" r:id="rId13"/>
    <p:sldId id="816" r:id="rId14"/>
    <p:sldId id="817" r:id="rId15"/>
    <p:sldId id="818" r:id="rId16"/>
    <p:sldId id="819" r:id="rId17"/>
    <p:sldId id="820" r:id="rId18"/>
    <p:sldId id="821" r:id="rId19"/>
    <p:sldId id="822" r:id="rId20"/>
    <p:sldId id="823" r:id="rId21"/>
    <p:sldId id="824" r:id="rId22"/>
    <p:sldId id="826" r:id="rId23"/>
    <p:sldId id="827" r:id="rId24"/>
    <p:sldId id="828" r:id="rId25"/>
    <p:sldId id="829" r:id="rId26"/>
    <p:sldId id="830" r:id="rId27"/>
    <p:sldId id="831" r:id="rId28"/>
    <p:sldId id="832" r:id="rId29"/>
    <p:sldId id="833" r:id="rId30"/>
    <p:sldId id="834" r:id="rId31"/>
    <p:sldId id="835" r:id="rId32"/>
    <p:sldId id="836" r:id="rId33"/>
    <p:sldId id="837" r:id="rId34"/>
    <p:sldId id="838" r:id="rId35"/>
    <p:sldId id="839" r:id="rId36"/>
    <p:sldId id="840" r:id="rId37"/>
    <p:sldId id="841" r:id="rId38"/>
    <p:sldId id="842" r:id="rId39"/>
    <p:sldId id="843" r:id="rId40"/>
    <p:sldId id="844" r:id="rId41"/>
    <p:sldId id="845" r:id="rId42"/>
    <p:sldId id="846" r:id="rId43"/>
    <p:sldId id="847" r:id="rId44"/>
    <p:sldId id="848" r:id="rId45"/>
    <p:sldId id="849" r:id="rId46"/>
    <p:sldId id="850" r:id="rId47"/>
    <p:sldId id="851" r:id="rId48"/>
    <p:sldId id="852" r:id="rId49"/>
    <p:sldId id="853" r:id="rId50"/>
    <p:sldId id="854" r:id="rId51"/>
    <p:sldId id="855" r:id="rId52"/>
    <p:sldId id="858" r:id="rId53"/>
    <p:sldId id="859" r:id="rId54"/>
    <p:sldId id="861" r:id="rId55"/>
    <p:sldId id="862" r:id="rId56"/>
    <p:sldId id="863" r:id="rId57"/>
    <p:sldId id="864" r:id="rId58"/>
    <p:sldId id="865" r:id="rId59"/>
    <p:sldId id="866" r:id="rId60"/>
    <p:sldId id="868" r:id="rId61"/>
    <p:sldId id="869" r:id="rId62"/>
    <p:sldId id="870" r:id="rId63"/>
    <p:sldId id="871" r:id="rId64"/>
    <p:sldId id="872" r:id="rId65"/>
    <p:sldId id="873" r:id="rId66"/>
    <p:sldId id="874" r:id="rId67"/>
    <p:sldId id="875" r:id="rId68"/>
    <p:sldId id="876" r:id="rId69"/>
    <p:sldId id="877" r:id="rId70"/>
    <p:sldId id="878" r:id="rId71"/>
    <p:sldId id="879" r:id="rId72"/>
    <p:sldId id="880" r:id="rId73"/>
    <p:sldId id="881" r:id="rId74"/>
    <p:sldId id="882" r:id="rId75"/>
    <p:sldId id="883" r:id="rId76"/>
    <p:sldId id="884" r:id="rId77"/>
    <p:sldId id="885" r:id="rId78"/>
    <p:sldId id="886" r:id="rId79"/>
    <p:sldId id="887" r:id="rId80"/>
    <p:sldId id="411" r:id="rId81"/>
    <p:sldId id="300" r:id="rId82"/>
  </p:sldIdLst>
  <p:sldSz cx="12192000" cy="6858000"/>
  <p:notesSz cx="6858000" cy="9144000"/>
  <p:custDataLst>
    <p:tags r:id="rId8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987"/>
    <a:srgbClr val="A099CB"/>
    <a:srgbClr val="95C1C4"/>
    <a:srgbClr val="B9D6D8"/>
    <a:srgbClr val="AFA8D3"/>
    <a:srgbClr val="4649AA"/>
    <a:srgbClr val="A9A4D0"/>
    <a:srgbClr val="31327F"/>
    <a:srgbClr val="EF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9160F22-38ED-4748-9204-29609D13A829}" styleName="表样式 1 17">
    <a:wholeTbl>
      <a:tcTxStyle>
        <a:fontRef idx="none">
          <a:srgbClr val="000000"/>
        </a:fontRef>
      </a:tcTxStyle>
      <a:tcStyle>
        <a:tcBdr>
          <a:left>
            <a:ln w="12700" cmpd="sng">
              <a:solidFill>
                <a:srgbClr val="FFFFFF"/>
              </a:solidFill>
              <a:prstDash val="solid"/>
            </a:ln>
          </a:left>
          <a:right>
            <a:ln w="12700" cmpd="sng">
              <a:solidFill>
                <a:srgbClr val="FFFFFF"/>
              </a:solidFill>
              <a:prstDash val="solid"/>
            </a:ln>
          </a:right>
          <a:top>
            <a:ln w="12700" cmpd="sng">
              <a:solidFill>
                <a:srgbClr val="FFFFFF"/>
              </a:solidFill>
              <a:prstDash val="solid"/>
            </a:ln>
          </a:top>
          <a:bottom>
            <a:ln w="12700" cmpd="sng">
              <a:solidFill>
                <a:srgbClr val="FFFFFF"/>
              </a:solidFill>
              <a:prstDash val="solid"/>
            </a:ln>
          </a:bottom>
          <a:insideH>
            <a:ln w="12700" cmpd="sng">
              <a:solidFill>
                <a:srgbClr val="FFFFFF"/>
              </a:solidFill>
              <a:prstDash val="solid"/>
            </a:ln>
          </a:insideH>
          <a:insideV>
            <a:ln w="12700" cmpd="sng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1">
              <a:lumMod val="10000"/>
              <a:lumOff val="90000"/>
            </a:schemeClr>
          </a:solidFill>
        </a:fill>
      </a:tcStyle>
    </a:wholeTbl>
    <a:band1H>
      <a:tcStyle>
        <a:tcBdr/>
        <a:fill>
          <a:solidFill>
            <a:schemeClr val="accent1">
              <a:lumMod val="40000"/>
              <a:lumOff val="60000"/>
            </a:schemeClr>
          </a:solidFill>
        </a:fill>
      </a:tcStyle>
    </a:band1H>
    <a:band1V>
      <a:tcStyle>
        <a:tcBdr/>
        <a:fill>
          <a:solidFill>
            <a:srgbClr val="B6C7EA"/>
          </a:solidFill>
        </a:fill>
      </a:tcStyle>
    </a:band1V>
    <a:lastCol>
      <a:tcTxStyle b="on">
        <a:fontRef idx="none">
          <a:srgbClr val="08090C"/>
        </a:fontRef>
      </a:tcTxStyle>
      <a:tcStyle>
        <a:tcBdr>
          <a:left>
            <a:ln w="12700" cmpd="sng">
              <a:solidFill>
                <a:srgbClr val="FFFFFF"/>
              </a:solidFill>
              <a:prstDash val="solid"/>
            </a:ln>
          </a:left>
          <a:right>
            <a:ln w="12700" cmpd="sng">
              <a:solidFill>
                <a:srgbClr val="FFFFFF"/>
              </a:solidFill>
              <a:prstDash val="solid"/>
            </a:ln>
          </a:right>
          <a:top>
            <a:ln w="12700" cmpd="sng">
              <a:solidFill>
                <a:srgbClr val="FFFFFF"/>
              </a:solidFill>
              <a:prstDash val="solid"/>
            </a:ln>
          </a:top>
          <a:bottom>
            <a:ln w="12700" cmpd="sng">
              <a:solidFill>
                <a:srgbClr val="FFFFFF"/>
              </a:solidFill>
              <a:prstDash val="solid"/>
            </a:ln>
          </a:bottom>
          <a:insideH>
            <a:ln w="12700" cmpd="sng">
              <a:solidFill>
                <a:srgbClr val="FFFFFF"/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12700" cmpd="sng">
              <a:solidFill>
                <a:srgbClr val="FFFFFF"/>
              </a:solidFill>
              <a:prstDash val="solid"/>
            </a:ln>
          </a:left>
          <a:right>
            <a:ln w="12700" cmpd="sng">
              <a:solidFill>
                <a:srgbClr val="FFFFFF"/>
              </a:solidFill>
              <a:prstDash val="solid"/>
            </a:ln>
          </a:right>
          <a:top>
            <a:ln w="12700" cmpd="sng">
              <a:solidFill>
                <a:srgbClr val="FFFFFF"/>
              </a:solidFill>
              <a:prstDash val="solid"/>
            </a:ln>
          </a:top>
          <a:bottom>
            <a:ln w="12700" cmpd="sng">
              <a:solidFill>
                <a:srgbClr val="FFFFFF"/>
              </a:solidFill>
              <a:prstDash val="solid"/>
            </a:ln>
          </a:bottom>
          <a:insideH>
            <a:ln w="12700" cmpd="sng">
              <a:solidFill>
                <a:srgbClr val="FFFFFF"/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40000"/>
              <a:lumOff val="60000"/>
            </a:schemeClr>
          </a:solidFill>
        </a:fill>
      </a:tcStyle>
    </a:firstCol>
    <a:lastRow>
      <a:tcTxStyle b="on">
        <a:fontRef idx="none">
          <a:srgbClr val="FFFFFF"/>
        </a:fontRef>
      </a:tcTxStyle>
      <a:tcStyle>
        <a:tcBdr>
          <a:left>
            <a:ln w="12700" cmpd="sng">
              <a:solidFill>
                <a:srgbClr val="FFFFFF"/>
              </a:solidFill>
              <a:prstDash val="solid"/>
            </a:ln>
          </a:left>
          <a:right>
            <a:ln w="12700" cmpd="sng">
              <a:solidFill>
                <a:srgbClr val="FFFFFF"/>
              </a:solidFill>
              <a:prstDash val="solid"/>
            </a:ln>
          </a:right>
          <a:top>
            <a:ln w="12700" cmpd="sng">
              <a:solidFill>
                <a:srgbClr val="FFFFFF"/>
              </a:solidFill>
              <a:prstDash val="solid"/>
            </a:ln>
          </a:top>
          <a:bottom>
            <a:ln w="12700" cmpd="sng">
              <a:solidFill>
                <a:srgbClr val="FFFFFF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none">
          <a:srgbClr val="FFFFFF"/>
        </a:fontRef>
      </a:tcTxStyle>
      <a:tcStyle>
        <a:tcBdr>
          <a:left>
            <a:ln w="12700" cmpd="sng">
              <a:solidFill>
                <a:srgbClr val="FFFFFF"/>
              </a:solidFill>
              <a:prstDash val="solid"/>
            </a:ln>
          </a:left>
          <a:right>
            <a:ln w="12700" cmpd="sng">
              <a:solidFill>
                <a:srgbClr val="FFFFFF"/>
              </a:solidFill>
              <a:prstDash val="solid"/>
            </a:ln>
          </a:right>
          <a:top>
            <a:ln w="12700" cmpd="sng">
              <a:solidFill>
                <a:srgbClr val="FFFFFF"/>
              </a:solidFill>
              <a:prstDash val="solid"/>
            </a:ln>
          </a:top>
          <a:bottom>
            <a:ln w="12700" cmpd="sng">
              <a:solidFill>
                <a:srgbClr val="FFFFFF"/>
              </a:solidFill>
              <a:prstDash val="solid"/>
            </a:ln>
          </a:bottom>
          <a:insideH>
            <a:ln>
              <a:noFill/>
            </a:ln>
          </a:insideH>
          <a:insideV>
            <a:ln w="12700" cmpd="sng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1"/>
          </a:solidFill>
        </a:fill>
      </a:tcStyle>
    </a:firstRow>
  </a:tblStyle>
  <a:tblStyle styleId="{D7432162-6B7C-4BF5-8B8A-99A42C820A90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TxStyle>
        <a:fontRef idx="none">
          <a:srgbClr val="08090C"/>
        </a:fontRef>
      </a:tcTxStyle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>
              <a:lumMod val="10000"/>
              <a:lumOff val="90000"/>
            </a:schemeClr>
          </a:solidFill>
        </a:fill>
      </a:tcStyle>
    </a:band1V>
    <a:band2V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right>
          <a:top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>
                  <a:lumMod val="34000"/>
                  <a:lumOff val="66000"/>
                </a:schemeClr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7" Type="http://schemas.openxmlformats.org/officeDocument/2006/relationships/tags" Target="tags/tag39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notesMaster" Target="notesMasters/notesMaster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5EFA1-FAD1-4705-B9BA-7AD2CC63A5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0C0CE-DE93-4043-AC17-75AC4DB3EC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mailto:https://developer.android.com/studio?hl=zh-cn&#13;" TargetMode="Externa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8430" y="-144780"/>
            <a:ext cx="12060555" cy="8474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05155" y="1254125"/>
            <a:ext cx="83591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7200" dirty="0">
                <a:solidFill>
                  <a:srgbClr val="383987"/>
                </a:solidFill>
                <a:latin typeface="Agency FB" panose="020B0503020202020204" charset="0"/>
              </a:rPr>
              <a:t>Android</a:t>
            </a:r>
            <a:r>
              <a:rPr lang="zh-CN" altLang="en-US" sz="7200" dirty="0">
                <a:solidFill>
                  <a:srgbClr val="383987"/>
                </a:solidFill>
                <a:latin typeface="Agency FB" panose="020B0503020202020204" charset="0"/>
              </a:rPr>
              <a:t>课程</a:t>
            </a:r>
            <a:endParaRPr lang="zh-CN" altLang="en-US" sz="7200" dirty="0">
              <a:solidFill>
                <a:srgbClr val="383987"/>
              </a:solidFill>
              <a:latin typeface="Agency FB" panose="020B050302020202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5155" y="2858770"/>
            <a:ext cx="62001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11 Jetpack</a:t>
            </a:r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开发组件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6270" y="4428235"/>
            <a:ext cx="25619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哈尔滨工程大学 王向辉</a:t>
            </a:r>
            <a:endParaRPr lang="zh-CN" altLang="en-US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312477" y="4501515"/>
            <a:ext cx="132715" cy="218440"/>
            <a:chOff x="5420" y="7411"/>
            <a:chExt cx="336" cy="50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3409006" y="4501515"/>
            <a:ext cx="132715" cy="218440"/>
            <a:chOff x="5420" y="7411"/>
            <a:chExt cx="336" cy="50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20" y="7411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436" y="7668"/>
              <a:ext cx="321" cy="247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Navigation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793095" cy="6718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11.1.3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NavHostDemo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6931025" y="2254885"/>
          <a:ext cx="4578985" cy="4086860"/>
        </p:xfrm>
        <a:graphic>
          <a:graphicData uri="http://schemas.openxmlformats.org/drawingml/2006/table">
            <a:tbl>
              <a:tblPr/>
              <a:tblGrid>
                <a:gridCol w="4578985"/>
              </a:tblGrid>
              <a:tr h="408686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 },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                navigateToA =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                    navController.popBackStack()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                },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23            )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        composable(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            route = "screen_c"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        ){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            ScreenC(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                navigateToB =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                    navController.popBackStack()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                },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                navigateToA =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                    navController.popBackStack()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                    navController.popBackStack()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                },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37            )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38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39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115695" y="2483485"/>
            <a:ext cx="5715000" cy="2511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行代码让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重新呈现处理，这里之所以没有使用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navigate("screen_a")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，而使用了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popBackStack()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，是因为此时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页面正在栈中，只要从栈中取出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ScreenB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即可。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行代码，因为要从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ScreenC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返回到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，因此可以两次调用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popBackStack()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，分别从栈中取出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ScreenC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ScreenB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，让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重新呈现出来即可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5695" y="4954905"/>
            <a:ext cx="5080000" cy="1814830"/>
          </a:xfrm>
          <a:prstGeom prst="rect">
            <a:avLst/>
          </a:prstGeom>
        </p:spPr>
        <p:txBody>
          <a:bodyPr>
            <a:spAutoFit/>
          </a:bodyPr>
          <a:p>
            <a:pPr marL="0" indent="26670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下面模仿用户的操作，观察一下栈的内容，假设用户操作顺序如下：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1600200" indent="-26670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/>
              <a:buChar char=""/>
              <a:tabLst>
                <a:tab pos="533400" algn="l"/>
              </a:tabLst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启动进入 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ScreenA→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栈：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[A]</a:t>
            </a:r>
            <a:endParaRPr lang="en-US" altLang="zh-CN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1600200" indent="-26670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/>
              <a:buChar char=""/>
              <a:tabLst>
                <a:tab pos="533400" algn="l"/>
              </a:tabLst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点击跳转到 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ScreenB→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栈：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[A, B]</a:t>
            </a:r>
            <a:endParaRPr lang="en-US" altLang="zh-CN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1600200" indent="-26670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/>
              <a:buChar char=""/>
              <a:tabLst>
                <a:tab pos="533400" algn="l"/>
              </a:tabLst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再跳转到 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ScreenC→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栈：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[A, B, C]</a:t>
            </a:r>
            <a:endParaRPr lang="en-US" altLang="zh-CN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1600200" indent="-26670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/>
              <a:buChar char=""/>
              <a:tabLst>
                <a:tab pos="533400" algn="l"/>
              </a:tabLst>
            </a:pP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navigateToB()→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栈：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[A, B]</a:t>
            </a:r>
            <a:endParaRPr lang="en-US" altLang="zh-CN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1600200" indent="-26670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/>
              <a:buChar char=""/>
              <a:tabLst>
                <a:tab pos="533400" algn="l"/>
              </a:tabLst>
            </a:pP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navigateToA()→ 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栈：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[A]</a:t>
            </a:r>
            <a:endParaRPr lang="en-US" altLang="zh-CN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Navigation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793095" cy="8369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11.1.3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ScreenA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704013" y="960628"/>
          <a:ext cx="5411470" cy="4526280"/>
        </p:xfrm>
        <a:graphic>
          <a:graphicData uri="http://schemas.openxmlformats.org/drawingml/2006/table">
            <a:tbl>
              <a:tblPr/>
              <a:tblGrid>
                <a:gridCol w="4578985"/>
              </a:tblGrid>
              <a:tr h="452628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@OptIn(ExperimentalMaterial3Api::class)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@Composable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 ScreenA(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navigateToB:()-&gt;Unit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Scaffold 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topBar =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TopAppBar( { Text("Screen A")}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){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Column(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.fillMaxSize()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.padding(top = it.calculateTopPadding()),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verticalArrangement = Arrangement.Center,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horizontalAlignment = Alignment.CenterHorizontally,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Button(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onClick = navigateToB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){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Text("Go to B")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467485" y="2662555"/>
            <a:ext cx="4097655" cy="3845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行代码中，因为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TopAppBar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Jetpack Compose Material 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库中一个实验性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，使用它的代码需要显式标注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@OptIn(ExperimentalMaterial3Api::class)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来表示知晓并接受使用实验性功能可能带来的风险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行代码是本章之前介绍过的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状态提升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将第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行代码的按钮点击时要执行的动作交给父组件处理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Navigation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793095" cy="8369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11.1.3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ScreenB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44550" y="2824480"/>
          <a:ext cx="4848860" cy="3627120"/>
        </p:xfrm>
        <a:graphic>
          <a:graphicData uri="http://schemas.openxmlformats.org/drawingml/2006/table">
            <a:tbl>
              <a:tblPr/>
              <a:tblGrid>
                <a:gridCol w="484886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@OptIn(ExperimentalMaterial3Api::class)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@Composable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fun ScreenB(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navigateToC:()-&gt;Unit,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navigateToA:()-&gt;Unit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Scaffold 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topBar =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TopAppBar( { Text("Screen B") }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){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Column(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.fillMaxSize()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.padding(top = it.calculateTopPadding()),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verticalArrangement = Arrangement.Center,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6457315" y="2824480"/>
          <a:ext cx="4848860" cy="3660775"/>
        </p:xfrm>
        <a:graphic>
          <a:graphicData uri="http://schemas.openxmlformats.org/drawingml/2006/table">
            <a:tbl>
              <a:tblPr/>
              <a:tblGrid>
                <a:gridCol w="4848860"/>
              </a:tblGrid>
              <a:tr h="366077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            horizontalAlignment = Alignment.CenterHorizontally,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    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            Button(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                onClick = navigateToC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            ){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                Text("Go to C")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            Spacer(Modifier.height(10.dp))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            Button(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                onClick = navigateToA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            ){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                Text("Back to A")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Navigation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793095" cy="8369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11.1.3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ScreenC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844550" y="2824480"/>
          <a:ext cx="4848860" cy="3627120"/>
        </p:xfrm>
        <a:graphic>
          <a:graphicData uri="http://schemas.openxmlformats.org/drawingml/2006/table">
            <a:tbl>
              <a:tblPr/>
              <a:tblGrid>
                <a:gridCol w="484886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1@OptIn(ExperimentalMaterial3Api::class)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2@Composable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3fun ScreenC(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    navigateToB:()-&gt;Unit,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    navigateToA:()-&gt;Unit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6){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    Scaffold 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        topBar =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            TopAppBar( { Text("Screen C") }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    ){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        Column(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    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                .fillMaxSize()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                .padding(top = it.calculateTopPadding()),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            verticalArrangement = Arrangement.Center,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3"/>
            </p:custDataLst>
          </p:nvPr>
        </p:nvGraphicFramePr>
        <p:xfrm>
          <a:off x="6457315" y="2824480"/>
          <a:ext cx="4848860" cy="3413760"/>
        </p:xfrm>
        <a:graphic>
          <a:graphicData uri="http://schemas.openxmlformats.org/drawingml/2006/table">
            <a:tbl>
              <a:tblPr/>
              <a:tblGrid>
                <a:gridCol w="4848860"/>
              </a:tblGrid>
              <a:tr h="341376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    horizontalAlignment = Alignment.CenterHorizontally,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    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            Button(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                onClick = navigateToB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            ){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                Text("Back to B")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            Spacer(Modifier.height(10.dp))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            Button(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                onClick = navigateToA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            ){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                Text("Back to A")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47840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11.2.1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在传统的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应用开发中，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既负责界面展示，又承担了大量业务逻辑，例如数据加载、网络请求、状态管理以及生命周期处理等。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这种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界面与逻辑高度耦合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的结构不仅导致代码臃肿、可读性差，而且在面对复杂应用时维护成本极高。更为关键的是，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的生命周期较短，一旦发生配置变化（如设备旋转），页面会被销毁重建，原有数据往往无法保留，开发者需要额外处理状态恢复问题，增加了开发负担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专为界面相关的数据管理而设计，能够在配置变更（如旋转屏幕）时自动保留数据，同时不依赖具体的界面组件生命周期。通过将数据逻辑从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中剥离，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有助于构建更清晰、模块化的架构，从而提升代码的可维护性和可测试性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5948680" cy="42125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11.2.1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层的核心中介，它接收来自数据层的数据，封装为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状态传递给界面，并处理来自用户的事件反馈。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通过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，可以将数据逻辑与界面逻辑彻底分离，使程序结构更清晰，响应更稳定。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数据层（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Data Layer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）负责提供数据来源，例如本地数据库、网络数据、缓存等。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界面层（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 Layer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）面向用户的交互部分，包括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和实际显示的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内容。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2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115" y="2186940"/>
            <a:ext cx="4633595" cy="3262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487807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11.2.1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程序开发中起到如下作用：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）连接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与数据的桥梁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ViewModel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处于数据层与界面层之间，接收数据层提供的数据，并将其转化为适合展示的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UI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状态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UI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元素不会直接与数据源交互，而是通过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ViewModel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获取所需状态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）管理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ViewModel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会将数据封装为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UI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状态，并下发给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UI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组件，使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UI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始终展示当前最新的数据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避免了数据在配置更改（如旋转）中丢失的问题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）接收事件并进行逻辑处理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用户与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UI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交互（如点击按钮、输入数据）后，会通过事件传递给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ViewModel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ViewModel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根据事件执行相应逻辑（如请求数据、保存状态等），然后更新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UI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状态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487807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11.2.1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（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4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）保持独立和解耦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3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ViewModel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不依赖具体的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UI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元素，它只关心状态和事件逻辑，因此更易于测试、复用和维护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在具体的应用时，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用于在界面重建时保持数据不丢失，简化逻辑分离，适合需保存状态或异步加载数据的场景。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6724650" cy="19926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11.2.2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的生命周期是围绕其所依附的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进行管理的，它并不直接参与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系统的生命周期事件，例如如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onCreate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onStart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onDestroy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，而是以更长效、更稳定的方式存在，从而确保在界面组件被销毁重建时，相关状态数据不会丢失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3" name="F360BE8B-6686-4F3D-AEAF-501FE73E4058-2" descr="C:/Users/wangx/AppData/Local/Temp/绘图1(12).png绘图1(1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050" y="1677670"/>
            <a:ext cx="4286885" cy="46977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57960" y="3828415"/>
            <a:ext cx="6308090" cy="2814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图中左侧是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的完整生命周期流程，包含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创建并正常运行、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发生旋转（配置更改）、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被完全销毁。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图中右侧是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的生命周期，当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被创建时，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会与该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绑定，即使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因屏幕旋转等配置变更而销毁重建，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实例依旧不会被销毁，会继续沿用原来的实例，这就是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保持状态的关键能力。只有当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被真正完全销毁，比如用户按返回键或调用了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finish()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方法，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才会被销毁，并调用其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onCleared()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方法释放资源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6742430" cy="42233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11.2.2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从生命周期的起点来看，当界面组件第一次创建时，通常会通过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ViewModelProvider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获取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实例。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此时，系统会检查该组件所绑定的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ViewModelStore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中是否已有对应的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，如果没有，就会创建新的实例，并将其缓存于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ViewModelStore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中；如果已经存在，则直接返回该实例。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在组件被销毁并重建（例如因旋转、语言切换等配置更改）时，原有的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实例会被销毁，但其内部的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ViewModelStore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会暂存下来并注入到新的组件实例中。这样，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实例得以保留，不会因为界面重建而被清除，用户所输入或加载的数据状态也得以延续，无需重新获取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8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265" y="2294890"/>
            <a:ext cx="3980180" cy="242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87487" y="866453"/>
            <a:ext cx="1015663" cy="34324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5400" dirty="0">
                <a:ln>
                  <a:solidFill>
                    <a:srgbClr val="383987"/>
                  </a:solidFill>
                </a:ln>
                <a:noFill/>
                <a:latin typeface="微软雅黑" panose="020B0503020204020204" charset="-122"/>
                <a:ea typeface="微软雅黑" panose="020B0503020204020204" charset="-122"/>
              </a:rPr>
              <a:t>学习目标</a:t>
            </a:r>
            <a:endParaRPr lang="zh-CN" altLang="en-US" sz="5400" dirty="0">
              <a:ln>
                <a:solidFill>
                  <a:srgbClr val="383987"/>
                </a:solidFill>
              </a:ln>
              <a:noFill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l"/>
            <a:r>
              <a:rPr lang="en-US" altLang="zh-CN" sz="20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AIMS</a:t>
            </a:r>
            <a:endParaRPr lang="en-US" altLang="zh-CN" sz="2000" b="1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960494" y="1044775"/>
            <a:ext cx="7781563" cy="713740"/>
          </a:xfrm>
          <a:prstGeom prst="rect">
            <a:avLst/>
          </a:prstGeom>
          <a:noFill/>
        </p:spPr>
        <p:txBody>
          <a:bodyPr anchor="ctr"/>
          <a:lstStyle/>
          <a:p>
            <a:pPr lvl="0" fontAlgn="t">
              <a:defRPr/>
            </a:pP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</a:t>
            </a:r>
            <a:r>
              <a:rPr lang="en-US" altLang="zh-CN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Naviagetion</a:t>
            </a: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应用内导航</a:t>
            </a:r>
            <a:endParaRPr lang="zh-CN" altLang="en-US" sz="2400" kern="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967355" y="121241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01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967355" y="220682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02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5"/>
            </p:custDataLst>
          </p:nvPr>
        </p:nvSpPr>
        <p:spPr>
          <a:xfrm>
            <a:off x="2967355" y="318853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03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3960495" y="2100780"/>
            <a:ext cx="5541920" cy="713740"/>
          </a:xfrm>
          <a:prstGeom prst="rect">
            <a:avLst/>
          </a:prstGeom>
          <a:noFill/>
        </p:spPr>
        <p:txBody>
          <a:bodyPr anchor="ctr"/>
          <a:lstStyle/>
          <a:p>
            <a:pPr lvl="0" fontAlgn="t">
              <a:defRPr/>
            </a:pP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</a:t>
            </a:r>
            <a:r>
              <a:rPr lang="en-US" altLang="zh-CN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r>
              <a:rPr lang="zh-CN" altLang="en-US" sz="2400" kern="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获取网络数据</a:t>
            </a:r>
            <a:endParaRPr lang="zh-CN" altLang="en-US" sz="2400" kern="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3960495" y="3083560"/>
            <a:ext cx="6985000" cy="713740"/>
          </a:xfrm>
          <a:prstGeom prst="rect">
            <a:avLst/>
          </a:prstGeom>
          <a:noFill/>
        </p:spPr>
        <p:txBody>
          <a:bodyPr anchor="ctr"/>
          <a:lstStyle/>
          <a:p>
            <a:pPr lvl="0" fontAlgn="t"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</a:t>
            </a:r>
            <a:r>
              <a:rPr lang="en-US" altLang="zh-CN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StateFlow</a:t>
            </a: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的使用方法</a:t>
            </a:r>
            <a:endParaRPr lang="zh-CN" altLang="en-US" sz="2400" kern="0" noProof="0" dirty="0">
              <a:ln>
                <a:noFill/>
              </a:ln>
              <a:solidFill>
                <a:srgbClr val="383987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2967355" y="417151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04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3960495" y="4066540"/>
            <a:ext cx="7674610" cy="713740"/>
          </a:xfrm>
          <a:prstGeom prst="rect">
            <a:avLst/>
          </a:prstGeom>
          <a:noFill/>
        </p:spPr>
        <p:txBody>
          <a:bodyPr anchor="ctr"/>
          <a:p>
            <a:pPr lvl="0" fontAlgn="t"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</a:t>
            </a:r>
            <a:r>
              <a:rPr lang="en-US" altLang="zh-CN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LifecycleScope</a:t>
            </a: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的使用方法</a:t>
            </a:r>
            <a:endParaRPr lang="zh-CN" altLang="en-US" sz="2400" kern="0" noProof="0" dirty="0">
              <a:ln>
                <a:noFill/>
              </a:ln>
              <a:solidFill>
                <a:srgbClr val="383987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2967355" y="522752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algn="ctr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 w="3175">
                  <a:solidFill>
                    <a:srgbClr val="383987"/>
                  </a:solidFill>
                </a:ln>
                <a:noFill/>
                <a:uLnTx/>
                <a:uFillTx/>
                <a:latin typeface="Agency FB" panose="020B0503020202020204" charset="0"/>
                <a:ea typeface="微软雅黑" panose="020B0503020204020204" charset="-122"/>
                <a:sym typeface="+mn-ea"/>
              </a:rPr>
              <a:t>05</a:t>
            </a:r>
            <a:endParaRPr lang="en-US" altLang="zh-CN" sz="3200" noProof="0" dirty="0">
              <a:ln w="3175">
                <a:solidFill>
                  <a:srgbClr val="383987"/>
                </a:solidFill>
              </a:ln>
              <a:noFill/>
              <a:uLnTx/>
              <a:uFillTx/>
              <a:latin typeface="Agency FB" panose="020B050302020202020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3960495" y="5122545"/>
            <a:ext cx="7674610" cy="713740"/>
          </a:xfrm>
          <a:prstGeom prst="rect">
            <a:avLst/>
          </a:prstGeom>
          <a:noFill/>
        </p:spPr>
        <p:txBody>
          <a:bodyPr anchor="ctr"/>
          <a:p>
            <a:pPr lvl="0" fontAlgn="t">
              <a:defRPr/>
            </a:pP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掌握</a:t>
            </a:r>
            <a:r>
              <a:rPr lang="en-US" altLang="zh-CN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ViewModelScope</a:t>
            </a:r>
            <a:r>
              <a:rPr lang="zh-CN" altLang="en-US" sz="2400" kern="0" noProof="0" dirty="0">
                <a:ln>
                  <a:noFill/>
                </a:ln>
                <a:solidFill>
                  <a:srgbClr val="383987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的使用方法</a:t>
            </a:r>
            <a:endParaRPr lang="zh-CN" altLang="en-US" sz="2400" kern="0" noProof="0" dirty="0">
              <a:ln>
                <a:noFill/>
              </a:ln>
              <a:solidFill>
                <a:srgbClr val="383987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48926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11.2.2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真正导致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被销毁的时机，是其绑定的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ViewModelStoreOwner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（例如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）被彻底销毁且不再重建，例如用户按下返回键退出页面或应用进程被回收。在这种情况下，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ViewModelStore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会清除所有持有的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实例，同时系统会调用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onCleared()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方法，用于释放资源、取消任务、断开连接等清理操作。开发者可以通过重写该方法，确保后台任务和资源在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生命周期结束时被安全释放，避免内存泄漏或资源占用问题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此外，在支持组件之间共享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的场景中，生命周期的绑定粒度也会有所不同。比如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Fragment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（构建可组合、可重用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UI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模块）想共享同一个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范围下的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，则该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的生命周期将与其宿主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对齐，直到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被销毁才会触发清理；而单独为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Fragment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，则会随着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Fragment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的销毁而一同终结。这种基于作用域的生命周期管理机制，使得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可以灵活地服务于不同的界面结构和业务需求。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0274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11.2.3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前，先要创建一个类，并继承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，代码如下：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390265" y="319976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class DemoViewModel : ViewModel()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}      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82725" y="4396740"/>
            <a:ext cx="8288020" cy="184086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这里定义了一个名为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DemoViewModel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的类，并继承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。这样，在后续的代码中就可以使用这个新建的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函数中使用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的方法是不同的，这里先说明如何在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0274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11.2.3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函数中使用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2725" y="4780280"/>
            <a:ext cx="8288020" cy="160020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行代码的作用是从当前的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ViewModelStoreOwner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获取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实例。只要这个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Composable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函数是挂在某个具有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ViewModelStore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的地方，比如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NavHost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NavGraph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，那么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就能正常工作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2466975" y="2877820"/>
          <a:ext cx="6921500" cy="1747520"/>
        </p:xfrm>
        <a:graphic>
          <a:graphicData uri="http://schemas.openxmlformats.org/drawingml/2006/table">
            <a:tbl>
              <a:tblPr/>
              <a:tblGrid>
                <a:gridCol w="6921500"/>
              </a:tblGrid>
              <a:tr h="174752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import androidx.lifecycle.viewmodel.compose.viewModel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 @Composable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 fun DemoScreen()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    val viewModel: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DemoViewModel = viewModel()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自动获取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ViewModel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 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0274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11.2.3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2725" y="5647690"/>
            <a:ext cx="8288020" cy="98171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行代码是在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的一种标准写法，其中的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by viewModels()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，这是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的属性委托，负责自动创建或获取已有的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实例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737360" y="2839085"/>
          <a:ext cx="7419340" cy="2560320"/>
        </p:xfrm>
        <a:graphic>
          <a:graphicData uri="http://schemas.openxmlformats.org/drawingml/2006/table">
            <a:tbl>
              <a:tblPr/>
              <a:tblGrid>
                <a:gridCol w="7419340"/>
              </a:tblGrid>
              <a:tr h="256032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import androidx.activity.viewModels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 class MainActivity : ComponentActivity()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    private val viewModel: DemoViewModel by viewModels()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    override fun onCreate(savedInstanceState: Bundle?)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        super.onCreate(savedInstanceState)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        setContent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          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buClrTx/>
                        <a:buSzTx/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 }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0274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11.2.3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build.gradle.kts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文件，在文件的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dependencies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中，添加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个依赖项：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54150" y="2918460"/>
            <a:ext cx="4460875" cy="369125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行代码这是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的核心依赖，提供了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类及其生命周期相关支持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行代码添加对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协程的支持（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KTX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扩展），使得可以在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中直接使用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viewModelScope.launch{}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来启动协程任务，简化异步代码的编写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项目中专用的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支持库，提供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等函数，用于在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函数组件中直接获取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实例。实现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之间的高效、生命周期感知型的数据共享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101080" y="2877820"/>
          <a:ext cx="5697855" cy="2600960"/>
        </p:xfrm>
        <a:graphic>
          <a:graphicData uri="http://schemas.openxmlformats.org/drawingml/2006/table">
            <a:tbl>
              <a:tblPr/>
              <a:tblGrid>
                <a:gridCol w="5697855"/>
              </a:tblGrid>
              <a:tr h="260096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dependencies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// ViewModel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核心库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implementation("androidx.lifecycle:lifecycle-viewmodel:2.6.2")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    // Kotlin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扩展，支持协程（推荐）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implementation("androidx.lifecycle:lifecycle-viewmodel-ktx:2.6.2")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    // Compose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与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ViewModel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整合支持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implementation("androidx.lifecycle:lifecycle-viewmodel-compose:2.6.2")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45554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11.2.4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ModelViewCounterDemo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ModleView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处理业务逻辑简单示例。点击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增加计数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按钮，计数显示会随之变化。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ModelViewCounterDemo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的用户界面如图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11.8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所示。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在没有使用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时，为了避免数据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屏幕在配置变更（如旋转屏幕）时丢失，会在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函数中使用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rememberSaveable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记住状态。因为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不会在界面重组时不被重置，因此无需使用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remember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或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rememberSaveable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记住状态。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ModelViewCounterDemo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将业务逻辑放在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CounterViewModel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代码放在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CounterScreen()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中，将界面代码与逻辑解耦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545" y="274955"/>
            <a:ext cx="3420745" cy="2075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15252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11.2.4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下面的代码定义了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CounterViewModel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732915" y="2964180"/>
          <a:ext cx="3698875" cy="1706880"/>
        </p:xfrm>
        <a:graphic>
          <a:graphicData uri="http://schemas.openxmlformats.org/drawingml/2006/table">
            <a:tbl>
              <a:tblPr/>
              <a:tblGrid>
                <a:gridCol w="3698875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class CounterViewModel : ViewModel()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var count by mutableStateOf(0)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private set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   fun increment()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        count++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8}                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956935" y="2912428"/>
            <a:ext cx="5080000" cy="3415030"/>
          </a:xfrm>
          <a:prstGeom prst="rect">
            <a:avLst/>
          </a:prstGeom>
        </p:spPr>
        <p:txBody>
          <a:bodyPr>
            <a:spAutoFit/>
          </a:bodyPr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行代码定义一个可变变量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count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，并用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委托给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mutableStateOf(0)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mutableStateOf(0)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提供的状态容器，它让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count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变成可观察状态：当它改变时，使用它的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会自动重组。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行代码设置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count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setter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为私有，意味着外部可以读取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count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的值，但只能通过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内部方法来修改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count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，这样做是为了防止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随意改动状态。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行代码定义一个公开方法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increment()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，用于将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count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值加一。这是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提供给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层调用的“业务逻辑”接口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11.2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15252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11.2.4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函数中使用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CounterViewModel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6953250" y="1222375"/>
          <a:ext cx="4685665" cy="5120640"/>
        </p:xfrm>
        <a:graphic>
          <a:graphicData uri="http://schemas.openxmlformats.org/drawingml/2006/table">
            <a:tbl>
              <a:tblPr/>
              <a:tblGrid>
                <a:gridCol w="4685665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@Preview(showBackground = true)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@Composable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fun CounterScreen()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val viewModel: CounterViewModel = viewModel()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自动获取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ViewModel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Column(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.fillMaxSize()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.padding(24.dp),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horizontalAlignment = Alignment.CenterHorizontally,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verticalArrangement = Arrangement.Center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Text(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text =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计数：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${viewModel.count}",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fontSize = 32.sp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       Spacer(modifier = Modifier.height(16.dp))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        Button(onClick = { viewModel.increment() })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0           Text("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增加计数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23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73835" y="3002915"/>
            <a:ext cx="5217160" cy="3410585"/>
          </a:xfrm>
          <a:prstGeom prst="rect">
            <a:avLst/>
          </a:prstGeom>
        </p:spPr>
        <p:txBody>
          <a:bodyPr>
            <a:noAutofit/>
          </a:bodyPr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行代码获取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CounterViewModel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的实例。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行代码使用了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CounterViewModel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中的状态变量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count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count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mutableStateOf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来让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响应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数据的变化；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行代码调用了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CounterViewModel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increment()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39604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简介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框架中用于客户端网络通信的核心组件，它提供了一个基于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Kotlin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协程的异步编程模型，能够方便、高效地进行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HTTP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请求和响应处理。在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应用开发中，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常被用来调用远程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，获取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数据，上传文件，或者执行其他网络交互操作，是构建现代移动应用网络层的有力工具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支持多种底层引擎，例如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Darwin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等，开发者可以根据平台特性和项目需求选择合适的实现。在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中，通常推荐使用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OkHttp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引擎，它兼容性好，性能稳定。通过统一的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接口，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屏蔽了不同引擎之间的差异，使开发者可以专注于业务逻辑的实现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495808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简介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的设计强调模块化和可扩展性。它内建了丰富的插件支持，如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序列化、内容协商、日志记录、请求重试、身份验证等，这些插件可以根据项目需求灵活引入和配置。此外，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天然支持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 Multiplatform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项目，在跨平台开发中可以复用网络请求逻辑，提高开发效率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发起请求的方式非常直观，例如通过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client.get()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进行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GET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请求，或者使用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client.post()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提交表单或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数据。所有请求和响应处理均在协程上下文中执行，既保证了代码的简洁性，又提升了应用的响应性能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是一个现代化、跨平台且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原生的网络通信库，它以非阻塞、模块化、易扩展为核心设计理念，非常适合用于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应用开发中的网络层构建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Navigation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793095" cy="48558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11.1.1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简介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Jetpack Navigation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Jetpack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提供的一套框架，旨在简化应用内导航的实现，统一管理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以及其他导航目标之间的跳转与数据传递逻辑。该框架采用声明式导航图（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Navigation Graph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）的方式，将导航结构抽象成一个可视化的图形资源，减少了手动管理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Inten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的复杂度，并提升了代码的可读性与维护性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878" y="3876358"/>
            <a:ext cx="5262245" cy="2750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6173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的一个核心优势就是它的引擎可插拔性。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本身只定义了一套通用的客户端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，而具体的网络请求执行是由不同的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engine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来完成的。不同平台和使用场景下，可以选择最合适的引擎，以实现最佳的性能和兼容性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845820" y="3844290"/>
          <a:ext cx="10485120" cy="2329180"/>
        </p:xfrm>
        <a:graphic>
          <a:graphicData uri="http://schemas.openxmlformats.org/drawingml/2006/table">
            <a:tbl>
              <a:tblPr firstRow="1" bandRow="1">
                <a:tableStyleId>{A9160F22-38ED-4748-9204-29609D13A829}</a:tableStyleId>
              </a:tblPr>
              <a:tblGrid>
                <a:gridCol w="2621280"/>
                <a:gridCol w="2621280"/>
                <a:gridCol w="2621280"/>
                <a:gridCol w="2621280"/>
              </a:tblGrid>
              <a:tr h="582295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引擎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平台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推荐场景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是否跨平台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58229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CIO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JVM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后端服务、桌面、轻量依赖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是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58229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OkHttp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Android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移动端开发、需要高级网络特性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否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58229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Darwin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iOS (Native)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跨平台开发、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iOS 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原生兼容性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否（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iOS 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专用）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49231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下面是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中三种常用引擎的详细介绍：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Coroutine-based I/O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）引擎是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官方提供的一种纯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实现的网络引擎，其名称来源于其核心特性：基于协程（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Coroutine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）实现的非阻塞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I/O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模型。作为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默认支持的引擎之一，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拥有轻量、可跨平台、依赖少等优势，特别适合在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JVM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平台（如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、桌面应用或服务器端）中使用。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引擎完全用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编写，不依赖外部原生网络库，因此在集成和部署上非常灵活。它天然支持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协程，使得所有网络请求都能以非阻塞的方式执行，有助于提升应用性能并降低线程资源消耗。与传统基于线程池的阻塞式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I/O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相比，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引擎更加高效、响应更快，尤其适合并发量较大的场景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49231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下面是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中三种常用引擎的详细介绍：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时，如果不显式指定引擎，通常默认使用的就是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。开发者也可以通过构造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HttpClient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时手动指定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引擎，并通过其配置项调整连接池、超时时间、重定向策略等网络参数。此外，由于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是官方引擎，通常能与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的插件体系（如内容协商、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序列化、日志记录等）无缝集成，极大简化了网络请求的配置和管理工作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然而，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也有其局限性。例如在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平台，它的性能和兼容性通常不如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引擎；在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iOS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平台则完全无法使用。因此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更适合作为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JVM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端或服务端的通用选择，而在移动平台则常与其他引擎搭配使用以获得最佳体验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84277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下面是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中三种常用引擎的详细介绍：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引入方式：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390265" y="427799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dependencies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implementation("io.ktor:ktor-client-cio:2.3.5")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493331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下面是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中三种常用引擎的详细介绍：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平台最常用的一种底层网络引擎，其基于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Square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公司开发的知名网络库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实现，具有出色的性能表现、广泛的兼容性和强大的扩展能力。在实际开发中，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引擎常被用于构建高可靠性、高并发的移动端网络模块，尤其适合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应用的网络通信需求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默认的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CIO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引擎不同，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引擎依赖原生的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库，因而能够利用其成熟的连接管理机制、请求拦截器系统、缓存策略、重试机制、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HTTP/2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支持等特性，从而为网络请求提供更稳定、更灵活的底层保障。此外，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本身在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开发生态中已被广泛验证，因此在兼容性、调试工具支持和社区资源方面具有明显优势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493331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下面是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中三种常用引擎的详细介绍：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在实际使用中，开发者可以在构造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时指定使用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引擎，并按需设置引擎参数，如连接超时、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SSL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配置、自定义请求拦截器等。例如，借助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的拦截器功能，可以轻松实现请求日志记录、统一加签、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Token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自动添加等功能，从而提升项目的可维护性和安全性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虽然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引擎的引入会带来额外的依赖体积，但对于大多数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项目而言，这种权衡是值得的。特别是在需要兼顾功能丰富性与网络稳定性的场景中，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引擎无疑是构建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网络层的优选方案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88214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下面是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中三种常用引擎的详细介绍：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引入方式：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390265" y="416496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dependencies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implementation("io.ktor:ktor-client-okhttp:2.3.5")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493331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下面是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中三种常用引擎的详细介绍：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Darwin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Darwin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iOS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平台量身打造的专用网络引擎，其底层基于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Apple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原生的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NSURLSession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实现。作为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 Multiplatform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项目中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iOS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模块的首选网络引擎，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Darwin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引擎不仅能够充分利用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iOS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系统的原生网络栈，还能无缝对接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Apple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提供的安全机制与系统特性，是在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iOS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环境中构建高性能、稳定网络通信的关键工具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与其他引擎相比，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Darwin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引擎的最大特点在于对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iOS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平台的深度适配。它继承了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NSURLSession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在性能、安全性和节能方面的诸多优势，例如支持后台传输、系统级缓存管理、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App Transport Security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ATS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）规则支持等。这些特性不仅提升了网络请求的稳定性，也保障了应用的系统合规性与用户隐私安全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493331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下面是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中三种常用引擎的详细介绍：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Darwin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在使用方式上，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Darwin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的其他引擎保持一致，开发者只需在构建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HttpClient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时指定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Darwin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作为引擎，并根据需要配置网络行为（如请求超时、重定向策略、头部参数等）。借助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的内容协商与序列化插件，开发者可以轻松在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iOS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项目中实现类型安全、结构清晰的网络通信逻辑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需要注意的是，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Darwin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引擎仅适用于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Kotlin/Native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环境，因此它并不支持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或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JVM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平台。如果项目需要跨平台支持，通常的做法是在共享模块中定义统一的网络接口，而分别在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iOS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平台使用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Darwin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引擎来实现平台特定的底层网络调用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8573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下面是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中三种常用引擎的详细介绍：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Darwin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引入方式：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390265" y="405066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dependencies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implementation("io.ktor:ktor-client-darwin:2.3.5")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Navigation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793095" cy="48558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11.1.1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简介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从架构设计的角度来看，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Jetpack Navigation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将导航流程模块化，核心组件包括导航图（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NavGraph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）、导航控制器（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NavController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）、导航宿主（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NavHost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）等。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NavGraph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以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或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 DSL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的形式定义，描述了导航目标（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destination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）及其之间的连接关系（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）；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NavController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是导航的执行核心，负责根据用户操作或代码逻辑在各个目标之间进行跳转；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NavHost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是承载当前导航目标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的容器，它的作用是承载并显示导航图中的目的地界面。简单来说，用户告诉它当前要显示哪个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页面，它就帮用户切换页面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0" name="F360BE8B-6686-4F3D-AEAF-501FE73E4058-1" descr="C:/Users/wangx/AppData/Local/Temp/绘图1(10).png绘图1(1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55" y="4559935"/>
            <a:ext cx="5139690" cy="201549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7252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在实际开发中，经常需要从服务端获取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格式的数据，并将其映射为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中的对象。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提供了简洁而强大的方式来完成这一过程。下面是一段基础示例代码，并配有详细说明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）定义数据模型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3390265" y="398780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@Serializable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data class News(val id: Int, val title: String)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661795" y="4819650"/>
            <a:ext cx="9342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@Serializable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是来自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kotlinx.serialization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的注解，用于标记该数据类可被序列化和反序列化。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News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是定义的模型类，其结构应与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返回的数据字段保持一致。注意：若不加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@Serializable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注解，会在运行时抛出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SerializationException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错误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78295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）配置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HttpClient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99455" y="2800985"/>
            <a:ext cx="5382895" cy="4014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行代码创建一个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HttpClient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实例，并指定使用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作为底层引擎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install(ContentNegotiation)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表示安装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的插件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ContentNegotiation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，用于自动进行内容格式的转换。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支持多种格式（如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），此处启用的是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支持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行代码，是配置序列化选项。其中，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ignoreUnknownKeys = true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表示当后端返回的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中包含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News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模型类中未定义的字段时，跳过这些字段，不抛出异常。这是实际开发中一个非常实用的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容错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配置，推荐始终开启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599565" y="3217545"/>
          <a:ext cx="4062095" cy="1798320"/>
        </p:xfrm>
        <a:graphic>
          <a:graphicData uri="http://schemas.openxmlformats.org/drawingml/2006/table">
            <a:tbl>
              <a:tblPr/>
              <a:tblGrid>
                <a:gridCol w="4062095"/>
              </a:tblGrid>
              <a:tr h="179832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val client = HttpClient(OkHttp)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install(ContentNegotiation)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json(Json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ignoreUnknownKeys = true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})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4198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）配置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HttpClient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一旦定义好模型类并配置了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HttpClient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，就可以请求并解析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63040" y="4607560"/>
            <a:ext cx="9719310" cy="507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这行代码通过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get()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方法发起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GET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请求，使用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body()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自动将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响应体转换为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News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对象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766570" y="3683635"/>
          <a:ext cx="7663180" cy="213360"/>
        </p:xfrm>
        <a:graphic>
          <a:graphicData uri="http://schemas.openxmlformats.org/drawingml/2006/table">
            <a:tbl>
              <a:tblPr/>
              <a:tblGrid>
                <a:gridCol w="766318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 news: News = client.get("https://example.com/api/news/1").body()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05664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）配置依赖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build.gradle.kts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中添加依赖：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932170" y="1981835"/>
            <a:ext cx="5922645" cy="4636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行代码启用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kotlinx.serialization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Gradle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插件，会在编译期间为使用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@Serializable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注解的数据类生成序列化代码。插件版本应与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本身的版本保持一致，例如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Kotlin 1.9.22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配合使用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1.9.22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的插件。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客户端的核心库，包含最基础的功能，如请求构建、响应处理等，所有平台通用代码都依赖该模块。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行代码用于启用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ContentNegotiation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插件，支持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等内容类型的自动协商和转换。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行代码是与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kotlinx.serialization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配合的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处理库，它让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@Serializable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数据类可以被自动序列化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/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反序列化为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行代码是引入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引擎作为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的网络通信底层实现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249555" y="2907030"/>
          <a:ext cx="5534660" cy="3067685"/>
        </p:xfrm>
        <a:graphic>
          <a:graphicData uri="http://schemas.openxmlformats.org/drawingml/2006/table">
            <a:tbl>
              <a:tblPr/>
              <a:tblGrid>
                <a:gridCol w="5534660"/>
              </a:tblGrid>
              <a:tr h="306768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plugins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kotlin("plugin.serialization") version "1.9.22" 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 dependencies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      implementation("io.ktor:ktor-client-core:2.3.5")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      implementation("io.ktor:ktor-client-content-negotiation:2.3.5")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      implementation("io.ktor:ktor-serialization-kotlinx-json:2.3.5")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      implementation("io.ktor:ktor-client-okhttp:2.3.5")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05664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）配置权限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AndroidManifest.xml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中添加权限：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52245" y="3934460"/>
            <a:ext cx="9552305" cy="2540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应用中，默认情况下无法访问网络。若应用需要从互联网获取数据，例如通过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Ktor Client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OkHttp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发起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HTTP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请求，就必须在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AndroidManifest.xml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文件中声明网络访问权限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android.permission.INTERNET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申请访问互联网的权限，属于普通权限，系统在安装时自动授予，无需用户手动同意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1570355" y="3215640"/>
          <a:ext cx="8025765" cy="213360"/>
        </p:xfrm>
        <a:graphic>
          <a:graphicData uri="http://schemas.openxmlformats.org/drawingml/2006/table">
            <a:tbl>
              <a:tblPr/>
              <a:tblGrid>
                <a:gridCol w="8025765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&lt;uses-permission android:name="android.permission.INTERNET" /&gt;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4541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11.3.4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KtorClientDemo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获取网络服务器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数据的示例。点击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获取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按钮，将按照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TextField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中的链接地址获取数据。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KtorClientDemo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的用户界面如图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038" y="3675063"/>
            <a:ext cx="4225925" cy="2108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7480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11.3.4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定义数据模型和配置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HttpClient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实例的代码如下：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52245" y="5067300"/>
            <a:ext cx="9552305" cy="1167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数据模型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News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有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个字段，分别是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title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body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。实际获取到的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数据有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个字段，因此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ignoreUnknownKeys = true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忽略未定义的字段就显得尤为重要。这次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HttpClient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使用的是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CIO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引擎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390265" y="281178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@Serializable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data class News(val id: Int, val title: String, val body: String)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 client = HttpClient(CIO)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install(ContentNegotiation)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json(Json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ignoreUnknownKeys = true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})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21310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11.3.4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获取到的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414655" y="2714625"/>
          <a:ext cx="11410950" cy="2085975"/>
        </p:xfrm>
        <a:graphic>
          <a:graphicData uri="http://schemas.openxmlformats.org/drawingml/2006/table">
            <a:tbl>
              <a:tblPr/>
              <a:tblGrid>
                <a:gridCol w="11410950"/>
              </a:tblGrid>
              <a:tr h="208597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"userId": 1,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"id": 1,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"title": "sunt aut facere repellat provident occaecati excepturi optio reprehenderit",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"body": "quia et suscipit\nsuscipit recusandae consequuntur expedita et cum\nreprehenderit molestiae ut ut quas totam\nnostrum rerum est autem sunt rem eveniet architecto"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11.3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Ktor Client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7531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11.3.4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代码如下：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78585" y="5858510"/>
            <a:ext cx="9293225" cy="808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核心代码是第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client.get(text).body()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发起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GET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请求，使用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body()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转换为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News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对象，根据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News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对象中的数据，修改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个状态变量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newsTitle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newsBoty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6711950" y="154305"/>
          <a:ext cx="4960620" cy="5610860"/>
        </p:xfrm>
        <a:graphic>
          <a:graphicData uri="http://schemas.openxmlformats.org/drawingml/2006/table">
            <a:tbl>
              <a:tblPr/>
              <a:tblGrid>
                <a:gridCol w="4960620"/>
              </a:tblGrid>
              <a:tr h="561086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  <a:sym typeface="+mn-ea"/>
                        </a:rPr>
                        <a:t>11            text = it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  <a:sym typeface="+mn-ea"/>
                        </a:rPr>
                        <a:t>2        })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  <a:sym typeface="+mn-ea"/>
                        </a:rPr>
                        <a:t>13        Button(onClick =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            CoroutineScope(Dispatchers.IO).launch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                try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                    val news: News = client.get(text).body()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                    newsTitle = news.title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                    newsBody = news.body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                } catch (e: Exception)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                    e.printStackTrace()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    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23        })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24            Text("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获取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json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数据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25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26        Text(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27            text = "$newsTitle",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28    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29        )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30        HorizontalDivider()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31        Text(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32            text = "$newsBody",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33    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34        )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35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36}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212090" y="2449195"/>
          <a:ext cx="6000115" cy="3315970"/>
        </p:xfrm>
        <a:graphic>
          <a:graphicData uri="http://schemas.openxmlformats.org/drawingml/2006/table">
            <a:tbl>
              <a:tblPr/>
              <a:tblGrid>
                <a:gridCol w="6000115"/>
              </a:tblGrid>
              <a:tr h="331597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@Composable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fun MainScreen(modifier: Modifier = Modifier)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var newsTitle by remember { mutableStateOf("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尚未加载，标题部分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var newsBody by remember { mutableStateOf("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尚未加载，主题部分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var text by remember { mutableStateOf("https://jsonplaceholder.typicode.com/posts/1")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    Column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        Spacer(Modifier.height(50.dp))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        TextField( value = text,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  <a:sym typeface="+mn-ea"/>
                        </a:rPr>
                        <a:t>0            onValueChange =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StateFlow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3912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11.4.1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简介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协程中的一种状态管理工具，它属于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Flow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的一种特殊形式，用于在应用中以响应式的方式管理和传递可变状态。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始终保持一个当前状态值，并在这个状态发生变化时自动发出更新信号，使得订阅它的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或逻辑层能够感知到变化并作出响应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在编程中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能实现多观察者订阅功能。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观察者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是指对某个状态感兴趣的组件，它们会在状态变化时收到通知。所谓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多个观察者订阅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，是指同一个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实例可以被多个不同的组件、模块或协程同时收集（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collect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），每个收集者都能实时感知状态的变化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Navigation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793095" cy="48558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11.1.1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简介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在生命周期管理方面，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Jetpack Navigation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自动处理页面的添加、替换与回退栈操作，避免了传统开发中的生命周期混乱问题。它还与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Jetpack Lifecycle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深度集成，能够保证页面状态在配置更改时得以保留，并减少内存泄露风险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数据传递方面，框架支持类型安全的导航参数传递机制，结合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Safe Args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插件可以自动生成类型安全的访问接口，避免因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Bundle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操作导致的类型错误，提高开发效率与代码健壮性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Jetpack Navigation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还支持深层链接（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Deep Linking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）、嵌套导航图（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Nested Graph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）、动态导航目标加载（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Dynamic Feature Navigation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）以及与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AppBar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BottomNavigationView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DrawerLayout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等组件的协同使用，使得导航逻辑与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结构高度解耦，便于构建灵活可维护的现代化应用架构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3312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StateFlow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04267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11.4.1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简介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多观察者定义代码：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8257540" y="3326130"/>
          <a:ext cx="3315970" cy="3413760"/>
        </p:xfrm>
        <a:graphic>
          <a:graphicData uri="http://schemas.openxmlformats.org/drawingml/2006/table">
            <a:tbl>
              <a:tblPr/>
              <a:tblGrid>
                <a:gridCol w="33159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val stateFlow = MutableStateFlow(0)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收集者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A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lifecycleScope.launch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stateFlow.collect { value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println("A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收到状态：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$value")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收集者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B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lifecycleScope.launch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stateFlow.collect { value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println("B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收到状态：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$value")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75740" y="3380105"/>
            <a:ext cx="6369050" cy="264096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在上面的例子中，两个协程（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 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）都在收集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。只要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stateFlow.value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被修改，两个协程都会同时收到新的值。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是一种“热流”，具有持续存在的状态，并允许多个观察者同时订阅同一个状态流。当状态更新时，所有订阅者都会同时收到通知。这种机制使得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特别适合构建具有多个视图或模块响应同一状态变化的应用场景，是现代响应式架构中状态共享和广播通知的核心能力之一。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3312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StateFlow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34747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11.4.1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简介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多观察者定义代码：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StateFlow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通常主要用于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ViewModel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中，其设计初衷就是为了在响应式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UI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架构中作为状态持有者，配合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Compose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观察并响应状态变化。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StateFlows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适用于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ViewModel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原因：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8257540" y="3115310"/>
          <a:ext cx="3315970" cy="3413760"/>
        </p:xfrm>
        <a:graphic>
          <a:graphicData uri="http://schemas.openxmlformats.org/drawingml/2006/table">
            <a:tbl>
              <a:tblPr/>
              <a:tblGrid>
                <a:gridCol w="33159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val stateFlow = MutableStateFlow(0)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收集者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A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lifecycleScope.launch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stateFlow.collect { value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println("A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收到状态：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$value")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收集者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B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lifecycleScope.launch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stateFlow.collect { value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println("B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收到状态：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$value")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37640" y="3114675"/>
            <a:ext cx="6819900" cy="2988310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）生命周期安全性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742950" lvl="1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生命周期较长，适合保存状态；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本身是冷流，只有在被收集时才工作，非常适合持久化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）状态驱动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更新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742950" lvl="1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Jetpack Compose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架构中，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会根据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的值自动重新组合（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recompose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）或刷新。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）可读写分离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742950" lvl="1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可以在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中用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MutableStateFlow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来更新状态，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层只暴露为</a:t>
            </a:r>
            <a:r>
              <a:rPr lang="en-US" altLang="zh-CN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 sz="16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（只读），符合单向数据流的思想</a:t>
            </a:r>
            <a:endParaRPr lang="zh-CN" altLang="en-US" sz="16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algn="just" defTabSz="266700" fontAlgn="auto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6375" y="6133465"/>
            <a:ext cx="9528810" cy="724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StateFlow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是一种结合了状态持有和流式数据特性的工具，是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Kotlin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在响应式编程中的重要组成部分，也是现代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Android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架构中替代传统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LiveData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的优选方案之一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3312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StateFlow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6751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11.4.2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中管理状态时，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通常由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MutableStateFlow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创建，并通过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暴露为只读的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类型，以保证状态的封装性。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其基本语法和使用流程如下：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75740" y="4577715"/>
            <a:ext cx="9528810" cy="724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这种写法中，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_uiState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是实际可变的状态持有者，仅在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内部使用，而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uiState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是暴露给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层的只读状态流。更新状态时，可以直接通过赋值的方式操作：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1711960" y="377317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private val _uiState = MutableStateFlow(initialValue)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val uiState: StateFlow&lt;Type&gt; = _uiState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1711960" y="561657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_uiState.value = newValue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3312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StateFlow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0280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11.4.2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中管理状态时，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通常由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MutableStateFlow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创建，并通过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暴露为只读的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类型，以保证状态的封装性。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6370" y="4616450"/>
            <a:ext cx="9528810" cy="724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层可以通过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collectAsState()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转换为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可观察的状态，从而实现界面的自动响应更新：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1711960" y="383984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_uiState.update { currentState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返回新状态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1711960" y="540893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 state by viewModel.uiState.collectAsState()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436370" y="5690235"/>
            <a:ext cx="9528810" cy="1092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总之，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的使用方法强调状态封装、响应式更新和协程集成，构建流程主要包括声明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MutableStateFlow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、封装为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中更新状态以及在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层收集状态，这是现代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架构中管理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状态的主流方案之一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36370" y="3015615"/>
            <a:ext cx="9528810" cy="724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lvl="0" indent="-285750" fontAlgn="auto">
              <a:lnSpc>
                <a:spcPts val="24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如果状态更新依赖当前状态值，则可使用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update { ... }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方法，它提供更安全的原子式更新方式：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3312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StateFlow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3627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11.4.3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StateFlowCounterDemo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ModelViewCounterDemo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的改进版本，功能和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界面都是相同的，不同之处在于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中使用了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定义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CounterViewModel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36370" y="5297805"/>
            <a:ext cx="9528810" cy="1233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行代码定义了私有的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MutableStateFlow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，初始值为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0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，用来记录计数器的数值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行代码暴露一个只读的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，让外部只能读取，不可直接修改。这是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中的封装设计模式：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"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暴露不可变，隐藏可变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"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746250" y="335026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class CounterViewModel : ViewModel()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private val _count = MutableStateFlow(0)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count: StateFlow&lt;Int&gt; = _count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    fun increment()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       _count.value++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 } 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11.4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3312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StateFlow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7594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11.4.3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界面的代码：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36370" y="2650490"/>
            <a:ext cx="4382770" cy="3829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viewModel.count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中暴露出的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StateFlow&lt;Int&gt;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数据流，表示当前的计数值。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collectAsState()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提供的扩展函数，它会订阅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，并在值变化时自动触发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重组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6294755" y="156210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@Composable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fun CounterScreen()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viewModel: CounterViewModel = viewModel()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count by viewModel.count.collectAsState()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Column(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modifier = Modifier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.fillMaxSize()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.padding(24.dp),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horizontalAlignment = Alignment.CenterHorizontally,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verticalArrangement = Arrangement.Center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Text(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text =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计数：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${count}",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fontSize = 32.sp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        Spacer(modifier = Modifier.height(16.dp))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       Button(onClick = { viewModel.increment() })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            Text("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增加计数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23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LifecycleScope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43160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11.5.1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简介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Android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开发中，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是一种与组件生命周期自动关联的协程作用域（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CoroutineScope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），它由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Jetpack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库提供。使用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，开发者可以在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中方便地启动协程，而不必手动管理其生命周期。当组件进入销毁状态时，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会自动取消其内部的所有协程任务，从而有效避免内存泄漏和异常崩溃的风险。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与传统线程或全局协程相比，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更加安全、简洁，非常适合用于执行如数据加载、网络请求、数据库读写等需要生命周期感知的异步操作。借助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，开发者可以更专注于业务逻辑本身，而不必担心协程的管理和清理问题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LifecycleScope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43160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11.5.1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简介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1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除了协程自动取消的优势外，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还为不同生命周期阶段提供了更精细的协程控制手段。开发者可以在组件处于特定生命周期状态时再启动协程，从而延迟资源密集型任务的执行，提升应用性能和用户体验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此外，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默认运行在主线程调度器（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Dispatchers.Main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），但可以通过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withContext(Dispatchers.IO)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等方式在其他线程中执行阻塞或耗时操作，如数据库访问或网络请求。这种主线程与后台线程的无缝切换，使得代码既保持响应性，又具备良好的结构化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LifecycleScope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492442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11.5.2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）添加依赖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为了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可以正常使用，还需要在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build.gradle.kts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中添加依赖：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注意版本号可以根据项目实际需要进行调整，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2.6.2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是目前的稳定版本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1701800" y="3539490"/>
          <a:ext cx="5411470" cy="116205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116205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dependencies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implementation("androidx.lifecycle:lifecycle-runtime-ktx:2.6.2")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LifecycleScope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7462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11.5.2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）基本用法（在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中）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是与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命周期绑定的作用域，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launch{}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启动一个协程，并自动管理协程的启动和取消，避免内存泄漏。默认情况下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launch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会在主线程执行，因此可以安全地操作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示例：延迟更新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5514340" y="181165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dependencies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implementation("androidx.lifecycle:lifecycle-runtime-ktx:2.6.2")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5514340" y="3204210"/>
          <a:ext cx="6321425" cy="3444875"/>
        </p:xfrm>
        <a:graphic>
          <a:graphicData uri="http://schemas.openxmlformats.org/drawingml/2006/table">
            <a:tbl>
              <a:tblPr/>
              <a:tblGrid>
                <a:gridCol w="6321425"/>
              </a:tblGrid>
              <a:tr h="344487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class MainActivity : ComponentActivity()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    private lateinit var textView: TextView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    override fun onCreate(savedInstanceState: Bundle?)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        super.onCreate(savedInstanceState)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        textView = TextView(this)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        setContentView(textView)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	    lifecycleScope.launch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                      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在主线程中执行任务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	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textView.text =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准备更新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..."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                              delay(2000)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延迟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秒（主线程安全，自动切换调度器）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textView.text =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更新完成！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	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54150" y="3596640"/>
            <a:ext cx="3942715" cy="1080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fetchDataFromNetwork()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是获取网络数据的函数，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result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是数据，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updateUI(result)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用来更新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Navigation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793095" cy="13188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11.2.2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Jetpack Compose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中，不再用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XML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来管理界面，而是使用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NavHost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函数来实现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页面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之间的导航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下面的代码简单说明了应该如何使用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NavHost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及其内部结构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270000" y="4191000"/>
          <a:ext cx="3977640" cy="1525905"/>
        </p:xfrm>
        <a:graphic>
          <a:graphicData uri="http://schemas.openxmlformats.org/drawingml/2006/table">
            <a:tbl>
              <a:tblPr/>
              <a:tblGrid>
                <a:gridCol w="3977640"/>
              </a:tblGrid>
              <a:tr h="152590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NavHost(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navController = navController,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startDestination = "home"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composable("home") { HomeScreen()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composable("detail") { DetailScreen()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367655" y="3429000"/>
            <a:ext cx="5867400" cy="3234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NavHost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是导航的宿主容器，用来放置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页面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”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（即多个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composable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）并负责管理导航。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navController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是导航控制器，负责页面跳转、返回等行为。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行代码指定应用启动时的第一个页面，这里是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"home"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行代码开始定义导航图。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行代码定义了一个名为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"home"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的页面。当导航到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"home"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时，渲染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HomeScreen()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 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行代码定义了另一个页面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"detail"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LifecycleScope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202501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11.5.2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）在指定生命周期状态下启动协程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在实际开发中，有些协程任务（如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UI 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绑定、数据流监听）只应在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可见时运行。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Jetpack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提供了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repeatOnLifecycle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API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，可以在指定生命周期状态下安全地启动和自动取消协程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54150" y="5652135"/>
            <a:ext cx="9471025" cy="762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指定仅在组件处于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RESUMED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状态（即用户可见并可交互）时执行协程块。离开该状态（如进入后台）时，协程会自动取消，再次进入时则重新启动</a:t>
            </a:r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746885" y="405701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lifecycleScope.launch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lifecycle.repeatOnLifecycle(Lifecycle.State.RESUMED)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在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RESUMED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状态时执行的协程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LifecycleScope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76898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11.5.2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）在指定生命周期状态下启动协程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10355" y="6285230"/>
            <a:ext cx="3971290" cy="452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Lifecycle.State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枚举值说明</a:t>
            </a:r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437005" y="2756535"/>
          <a:ext cx="9317355" cy="3420745"/>
        </p:xfrm>
        <a:graphic>
          <a:graphicData uri="http://schemas.openxmlformats.org/drawingml/2006/table">
            <a:tbl>
              <a:tblPr firstRow="1">
                <a:tableStyleId>{D7432162-6B7C-4BF5-8B8A-99A42C820A90}</a:tableStyleId>
              </a:tblPr>
              <a:tblGrid>
                <a:gridCol w="2905125"/>
                <a:gridCol w="6412230"/>
              </a:tblGrid>
              <a:tr h="23241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状态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描述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851535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INITIALIZED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生命周期对象已被创建（如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ViewModel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被绑定），但还未进入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onCreate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阶段。常用于只需要</a:t>
                      </a:r>
                      <a:r>
                        <a:rPr lang="zh-CN" altLang="en-US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“存在”的场景。</a:t>
                      </a:r>
                      <a:endParaRPr lang="zh-CN" altLang="en-US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54610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CREATED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组件已执行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onCreate()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，但还未开始交互（未进入前台）。此时可以做一些初始化工作，如设置监听器等。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54610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STARTED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组件已对用户可见，但可能还不能交互（未获得焦点）。对应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onStart()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之后的状态。适合做界面更新操作。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54610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RESUMED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组件在前台，用户可以与其交互。对应</a:t>
                      </a: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onResume()</a:t>
                      </a: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之后的状态。适合执行动画、启动摄像头等活跃任务。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  <a:tr h="698500"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DESTROYED</a:t>
                      </a:r>
                      <a:endParaRPr lang="en-US" alt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  <a:tc>
                  <a:txBody>
                    <a:bodyPr/>
                    <a:p>
                      <a:pPr marL="0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40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生命周期已结束。组件已被销毁，不能再访问它的任何资源或数据。此状态通常用于资源释放或协程取消。</a:t>
                      </a:r>
                      <a:endParaRPr lang="zh-CN" sz="1400"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9525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LifecycleScope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06807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11.5.2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）在指定生命周期状态下启动协程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示例：使用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repeatOnLifecycle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监听数据流（不可运行）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43025" y="6020435"/>
            <a:ext cx="9660890" cy="717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当界面处于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RESUMED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状态时开始收集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newsFlow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，当界面进入后台则自动停止，返回时再自动恢复。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updateUI()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函数并没有实现，主要用来说明这里是更新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的函数</a:t>
            </a:r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717040" y="2918460"/>
          <a:ext cx="6335395" cy="2987040"/>
        </p:xfrm>
        <a:graphic>
          <a:graphicData uri="http://schemas.openxmlformats.org/drawingml/2006/table">
            <a:tbl>
              <a:tblPr/>
              <a:tblGrid>
                <a:gridCol w="6335395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class MainActivity : ComponentActivity()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override fun onCreate(savedInstanceState: Bundle?)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super.onCreate(savedInstanceState)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	    lifecycleScope.launch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            lifecycle.repeatOnLifecycle(Lifecycle.State.RESUMED)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                viewModel.newsFlow.collect { news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                    updateUI(news)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    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    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setContent {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LifecycleScope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20224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11.5.2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）切换到后台线程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685800" lvl="2" indent="0" fontAlgn="auto">
              <a:lnSpc>
                <a:spcPts val="2400"/>
              </a:lnSpc>
              <a:spcBef>
                <a:spcPts val="300"/>
              </a:spcBef>
              <a:buNone/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lifecycleScope.launch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默认是在主线程上启动协程的，如果希望执行类似网络请求或数据库查询这些耗时的操作，并在操作完成后返回主线程更新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，通常会使用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withContext()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来显式切换线程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2710" y="5922645"/>
            <a:ext cx="9641840" cy="717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withContext(Dispatchers.IO)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会将协程切换到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IO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线程池，进行网络请求或文件操作等。一旦耗时操作完成，再切回主线程更新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endParaRPr lang="en-US" altLang="zh-CN" sz="20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717040" y="413131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lifecycleScope.launch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result = withContext(Dispatchers.IO)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// IO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线程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// UI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线程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LifecycleScope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42430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11.5.2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）切换到后台线程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示例：获取网络数据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2710" y="5922645"/>
            <a:ext cx="9641840" cy="717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行代码在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IO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线程执行网络操作。第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行代码回到主线程更新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endParaRPr lang="en-US" altLang="zh-CN" sz="20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717040" y="368935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lifecycleScope.launch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result = withContext(Dispatchers.IO)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执行耗时操作，比如网络请求或数据库查询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fetchDataFromNetwork()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回到主线程处理结果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updateUI(result)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LifecycleScope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0420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11.5.2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函数中使用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示例：在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2710" y="5240655"/>
            <a:ext cx="9641840" cy="1656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中，如果从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@Composable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获取了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LocalContext.current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并转换为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LifecycleOwner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，就能访问到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，并在其中发起协程任务。执行与生命周期强绑定的任务（例如网络请求、数据库加载等），可以避免在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退出组合后任务仍继续执行。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虽然可以在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，但在纯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中，更加推荐使用副作用函数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LaunchedEffect + rememberCoroutineScope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的组合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717040" y="279463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@Composable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fun MainScreen()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lifecycleOwner = context as LifecycleOwner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    LaunchedEffect(Unit)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        lifecycleOwner.lifecycleScope.launch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            delay(1000)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            message =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加载完成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    Text(text = message)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LifecycleScope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0420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11.5.2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函数中使用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示例：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LaunchedEffect + rememberCoroutineScope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组合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2710" y="5972175"/>
            <a:ext cx="9641840" cy="734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如果项目是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嵌入在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Activity”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的混合架构，那用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是非常合理的。如果是纯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应用，优先考虑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LaunchedEffect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rememberCoroutineScope</a:t>
            </a:r>
            <a:endParaRPr lang="en-US" altLang="zh-CN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717040" y="287337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@Composable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fun MainScreen()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scope = rememberCoroutineScope()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    LaunchedEffect(Unit)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        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    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执行异步任务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delay(1000)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            message =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加载完成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    Text(text = message)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LifecycleScope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267081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11.5.3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LifecycleScopeDemo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获取虚拟的地址数据。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LifecycleScopeDemo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的用户界面如图所示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Compose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，只要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还在，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lifecycleScope.launch{}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依然是安全的方式来处理生命周期相关的异步任务。这样不仅可以保持数据收集逻辑集中在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中，还能通过状态变量将数据安全传入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组件，实现逻辑与显示的解耦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985" y="4547235"/>
            <a:ext cx="3227070" cy="1360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LifecycleScope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7188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11.5.3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GPS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坐标数据代码：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390265" y="301752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模拟获取位置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private fun getFakeLocation(): String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lat = (Math.random() * 180 - 90).toFloat()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lon = (Math.random() * 360 - 180).toFloat()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return "Lat: %.2f, Lon: %.2f".format(lat, lon)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78915" y="4824095"/>
            <a:ext cx="89789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getFakeLocation()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是一个模拟函数，用来返回伪造的</a:t>
            </a: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GPS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坐标数据</a:t>
            </a:r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LifecycleScope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7188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11.5.3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位置提供器代码：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3390265" y="260985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模拟一个流式的位置提供器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private val locationFlow = flow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while (true)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delay(5000)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每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秒获取一次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emit(getFakeLocation())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模拟位置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78915" y="4193540"/>
            <a:ext cx="8978900" cy="2567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行代码使用了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 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的构建器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flow {}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创建了一个冷流，这个流在被收集之前并不会运行，也不会占用资源。第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delay(5000)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，表示每次循环前挂起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秒钟，这不会阻塞线程，而是让出线程给其他任务使用。第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emit(getFakeLocation())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的关键方法，代表向收集者发出一个新的数据项。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indent="-34290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本段代码定义了一个无限循环的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，每隔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秒发出一次模拟位置。它采用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协程的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delay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实现非阻塞等待，使用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emit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发送数据。作为冷流，它不会自行启动，只有在被收集时才执行。该结构常用于周期性数据采集场景，如位置更新、传感器轮询、定时检查等，是典型的响应式流构建方式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Navigation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793095" cy="7270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11.2.2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build.gradle.kts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文件中需要添加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依赖库</a:t>
            </a:r>
            <a:r>
              <a:rPr lang="zh-CN" altLang="en-US" sz="200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内容：</a:t>
            </a:r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7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090" y="371475"/>
            <a:ext cx="3836670" cy="233616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1276350" y="2843530"/>
          <a:ext cx="7018020" cy="1066800"/>
        </p:xfrm>
        <a:graphic>
          <a:graphicData uri="http://schemas.openxmlformats.org/drawingml/2006/table">
            <a:tbl>
              <a:tblPr/>
              <a:tblGrid>
                <a:gridCol w="701802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dependencies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implementation("androidx.navigation:navigation-compose:2.7.7")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导航核心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implementation("androidx.lifecycle:lifecycle-runtime-ktx:2.7.0")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生命周期支持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implementation("androidx.activity:activity-compose:1.8.2") // activity+compose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整合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189990" y="4316730"/>
            <a:ext cx="10133965" cy="2284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行代码提供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Jetpack Navigation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的集成支持，允许使用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NavHost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等函数来声明和管理多个界面，是实现多页面、参数传递、返回栈控制等导航功能的标准做法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行代码提供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LifecycleOwner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LifecycleObserver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等类的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扩展版本，常用于网络请求、传感器、定位等需要在生命周期中启动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/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释放的操作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应用提供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ComponentActivity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的支持，使得可以直接在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setContent{}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中声明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UI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应用启动的基础，所有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组件都是从这个起点开始运行的，还提供了与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ActivityResult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、权限请求等组件的整合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11.5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LifecycleScope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7188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11.5.3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onCreate()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264910" y="260985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private var latestLocation by mutableStateOf("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正在获取位置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...")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3    override fun onCreate(savedInstanceState: Bundle?)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        super.onCreate(savedInstanceState)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       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使用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lifecycleScope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收集位置变化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lifecycleScope.launch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            locationFlow.collect { location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                latestLocation = location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        setContent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            Box(Modifier.padding(100.dp))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                Text(latestLocation)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78915" y="2530475"/>
            <a:ext cx="4686935" cy="4230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本段代码展示了如何使用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lifecycleScope.launch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启动协程来收集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数据，并在收到每个值时更新状态。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indent="-34290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是绑定到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生命周期的协程作用域，使用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launch{}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启动一个协程任务，执行块内的挂起函数。该协程会自动取消，避免内存泄漏和不必要的计算。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342900" indent="-34290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的收集函数，启动流的数据传输。每当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locationFlow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发出一个新值（通过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emit()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collect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就会接收到该值，并将其传入后面的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Lambda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表达式的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location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11.6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38588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11.6.1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 Jetpack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提供的一个协程作用域，专门用于在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中启动协程。它会自动绑定到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的生命周期，在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被销毁时自动取消其中的所有协程，避免内存泄漏或后台任务异常运行。使用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启动的协程适合执行如网络请求、数据库操作等异步任务，并将结果通过状态或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LiveData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等方式传递给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层。它是管理业务逻辑与生命周期的关键工具。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都是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Jetpack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中的协程作用域，它们用于启动协程任务，但各自的生命周期和用途不同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11.6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38588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11.6.1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简介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生命周期绑定的协程作用域。它适用于处理与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无关的长时间运行任务，如数据加载、网络请求和数据库操作。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中启动的协程会在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被销毁时自动取消，从而避免内存泄漏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或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Fragment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生命周期绑定的作用域。它用于处理与界面直接相关的任务，例如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更新、用户交互的响应等。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中的协程会在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Activity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销毁时自动取消，确保不会在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被销毁后继续执行后台任务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11.6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6807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11.6.2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基本定义：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2958465" y="218821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val viewModelScope: CoroutineScope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469390" y="2492375"/>
            <a:ext cx="8602980" cy="727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viewModelScope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类中内置的一个协程作用域（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CoroutineScope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 fontAlgn="auto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使用方法：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2958465" y="291592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class MyViewModel : ViewModel()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    private val _data = MutableLiveData&lt;String&gt;()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    val data: LiveData&lt;String&gt; = _data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    fun loadData()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        viewModelScope.launch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            val result = repository.getDataFromNetwork()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            _data.value = result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409700" y="5677535"/>
            <a:ext cx="9594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在这个例子中，调用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loadData()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会启动一个协程，该协程在后台异步获取网络数据，并将结果设置到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LiveData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中。由于协程运行在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viewModelScope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中，当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被销毁时，协程会自动取消，确保资源安全释放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11.6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20154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11.6.3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ViewModelScopeDemo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是从网络获取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数据并显示到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 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中的示例。这个示例使用了多个组件，包括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管理状态，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发起网络请求，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stateflow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持有数据并驱动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 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更新，和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触发异步加载逻辑。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ViewModelScopeDemo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的用户界面如图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09700" y="5588635"/>
            <a:ext cx="959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图片加载使用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coil-compose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，需要依赖：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18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50" y="3604260"/>
            <a:ext cx="3202940" cy="17487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表格 2"/>
          <p:cNvGraphicFramePr/>
          <p:nvPr/>
        </p:nvGraphicFramePr>
        <p:xfrm>
          <a:off x="3232785" y="612711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implementation("io.coil-kt:coil-compose:2.4.0")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11.6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7315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11.6.3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）数据类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0335" y="5551170"/>
            <a:ext cx="9594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GitHub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用户的部分信息，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login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是用户名，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是用户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ID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avatar_url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是用户头像，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created_at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是创建账号的时间，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updated_at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是最后一次更新的时间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3390265" y="296037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import kotlinx.serialization.Serializable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 @Serializable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 data class UserInfo(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    val login: String,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    val id: Int,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    val avatar_url: String,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    val created_at: String,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    var updated_at: String,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11.6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07632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11.6.3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）数据类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实际获取到的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数据如下：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0335" y="6382385"/>
            <a:ext cx="9594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json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数据可以发现，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UserInfo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所需要的数据，只是实际数据的一部分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803275" y="2979420"/>
          <a:ext cx="5676265" cy="3349625"/>
        </p:xfrm>
        <a:graphic>
          <a:graphicData uri="http://schemas.openxmlformats.org/drawingml/2006/table">
            <a:tbl>
              <a:tblPr/>
              <a:tblGrid>
                <a:gridCol w="5676265"/>
              </a:tblGrid>
              <a:tr h="334962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"login": "warnersuper",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"id": 86901324,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"node_id": "MDQ6VXNlcjg2OTAxMzI0",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"avatar_url": "https://avatars.githubusercontent.com/u/86901324?v=4",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"gravatar_id": "",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"url": "https://api.github.com/users/warnersuper",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"html_url": "https://github.com/warnersuper",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"followers_url": "https://api.github.com/users/warnersuper/followers",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"following_url": "https://api.github.com/users/warnersuper/following{/other_user}",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"gists_url": "https://api.github.com/users/warnersuper/gists{/gist_id}",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"starred_url": "https://api.github.com/users/warnersuper/starred{/owner}{/repo}",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6596380" y="307340"/>
          <a:ext cx="5043805" cy="6021705"/>
        </p:xfrm>
        <a:graphic>
          <a:graphicData uri="http://schemas.openxmlformats.org/drawingml/2006/table">
            <a:tbl>
              <a:tblPr/>
              <a:tblGrid>
                <a:gridCol w="5043805"/>
              </a:tblGrid>
              <a:tr h="602170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sym typeface="+mn-ea"/>
                        </a:rPr>
                        <a:t>3  "subscriptions_url": "https://api.github.com/users/warnersuper/subscriptions",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  "organizations_url": "https://api.github.com/users/warnersuper/orgs",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  "repos_url": "https://api.github.com/users/warnersuper/repos",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  "events_url": "https://api.github.com/users/warnersuper/events{/privacy}",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  "received_events_url": "https://api.github.com/users/warnersuper/received_events",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  "type": "User",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  "user_view_type": "public",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  "site_admin": false,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  "name": null,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  "company": null,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  "blog": "",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  "location": null,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  "email": null,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  "hireable": null,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  "bio": null,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  "twitter_username": null,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  "public_repos": 1,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  "public_gists": 0,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  "followers": 0,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32  "following": 0,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33  "created_at": "2021-07-04T03:14:57Z",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34  "updated_at": "2025-02-20T18:50:12Z"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35}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11.6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07632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11.6.3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实现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0335" y="5602605"/>
            <a:ext cx="9594215" cy="1148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应用中，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通常负责处理业务逻辑、数据加载等耗时任务。为了防止阻塞主线程，需要使用协程（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Coroutine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）来执行这些任务。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viewModelScope.launch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就是在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中启动协程的标准方式。由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Android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官方提供，自动与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的生命周期绑定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883285" y="2926715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class UserViewModel : ViewModel()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private val client = HttpClient(OkHttp)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install(ContentNegotiation)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json(Json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    ignoreUnknownKeys = true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    })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private val _userInfo = MutableStateFlow&lt;UserInfo?&gt;(null)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userInfo: StateFlow&lt;UserInfo?&gt; = _userInfo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6380480" y="163576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  <a:sym typeface="+mn-ea"/>
                        </a:rPr>
                        <a:t>13    fun fetchUserInfo(username: String)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  <a:sym typeface="+mn-ea"/>
                        </a:rPr>
                        <a:t>14        viewModelScope.launch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  <a:sym typeface="+mn-ea"/>
                        </a:rPr>
                        <a:t>5            try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                val user = client.get("https://api.github.com/users/$username")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                    .body&lt;UserInfo&gt;()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                _userInfo.value = user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            } catch (e: Exception)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                Log.e("UserViewModel", 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网络请求失败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", 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23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24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25    override fun onCleared()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26        client.close()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27        super.onCleared()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28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29}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11.6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80" y="990600"/>
            <a:ext cx="4422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ViewModelScope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132060" cy="107632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11.6.3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（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Compose UI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实现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3195" y="2495550"/>
            <a:ext cx="4663440" cy="4254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LaunchedEffect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用于确保其代码块只在组件初次组合时运行一次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6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ViewModel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fetchUserInfo()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函数，从网络获取数据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9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行代码使用安全调用符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?.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来判断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userInfo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是否为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null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。如果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userInfo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非空，则将其作为参数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user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传入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let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块执行代码。这是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Kotlin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中优雅处理可空对象的写法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Elvis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操作符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?: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，如果左边的表达式不为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null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，则使用左边的值；否则使用右边的值。这样就可以在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userInfo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null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的时候，显示后面的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Text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内容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373495" y="1732280"/>
          <a:ext cx="5411470" cy="0"/>
        </p:xfrm>
        <a:graphic>
          <a:graphicData uri="http://schemas.openxmlformats.org/drawingml/2006/table">
            <a:tbl>
              <a:tblPr/>
              <a:tblGrid>
                <a:gridCol w="5411470"/>
              </a:tblGrid>
              <a:tr h="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@Composable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fun UserScreen(viewModel: UserViewModel = viewModel())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    val userInfo by viewModel.userInfo.collectAsState()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4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5    LaunchedEffect(Unit)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6        viewModel.fetchUserInfo("warnersuper")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7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8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9    userInfo?.let { user -&gt;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10        Column(modifier = Modifier.padding(16.dp))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11            Text("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用户名：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${user.login}")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12            Text("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用户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ID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：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${user.id}")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13            Text("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创建时间：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${user.created_at}")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14            Text("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更新实际：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${user.updated_at}")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15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16            Image(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17                painter = rememberAsyncImagePainter(user.avatar_url),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18                contentDescription = null,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19                modifier = Modifier.size(80.dp)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20            )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21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22    } ?: Text("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加载中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...")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None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  <a:cs typeface="等线" panose="02010600030101010101" pitchFamily="2" charset="-122"/>
                        </a:rPr>
                        <a:t>23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  <a:cs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76420" y="-1202356"/>
            <a:ext cx="4234543" cy="29753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习题</a:t>
            </a:r>
            <a:endParaRPr lang="zh-CN" altLang="en-US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sym typeface="+mn-ea"/>
            </a:endParaRPr>
          </a:p>
        </p:txBody>
      </p:sp>
      <p:sp>
        <p:nvSpPr>
          <p:cNvPr id="9" name="Text Placeholder 33">
            <a:hlinkClick r:id="rId2"/>
          </p:cNvPr>
          <p:cNvSpPr txBox="1"/>
          <p:nvPr/>
        </p:nvSpPr>
        <p:spPr>
          <a:xfrm>
            <a:off x="1219835" y="2005965"/>
            <a:ext cx="9441815" cy="451993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0">
              <a:lnSpc>
                <a:spcPct val="14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1. Navigation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用于应用内导航有什么优势。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lvl="2" indent="0">
              <a:lnSpc>
                <a:spcPct val="140000"/>
              </a:lnSpc>
              <a:buNone/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lvl="2" indent="0">
              <a:lnSpc>
                <a:spcPct val="14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2. ViewModel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的主要用途是什么。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lvl="2" indent="0">
              <a:lnSpc>
                <a:spcPct val="140000"/>
              </a:lnSpc>
              <a:buNone/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lvl="2" indent="0">
              <a:lnSpc>
                <a:spcPct val="14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3. Ktor Client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的引擎中，哪个适用于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Android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应用程序开发。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lvl="2" indent="0">
              <a:lnSpc>
                <a:spcPct val="140000"/>
              </a:lnSpc>
              <a:buNone/>
            </a:pP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lvl="2" indent="0">
              <a:lnSpc>
                <a:spcPct val="140000"/>
              </a:lnSpc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4. viewModelScope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lifecycleScope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各自适用什么组件。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49115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445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89394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Navigation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589915" y="1811655"/>
            <a:ext cx="10793095" cy="2642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11.1.3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NavHostDemo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示例中一共有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个页面，分别是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ScreenA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ScreenB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ScreenC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，如图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5.60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所示，通过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NavHost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控制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个页面的跳转。这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个页面的跳转关系如下：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ScreenA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起始：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A -&gt; B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；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ScreenB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起始：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 -&gt; C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 -&gt; A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；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ScreenC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起始：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 -&gt; B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 -&gt; A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endParaRPr lang="zh-CN" altLang="en-US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在每个页面上都会出现相对应的按钮，在点击按钮后，会跳转到相应的页面上。例如，在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ScreenA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中有一个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“Go to B”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按钮，点击按钮后，页面会跳转到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ScreenB</a:t>
            </a:r>
            <a:endParaRPr lang="en-US" altLang="zh-CN" sz="18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135" y="4447540"/>
            <a:ext cx="173926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735" y="4447540"/>
            <a:ext cx="1734820" cy="24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890" y="4453890"/>
            <a:ext cx="1731645" cy="23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88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THANKS</a:t>
            </a:r>
            <a:endParaRPr lang="en-US" altLang="zh-CN" sz="88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>
                <a:ln>
                  <a:noFill/>
                </a:ln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</a:rPr>
              <a:t>谢谢观看</a:t>
            </a:r>
            <a:endParaRPr lang="zh-CN" altLang="en-US" sz="2400">
              <a:ln>
                <a:noFill/>
              </a:ln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540" y="-1202356"/>
            <a:ext cx="4234543" cy="297530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020" y="717550"/>
            <a:ext cx="21399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</a:rPr>
              <a:t>11.1</a:t>
            </a:r>
            <a:endParaRPr lang="en-US" altLang="zh-CN" sz="600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1969" y="990283"/>
            <a:ext cx="71050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600" b="1" noProof="0" dirty="0">
                <a:ln>
                  <a:noFill/>
                </a:ln>
                <a:solidFill>
                  <a:srgbClr val="383987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Navigation</a:t>
            </a:r>
            <a:endParaRPr lang="en-US" altLang="zh-CN" sz="3600" b="1" noProof="0" dirty="0">
              <a:ln>
                <a:noFill/>
              </a:ln>
              <a:solidFill>
                <a:srgbClr val="383987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Text Placeholder 33"/>
          <p:cNvSpPr txBox="1"/>
          <p:nvPr/>
        </p:nvSpPr>
        <p:spPr>
          <a:xfrm>
            <a:off x="872490" y="1811655"/>
            <a:ext cx="10793095" cy="13493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11.1.3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示例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这个例子共有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个文件，分别是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NavHostDemo.tk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ScreenA.tk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、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ScreenB.tk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ScreenC.tk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NavHostDemo.tk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文件是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NavHost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的核心代码，其余的是各个页面的代码。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lvl="2" fontAlgn="auto">
              <a:lnSpc>
                <a:spcPts val="2400"/>
              </a:lnSpc>
              <a:spcBef>
                <a:spcPts val="300"/>
              </a:spcBef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NavHostDemo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代码：</a:t>
            </a:r>
            <a:endParaRPr lang="zh-CN" altLang="en-US" sz="2000" dirty="0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6931025" y="2726055"/>
          <a:ext cx="4578985" cy="4086860"/>
        </p:xfrm>
        <a:graphic>
          <a:graphicData uri="http://schemas.openxmlformats.org/drawingml/2006/table">
            <a:tbl>
              <a:tblPr/>
              <a:tblGrid>
                <a:gridCol w="4578985"/>
              </a:tblGrid>
              <a:tr h="408686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val navController = rememberNavController()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NavHost(navController = navController, startDestination = "screen_a"){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composable(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route = "screen_a"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){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ScreenA(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navigateToB =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navController.navigate("screen_b")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composable(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route = "screen_b"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){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ScreenB(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navigateToC =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    navController.navigate("screen_c")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Times New Roman" panose="02020603050405020304"/>
                        <a:buAutoNum type="arabicPlain"/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                },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115695" y="3103880"/>
            <a:ext cx="5715000" cy="3709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行代码创建并记住一个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NavController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实例，用于控制页面导航。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2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NavHost(...)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配置导航图的入口，设定导航控制器和起始页面为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screen_a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。这个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screen_a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是个字符串，用于路由识别。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4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route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是给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Composable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页面分配的唯一标识符，通常是一个字符串。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3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行到第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11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行代码，定义了第一个路由：如果页面标识符是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“screen_a”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，则进入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页面。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7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行代码是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ScreenA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页面的参数，用于处理页面按钮点击事件后执行的动作，这里在第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navigate("screen_b")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，进入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B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页面。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第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18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行代码调用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navigate("screen_c")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，进入</a:t>
            </a:r>
            <a:r>
              <a:rPr lang="en-US" altLang="zh-CN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 C </a:t>
            </a:r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</a:rPr>
              <a:t>页面。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10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11.xml><?xml version="1.0" encoding="utf-8"?>
<p:tagLst xmlns:p="http://schemas.openxmlformats.org/presentationml/2006/main">
  <p:tag name="TABLE_ENDDRAG_ORIGIN_RECT" val="313*120"/>
  <p:tag name="TABLE_ENDDRAG_RECT" val="100*330*313*120"/>
</p:tagLst>
</file>

<file path=ppt/tags/tag12.xml><?xml version="1.0" encoding="utf-8"?>
<p:tagLst xmlns:p="http://schemas.openxmlformats.org/presentationml/2006/main">
  <p:tag name="TABLE_ENDDRAG_ORIGIN_RECT" val="552*134"/>
  <p:tag name="TABLE_ENDDRAG_RECT" val="111*300*552*134"/>
</p:tagLst>
</file>

<file path=ppt/tags/tag13.xml><?xml version="1.0" encoding="utf-8"?>
<p:tagLst xmlns:p="http://schemas.openxmlformats.org/presentationml/2006/main">
  <p:tag name="TABLE_ENDDRAG_ORIGIN_RECT" val="360*321"/>
  <p:tag name="TABLE_ENDDRAG_RECT" val="513*214*360*321"/>
</p:tagLst>
</file>

<file path=ppt/tags/tag14.xml><?xml version="1.0" encoding="utf-8"?>
<p:tagLst xmlns:p="http://schemas.openxmlformats.org/presentationml/2006/main">
  <p:tag name="TABLE_ENDDRAG_ORIGIN_RECT" val="360*321"/>
  <p:tag name="TABLE_ENDDRAG_RECT" val="513*214*360*321"/>
</p:tagLst>
</file>

<file path=ppt/tags/tag15.xml><?xml version="1.0" encoding="utf-8"?>
<p:tagLst xmlns:p="http://schemas.openxmlformats.org/presentationml/2006/main">
  <p:tag name="TABLE_ENDDRAG_ORIGIN_RECT" val="381*285"/>
  <p:tag name="TABLE_ENDDRAG_RECT" val="66*222*381*285"/>
</p:tagLst>
</file>

<file path=ppt/tags/tag16.xml><?xml version="1.0" encoding="utf-8"?>
<p:tagLst xmlns:p="http://schemas.openxmlformats.org/presentationml/2006/main">
  <p:tag name="TABLE_ENDDRAG_ORIGIN_RECT" val="381*288"/>
  <p:tag name="TABLE_ENDDRAG_RECT" val="511*222*381*288"/>
</p:tagLst>
</file>

<file path=ppt/tags/tag17.xml><?xml version="1.0" encoding="utf-8"?>
<p:tagLst xmlns:p="http://schemas.openxmlformats.org/presentationml/2006/main">
  <p:tag name="TABLE_ENDDRAG_ORIGIN_RECT" val="381*285"/>
  <p:tag name="TABLE_ENDDRAG_RECT" val="66*222*381*285"/>
</p:tagLst>
</file>

<file path=ppt/tags/tag18.xml><?xml version="1.0" encoding="utf-8"?>
<p:tagLst xmlns:p="http://schemas.openxmlformats.org/presentationml/2006/main">
  <p:tag name="TABLE_ENDDRAG_ORIGIN_RECT" val="381*268"/>
  <p:tag name="TABLE_ENDDRAG_RECT" val="508*222*381*268"/>
</p:tagLst>
</file>

<file path=ppt/tags/tag19.xml><?xml version="1.0" encoding="utf-8"?>
<p:tagLst xmlns:p="http://schemas.openxmlformats.org/presentationml/2006/main">
  <p:tag name="TABLE_ENDDRAG_ORIGIN_RECT" val="545*137"/>
  <p:tag name="TABLE_ENDDRAG_RECT" val="194*226*545*137"/>
</p:tagLst>
</file>

<file path=ppt/tags/tag2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20.xml><?xml version="1.0" encoding="utf-8"?>
<p:tagLst xmlns:p="http://schemas.openxmlformats.org/presentationml/2006/main">
  <p:tag name="TABLE_ENDDRAG_ORIGIN_RECT" val="584*177"/>
  <p:tag name="TABLE_ENDDRAG_RECT" val="136*223*584*177"/>
</p:tagLst>
</file>

<file path=ppt/tags/tag21.xml><?xml version="1.0" encoding="utf-8"?>
<p:tagLst xmlns:p="http://schemas.openxmlformats.org/presentationml/2006/main">
  <p:tag name="TABLE_ENDDRAG_ORIGIN_RECT" val="448*204"/>
  <p:tag name="TABLE_ENDDRAG_RECT" val="480*226*448*204"/>
</p:tagLst>
</file>

<file path=ppt/tags/tag22.xml><?xml version="1.0" encoding="utf-8"?>
<p:tagLst xmlns:p="http://schemas.openxmlformats.org/presentationml/2006/main">
  <p:tag name="TABLE_ENDDRAG_ORIGIN_RECT" val="291*134"/>
  <p:tag name="TABLE_ENDDRAG_RECT" val="117*229*291*134"/>
</p:tagLst>
</file>

<file path=ppt/tags/tag23.xml><?xml version="1.0" encoding="utf-8"?>
<p:tagLst xmlns:p="http://schemas.openxmlformats.org/presentationml/2006/main">
  <p:tag name="TABLE_ENDDRAG_ORIGIN_RECT" val="348*420"/>
  <p:tag name="TABLE_ENDDRAG_RECT" val="579*34*348*420"/>
</p:tagLst>
</file>

<file path=ppt/tags/tag24.xml><?xml version="1.0" encoding="utf-8"?>
<p:tagLst xmlns:p="http://schemas.openxmlformats.org/presentationml/2006/main">
  <p:tag name="TABLE_ENDDRAG_ORIGIN_RECT" val="825*85"/>
  <p:tag name="TABLE_ENDDRAG_RECT" val="64*273*825*85"/>
</p:tagLst>
</file>

<file path=ppt/tags/tag25.xml><?xml version="1.0" encoding="utf-8"?>
<p:tagLst xmlns:p="http://schemas.openxmlformats.org/presentationml/2006/main">
  <p:tag name="TABLE_ENDDRAG_ORIGIN_RECT" val="319*117"/>
  <p:tag name="TABLE_ENDDRAG_RECT" val="475*278*319*117"/>
</p:tagLst>
</file>

<file path=ppt/tags/tag26.xml><?xml version="1.0" encoding="utf-8"?>
<p:tagLst xmlns:p="http://schemas.openxmlformats.org/presentationml/2006/main">
  <p:tag name="TABLE_ENDDRAG_ORIGIN_RECT" val="603*33"/>
  <p:tag name="TABLE_ENDDRAG_RECT" val="266*264*603*33"/>
</p:tagLst>
</file>

<file path=ppt/tags/tag27.xml><?xml version="1.0" encoding="utf-8"?>
<p:tagLst xmlns:p="http://schemas.openxmlformats.org/presentationml/2006/main">
  <p:tag name="TABLE_ENDDRAG_ORIGIN_RECT" val="435*241"/>
  <p:tag name="TABLE_ENDDRAG_RECT" val="19*228*435*241"/>
</p:tagLst>
</file>

<file path=ppt/tags/tag28.xml><?xml version="1.0" encoding="utf-8"?>
<p:tagLst xmlns:p="http://schemas.openxmlformats.org/presentationml/2006/main">
  <p:tag name="TABLE_ENDDRAG_ORIGIN_RECT" val="631*33"/>
  <p:tag name="TABLE_ENDDRAG_RECT" val="123*225*631*33"/>
</p:tagLst>
</file>

<file path=ppt/tags/tag29.xml><?xml version="1.0" encoding="utf-8"?>
<p:tagLst xmlns:p="http://schemas.openxmlformats.org/presentationml/2006/main">
  <p:tag name="TABLE_ENDDRAG_ORIGIN_RECT" val="898*164"/>
  <p:tag name="TABLE_ENDDRAG_RECT" val="32*213*898*164"/>
</p:tagLst>
</file>

<file path=ppt/tags/tag3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30.xml><?xml version="1.0" encoding="utf-8"?>
<p:tagLst xmlns:p="http://schemas.openxmlformats.org/presentationml/2006/main">
  <p:tag name="TABLE_ENDDRAG_ORIGIN_RECT" val="390*441"/>
  <p:tag name="TABLE_ENDDRAG_RECT" val="554*12*390*441"/>
</p:tagLst>
</file>

<file path=ppt/tags/tag31.xml><?xml version="1.0" encoding="utf-8"?>
<p:tagLst xmlns:p="http://schemas.openxmlformats.org/presentationml/2006/main">
  <p:tag name="TABLE_ENDDRAG_ORIGIN_RECT" val="472*261"/>
  <p:tag name="TABLE_ENDDRAG_RECT" val="16*192*472*261"/>
</p:tagLst>
</file>

<file path=ppt/tags/tag32.xml><?xml version="1.0" encoding="utf-8"?>
<p:tagLst xmlns:p="http://schemas.openxmlformats.org/presentationml/2006/main">
  <p:tag name="TABLE_ENDDRAG_ORIGIN_RECT" val="261*268"/>
  <p:tag name="TABLE_ENDDRAG_RECT" val="501*241*261*268"/>
</p:tagLst>
</file>

<file path=ppt/tags/tag33.xml><?xml version="1.0" encoding="utf-8"?>
<p:tagLst xmlns:p="http://schemas.openxmlformats.org/presentationml/2006/main">
  <p:tag name="TABLE_ENDDRAG_ORIGIN_RECT" val="261*268"/>
  <p:tag name="TABLE_ENDDRAG_RECT" val="501*241*261*268"/>
</p:tagLst>
</file>

<file path=ppt/tags/tag34.xml><?xml version="1.0" encoding="utf-8"?>
<p:tagLst xmlns:p="http://schemas.openxmlformats.org/presentationml/2006/main">
  <p:tag name="TABLE_ENDDRAG_ORIGIN_RECT" val="497*271"/>
  <p:tag name="TABLE_ENDDRAG_RECT" val="434*252*497*271"/>
</p:tagLst>
</file>

<file path=ppt/tags/tag35.xml><?xml version="1.0" encoding="utf-8"?>
<p:tagLst xmlns:p="http://schemas.openxmlformats.org/presentationml/2006/main">
  <p:tag name="TABLE_ENDDRAG_ORIGIN_RECT" val="733*269"/>
  <p:tag name="TABLE_ENDDRAG_RECT" val="124*214*733*269"/>
</p:tagLst>
</file>

<file path=ppt/tags/tag36.xml><?xml version="1.0" encoding="utf-8"?>
<p:tagLst xmlns:p="http://schemas.openxmlformats.org/presentationml/2006/main">
  <p:tag name="TABLE_ENDDRAG_ORIGIN_RECT" val="498*235"/>
  <p:tag name="TABLE_ENDDRAG_RECT" val="135*229*498*235"/>
</p:tagLst>
</file>

<file path=ppt/tags/tag37.xml><?xml version="1.0" encoding="utf-8"?>
<p:tagLst xmlns:p="http://schemas.openxmlformats.org/presentationml/2006/main">
  <p:tag name="TABLE_ENDDRAG_ORIGIN_RECT" val="446*263"/>
  <p:tag name="TABLE_ENDDRAG_RECT" val="63*227*446*263"/>
</p:tagLst>
</file>

<file path=ppt/tags/tag38.xml><?xml version="1.0" encoding="utf-8"?>
<p:tagLst xmlns:p="http://schemas.openxmlformats.org/presentationml/2006/main">
  <p:tag name="TABLE_ENDDRAG_ORIGIN_RECT" val="397*474"/>
  <p:tag name="TABLE_ENDDRAG_RECT" val="536*24*397*474"/>
</p:tagLst>
</file>

<file path=ppt/tags/tag39.xml><?xml version="1.0" encoding="utf-8"?>
<p:tagLst xmlns:p="http://schemas.openxmlformats.org/presentationml/2006/main">
  <p:tag name="resource_record_key" val="{&quot;29&quot;:[50052953,50053246,50053145,50053313,50052708,50000159,50000189,50052704,50052696,50000283]}"/>
</p:tagLst>
</file>

<file path=ppt/tags/tag4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5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6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7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8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ags/tag9.xml><?xml version="1.0" encoding="utf-8"?>
<p:tagLst xmlns:p="http://schemas.openxmlformats.org/presentationml/2006/main">
  <p:tag name="KSO_WM_DIAGRAM_VIRTUALLY_FRAME" val="{&quot;height&quot;:377.3,&quot;left&quot;:233.65,&quot;top&quot;:82.26574803149606,&quot;width&quot;:690.921417322834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34967</Words>
  <Application>WPS 演示</Application>
  <PresentationFormat>宽屏</PresentationFormat>
  <Paragraphs>1578</Paragraphs>
  <Slides>80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5" baseType="lpstr">
      <vt:lpstr>Arial</vt:lpstr>
      <vt:lpstr>宋体</vt:lpstr>
      <vt:lpstr>Wingdings</vt:lpstr>
      <vt:lpstr>Agency FB</vt:lpstr>
      <vt:lpstr>Trebuchet MS</vt:lpstr>
      <vt:lpstr>微软雅黑</vt:lpstr>
      <vt:lpstr>Neris Thin</vt:lpstr>
      <vt:lpstr>等线</vt:lpstr>
      <vt:lpstr>Times New Roman</vt:lpstr>
      <vt:lpstr>Arial Unicode MS</vt:lpstr>
      <vt:lpstr>Calibri Light</vt:lpstr>
      <vt:lpstr>Calibri</vt:lpstr>
      <vt:lpstr>Wingdings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王向辉</cp:lastModifiedBy>
  <cp:revision>478</cp:revision>
  <dcterms:created xsi:type="dcterms:W3CDTF">2025-04-23T06:05:00Z</dcterms:created>
  <dcterms:modified xsi:type="dcterms:W3CDTF">2025-05-23T15:03:31Z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662351FB2CD64B2D88939DBD635ACC9B_12</vt:lpwstr>
  </property>
</Properties>
</file>