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412" r:id="rId3"/>
    <p:sldId id="532" r:id="rId4"/>
    <p:sldId id="347" r:id="rId5"/>
    <p:sldId id="891" r:id="rId6"/>
    <p:sldId id="892" r:id="rId7"/>
    <p:sldId id="893" r:id="rId8"/>
    <p:sldId id="894" r:id="rId9"/>
    <p:sldId id="895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4" r:id="rId19"/>
    <p:sldId id="905" r:id="rId20"/>
    <p:sldId id="906" r:id="rId21"/>
    <p:sldId id="909" r:id="rId22"/>
    <p:sldId id="910" r:id="rId23"/>
    <p:sldId id="911" r:id="rId24"/>
    <p:sldId id="915" r:id="rId25"/>
    <p:sldId id="918" r:id="rId26"/>
    <p:sldId id="920" r:id="rId27"/>
    <p:sldId id="919" r:id="rId28"/>
    <p:sldId id="921" r:id="rId29"/>
    <p:sldId id="922" r:id="rId30"/>
    <p:sldId id="923" r:id="rId31"/>
    <p:sldId id="924" r:id="rId32"/>
    <p:sldId id="926" r:id="rId33"/>
    <p:sldId id="927" r:id="rId34"/>
    <p:sldId id="929" r:id="rId35"/>
    <p:sldId id="930" r:id="rId36"/>
    <p:sldId id="931" r:id="rId37"/>
    <p:sldId id="933" r:id="rId38"/>
    <p:sldId id="932" r:id="rId39"/>
    <p:sldId id="936" r:id="rId40"/>
    <p:sldId id="937" r:id="rId41"/>
    <p:sldId id="938" r:id="rId42"/>
    <p:sldId id="939" r:id="rId43"/>
    <p:sldId id="940" r:id="rId44"/>
    <p:sldId id="941" r:id="rId45"/>
    <p:sldId id="943" r:id="rId46"/>
    <p:sldId id="944" r:id="rId47"/>
    <p:sldId id="945" r:id="rId48"/>
    <p:sldId id="946" r:id="rId49"/>
    <p:sldId id="947" r:id="rId50"/>
    <p:sldId id="948" r:id="rId51"/>
    <p:sldId id="949" r:id="rId52"/>
    <p:sldId id="951" r:id="rId53"/>
    <p:sldId id="300" r:id="rId54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4718668-5352-4E10-9D98-B81C2A043338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AA039F5B-BBAA-4764-8BD3-00C66C754F6E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837A24AB-C909-4D5A-BFF6-D12371FD3505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E37F9184-B8E1-4BEE-877E-E73698937329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79216FBE-47B6-43BB-8ECC-B30CE0E040DA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D83BBEDF-2B66-45AB-9A41-8928932716FC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D6EC70F0-6A1D-4118-A41B-2BD4FA41CB5D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21F40596-B02D-452C-8CFF-2152147FA7E7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  <a:tblStyle styleId="{14900DC2-BCAA-414C-9EFF-199D1918315D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35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spai.com/" TargetMode="Externa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125"/>
            <a:ext cx="835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</a:rPr>
              <a:t>Android</a:t>
            </a:r>
            <a:r>
              <a:rPr lang="zh-CN" altLang="en-US" sz="7200" dirty="0">
                <a:solidFill>
                  <a:srgbClr val="383987"/>
                </a:solidFill>
                <a:latin typeface="Agency FB" panose="020B0503020202020204" charset="0"/>
              </a:rPr>
              <a:t>课程</a:t>
            </a:r>
            <a:endParaRPr lang="zh-CN" altLang="en-US" sz="7200" dirty="0">
              <a:solidFill>
                <a:srgbClr val="38398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12 </a:t>
            </a:r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综合示例设计与开发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270" y="4428235"/>
            <a:ext cx="2561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任课教师：某某某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2477" y="450151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409006" y="450151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16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数据存储设计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资讯信息主要保存资讯的标题、详情链接、概述、作者、发布时间和哈希值。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131185" y="3261995"/>
          <a:ext cx="6196989" cy="3101975"/>
        </p:xfrm>
        <a:graphic>
          <a:graphicData uri="http://schemas.openxmlformats.org/drawingml/2006/table">
            <a:tbl>
              <a:tblPr firstRow="1">
                <a:tableStyleId>{AA039F5B-BBAA-4764-8BD3-00C66C754F6E}</a:tableStyleId>
              </a:tblPr>
              <a:tblGrid>
                <a:gridCol w="1934845"/>
                <a:gridCol w="1126490"/>
                <a:gridCol w="2591435"/>
              </a:tblGrid>
              <a:tr h="35369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属性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数据类型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说明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_id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自动增加的主键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title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标题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link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详情的链接地址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description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概述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author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作者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pubDate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发布时间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3536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hashCode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标题的哈希值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08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程序模块设计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从功能需求上分析，可以将整个应用程序划分为如下一些模块，包括是主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、网络模块、数据库适配器、数据库和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SharePreference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资讯客户端软件采用了典型的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MVVM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Model-View-ViewModel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）架构，通过模块化设计提高了代码的清晰度与可维护性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是应用的主入口，负责初始化界面并管理不同界面的导航跳转。它作为容器存在，承载资讯列表、资讯详情、历史数据和设置页面的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6" name="F360BE8B-6686-4F3D-AEAF-501FE73E4058-5" descr="C:/Users/wangx/AppData/Local/Temp/绘图1(22).png绘图1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2511425"/>
            <a:ext cx="477139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08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程序模块设计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资讯列表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、资讯详情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、历史数据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和设置配置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分别对应不同功能界面。这些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页面主要负责数据显示和用户交互处理，其内部不直接包含业务逻辑，而是依赖各自对应的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获取和更新数据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每个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页面都对应一个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。资讯列表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负责加载网络资讯数据，并将其提供给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展示；历史数据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负责从本地数据库中读取历史资讯；设置配置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则用于管理用户的偏好设置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6" name="F360BE8B-6686-4F3D-AEAF-501FE73E4058-5" descr="C:/Users/wangx/AppData/Local/Temp/绘图1(22).png绘图1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2511425"/>
            <a:ext cx="477139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08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程序模块设计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网络模块是资讯列表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的重要组成部分，负责向服务器发送网络请求，获取最新资讯数据。获取的数据可以直接传递给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，也可以保存到本地数据库供后续使用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数据库适配器用于封装对本地数据库的访问操作。它统一管理数据的增删查改，避免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或其他模块直接操作数据库，提高了模块之间的解耦性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数据库模块负责实际的数据存储，基于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实现，存储用户下载过的历史资讯，供历史数据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6" name="F360BE8B-6686-4F3D-AEAF-501FE73E4058-5" descr="C:/Users/wangx/AppData/Local/Temp/绘图1(22).png绘图1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2511425"/>
            <a:ext cx="477139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08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程序模块设计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模块用于存储应用中的轻量级配置信息，例如是否启用自动保存或去除重复数据的设置。设置配置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会与该模块交互，实现用户偏好的持久化。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整个系统通过清晰的分层和模块划分，构建了一个高内聚、低耦合的资讯客户端架构。每个模块职责单一，利于功能拓展和后期维护。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6" name="F360BE8B-6686-4F3D-AEAF-501FE73E4058-5" descr="C:/Users/wangx/AppData/Local/Temp/绘图1(22).png绘图1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2511425"/>
            <a:ext cx="477139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7402195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工程结构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资讯客户端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的工程名称为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ChapterDemo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，包名称为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edu.hrbeu.chapterdemo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示例设置了多个命名空间中，分别用来保存用户界面、数据库和网络通讯的源代码文件，命名空间的名称以及说明参考表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03" y="717233"/>
            <a:ext cx="2507615" cy="5747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071245" y="4329430"/>
          <a:ext cx="7024370" cy="1604645"/>
        </p:xfrm>
        <a:graphic>
          <a:graphicData uri="http://schemas.openxmlformats.org/drawingml/2006/table">
            <a:tbl>
              <a:tblPr firstRow="1">
                <a:tableStyleId>{837A24AB-C909-4D5A-BFF6-D12371FD3505}</a:tableStyleId>
              </a:tblPr>
              <a:tblGrid>
                <a:gridCol w="3825875"/>
                <a:gridCol w="3198495"/>
              </a:tblGrid>
              <a:tr h="22923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命名空间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edu.hrbeu.chapterdemo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Activity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edu.hrbeu.chapterdemo.data.base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基础据文件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edu.hrbeu.chapterdemo.data.db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数据库相关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edu.hrbeu.chapterdemo.data.net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网络相关文件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edu.hrbeu.chapterdemo.presentation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相关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的文件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2923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84565" y="287655"/>
            <a:ext cx="32740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工程代码的文件结构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7402195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工程结构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示例将不同用途的源代码文件放置在不同的命名空间中，源代码文件的名称和用途可以参考表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03" y="717233"/>
            <a:ext cx="2507615" cy="5747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090295" y="3134360"/>
          <a:ext cx="7133590" cy="3330575"/>
        </p:xfrm>
        <a:graphic>
          <a:graphicData uri="http://schemas.openxmlformats.org/drawingml/2006/table">
            <a:tbl>
              <a:tblPr firstRow="1">
                <a:tableStyleId>{E37F9184-B8E1-4BEE-877E-E73698937329}</a:tableStyleId>
              </a:tblPr>
              <a:tblGrid>
                <a:gridCol w="2376170"/>
                <a:gridCol w="2163445"/>
                <a:gridCol w="2593975"/>
              </a:tblGrid>
              <a:tr h="20637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包名称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文件名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7010">
                <a:tc rowSpan="2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MainActivity.kt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Activity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源代码文件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Route.kt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导航路由管理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.data.base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AppData.kt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全局共享数据文件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rowSpan="2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.data.db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DBAdapter.kt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数据库适配器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7010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DBNews.kt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数据库相关的数据模型类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32410">
                <a:tc rowSpan="2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.data.net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Channel.kt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网络通讯相关的数据模型类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News.kt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网络通讯相关的数据模型类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rowSpan="2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.presentation.home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HomeScreen.kt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资讯列表界面的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HomeViewModel.kt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资讯列表界面的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7010">
                <a:tc rowSpan="3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.presentation.setting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SettingScreen.kt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设置配置界面的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SettingViewModel.kt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设置配置界面的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SharedPreferences.kt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SharedPreferences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代码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 rowSpan="2"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.presentation.history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HistoryScreen.kt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历史数据界面的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7010">
                <a:tc vMerge="1">
                  <a:tcPr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HistoryViewModel.kt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历史数据界面的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  <a:tr h="20637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.presentation.detail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DetailScreen.kt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资讯详情界面的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282565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依据程序模块结构图，按照自底向上的顺序对每个模块进行详细的介绍。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自底向上介绍有利于理解模块之间的调用关系，也避免了在介绍上层模块时，读者不了解所调用的下层模块的问题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000115" y="127889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ViewModel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核心库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Kotlin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扩展，支持协程（推荐）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implementation("androidx.lifecycle:lifecycle-viewmodel-ktx:2.6.2")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Compose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与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整合支持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implementation("androidx.lifecycle:lifecycle-viewmodel-compose:2.6.2")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ktor client 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网络通讯</a:t>
                      </a:r>
                      <a:endParaRPr 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implementation("io.ktor:ktor-client-core:2.3.5")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implementation("io.ktor:ktor-client-okhttp:2.3.5")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implementation("io.ktor:ktor-client-content-negotiation:2.3.5")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implementation("io.ktor:ktor-serialization-kotlinx-json:2.3.5")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implementation("io.ktor:ktor-client-cio:2.3.3")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implementation("org.jetbrains.kotlinx:kotlinx-serialization-json:1.6.3")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implementation("androidx.navigation:navigation-compose:2.7.7")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导航核心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implementation("androidx.lifecycle:lifecycle-runtime-ktx:2.7.0")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生命周期支持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implementation("androidx.activity:activity-compose:1.8.2") // activity+compose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整合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F360BE8B-6686-4F3D-AEAF-501FE73E4058-5" descr="C:/Users/wangx/AppData/Local/Temp/绘图1(22).png绘图1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4092575"/>
            <a:ext cx="3357245" cy="2520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4650" y="521970"/>
            <a:ext cx="56292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build.gradle.kts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dependencies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区块内，引用项目所需的依赖库：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数据库适配器是最底层的模块，主要用于封装对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数据库的操作。数据库适配器的核心代码主要在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DBAdapter.kt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文件中，在介绍数据库适配器代码前，首先了解一下数据模型类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DBNews.kt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DBNews.kt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上表说明了各个字段的用途。这里之所以将所有属性都给出了默认值，是因为在使用的时候会直接实例化，然后在对每个属性值进行修改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95375" y="3499485"/>
          <a:ext cx="4751070" cy="1920240"/>
        </p:xfrm>
        <a:graphic>
          <a:graphicData uri="http://schemas.openxmlformats.org/drawingml/2006/table">
            <a:tbl>
              <a:tblPr/>
              <a:tblGrid>
                <a:gridCol w="47510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class DBNews(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id: Int = -1,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title: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link: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description: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author: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pubDate: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hashCode: Int = 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096000" y="3496310"/>
          <a:ext cx="4885690" cy="1925320"/>
        </p:xfrm>
        <a:graphic>
          <a:graphicData uri="http://schemas.openxmlformats.org/drawingml/2006/table">
            <a:tbl>
              <a:tblPr firstRow="1">
                <a:tableStyleId>{79216FBE-47B6-43BB-8ECC-B30CE0E040DA}</a:tableStyleId>
              </a:tblPr>
              <a:tblGrid>
                <a:gridCol w="1671955"/>
                <a:gridCol w="973455"/>
                <a:gridCol w="2240280"/>
              </a:tblGrid>
              <a:tr h="24066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_id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自动增加的主键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标题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详情的链接地址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概述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author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作者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pubDate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发布时间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hashCode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标题的哈希值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的用途说明：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）作为数据库表的映射实体类。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它代表数据库表中的一条数据，可以通过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插入数据库、更新或删除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）数据传递和显示。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可以从数据库读取出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列表，将其传给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，再传到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Text()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等方式进行展示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）主键字段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的默认值。设置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id = -1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主要是为了区分还未插入数据库的新对象，因为插入数据库时可能会由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SQLite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自动生成主键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95375" y="2183130"/>
          <a:ext cx="4751070" cy="1920240"/>
        </p:xfrm>
        <a:graphic>
          <a:graphicData uri="http://schemas.openxmlformats.org/drawingml/2006/table">
            <a:tbl>
              <a:tblPr/>
              <a:tblGrid>
                <a:gridCol w="47510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class DBNews(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id: Int = -1,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title: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link: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description: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author: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pubDate: String =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hashCode: Int = 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096000" y="2179955"/>
          <a:ext cx="4885690" cy="1925320"/>
        </p:xfrm>
        <a:graphic>
          <a:graphicData uri="http://schemas.openxmlformats.org/drawingml/2006/table">
            <a:tbl>
              <a:tblPr firstRow="1">
                <a:tableStyleId>{D83BBEDF-2B66-45AB-9A41-8928932716FC}</a:tableStyleId>
              </a:tblPr>
              <a:tblGrid>
                <a:gridCol w="1671955"/>
                <a:gridCol w="973455"/>
                <a:gridCol w="2240280"/>
              </a:tblGrid>
              <a:tr h="24066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_id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自动增加的主键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标题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详情的链接地址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概述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author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作者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pubDate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发布时间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2406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hashCode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标题的哈希值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960494" y="1044775"/>
            <a:ext cx="7781563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en-US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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应用程序的基本设计方法和思路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67355" y="12124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67355" y="220682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960495" y="2100580"/>
            <a:ext cx="729615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en-US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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掌握使用多种组件进行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程序开发的方法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类与以往介绍过的数据库适配器类相似，都具有继承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SQLiteOpenHelper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的帮助类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DBOpenHelper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DBOpenHelper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在建立数据库时，同时建立数据库表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DBOpenHelper()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091565" y="3173730"/>
          <a:ext cx="9834245" cy="3684270"/>
        </p:xfrm>
        <a:graphic>
          <a:graphicData uri="http://schemas.openxmlformats.org/drawingml/2006/table">
            <a:tbl>
              <a:tblPr/>
              <a:tblGrid>
                <a:gridCol w="9834245"/>
              </a:tblGrid>
              <a:tr h="368427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class DBOpenHelper(context: Context) : SQLiteOpenHelper(context, DB_NAME, null, DB_VERSION)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		companion object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			private const val DB_NAME = "news.db"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			const val DB_TABLE = "newsinfo"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			private const val DB_VERSION = 1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			const val KEY_ID = "_id"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			const val KEY_TITLE = "title"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			const val KEY_LINK = "link"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			const val KEY_DESCRIPTION = "description"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			const val KEY_AUTHOR = "author"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			const val KEY_PUBDATE = "pubDate"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			const val KEY_HASHCODE = "hashCode"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			private const val DB_CREATE = "CREATE TABLE $DB_TABLE ("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					"$KEY_ID INTEGER PRIMARY KEY AUTOINCREMENT,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					"$KEY_TITLE TEXT NOT NULL,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					"$KEY_LINK TEXT NOT NULL,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5046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DBOpenHelper()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DBAdapter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DBOpenHelper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的作用是负责创建和管理应用的本地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数据库。它继承自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SQLiteOpenHelper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，在数据库首次创建时执行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方法初始化表结构，在版本升级时执行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onUpgrade()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方法处理数据迁移逻辑，从而为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提供稳定的数据库连接和操作入口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091565" y="2490470"/>
          <a:ext cx="9834245" cy="3430905"/>
        </p:xfrm>
        <a:graphic>
          <a:graphicData uri="http://schemas.openxmlformats.org/drawingml/2006/table">
            <a:tbl>
              <a:tblPr/>
              <a:tblGrid>
                <a:gridCol w="9834245"/>
              </a:tblGrid>
              <a:tr h="34309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					"$KEY_DESCRIPTION TEXT NOT NULL,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					"$KEY_AUTHOR TEXT,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					"$KEY_PUBDATE TEXT NOT NULL, " 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					"$KEY_HASHCODE INTEGER)"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		override fun onCreate(db: SQLiteDatabase)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			db.execSQL(DB_CREATE)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		override fun onUpgrade(db: SQLiteDatabase, oldVersion: Int, newVersion: Int)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			db.execSQL("DROP TABLE IF EXISTS $DB_TABLE")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			onCreate(db)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5046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091565" y="2490470"/>
          <a:ext cx="9834245" cy="3430905"/>
        </p:xfrm>
        <a:graphic>
          <a:graphicData uri="http://schemas.openxmlformats.org/drawingml/2006/table">
            <a:tbl>
              <a:tblPr/>
              <a:tblGrid>
                <a:gridCol w="9834245"/>
              </a:tblGrid>
              <a:tr h="34309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class DBAdapter(context: Context)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	private val dbHelper = DBOpenHelper(context)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	private var db: SQLiteDatabase? = null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	fun open()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		db = dbHelper.writableDatabase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	fun close()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		db?.close()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	fun insert(dbNews: DBNews): Long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		val values = ContentValues().apply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	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		put(DBOpenHelper.KEY_TITLE, dbNews.title)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	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		put(DBOpenHelper.KEY_LINK, dbNews.link)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	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		put(DBOpenHelper.KEY_DESCRIPTION, dbNews.description)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			........................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13106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数据库适配器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中各个函数的作用参考表。其中，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dropTable()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是删除数据库的整张表结构，用于测试目的。如果读者调用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dropTable()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后客户端程序无法正常运行，可以尝试卸载客户端程序，重写运行后便可恢复正常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43915" y="3122295"/>
          <a:ext cx="10485120" cy="3411220"/>
        </p:xfrm>
        <a:graphic>
          <a:graphicData uri="http://schemas.openxmlformats.org/drawingml/2006/table">
            <a:tbl>
              <a:tblPr firstRow="1">
                <a:tableStyleId>{D6EC70F0-6A1D-4118-A41B-2BD4FA41CB5D}</a:tableStyleId>
              </a:tblPr>
              <a:tblGrid>
                <a:gridCol w="2465070"/>
                <a:gridCol w="3185795"/>
                <a:gridCol w="4834255"/>
              </a:tblGrid>
              <a:tr h="288290"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行号范围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函数名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作用描述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5245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6–8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open()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打开数据库，获取一个可写的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SQLiteDatabase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实例。用于后续数据操作前的准备。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10–12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关闭数据库连接，释放资源。在数据库操作完成后调用。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5308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14–24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insert()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向数据库中插入一条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DBNews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数据，返回插入结果的行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ID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，如果失败返回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-1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26–41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queryAllData()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查询数据库中所有数据，转换为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DBNews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数组返回。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43–45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deleteAllData()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删除表中所有记录，返回删除的行数。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765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48–65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convertToNews()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辅助函数：将查询结果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Cursor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转换为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DBNews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类型的数组。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67–76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getCount()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返回数据库表中当前记录的总数。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78–84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exists()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判断指定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hashCode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的记录是否存在于数据库中。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87–89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dropTable()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删除数据库中的整个表结构（如果存在），相当于重置表。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34169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从少数派获取数据的过程主要包括网络请求与数据解析两个步骤。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应用通过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客户端发送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请求，访问少数派提供的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源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https://sspai.com/feed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，服务器返回一段包含资讯内容的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应用使用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解析器解析返回的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内容，将其中的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&lt;item&gt;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节点映射为本地定义的数据类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，提取出文章标题、链接、作者、发布时间等信息，并存入数据库中，供界面展示或进一步处理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947160"/>
            <a:ext cx="5057140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10439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从少数派平台上获取到的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数据，截取部分内容：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04900" y="2855595"/>
          <a:ext cx="10083165" cy="3790950"/>
        </p:xfrm>
        <a:graphic>
          <a:graphicData uri="http://schemas.openxmlformats.org/drawingml/2006/table">
            <a:tbl>
              <a:tblPr/>
              <a:tblGrid>
                <a:gridCol w="10083165"/>
              </a:tblGrid>
              <a:tr h="379095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&lt;rss xmlns:atom="http://www.w3.org/2005/Atom" xmlns:dc="http://purl.org/dc/elements/1.1/" version="2.0"&gt;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&lt;channel&gt;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&lt;title&gt;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少数派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&lt;/title&gt;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&lt;link&gt;https://sspai.com&lt;/link&gt;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&lt;description&gt;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少数派致力于更好地运用数字产品或科学方法，帮助用户提升工作效率和生活品质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&lt;/description&gt;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&lt;language&gt;zh-CN&lt;/language&gt;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&lt;managingEditor&gt;contact@sspai.com (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少数派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)&lt;/managingEditor&gt;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&lt;pubDate&gt;Sat, 10 May 2025 18:40:56 +0800&lt;/pubDate&gt;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&lt;item&gt;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&lt;title&gt;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装了啥特别篇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|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少数派编辑部的阅读器都装了啥字体？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&lt;/title&gt;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&lt;link&gt;https://sspai.com/prime/story/zhuanglesha-250510&lt;/link&gt;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&lt;description&gt;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之前，我们曾经邀请编辑部成员介绍过自己都「装了啥字体」，当时主要侧重于我们在工作中偏好的编辑器字体、设计用字体等。不过除此之外，我们之中还有不少电子阅读器爱好者，在使用阅读软件和电纸书的场合，也发现并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...&lt;a href="https://sspai.com/prime/story/zhuanglesha-250510" target="_blank"&gt;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查看全文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&lt;/a&gt;&lt;p&gt;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本文为会员文章，出自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&lt;a href="https://sspai.com/prime/precog/single" target="_blank"&gt;《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单篇文章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》&lt;/a 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，订阅后可阅读全文。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&lt;/p &gt;&lt;/description&gt;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13      &lt;author&gt;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少数派编辑部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&lt;/author&gt;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14     &lt;pubDate&gt;Sat, 10 May 2025 18:40:56 +0800&lt;/pubDate&gt;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15    &lt;/item&gt;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从少数派平台上获取到的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数据，截取部分内容：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是少数派网站提供的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RSS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Really Simple Syndication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）源格式，用于订阅和分发文章更新信息。其根节点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&lt;rss&gt;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定义了命名空间和版本信息，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节点包含整个订阅源的元信息，如站点标题、链接、简介、语言和最新发布时间等。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中，多个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节点依次列出每一篇文章的基本内容，包括文章标题（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&lt;title&gt;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）、链接地址（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&lt;link&gt;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）、简要描述（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&lt;description&gt;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）、作者（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&lt;author&gt;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）以及发布时间（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&lt;pubDate&gt;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04900" y="2831465"/>
          <a:ext cx="10083165" cy="6187440"/>
        </p:xfrm>
        <a:graphic>
          <a:graphicData uri="http://schemas.openxmlformats.org/drawingml/2006/table">
            <a:tbl>
              <a:tblPr/>
              <a:tblGrid>
                <a:gridCol w="1008316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&lt;item&gt;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&lt;title&gt;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一日一技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|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HWiNFO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实现游戏内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OSD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信息叠加显示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&lt;/title&gt;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  &lt;link&gt;https://sspai.com/post/98966&lt;/link&gt;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&lt;description&gt;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游戏加加？你是认真的么？不妨试试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HWiNFO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吧。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&lt;a href="https://sspai.com/post/98966" target="_blank"&gt;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查看全文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&lt;/a&gt;&lt;/description&gt;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     &lt;author&gt;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玩出个名堂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&lt;/author&gt;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&lt;pubDate&gt;Sat, 10 May 2025 16:59:26 +0800&lt;/pubDate&gt;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&lt;/item&gt;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23    ......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  &lt;/channel&gt;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25&lt;/rss&gt;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）数据模型类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Channel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的代码：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                       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News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数据类正是用于将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 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文件中的数据结构映射到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对象中的对应模型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076960" y="3688080"/>
          <a:ext cx="3620135" cy="1493520"/>
        </p:xfrm>
        <a:graphic>
          <a:graphicData uri="http://schemas.openxmlformats.org/drawingml/2006/table">
            <a:tbl>
              <a:tblPr/>
              <a:tblGrid>
                <a:gridCol w="362013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class Channel(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title: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link: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description: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pubDate: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items: List&lt;News&gt;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547360" y="3688080"/>
          <a:ext cx="3620135" cy="1493520"/>
        </p:xfrm>
        <a:graphic>
          <a:graphicData uri="http://schemas.openxmlformats.org/drawingml/2006/table">
            <a:tbl>
              <a:tblPr/>
              <a:tblGrid>
                <a:gridCol w="362013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class News(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title: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link: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description: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author: String?,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pubDate: String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）数据模型类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类代表的是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 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元素，对应字段如表所示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53440" y="3735705"/>
          <a:ext cx="10485120" cy="2526030"/>
        </p:xfrm>
        <a:graphic>
          <a:graphicData uri="http://schemas.openxmlformats.org/drawingml/2006/table">
            <a:tbl>
              <a:tblPr firstRow="1">
                <a:tableStyleId>{21F40596-B02D-452C-8CFF-2152147FA7E7}</a:tableStyleId>
              </a:tblPr>
              <a:tblGrid>
                <a:gridCol w="3495040"/>
                <a:gridCol w="3495040"/>
                <a:gridCol w="3495040"/>
              </a:tblGrid>
              <a:tr h="42100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Kotlin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字段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对应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XML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标签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含义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</a:tr>
              <a:tr h="42100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&lt;title&gt;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频道标题，如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“少数派”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</a:tr>
              <a:tr h="42100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&lt;link&gt;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网站链接，如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hlinkClick r:id="rId3"/>
                        </a:rPr>
                        <a:t>https://sspai.com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  <a:hlinkClick r:id="rId3"/>
                      </a:endParaRPr>
                    </a:p>
                  </a:txBody>
                  <a:tcPr marL="9525" marR="9525" marT="9525" marB="9525" anchor="b" anchorCtr="1"/>
                </a:tc>
              </a:tr>
              <a:tr h="42100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&lt;description&gt;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频道描述文字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</a:tr>
              <a:tr h="42100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pubDate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&lt;pubDate&gt;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最新文章发布日期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</a:tr>
              <a:tr h="42100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items: List&lt;News&gt;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多个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&lt;item&gt;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包含的新闻项列表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b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）数据模型类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类表示的是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中的每一个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项，对应字段如表所示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这种结构用来配合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的序列化解析，将网络请求得到的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数据解析为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列表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71855" y="3299460"/>
          <a:ext cx="10485120" cy="2575560"/>
        </p:xfrm>
        <a:graphic>
          <a:graphicData uri="http://schemas.openxmlformats.org/drawingml/2006/table">
            <a:tbl>
              <a:tblPr firstRow="1">
                <a:tableStyleId>{14900DC2-BCAA-414C-9EFF-199D1918315D}</a:tableStyleId>
              </a:tblPr>
              <a:tblGrid>
                <a:gridCol w="3495040"/>
                <a:gridCol w="3495040"/>
                <a:gridCol w="3495040"/>
              </a:tblGrid>
              <a:tr h="42926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Kotlin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字段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对应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XML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标签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含义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260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&lt;title&gt;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文章标题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260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link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&lt;link&gt;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文章链接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260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&lt;description&gt;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文章内容摘要，可能包含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HTML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260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author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&lt;author&gt;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作者名称（可能缺失，所以为可空）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260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pubDate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&lt;pubDate&gt;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文章发布时间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需求分析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本章的初衷就是希望读者能够根据实际项目的需求，准确的分析出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应用程序开发所可能涉及到的知识点，通过分析软件的需求，快速设计出用户界面和模块结构，并最终完成应用程序的开发和调试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资讯客户端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是一个略微复杂的示例。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在这个综合示例中，用户从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少数派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网站下载资讯列表，将列表显示在客户端的页面中。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在用户点击资讯列表中的任意一项时，将打开资讯的详情内容。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客户端支持将下载的咨询列表保存在本地数据库，在历史页面中查看已经下载的数据。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用户可以设置是否自动保存咨询列表到数据，以及去除重复的数据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formatDate()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函数的作用是将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中的发布日期字符串（英文格式）转换为更通用的标准日期格式（如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"2025-05-10 18:40:56"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formatDate()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函数代码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172710" y="80645"/>
          <a:ext cx="6579870" cy="2372360"/>
        </p:xfrm>
        <a:graphic>
          <a:graphicData uri="http://schemas.openxmlformats.org/drawingml/2006/table">
            <a:tbl>
              <a:tblPr/>
              <a:tblGrid>
                <a:gridCol w="6579870"/>
              </a:tblGrid>
              <a:tr h="23723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@RequiresApi(Build.VERSION_CODES.O)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formatDate(dateStr: String): String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inputFormatter = DateTimeFormatter.ofPattern(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"EEE, dd MMM yyyy HH:mm:ss Z", Locale.ENGLISH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dateTime = ZonedDateTime.parse(dateStr, inputFormatter)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val outputFormatter = DateTimeFormatter.ofPattern("yyyy-MM-dd HH:mm:ss")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return dateTime.format(outputFormatter)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43915" y="3494405"/>
            <a:ext cx="9961245" cy="31692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@RequiresApi(Build.VERSION_CODES.O)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，这个注解表示该函数只能在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8.0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 26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）及以上版本中运行。因为使用了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java.time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下的新时间类（如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ZonedDateTime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DateTimeFormatter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），这些类从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 26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才开始支持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行代码构建输入格式化器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inputFormatter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DateTimeFormatter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创建一个解析器，解析的格式为：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0858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"EEE"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：星期（如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0858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"dd MMM yyyy"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：日期，如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 May 2025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0858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"HH:mm:ss"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小时制时间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0858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"Z"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：时区偏移（如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+0800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lvl="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Locale.ENGLISH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是必须的，因为英文缩写如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"Sat", "May"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会因语言环境而不同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formatDate()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函数代码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327275" y="2816225"/>
          <a:ext cx="8951595" cy="2396490"/>
        </p:xfrm>
        <a:graphic>
          <a:graphicData uri="http://schemas.openxmlformats.org/drawingml/2006/table">
            <a:tbl>
              <a:tblPr/>
              <a:tblGrid>
                <a:gridCol w="8951595"/>
              </a:tblGrid>
              <a:tr h="23964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@RequiresApi(Build.VERSION_CODES.O)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formatDate(dateStr: String): String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inputFormatter = DateTimeFormatter.ofPattern(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"EEE, dd MMM yyyy HH:mm:ss Z", Locale.ENGLISH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dateTime = ZonedDateTime.parse(dateStr, inputFormatter)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val outputFormatter = DateTimeFormatter.ofPattern("yyyy-MM-dd HH:mm:ss")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return dateTime.format(outputFormatter)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76935" y="5294630"/>
            <a:ext cx="1030668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行代码解析为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ZonedDateTime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类型的对象，将传入的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dateStr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"Sat, 10 May 2025 18:40:56 +0800"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）解析为带时区的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ZonedDateTime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行代码构建输出格式化器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outputFormatter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，定义输出格式为：年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-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-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 小时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: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分钟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: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秒，例如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"2025-05-10 18:40:56"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parseXML()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函数用于从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格式的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字符串中提取资讯内容，将其封装为一个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Channel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实例，内部包括新闻列表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List&lt;News&gt;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，方便在应用中进一步展示和处理。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parseXML()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函数代码：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行代码定义一个函数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parseXML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，接收一个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格式的字符串，返回一个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类型的对象（包含多个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Java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DOM API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构建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解析器：第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行创建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DocumentBuilderFactory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实例。第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行创建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DocumentBuilder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行将传入的字符串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转换为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InputStream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并解析为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Document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对象。第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行标准化文档结构，确保标签格式一致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126490" y="3916680"/>
          <a:ext cx="7531735" cy="1078230"/>
        </p:xfrm>
        <a:graphic>
          <a:graphicData uri="http://schemas.openxmlformats.org/drawingml/2006/table">
            <a:tbl>
              <a:tblPr/>
              <a:tblGrid>
                <a:gridCol w="7531735"/>
              </a:tblGrid>
              <a:tr h="10782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parseXML(xml: String): Channel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val factory = DocumentBuilderFactory.newInstance()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val builder = factory.newDocumentBuilder()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val doc = builder.parse(xml.byteInputStream())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doc.documentElement.normalize()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726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parseXML()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函数代码：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行代码获取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节点，然后从中提取：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标题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&lt;title&gt;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链接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&lt;link&gt;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描述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&lt;description&gt;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发布时间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&lt;pubDate&gt;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089660" y="2910205"/>
          <a:ext cx="7531735" cy="1548765"/>
        </p:xfrm>
        <a:graphic>
          <a:graphicData uri="http://schemas.openxmlformats.org/drawingml/2006/table">
            <a:tbl>
              <a:tblPr/>
              <a:tblGrid>
                <a:gridCol w="7531735"/>
              </a:tblGrid>
              <a:tr h="154876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    val channel = doc.getElementsByTagName("channel").item(0) as Element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val feedTitle = channel.getElementsByTagName("title").item(0).textContent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       val feedLink = channel.getElementsByTagName("link").item(0).textContent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    val feedDescription = channel.getElementsByTagName("description").item(0).textContent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       val feedPubDate = channel.getElementsByTagName("pubDate").item(0).textContent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10528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parseXML()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函数代码：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904740" y="2903220"/>
          <a:ext cx="7148195" cy="3840480"/>
        </p:xfrm>
        <a:graphic>
          <a:graphicData uri="http://schemas.openxmlformats.org/drawingml/2006/table">
            <a:tbl>
              <a:tblPr/>
              <a:tblGrid>
                <a:gridCol w="7148195"/>
              </a:tblGrid>
              <a:tr h="154876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      val itemNodes = channel.getElementsByTagName("item")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      val items = mutableListOf&lt;News&gt;()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    for (i in 0 until itemNodes.length)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    val item = itemNodes.item(i) as Element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        val title = item.getElementsByTagName("title").item(0).textContent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    val link = item.getElementsByTagName("link").item(0).textContent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      val description = item.getElementsByTagName("description").item(0).textContent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val author = item.getElementsByTagName("author")?.item(0)?.textContent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val pubDate = formatDate(item.getElementsByTagName("pubDate").item(0).textContent)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          items.add(News(title, link, description, author, pubDate))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      return Channel(feedTitle, feedLink, feedDescription, feedPubDate, items)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40740" y="2903220"/>
            <a:ext cx="4064000" cy="530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行代码获取所有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子节点，每个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代表一篇新闻。准备一个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List&lt;News&gt;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存储解析结果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行代码，对每一条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获取新闻标题、链接、描述、作者和发布日期。将所有字段封装为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对象并添加到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items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列表中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&lt;channel&gt;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的信息和所有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&lt;item&gt;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组成一个完整的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Channel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对象返回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18148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）获取网络数据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096635" y="2578735"/>
          <a:ext cx="5905500" cy="4322445"/>
        </p:xfrm>
        <a:graphic>
          <a:graphicData uri="http://schemas.openxmlformats.org/drawingml/2006/table">
            <a:tbl>
              <a:tblPr/>
              <a:tblGrid>
                <a:gridCol w="5905500"/>
              </a:tblGrid>
              <a:tr h="432244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 val client = HttpClient(OkHttp)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       defaultRequest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           headers.append("User-Agent", "Mozilla/5.0")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           headers.append("Accept", "application/xml")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private val _data = MutableStateFlow&lt;List&lt;News&gt;&gt;(emptyList())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val data: StateFlow&lt;List&lt;News&gt;&gt; = _data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@RequiresApi(Build.VERSION_CODES.O)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   fun loadData(dbAdapter: DBAdapter, context:Context)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14            try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15                val response: HttpResponse = client.get(AppData.website)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16                val xmlString = response.bodyAsText()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17                val channel = parseXML(xmlString)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18                _data.value = channel.items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4230" y="2416175"/>
            <a:ext cx="4908550" cy="409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客户端配合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实现网络请求。设置默认请求头，包括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User-Agent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Accept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，用于模拟浏览器行为并声明接收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是内部可变的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，保存从网络获取的新闻数据列表。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是只读的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观察，确保数据响应式更新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loadData()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函数用于加载网络数据，运行在协程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viewModelScope.launch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请求站点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URL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，将响应体解析为文本字符串。调用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parseXML()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XML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字符串解析为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Channel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对象，将解析出的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items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（即新闻列表）赋值给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_data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38800" y="1161415"/>
            <a:ext cx="6096000" cy="1360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Ktor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的异步网络请求函数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loadData()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，主要负责从网络获取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RSS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数据、解析成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Channel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News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，并将数据保存到本地数据库中。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HomeViewModel.kt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中的获取网络数据相关的代码：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74675" y="1811655"/>
            <a:ext cx="10539730" cy="6673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网络数据获取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）获取网络数据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096635" y="89535"/>
          <a:ext cx="5905500" cy="6934200"/>
        </p:xfrm>
        <a:graphic>
          <a:graphicData uri="http://schemas.openxmlformats.org/drawingml/2006/table">
            <a:tbl>
              <a:tblPr/>
              <a:tblGrid>
                <a:gridCol w="5905500"/>
              </a:tblGrid>
              <a:tr h="69342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        //</a:t>
                      </a:r>
                      <a:r>
                        <a:rPr lang="zh-CN" altLang="en-US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数据存储</a:t>
                      </a:r>
                      <a:endParaRPr lang="zh-CN" altLang="en-US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          if (AppData.IsAutoSave){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        var counter = 0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        channel.items.forEach {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                println(" - ${it.title} (${it.link})")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                val newsHashCode = it.title.hashCode()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                      var isExists = dbAdapter.exists(newsHashCode)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29                        if (!isExists || !AppData.IsRemoveDuplicate) {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30                            val dbNews = DBNews().apply {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31                                this.title = it.title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32                                this.link = it.link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33                                this.author = it.author ?: ""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34                                this.description = it.description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35                                this.pubDate = it.pubDate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36                                this.hashCode = it.title.hashCode()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37                    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38                            dbAdapter.insert(dbNews)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39                            counter += 1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40                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41            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42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43                    Toast.makeText(context, "${counter}</a:t>
                      </a:r>
                      <a:r>
                        <a:rPr lang="zh-CN" altLang="en-US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条数据存入数据库</a:t>
                      </a: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", Toast.LENGTH_SHORT).show()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44        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45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46            } catch (e: Exception) {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47                // </a:t>
                      </a:r>
                      <a:r>
                        <a:rPr lang="zh-CN" altLang="en-US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可根据需求处理错误</a:t>
                      </a:r>
                      <a:endParaRPr lang="zh-CN" altLang="en-US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48                println("Error: $e")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49    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50     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3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51   }</a:t>
                      </a: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3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4710" y="2517775"/>
            <a:ext cx="5101590" cy="402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行代码，如果启用了自动保存功能，则将该条数据转换成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插入数据库，并且会通过标题的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hashCode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，判断数据库中是否已经存在相同的数据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将网络抓取、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解析、本地数据库存储三个过程整合在一个异步协程中，通过状态流驱动界面刷新，并实现简单的数据去重与用户提示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18148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12.3.4 Activity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类定义了一个密封类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，用于管理应用程序中的页面导航路径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5189855"/>
            <a:ext cx="9954895" cy="161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类中，构造函数接收一个字符串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，表示每个页面的唯一标识。其下定义了四个对象，分别代表四个页面：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DetailsScreen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，它们各自继承自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并传入对应的路由字符串。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这种做法有助于在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等导航组件中统一管理路由路径，避免字符串硬编码带来的错误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104265" y="25463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sealed class Route(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route: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object HomeScreen : Route(route = "homeScreen")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object SettingScreen : Route(route = "settingScreen")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object HistoryScreen : Route(route = "historyScreen")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   object DetailsScreen : Route(route = "detailScreen")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6915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12.3.4 Activity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5040" y="2520950"/>
            <a:ext cx="5577840" cy="426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这段代码定义了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，是一个继承自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ComponentActivity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类，是应用程序的入口点。其核心职责是初始化数据库适配器并设置界面内容。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方法中，首先通过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DBAdapter(this)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创建数据库操作对象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open()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方法打开数据库连接，便于后续读写操作。接着调用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enableEdgeToEdge()`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启用沉浸式边缘布局，然后通过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setContent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设置界面内容，加载自定义的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MainScreen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组件，并传入数据库适配器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，以便界面组件能够访问数据库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生命周期方法中，调用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dbAdapter.close()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关闭数据库连接，防止资源泄露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04265" y="2518410"/>
          <a:ext cx="4524375" cy="4267200"/>
        </p:xfrm>
        <a:graphic>
          <a:graphicData uri="http://schemas.openxmlformats.org/drawingml/2006/table">
            <a:tbl>
              <a:tblPr/>
              <a:tblGrid>
                <a:gridCol w="452437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MainActivity : ComponentActivity()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private lateinit var dbAdapter: DBAdapter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   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 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    dbAdapter = DBAdapter(this)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    dbAdapter.open()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enableEdgeToEdge()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setContent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        ChapterDemoTheme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            MainScreen(dbAdapter)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    override fun onDestroy()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    super.onDestroy()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dbAdapter.close()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12.3.4 Activity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组件是整个应用的主界面逻辑核心，负责管理导航、页面切换、底部导航栏和顶部栏等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首先，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接收一个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用于数据库操作，通过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rememberSaveable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保存了当前选中的底部导航项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selectedItem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和刷新计数器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refreshCounter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管理页面导航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顶部栏（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TopAppBar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）根据当前页面显示不同标题和按钮。首页添加了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刷新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按钮，点击会使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refreshCounter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增加，从而触发页面更新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底部导航栏（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NavigationBar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）三个选项对应首页、历史、设置页，点击后通过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导航到相应页面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内容区使用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配置了四个页面的导航关系，包括：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（首页），支持传入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refreshCounter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来控制刷新；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（历史页）；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（设置页）；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DetailsScreen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（详情页），通过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SavedStateHandle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传递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url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需求分析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少数派（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SSPAI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）是一个专注于数字生活方式的内容平台，通过应用评测、技巧分享和数字工具指南，帮助用户提升工作效率与生活品质。少数派提供了非常方便的数据获取方式，极大的简化了客户端软件的数据获取过程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90" y="2948940"/>
            <a:ext cx="611378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52449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12.3.4 Activity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69340" y="2581275"/>
          <a:ext cx="7372985" cy="3956685"/>
        </p:xfrm>
        <a:graphic>
          <a:graphicData uri="http://schemas.openxmlformats.org/drawingml/2006/table">
            <a:tbl>
              <a:tblPr/>
              <a:tblGrid>
                <a:gridCol w="7372985"/>
              </a:tblGrid>
              <a:tr h="395668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MainScreen(dbAdapter: DBAdapter)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    var selectedItem by rememberSaveable { mutableStateOf(0)}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    var refreshCounter by rememberSaveable { mutableStateOf(0)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val navController = rememberNavController()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val items = listOf("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首页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历史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设置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val selectedIcons = listOf(Icons.Filled.Home, Icons.Filled.DateRange, Icons.Filled.Settings)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val unselectedIcons =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listOf(Icons.Outlined.Home, Icons.Outlined.DateRange, Icons.Outlined.Settings)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    val backStackState = navController.currentBackStackEntryAsState().value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    //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是否隐藏底部导航栏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val isBottomBarVisible = remember(key1 = backStackState)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        backStackState?.destination?.route == Route.HomeScreen.route ||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        backStackState?.destination?.route == Route.HistoryScreen.route ||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          backStackState?.destination?.route == Route.SettingScreen.route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18    ....................................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810450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在用户界面设计上，采用了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提供的脚手架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Scaffold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，可通过底部切换不同的页面。下面分别介绍显示资讯列表的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、资讯详情的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、历史数据的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和设置配置的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，以及各个页面对应的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是资讯列表页，主要显示资讯的列表信息，包括作者、发布时间和标题信息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728" y="1732280"/>
            <a:ext cx="2300605" cy="489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3721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在界面的右上方的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刷新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按钮，可以引发重新获取数据。这个引发数据更新需要一个小技巧，实现的方法是在第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LaunchedEffect(refreshCounter)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的副作用函数中，使用了一个状态变量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refreshCounter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，会在首次进入组合或其值发生变化时执行代码块中的逻辑。因为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refreshCounter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每点一次刷新就会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+1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，从而触发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中的副作用重新执行数据加载流程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viewModel.loadData(...)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loadData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方法，从网络加载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数据、解析、更新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状态，并根据设置存储到数据库中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420870" y="201295"/>
          <a:ext cx="6486525" cy="3481705"/>
        </p:xfrm>
        <a:graphic>
          <a:graphicData uri="http://schemas.openxmlformats.org/drawingml/2006/table">
            <a:tbl>
              <a:tblPr/>
              <a:tblGrid>
                <a:gridCol w="6486525"/>
              </a:tblGrid>
              <a:tr h="34817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HomeScreen(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innerPadding: PaddingValues,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dbAdapter: DBAdapter,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viewModel : HomeViewModel,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refreshCounter: Int,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navigateToDetails: (String) -&gt; 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data by viewModel.data.collectAsState()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context = LocalContext.current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   LaunchedEffect(refreshCounter)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       viewModel.loadData(dbAdapter, context)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3721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HomeViewModel()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的部分代码：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809490" y="1635760"/>
          <a:ext cx="6486525" cy="3481705"/>
        </p:xfrm>
        <a:graphic>
          <a:graphicData uri="http://schemas.openxmlformats.org/drawingml/2006/table">
            <a:tbl>
              <a:tblPr/>
              <a:tblGrid>
                <a:gridCol w="6486525"/>
              </a:tblGrid>
              <a:tr h="34817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HomeViewModel: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client = HttpClient(OkHttp)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defaultRequest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headers.append("User-Agent", "Mozilla/5.0")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headers.append("Accept", "application/xml")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_data = MutableStateFlow&lt;List&lt;News&gt;&gt;(emptyList())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data: StateFlow&lt;List&lt;News&gt;&gt; = _data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@RequiresApi(Build.VERSION_CODES.O)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fun loadData(dbAdapter: DBAdapter, context:Context)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......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onCleared()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super.onCleared()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client.close()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释放资源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fun parseXML(xml: String): Channel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......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fun formatDate(dateStr: String): String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......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827595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是构建的详情页面，用于在应用内展示网页内容，核心功能是将一个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WebView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嵌入到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 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中并加载指定的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URL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链接。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DetailScreen()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35" y="2435225"/>
            <a:ext cx="2002790" cy="419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3514725" y="358330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DetailScreen(innerPadding: PaddingValues, url: String)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Modifier.padding(innerPadding)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AndroidView(factory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WebView(it).apply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webViewClient = WebViewClient()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避免跳转外部浏览器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settings.javaScriptEnabled = true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有些页面可能需要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loadUrl(url)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}, update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it.loadUrl(url)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87425" y="3583305"/>
            <a:ext cx="2442845" cy="298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AndroidView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这是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提供的桥接机制，用于嵌套传统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视图，这里用于嵌入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WebView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4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WebViewClient()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设置后点击网页中的链接不会跳转到外部浏览器。</a:t>
            </a:r>
            <a:endParaRPr lang="zh-CN" altLang="en-US" sz="14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javaScriptEnabled = true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允许执行网页中的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JavaScript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loadUrl(url)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实际加载传入的网页地址</a:t>
            </a:r>
            <a:endParaRPr lang="zh-CN" altLang="en-US" sz="14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827595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主要用来显示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数据库中存储的资讯信息，显示的内容包括作者、发布时间、标题信息、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和哈希值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3454400" y="366966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HistoryScreen(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innerPadding: PaddingValues,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dbAdapter: DBAdapter,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navigateToDetails: (String) -&gt; 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viewModel: HistoryViewModel = viewModel()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自动获取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context = LocalContext.current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data by viewModel.data.collectAsState()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viewModel.loadData(dbAdapter)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40105" y="3669665"/>
            <a:ext cx="2590165" cy="298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HomeSrceen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的代码相似，都是在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的数据加载函数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loadData(dbAdapter)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，然后在状态变量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变换后，更新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的资料列表显示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70" y="201295"/>
            <a:ext cx="2973070" cy="645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67244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类用于管理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历史记录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页面的数据状态，核心作用是从本地数据库加载数据并暴露为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，以便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组件进行响应式更新。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HistoryViewModel()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 + 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用于将数据状态封装为响应式流，供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层观察使用。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viewModelScope.launch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确保数据库操作在协程中异步执行，避免阻塞主线程。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dbAdapter.queryAllData()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数据库中读取所有记录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08075" y="323659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HistoryViewModel: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_data = MutableStateFlow&lt;List&lt;DBNews&gt;&gt;(emptyList())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data: StateFlow&lt;List&lt;DBNews&gt;&gt; = _data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fun loadData(dbAdapter: DBAdapter){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val resultArray = dbAdapter.queryAllData()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_data.value = resultArray?.toList() ?: emptyList()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println("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从数据库获取到的数据量：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${_data.value.size}")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830707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显示了获取数据的网络地址，并提供了修改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自动存储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去除重复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的功能。通过点击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清空数据库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按钮，可以将数据库存储的数据全部清空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为了能让各个模块共享配置数据，创建全局单例对象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AppData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，便于在各个模块之间统一访问和修改。使用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Kotlin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object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关键字可以确保这个类在整个应用中只有一个实例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AppData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website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RSS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源地址，用于抓取少数派文章。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IsAutoSave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IsRemoveDuplicate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两个全局开关，在数据抓取和数据库保存逻辑中被调用，控制是否启用自动存储和去重逻辑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480" y="1333183"/>
            <a:ext cx="2604770" cy="5207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1090295" y="471233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object  AppData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website = "https://sspai.com/feed"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IsAutoSave = true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IsRemoveDuplicate = true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89788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里面的两个开关变量的存储，使用的是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640195" y="14160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const val PREFERENCE_NAME = "SaveSetting"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const val MODE = MODE_PRIVATE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fun loadSharedPreferences(context: Context): SharedPreferencesData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val sharedPreferences = context.getSharedPreferences(PREFERENCE_NAME, MODE)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return SharedPreferencesData(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isAutoSave = sharedPreferences.getBoolean("IsAutoSave", true),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isRemoveDuplicate = sharedPreferences.getBoolean("IsRemoveDuplicate", true),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fun saveSharedPreferences(context: Context, isAutoSave: Boolean, isRemoveDuplicate: Boolean)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  val sharedPreferences = context.getSharedPreferences(PREFERENCE_NAME, MODE)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  with(sharedPreferences.edit())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        putBoolean("IsAutoSave", isAutoSave)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    putBoolean("IsRemoveDuplicate", isRemoveDuplicate)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apply()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data class SharedPreferencesData(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val isAutoSave: Boolean,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val isRemoveDuplicate: Boolean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9000" y="3569970"/>
            <a:ext cx="5476875" cy="318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行代码定义了数据类封装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SharedPreferencesData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loadSharedPreferences()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方法中打包返回配置数据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行代码使用给定名称和模式（一般是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Context.MODE_PRIVATE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）获取一个私有的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SharedPreferences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行代码从持久化配置中读取两个布尔值，如果没有设置，默认为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行代，再次获取同一个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实例，通过编辑器写入两个布尔值，调用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apply()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异步保存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89788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9000" y="2914650"/>
            <a:ext cx="4696460" cy="379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行代码中，在副作用函数中调用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observeAutoSaveAndDuplicates(context)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loadDBTableCount(dbAdapter)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5930265" y="2064385"/>
          <a:ext cx="6099175" cy="4646930"/>
        </p:xfrm>
        <a:graphic>
          <a:graphicData uri="http://schemas.openxmlformats.org/drawingml/2006/table">
            <a:tbl>
              <a:tblPr/>
              <a:tblGrid>
                <a:gridCol w="6099175"/>
              </a:tblGrid>
              <a:tr h="46469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SettingScreen(innerPadding: PaddingValues, dbAdapter: DBAdapter)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viewModel: SettingViewModel = viewModel()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自动获取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context = LocalContext.current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val dbTableCount by viewModel.dbTableCount.collectAsState()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       viewModel.observeAutoSaveAndDuplicates(context)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    viewModel.loadDBTableCount(dbAdapter)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    modifier = Modifier.padding(innerPadding),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verticalArrangement = Arrangement.spacedBy ( 12.dp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    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数据网址：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${AppData.website}",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264785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用户界面设计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本示例包含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个用户界面：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4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）资讯列表界面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4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）资讯详情界面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4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）历史数据界面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4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）设置配置界面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资讯列表界面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中，主要显示资讯的列表信息，每条资讯包括作者、发布时间和标题信息。在界面的右上方的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刷新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按钮，可以引发重新获取数据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F360BE8B-6686-4F3D-AEAF-501FE73E4058-1" descr="C:/Users/wangx/AppData/Local/Temp/绘图1(13).png绘图1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95" y="2111058"/>
            <a:ext cx="276987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59440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设置页面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的数据状态管理，重点是对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自动保存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去重保存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两个选项的读取、观察和同步保存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600" y="3297555"/>
            <a:ext cx="4696460" cy="3458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mutableStateOf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响应式状态绑定，分别用于绑定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上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自动保存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去重保存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的开关状态。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_dbTableCount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是数据库中记录总数的状态流。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dbTableCount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是对外公开的不可变流，用于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中观察变化。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行代码，异步获取数据库中新闻数据的条数并更新到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展示。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5901690" y="3297555"/>
          <a:ext cx="5448300" cy="3413760"/>
        </p:xfrm>
        <a:graphic>
          <a:graphicData uri="http://schemas.openxmlformats.org/drawingml/2006/table">
            <a:tbl>
              <a:tblPr/>
              <a:tblGrid>
                <a:gridCol w="5448300"/>
              </a:tblGrid>
              <a:tr h="34137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SettingViewModel():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autoSaveChecked by mutableStateOf(true)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removeDuplicatesChecked by mutableStateOf(true)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private val _dbTableCount = MutableStateFlow(0)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val dbTableCount: StateFlow&lt;Int&gt; = _dbTableCount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fun loadDBTableCount(dbAdapter: DBAdapter)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           _dbTableCount.value = dbAdapter.getCount()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   fun observeAutoSaveAndDuplicates(context: Context)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程序开发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5901055" cy="4944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SettingScreen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SettingViewModel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设置页面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的数据状态管理，重点是对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自动保存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去重保存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两个选项的读取、观察和同步保存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0195" y="3184525"/>
            <a:ext cx="4622165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805" y="3578860"/>
            <a:ext cx="5490210" cy="3176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行代码，使用自定义的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loadSharedPreferences()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方法加载本地保存的用户偏好。并赋值给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状态变量，使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控件反映真实配置。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snapshotFlow{ ... 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的状态变量转为可监听的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distinctUntilChanged()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避免重复写入。每当用户切换开关时，自动调用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saveSharedPreferences(...)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将状态保存至本地，同时同步更新全局的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中的配置项，供其他模块使用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557645" y="2061845"/>
          <a:ext cx="5448300" cy="3413760"/>
        </p:xfrm>
        <a:graphic>
          <a:graphicData uri="http://schemas.openxmlformats.org/drawingml/2006/table">
            <a:tbl>
              <a:tblPr/>
              <a:tblGrid>
                <a:gridCol w="5448300"/>
              </a:tblGrid>
              <a:tr h="34137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    //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读取数据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      loadSharedPreferences(context).also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                autoSaveChecked = it.isAutoSave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                removeDuplicatesChecked = it.isRemoveDuplicate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        println("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读取到的数据，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isAutoSave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${it.isAutoSave}, isRemoveDuplicate:${it.isRemoveDuplicate}")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            //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监视数据变化，并保存数据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            snapshotFlow { Pair(autoSaveChecked,removeDuplicatesChecked)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                .distinctUntilChanged()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                .collect { (autoSave, removeDup)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                    saveSharedPreferences(context, autoSave, removeDup)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                    AppData.IsAutoSave = autoSave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                    AppData.IsRemoveDuplicate = removeDup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32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33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35}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宋体" panose="02010600030101010101" pitchFamily="2" charset="-122"/>
                        <a:buAutoNum type="arabicPlain"/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817735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资讯详情界面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中，显示资讯的详细内容，左上角提供了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返回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按钮，可以退回到上一级页面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3" name="F360BE8B-6686-4F3D-AEAF-501FE73E4058-2" descr="C:/Users/wangx/AppData/Local/Temp/绘图1(12).png绘图1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15" y="3030855"/>
            <a:ext cx="2476500" cy="3483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490474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历史数据界面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中，显示数据库中的资讯数据，不仅提供基本的作者、发布时间和标题信息，还将数据库中的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和哈希值显示出来，便于观察数据在数据库中的存储情况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4" name="F360BE8B-6686-4F3D-AEAF-501FE73E4058-3" descr="C:/Users/wangx/AppData/Local/Temp/绘图1(17).png绘图1(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65" y="1772603"/>
            <a:ext cx="346710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490474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用户界面设计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设置配置界面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中，显示了获取数据的网络地址，支持用户选择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自动存储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去除重复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，并提供了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清空数据库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的功能按钮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在初步完成的用户界面设计后，下一步进入应用程序的数据库设计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5" name="F360BE8B-6686-4F3D-AEAF-501FE73E4058-4" descr="C:/Users/wangx/AppData/Local/Temp/绘图1(18).png绘图1(1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68" y="2479358"/>
            <a:ext cx="2787015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12.2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160000" cy="4801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数据存储设计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示例主要有两种数据需要存储：一个是配置信息，另一个是资讯信息。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因为配置信息的数据量很小，使用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SharePreference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进行存储。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资讯信息有固定的格式，因此适合使用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数据库进行存储。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配置信息中主要保存两个布尔值：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是否自动将从网络获取的资讯存储到数据库中；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是否去除重复的数据，就是在出现重复的数据时，不将其保存在数据库中。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149475" y="4459605"/>
          <a:ext cx="6925945" cy="1511935"/>
        </p:xfrm>
        <a:graphic>
          <a:graphicData uri="http://schemas.openxmlformats.org/drawingml/2006/table">
            <a:tbl>
              <a:tblPr firstRow="1">
                <a:tableStyleId>{F4718668-5352-4E10-9D98-B81C2A043338}</a:tableStyleId>
              </a:tblPr>
              <a:tblGrid>
                <a:gridCol w="2410460"/>
                <a:gridCol w="1554480"/>
                <a:gridCol w="2961005"/>
              </a:tblGrid>
              <a:tr h="50101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属性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数据类型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说明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50546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IsAutoSave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是否自动存储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  <a:tr h="50546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IsRemoveDuplicate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/>
                        <a:t>是否去除重复数据</a:t>
                      </a:r>
                      <a:endParaRPr lang="zh-CN" sz="1400"/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0.xml><?xml version="1.0" encoding="utf-8"?>
<p:tagLst xmlns:p="http://schemas.openxmlformats.org/presentationml/2006/main">
  <p:tag name="TABLE_ENDDRAG_ORIGIN_RECT" val="346*151"/>
  <p:tag name="TABLE_ENDDRAG_RECT" val="86*275*346*151"/>
</p:tagLst>
</file>

<file path=ppt/tags/tag11.xml><?xml version="1.0" encoding="utf-8"?>
<p:tagLst xmlns:p="http://schemas.openxmlformats.org/presentationml/2006/main">
  <p:tag name="TABLE_ENDDRAG_ORIGIN_RECT" val="384*151"/>
  <p:tag name="TABLE_ENDDRAG_RECT" val="480*275*384*151"/>
</p:tagLst>
</file>

<file path=ppt/tags/tag12.xml><?xml version="1.0" encoding="utf-8"?>
<p:tagLst xmlns:p="http://schemas.openxmlformats.org/presentationml/2006/main">
  <p:tag name="TABLE_ENDDRAG_ORIGIN_RECT" val="774*290"/>
  <p:tag name="TABLE_ENDDRAG_RECT" val="85*217*774*290"/>
</p:tagLst>
</file>

<file path=ppt/tags/tag13.xml><?xml version="1.0" encoding="utf-8"?>
<p:tagLst xmlns:p="http://schemas.openxmlformats.org/presentationml/2006/main">
  <p:tag name="TABLE_ENDDRAG_ORIGIN_RECT" val="774*270"/>
  <p:tag name="TABLE_ENDDRAG_RECT" val="85*196*774*270"/>
</p:tagLst>
</file>

<file path=ppt/tags/tag14.xml><?xml version="1.0" encoding="utf-8"?>
<p:tagLst xmlns:p="http://schemas.openxmlformats.org/presentationml/2006/main">
  <p:tag name="TABLE_ENDDRAG_ORIGIN_RECT" val="774*270"/>
  <p:tag name="TABLE_ENDDRAG_RECT" val="85*196*774*270"/>
</p:tagLst>
</file>

<file path=ppt/tags/tag15.xml><?xml version="1.0" encoding="utf-8"?>
<p:tagLst xmlns:p="http://schemas.openxmlformats.org/presentationml/2006/main">
  <p:tag name="TABLE_ENDDRAG_ORIGIN_RECT" val="825*268"/>
  <p:tag name="TABLE_ENDDRAG_RECT" val="66*245*825*268"/>
</p:tagLst>
</file>

<file path=ppt/tags/tag16.xml><?xml version="1.0" encoding="utf-8"?>
<p:tagLst xmlns:p="http://schemas.openxmlformats.org/presentationml/2006/main">
  <p:tag name="TABLE_ENDDRAG_ORIGIN_RECT" val="793*298"/>
  <p:tag name="TABLE_ENDDRAG_RECT" val="87*224*793*298"/>
</p:tagLst>
</file>

<file path=ppt/tags/tag17.xml><?xml version="1.0" encoding="utf-8"?>
<p:tagLst xmlns:p="http://schemas.openxmlformats.org/presentationml/2006/main">
  <p:tag name="TABLE_ENDDRAG_ORIGIN_RECT" val="213*117"/>
  <p:tag name="TABLE_ENDDRAG_RECT" val="84*220*213*117"/>
</p:tagLst>
</file>

<file path=ppt/tags/tag18.xml><?xml version="1.0" encoding="utf-8"?>
<p:tagLst xmlns:p="http://schemas.openxmlformats.org/presentationml/2006/main">
  <p:tag name="TABLE_ENDDRAG_ORIGIN_RECT" val="213*134"/>
  <p:tag name="TABLE_ENDDRAG_RECT" val="84*385*213*134"/>
</p:tagLst>
</file>

<file path=ppt/tags/tag19.xml><?xml version="1.0" encoding="utf-8"?>
<p:tagLst xmlns:p="http://schemas.openxmlformats.org/presentationml/2006/main">
  <p:tag name="TABLE_ENDDRAG_ORIGIN_RECT" val="825*152"/>
  <p:tag name="TABLE_ENDDRAG_RECT" val="67*340*825*152"/>
</p:tagLst>
</file>

<file path=ppt/tags/tag2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20.xml><?xml version="1.0" encoding="utf-8"?>
<p:tagLst xmlns:p="http://schemas.openxmlformats.org/presentationml/2006/main">
  <p:tag name="TABLE_ENDDRAG_ORIGIN_RECT" val="825*202"/>
  <p:tag name="TABLE_ENDDRAG_RECT" val="67*291*825*202"/>
</p:tagLst>
</file>

<file path=ppt/tags/tag21.xml><?xml version="1.0" encoding="utf-8"?>
<p:tagLst xmlns:p="http://schemas.openxmlformats.org/presentationml/2006/main">
  <p:tag name="TABLE_ENDDRAG_ORIGIN_RECT" val="518*186"/>
  <p:tag name="TABLE_ENDDRAG_RECT" val="407*6*518*186"/>
</p:tagLst>
</file>

<file path=ppt/tags/tag22.xml><?xml version="1.0" encoding="utf-8"?>
<p:tagLst xmlns:p="http://schemas.openxmlformats.org/presentationml/2006/main">
  <p:tag name="TABLE_ENDDRAG_ORIGIN_RECT" val="704*188"/>
  <p:tag name="TABLE_ENDDRAG_RECT" val="183*221*704*188"/>
</p:tagLst>
</file>

<file path=ppt/tags/tag23.xml><?xml version="1.0" encoding="utf-8"?>
<p:tagLst xmlns:p="http://schemas.openxmlformats.org/presentationml/2006/main">
  <p:tag name="TABLE_ENDDRAG_ORIGIN_RECT" val="593*106"/>
  <p:tag name="TABLE_ENDDRAG_RECT" val="88*281*593*106"/>
</p:tagLst>
</file>

<file path=ppt/tags/tag24.xml><?xml version="1.0" encoding="utf-8"?>
<p:tagLst xmlns:p="http://schemas.openxmlformats.org/presentationml/2006/main">
  <p:tag name="TABLE_ENDDRAG_ORIGIN_RECT" val="593*121"/>
  <p:tag name="TABLE_ENDDRAG_RECT" val="88*281*593*121"/>
</p:tagLst>
</file>

<file path=ppt/tags/tag25.xml><?xml version="1.0" encoding="utf-8"?>
<p:tagLst xmlns:p="http://schemas.openxmlformats.org/presentationml/2006/main">
  <p:tag name="TABLE_ENDDRAG_ORIGIN_RECT" val="562*302"/>
  <p:tag name="TABLE_ENDDRAG_RECT" val="85*229*562*302"/>
</p:tagLst>
</file>

<file path=ppt/tags/tag26.xml><?xml version="1.0" encoding="utf-8"?>
<p:tagLst xmlns:p="http://schemas.openxmlformats.org/presentationml/2006/main">
  <p:tag name="TABLE_ENDDRAG_ORIGIN_RECT" val="465*340"/>
  <p:tag name="TABLE_ENDDRAG_RECT" val="480*203*465*340"/>
</p:tagLst>
</file>

<file path=ppt/tags/tag27.xml><?xml version="1.0" encoding="utf-8"?>
<p:tagLst xmlns:p="http://schemas.openxmlformats.org/presentationml/2006/main">
  <p:tag name="TABLE_ENDDRAG_ORIGIN_RECT" val="465*532"/>
  <p:tag name="TABLE_ENDDRAG_RECT" val="480*7*465*532"/>
</p:tagLst>
</file>

<file path=ppt/tags/tag28.xml><?xml version="1.0" encoding="utf-8"?>
<p:tagLst xmlns:p="http://schemas.openxmlformats.org/presentationml/2006/main">
  <p:tag name="TABLE_ENDDRAG_ORIGIN_RECT" val="356*336"/>
  <p:tag name="TABLE_ENDDRAG_RECT" val="86*198*356*336"/>
</p:tagLst>
</file>

<file path=ppt/tags/tag29.xml><?xml version="1.0" encoding="utf-8"?>
<p:tagLst xmlns:p="http://schemas.openxmlformats.org/presentationml/2006/main">
  <p:tag name="TABLE_ENDDRAG_ORIGIN_RECT" val="580*311"/>
  <p:tag name="TABLE_ENDDRAG_RECT" val="84*203*580*311"/>
</p:tagLst>
</file>

<file path=ppt/tags/tag3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30.xml><?xml version="1.0" encoding="utf-8"?>
<p:tagLst xmlns:p="http://schemas.openxmlformats.org/presentationml/2006/main">
  <p:tag name="TABLE_ENDDRAG_ORIGIN_RECT" val="510*274"/>
  <p:tag name="TABLE_ENDDRAG_RECT" val="322*86*510*274"/>
</p:tagLst>
</file>

<file path=ppt/tags/tag31.xml><?xml version="1.0" encoding="utf-8"?>
<p:tagLst xmlns:p="http://schemas.openxmlformats.org/presentationml/2006/main">
  <p:tag name="TABLE_ENDDRAG_ORIGIN_RECT" val="510*274"/>
  <p:tag name="TABLE_ENDDRAG_RECT" val="322*86*510*274"/>
</p:tagLst>
</file>

<file path=ppt/tags/tag32.xml><?xml version="1.0" encoding="utf-8"?>
<p:tagLst xmlns:p="http://schemas.openxmlformats.org/presentationml/2006/main">
  <p:tag name="TABLE_ENDDRAG_ORIGIN_RECT" val="480*365"/>
  <p:tag name="TABLE_ENDDRAG_RECT" val="474*84*480*365"/>
</p:tagLst>
</file>

<file path=ppt/tags/tag33.xml><?xml version="1.0" encoding="utf-8"?>
<p:tagLst xmlns:p="http://schemas.openxmlformats.org/presentationml/2006/main">
  <p:tag name="TABLE_ENDDRAG_ORIGIN_RECT" val="429*268"/>
  <p:tag name="TABLE_ENDDRAG_RECT" val="464*259*429*268"/>
</p:tagLst>
</file>

<file path=ppt/tags/tag34.xml><?xml version="1.0" encoding="utf-8"?>
<p:tagLst xmlns:p="http://schemas.openxmlformats.org/presentationml/2006/main">
  <p:tag name="TABLE_ENDDRAG_ORIGIN_RECT" val="429*268"/>
  <p:tag name="TABLE_ENDDRAG_RECT" val="464*259*429*268"/>
</p:tagLst>
</file>

<file path=ppt/tags/tag35.xml><?xml version="1.0" encoding="utf-8"?>
<p:tagLst xmlns:p="http://schemas.openxmlformats.org/presentationml/2006/main">
  <p:tag name="resource_record_key" val="{&quot;29&quot;:[50052953,50053246,50053145,50053313,50052708,50000189,50052704,50052696,50000159,50000283,50000076]}"/>
</p:tagLst>
</file>

<file path=ppt/tags/tag4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5.xml><?xml version="1.0" encoding="utf-8"?>
<p:tagLst xmlns:p="http://schemas.openxmlformats.org/presentationml/2006/main">
  <p:tag name="TABLE_ENDDRAG_ORIGIN_RECT" val="545*119"/>
  <p:tag name="TABLE_ENDDRAG_RECT" val="204*366*545*119"/>
</p:tagLst>
</file>

<file path=ppt/tags/tag6.xml><?xml version="1.0" encoding="utf-8"?>
<p:tagLst xmlns:p="http://schemas.openxmlformats.org/presentationml/2006/main">
  <p:tag name="TABLE_ENDDRAG_ORIGIN_RECT" val="445*222"/>
  <p:tag name="TABLE_ENDDRAG_RECT" val="246*256*445*222"/>
</p:tagLst>
</file>

<file path=ppt/tags/tag7.xml><?xml version="1.0" encoding="utf-8"?>
<p:tagLst xmlns:p="http://schemas.openxmlformats.org/presentationml/2006/main">
  <p:tag name="TABLE_ENDDRAG_ORIGIN_RECT" val="553*126"/>
  <p:tag name="TABLE_ENDDRAG_RECT" val="88*372*553*126"/>
</p:tagLst>
</file>

<file path=ppt/tags/tag8.xml><?xml version="1.0" encoding="utf-8"?>
<p:tagLst xmlns:p="http://schemas.openxmlformats.org/presentationml/2006/main">
  <p:tag name="TABLE_ENDDRAG_ORIGIN_RECT" val="346*151"/>
  <p:tag name="TABLE_ENDDRAG_RECT" val="86*275*346*151"/>
</p:tagLst>
</file>

<file path=ppt/tags/tag9.xml><?xml version="1.0" encoding="utf-8"?>
<p:tagLst xmlns:p="http://schemas.openxmlformats.org/presentationml/2006/main">
  <p:tag name="TABLE_ENDDRAG_ORIGIN_RECT" val="384*151"/>
  <p:tag name="TABLE_ENDDRAG_RECT" val="480*275*384*15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27402</Words>
  <Application>WPS 演示</Application>
  <PresentationFormat>宽屏</PresentationFormat>
  <Paragraphs>1573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Agency FB</vt:lpstr>
      <vt:lpstr>Trebuchet MS</vt:lpstr>
      <vt:lpstr>微软雅黑</vt:lpstr>
      <vt:lpstr>Neris Thin</vt:lpstr>
      <vt:lpstr>等线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王向辉</cp:lastModifiedBy>
  <cp:revision>569</cp:revision>
  <dcterms:created xsi:type="dcterms:W3CDTF">2025-04-23T06:05:00Z</dcterms:created>
  <dcterms:modified xsi:type="dcterms:W3CDTF">2025-05-29T00:53:01Z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662351FB2CD64B2D88939DBD635ACC9B_12</vt:lpwstr>
  </property>
</Properties>
</file>